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notesSlides/notesSlide1.xml" ContentType="application/vnd.openxmlformats-officedocument.presentationml.notesSlide+xml"/>
  <Override PartName="/ppt/tags/tag28.xml" ContentType="application/vnd.openxmlformats-officedocument.presentationml.tags+xml"/>
  <Override PartName="/ppt/notesSlides/notesSlide2.xml" ContentType="application/vnd.openxmlformats-officedocument.presentationml.notesSlide+xml"/>
  <Override PartName="/ppt/tags/tag29.xml" ContentType="application/vnd.openxmlformats-officedocument.presentationml.tags+xml"/>
  <Override PartName="/ppt/notesSlides/notesSlide3.xml" ContentType="application/vnd.openxmlformats-officedocument.presentationml.notesSlide+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notesSlides/notesSlide6.xml" ContentType="application/vnd.openxmlformats-officedocument.presentationml.notesSlide+xml"/>
  <Override PartName="/ppt/tags/tag34.xml" ContentType="application/vnd.openxmlformats-officedocument.presentationml.tags+xml"/>
  <Override PartName="/ppt/notesSlides/notesSlide7.xml" ContentType="application/vnd.openxmlformats-officedocument.presentationml.notesSlide+xml"/>
  <Override PartName="/ppt/charts/chart1.xml" ContentType="application/vnd.openxmlformats-officedocument.drawingml.chart+xml"/>
  <Override PartName="/ppt/tags/tag35.xml" ContentType="application/vnd.openxmlformats-officedocument.presentationml.tags+xml"/>
  <Override PartName="/ppt/notesSlides/notesSlide8.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9.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0.xml" ContentType="application/vnd.openxmlformats-officedocument.presentationml.notesSlide+xml"/>
  <Override PartName="/ppt/tags/tag44.xml" ContentType="application/vnd.openxmlformats-officedocument.presentationml.tags+xml"/>
  <Override PartName="/ppt/notesSlides/notesSlide11.xml" ContentType="application/vnd.openxmlformats-officedocument.presentationml.notesSlide+xml"/>
  <Override PartName="/ppt/tags/tag45.xml" ContentType="application/vnd.openxmlformats-officedocument.presentationml.tags+xml"/>
  <Override PartName="/ppt/notesSlides/notesSlide1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3.xml" ContentType="application/vnd.openxmlformats-officedocument.presentationml.notesSlide+xml"/>
  <Override PartName="/ppt/tags/tag48.xml" ContentType="application/vnd.openxmlformats-officedocument.presentationml.tags+xml"/>
  <Override PartName="/ppt/notesSlides/notesSlide14.xml" ContentType="application/vnd.openxmlformats-officedocument.presentationml.notesSlide+xml"/>
  <Override PartName="/ppt/tags/tag49.xml" ContentType="application/vnd.openxmlformats-officedocument.presentationml.tags+xml"/>
  <Override PartName="/ppt/notesSlides/notesSlide15.xml" ContentType="application/vnd.openxmlformats-officedocument.presentationml.notesSlide+xml"/>
  <Override PartName="/ppt/tags/tag50.xml" ContentType="application/vnd.openxmlformats-officedocument.presentationml.tags+xml"/>
  <Override PartName="/ppt/notesSlides/notesSlide16.xml" ContentType="application/vnd.openxmlformats-officedocument.presentationml.notesSlide+xml"/>
  <Override PartName="/ppt/tags/tag51.xml" ContentType="application/vnd.openxmlformats-officedocument.presentationml.tags+xml"/>
  <Override PartName="/ppt/notesSlides/notesSlide17.xml" ContentType="application/vnd.openxmlformats-officedocument.presentationml.notesSlide+xml"/>
  <Override PartName="/ppt/tags/tag52.xml" ContentType="application/vnd.openxmlformats-officedocument.presentationml.tags+xml"/>
  <Override PartName="/ppt/notesSlides/notesSlide18.xml" ContentType="application/vnd.openxmlformats-officedocument.presentationml.notesSlide+xml"/>
  <Override PartName="/ppt/tags/tag53.xml" ContentType="application/vnd.openxmlformats-officedocument.presentationml.tags+xml"/>
  <Override PartName="/ppt/notesSlides/notesSlide19.xml" ContentType="application/vnd.openxmlformats-officedocument.presentationml.notesSlide+xml"/>
  <Override PartName="/ppt/tags/tag54.xml" ContentType="application/vnd.openxmlformats-officedocument.presentationml.tags+xml"/>
  <Override PartName="/ppt/notesSlides/notesSlide20.xml" ContentType="application/vnd.openxmlformats-officedocument.presentationml.notesSlide+xml"/>
  <Override PartName="/ppt/tags/tag55.xml" ContentType="application/vnd.openxmlformats-officedocument.presentationml.tags+xml"/>
  <Override PartName="/ppt/notesSlides/notesSlide21.xml" ContentType="application/vnd.openxmlformats-officedocument.presentationml.notesSlide+xml"/>
  <Override PartName="/ppt/tags/tag56.xml" ContentType="application/vnd.openxmlformats-officedocument.presentationml.tags+xml"/>
  <Override PartName="/ppt/charts/chart2.xml" ContentType="application/vnd.openxmlformats-officedocument.drawingml.chart+xml"/>
  <Override PartName="/ppt/theme/themeOverride1.xml" ContentType="application/vnd.openxmlformats-officedocument.themeOverride+xml"/>
  <Override PartName="/ppt/tags/tag57.xml" ContentType="application/vnd.openxmlformats-officedocument.presentationml.tags+xml"/>
  <Override PartName="/ppt/notesSlides/notesSlide22.xml" ContentType="application/vnd.openxmlformats-officedocument.presentationml.notesSlide+xml"/>
  <Override PartName="/ppt/tags/tag58.xml" ContentType="application/vnd.openxmlformats-officedocument.presentationml.tags+xml"/>
  <Override PartName="/ppt/notesSlides/notesSlide23.xml" ContentType="application/vnd.openxmlformats-officedocument.presentationml.notesSlide+xml"/>
  <Override PartName="/ppt/tags/tag59.xml" ContentType="application/vnd.openxmlformats-officedocument.presentationml.tags+xml"/>
  <Override PartName="/ppt/notesSlides/notesSlide24.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5.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6.xml" ContentType="application/vnd.openxmlformats-officedocument.presentationml.notesSlide+xml"/>
  <Override PartName="/ppt/tags/tag68.xml" ContentType="application/vnd.openxmlformats-officedocument.presentationml.tags+xml"/>
  <Override PartName="/ppt/notesSlides/notesSlide27.xml" ContentType="application/vnd.openxmlformats-officedocument.presentationml.notesSlide+xml"/>
  <Override PartName="/ppt/tags/tag69.xml" ContentType="application/vnd.openxmlformats-officedocument.presentationml.tags+xml"/>
  <Override PartName="/ppt/notesSlides/notesSlide28.xml" ContentType="application/vnd.openxmlformats-officedocument.presentationml.notesSlide+xml"/>
  <Override PartName="/ppt/tags/tag70.xml" ContentType="application/vnd.openxmlformats-officedocument.presentationml.tags+xml"/>
  <Override PartName="/ppt/notesSlides/notesSlide29.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30.xml" ContentType="application/vnd.openxmlformats-officedocument.presentationml.notesSlide+xml"/>
  <Override PartName="/ppt/tags/tag77.xml" ContentType="application/vnd.openxmlformats-officedocument.presentationml.tags+xml"/>
  <Override PartName="/ppt/notesSlides/notesSlide31.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32.xml" ContentType="application/vnd.openxmlformats-officedocument.presentationml.notesSlide+xml"/>
  <Override PartName="/ppt/tags/tag80.xml" ContentType="application/vnd.openxmlformats-officedocument.presentationml.tags+xml"/>
  <Override PartName="/ppt/notesSlides/notesSlide33.xml" ContentType="application/vnd.openxmlformats-officedocument.presentationml.notesSlide+xml"/>
  <Override PartName="/ppt/tags/tag81.xml" ContentType="application/vnd.openxmlformats-officedocument.presentationml.tags+xml"/>
  <Override PartName="/ppt/notesSlides/notesSlide34.xml" ContentType="application/vnd.openxmlformats-officedocument.presentationml.notesSlide+xml"/>
  <Override PartName="/ppt/tags/tag82.xml" ContentType="application/vnd.openxmlformats-officedocument.presentationml.tags+xml"/>
  <Override PartName="/ppt/notesSlides/notesSlide35.xml" ContentType="application/vnd.openxmlformats-officedocument.presentationml.notesSlide+xml"/>
  <Override PartName="/ppt/tags/tag83.xml" ContentType="application/vnd.openxmlformats-officedocument.presentationml.tags+xml"/>
  <Override PartName="/ppt/notesSlides/notesSlide3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4"/>
  </p:sldMasterIdLst>
  <p:notesMasterIdLst>
    <p:notesMasterId r:id="rId63"/>
  </p:notesMasterIdLst>
  <p:handoutMasterIdLst>
    <p:handoutMasterId r:id="rId64"/>
  </p:handoutMasterIdLst>
  <p:sldIdLst>
    <p:sldId id="290" r:id="rId5"/>
    <p:sldId id="412" r:id="rId6"/>
    <p:sldId id="878" r:id="rId7"/>
    <p:sldId id="703" r:id="rId8"/>
    <p:sldId id="501" r:id="rId9"/>
    <p:sldId id="288" r:id="rId10"/>
    <p:sldId id="766" r:id="rId11"/>
    <p:sldId id="767" r:id="rId12"/>
    <p:sldId id="910" r:id="rId13"/>
    <p:sldId id="769" r:id="rId14"/>
    <p:sldId id="289" r:id="rId15"/>
    <p:sldId id="312" r:id="rId16"/>
    <p:sldId id="772" r:id="rId17"/>
    <p:sldId id="783" r:id="rId18"/>
    <p:sldId id="784" r:id="rId19"/>
    <p:sldId id="785" r:id="rId20"/>
    <p:sldId id="874" r:id="rId21"/>
    <p:sldId id="310" r:id="rId22"/>
    <p:sldId id="780" r:id="rId23"/>
    <p:sldId id="911" r:id="rId24"/>
    <p:sldId id="788" r:id="rId25"/>
    <p:sldId id="713" r:id="rId26"/>
    <p:sldId id="714" r:id="rId27"/>
    <p:sldId id="715" r:id="rId28"/>
    <p:sldId id="716" r:id="rId29"/>
    <p:sldId id="875" r:id="rId30"/>
    <p:sldId id="718" r:id="rId31"/>
    <p:sldId id="719" r:id="rId32"/>
    <p:sldId id="720" r:id="rId33"/>
    <p:sldId id="721" r:id="rId34"/>
    <p:sldId id="746" r:id="rId35"/>
    <p:sldId id="723" r:id="rId36"/>
    <p:sldId id="317" r:id="rId37"/>
    <p:sldId id="318" r:id="rId38"/>
    <p:sldId id="319" r:id="rId39"/>
    <p:sldId id="333" r:id="rId40"/>
    <p:sldId id="320" r:id="rId41"/>
    <p:sldId id="391" r:id="rId42"/>
    <p:sldId id="758" r:id="rId43"/>
    <p:sldId id="322" r:id="rId44"/>
    <p:sldId id="334" r:id="rId45"/>
    <p:sldId id="422" r:id="rId46"/>
    <p:sldId id="327" r:id="rId47"/>
    <p:sldId id="763" r:id="rId48"/>
    <p:sldId id="741" r:id="rId49"/>
    <p:sldId id="335" r:id="rId50"/>
    <p:sldId id="332" r:id="rId51"/>
    <p:sldId id="871" r:id="rId52"/>
    <p:sldId id="876" r:id="rId53"/>
    <p:sldId id="367" r:id="rId54"/>
    <p:sldId id="740" r:id="rId55"/>
    <p:sldId id="603" r:id="rId56"/>
    <p:sldId id="365" r:id="rId57"/>
    <p:sldId id="765" r:id="rId58"/>
    <p:sldId id="452" r:id="rId59"/>
    <p:sldId id="825" r:id="rId60"/>
    <p:sldId id="824" r:id="rId61"/>
    <p:sldId id="266" r:id="rId62"/>
  </p:sldIdLst>
  <p:sldSz cx="9144000" cy="5143500" type="screen16x9"/>
  <p:notesSz cx="7102475" cy="9388475"/>
  <p:custDataLst>
    <p:tags r:id="rId65"/>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p:defaultTextStyle>
  <p:modifyVerifier cryptProviderType="rsaAES" cryptAlgorithmClass="hash" cryptAlgorithmType="typeAny" cryptAlgorithmSid="14" spinCount="100000" saltData="PipVqkF//Mvp38SXklycCQ==" hashData="QLOuCaoMcv/SSCh8F+a37IlVSCAOkISRwgjw1jXB3GEQ1BGWyL6mE1EOc7JL4qcjl+IBaN4vgcC7hwtPQd3CdQ=="/>
  <p:extLst>
    <p:ext uri="{EFAFB233-063F-42B5-8137-9DF3F51BA10A}">
      <p15:sldGuideLst xmlns:p15="http://schemas.microsoft.com/office/powerpoint/2012/main">
        <p15:guide id="1" orient="horz" pos="684" userDrawn="1">
          <p15:clr>
            <a:srgbClr val="A4A3A4"/>
          </p15:clr>
        </p15:guide>
        <p15:guide id="2" pos="5436" userDrawn="1">
          <p15:clr>
            <a:srgbClr val="A4A3A4"/>
          </p15:clr>
        </p15:guide>
        <p15:guide id="4" pos="353" userDrawn="1">
          <p15:clr>
            <a:srgbClr val="A4A3A4"/>
          </p15:clr>
        </p15:guide>
        <p15:guide id="5" orient="horz" pos="2988" userDrawn="1">
          <p15:clr>
            <a:srgbClr val="A4A3A4"/>
          </p15:clr>
        </p15:guide>
        <p15:guide id="7" orient="horz" pos="468" userDrawn="1">
          <p15:clr>
            <a:srgbClr val="A4A3A4"/>
          </p15:clr>
        </p15:guide>
        <p15:guide id="8" pos="5520" userDrawn="1">
          <p15:clr>
            <a:srgbClr val="A4A3A4"/>
          </p15:clr>
        </p15:guide>
        <p15:guide id="9" orient="horz" pos="756" userDrawn="1">
          <p15:clr>
            <a:srgbClr val="A4A3A4"/>
          </p15:clr>
        </p15:guide>
        <p15:guide id="10" orient="horz" pos="2820" userDrawn="1">
          <p15:clr>
            <a:srgbClr val="A4A3A4"/>
          </p15:clr>
        </p15:guide>
        <p15:guide id="11" pos="3336"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94504A-1FC2-0AA1-52D2-F4A650A4B271}" name="Guest User" initials="GU" userId="S::urn:spo:tenantanon#521a4a56-640d-4b73-8bc6-b8fe942e431f::" providerId="AD"/>
  <p188:author id="{96EE894A-7036-385F-4645-483CC28233B1}" name="Vincent Tapia" initials="VT" userId="S::vincent_tapia@edwards.com::1592abe4-e855-43f0-ad25-efd0cfc1b4ef" providerId="AD"/>
  <p188:author id="{4873A159-490F-62A8-F9A8-F731F91ECBF6}" name="Erin Fletcher" initials="EF" userId="S::erin_fletcher@edwards.com::53ad1816-419d-4191-8472-6d90a1c05a23" providerId="AD"/>
  <p188:author id="{4576DC60-EDB9-1633-3365-0971B0E44342}" name="Annette Fearing" initials="AF" userId="Annette Fearing" providerId="None"/>
  <p188:author id="{8978789F-D2C0-5CF7-75F0-84D519CD3755}" name="Vincent Tapia" initials="VT" userId="S::Vincent_Tapia@edwards.com::1592abe4-e855-43f0-ad25-efd0cfc1b4ef" providerId="AD"/>
  <p188:author id="{61E5EFA1-5730-E077-6314-CA4AB6E63CA2}" name="michele mauguin" initials="mm" userId="S::michele.mauguin@mosswarner.com::bd65a913-f47c-4454-a0b5-cef4ae7be094" providerId="AD"/>
  <p188:author id="{A5F071E8-FB91-4D27-F144-C907C60423E1}" name="Erin Fletcher" initials="EF" userId="S::Erin_Fletcher@edwards.com::53ad1816-419d-4191-8472-6d90a1c05a2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rin Fletcher" initials="EF" lastIdx="26" clrIdx="0"/>
  <p:cmAuthor id="2" name="Natalie Meyers" initials="NM" lastIdx="11" clrIdx="1"/>
  <p:cmAuthor id="3" name="Steven Clark" initials="SC" lastIdx="95" clrIdx="2">
    <p:extLst>
      <p:ext uri="{19B8F6BF-5375-455C-9EA6-DF929625EA0E}">
        <p15:presenceInfo xmlns:p15="http://schemas.microsoft.com/office/powerpoint/2012/main" userId="S::sclark@mckinnon-mulherin.com::b029bc4d-256a-422e-ae52-149ded281556" providerId="AD"/>
      </p:ext>
    </p:extLst>
  </p:cmAuthor>
  <p:cmAuthor id="4" name="Annette" initials="ah" lastIdx="1" clrIdx="3">
    <p:extLst>
      <p:ext uri="{19B8F6BF-5375-455C-9EA6-DF929625EA0E}">
        <p15:presenceInfo xmlns:p15="http://schemas.microsoft.com/office/powerpoint/2012/main" userId="Annett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2573"/>
    <a:srgbClr val="000000"/>
    <a:srgbClr val="ED8B00"/>
    <a:srgbClr val="753BBD"/>
    <a:srgbClr val="84BD00"/>
    <a:srgbClr val="EC643B"/>
    <a:srgbClr val="F2F2F2"/>
    <a:srgbClr val="7030A0"/>
    <a:srgbClr val="92D05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141" d="100"/>
          <a:sy n="141" d="100"/>
        </p:scale>
        <p:origin x="1066" y="326"/>
      </p:cViewPr>
      <p:guideLst>
        <p:guide orient="horz" pos="684"/>
        <p:guide pos="5436"/>
        <p:guide pos="353"/>
        <p:guide orient="horz" pos="2988"/>
        <p:guide orient="horz" pos="468"/>
        <p:guide pos="5520"/>
        <p:guide orient="horz" pos="756"/>
        <p:guide orient="horz" pos="2820"/>
        <p:guide pos="3336"/>
      </p:guideLst>
    </p:cSldViewPr>
  </p:slideViewPr>
  <p:notesTextViewPr>
    <p:cViewPr>
      <p:scale>
        <a:sx n="1" d="1"/>
        <a:sy n="1" d="1"/>
      </p:scale>
      <p:origin x="0" y="0"/>
    </p:cViewPr>
  </p:notesTextViewPr>
  <p:sorterViewPr>
    <p:cViewPr>
      <p:scale>
        <a:sx n="1" d="1"/>
        <a:sy n="1" d="1"/>
      </p:scale>
      <p:origin x="0" y="0"/>
    </p:cViewPr>
  </p:sorterViewPr>
  <p:notesViewPr>
    <p:cSldViewPr snapToGrid="0">
      <p:cViewPr>
        <p:scale>
          <a:sx n="1" d="2"/>
          <a:sy n="1" d="2"/>
        </p:scale>
        <p:origin x="0" y="0"/>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notesMaster" Target="notesMasters/notesMaster1.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n Fletcher" userId="53ad1816-419d-4191-8472-6d90a1c05a23" providerId="ADAL" clId="{3D6F035E-F35E-411D-B94F-0802ECB25D4A}"/>
    <pc:docChg chg="undo custSel addSld delSld">
      <pc:chgData name="Erin Fletcher" userId="53ad1816-419d-4191-8472-6d90a1c05a23" providerId="ADAL" clId="{3D6F035E-F35E-411D-B94F-0802ECB25D4A}" dt="2026-01-07T17:31:33.965" v="5" actId="47"/>
      <pc:docMkLst>
        <pc:docMk/>
      </pc:docMkLst>
      <pc:sldChg chg="add del">
        <pc:chgData name="Erin Fletcher" userId="53ad1816-419d-4191-8472-6d90a1c05a23" providerId="ADAL" clId="{3D6F035E-F35E-411D-B94F-0802ECB25D4A}" dt="2026-01-07T17:31:33.965" v="5" actId="47"/>
        <pc:sldMkLst>
          <pc:docMk/>
          <pc:sldMk cId="776608245" sldId="772"/>
        </pc:sldMkLst>
      </pc:sldChg>
      <pc:sldChg chg="add del">
        <pc:chgData name="Erin Fletcher" userId="53ad1816-419d-4191-8472-6d90a1c05a23" providerId="ADAL" clId="{3D6F035E-F35E-411D-B94F-0802ECB25D4A}" dt="2026-01-07T17:31:33.545" v="4" actId="47"/>
        <pc:sldMkLst>
          <pc:docMk/>
          <pc:sldMk cId="2457247775" sldId="783"/>
        </pc:sldMkLst>
      </pc:sldChg>
      <pc:sldChg chg="add del">
        <pc:chgData name="Erin Fletcher" userId="53ad1816-419d-4191-8472-6d90a1c05a23" providerId="ADAL" clId="{3D6F035E-F35E-411D-B94F-0802ECB25D4A}" dt="2026-01-07T17:31:33.059" v="3" actId="47"/>
        <pc:sldMkLst>
          <pc:docMk/>
          <pc:sldMk cId="3602956752" sldId="784"/>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537515736861612E-2"/>
          <c:y val="1.5496914039716028E-2"/>
          <c:w val="0.92892496852627682"/>
          <c:h val="0.84640288559860799"/>
        </c:manualLayout>
      </c:layout>
      <c:barChart>
        <c:barDir val="col"/>
        <c:grouping val="clustered"/>
        <c:varyColors val="0"/>
        <c:ser>
          <c:idx val="0"/>
          <c:order val="0"/>
          <c:tx>
            <c:strRef>
              <c:f>Sheet1!$B$1</c:f>
              <c:strCache>
                <c:ptCount val="1"/>
                <c:pt idx="0">
                  <c:v>SAPIEN XT</c:v>
                </c:pt>
              </c:strCache>
            </c:strRef>
          </c:tx>
          <c:spPr>
            <a:solidFill>
              <a:schemeClr val="accent2"/>
            </a:solidFill>
          </c:spPr>
          <c:invertIfNegative val="0"/>
          <c:dLbls>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23 mm</c:v>
                </c:pt>
                <c:pt idx="1">
                  <c:v>26 mm</c:v>
                </c:pt>
                <c:pt idx="2">
                  <c:v>29 mm</c:v>
                </c:pt>
              </c:strCache>
            </c:strRef>
          </c:cat>
          <c:val>
            <c:numRef>
              <c:f>Sheet1!$B$2:$B$4</c:f>
              <c:numCache>
                <c:formatCode>0.0</c:formatCode>
                <c:ptCount val="3"/>
                <c:pt idx="0">
                  <c:v>1.26</c:v>
                </c:pt>
                <c:pt idx="1">
                  <c:v>1.08</c:v>
                </c:pt>
                <c:pt idx="2">
                  <c:v>1.1900000000000239</c:v>
                </c:pt>
              </c:numCache>
            </c:numRef>
          </c:val>
          <c:extLst>
            <c:ext xmlns:c16="http://schemas.microsoft.com/office/drawing/2014/chart" uri="{C3380CC4-5D6E-409C-BE32-E72D297353CC}">
              <c16:uniqueId val="{00000000-2F6E-4A6E-9E63-AD736A66C3F5}"/>
            </c:ext>
          </c:extLst>
        </c:ser>
        <c:ser>
          <c:idx val="1"/>
          <c:order val="1"/>
          <c:tx>
            <c:strRef>
              <c:f>Sheet1!$C$1</c:f>
              <c:strCache>
                <c:ptCount val="1"/>
                <c:pt idx="0">
                  <c:v>SAPIEN 3</c:v>
                </c:pt>
              </c:strCache>
            </c:strRef>
          </c:tx>
          <c:spPr>
            <a:solidFill>
              <a:schemeClr val="accent1"/>
            </a:solidFill>
          </c:spPr>
          <c:invertIfNegative val="0"/>
          <c:dLbls>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23 mm</c:v>
                </c:pt>
                <c:pt idx="1">
                  <c:v>26 mm</c:v>
                </c:pt>
                <c:pt idx="2">
                  <c:v>29 mm</c:v>
                </c:pt>
              </c:strCache>
            </c:strRef>
          </c:cat>
          <c:val>
            <c:numRef>
              <c:f>Sheet1!$C$2:$C$4</c:f>
              <c:numCache>
                <c:formatCode>0.0</c:formatCode>
                <c:ptCount val="3"/>
                <c:pt idx="0">
                  <c:v>1.44</c:v>
                </c:pt>
                <c:pt idx="1">
                  <c:v>1.37</c:v>
                </c:pt>
                <c:pt idx="2">
                  <c:v>1.3</c:v>
                </c:pt>
              </c:numCache>
            </c:numRef>
          </c:val>
          <c:extLst>
            <c:ext xmlns:c16="http://schemas.microsoft.com/office/drawing/2014/chart" uri="{C3380CC4-5D6E-409C-BE32-E72D297353CC}">
              <c16:uniqueId val="{00000001-2F6E-4A6E-9E63-AD736A66C3F5}"/>
            </c:ext>
          </c:extLst>
        </c:ser>
        <c:dLbls>
          <c:showLegendKey val="0"/>
          <c:showVal val="0"/>
          <c:showCatName val="0"/>
          <c:showSerName val="0"/>
          <c:showPercent val="0"/>
          <c:showBubbleSize val="0"/>
        </c:dLbls>
        <c:gapWidth val="150"/>
        <c:axId val="2138408408"/>
        <c:axId val="2138440216"/>
      </c:barChart>
      <c:catAx>
        <c:axId val="2138408408"/>
        <c:scaling>
          <c:orientation val="minMax"/>
        </c:scaling>
        <c:delete val="0"/>
        <c:axPos val="b"/>
        <c:numFmt formatCode="General" sourceLinked="0"/>
        <c:majorTickMark val="out"/>
        <c:minorTickMark val="none"/>
        <c:tickLblPos val="nextTo"/>
        <c:spPr>
          <a:ln w="19050">
            <a:solidFill>
              <a:schemeClr val="accent2"/>
            </a:solidFill>
          </a:ln>
        </c:spPr>
        <c:txPr>
          <a:bodyPr/>
          <a:lstStyle/>
          <a:p>
            <a:pPr>
              <a:defRPr sz="1000">
                <a:solidFill>
                  <a:schemeClr val="tx1"/>
                </a:solidFill>
              </a:defRPr>
            </a:pPr>
            <a:endParaRPr lang="en-US"/>
          </a:p>
        </c:txPr>
        <c:crossAx val="2138440216"/>
        <c:crosses val="autoZero"/>
        <c:auto val="1"/>
        <c:lblAlgn val="ctr"/>
        <c:lblOffset val="100"/>
        <c:noMultiLvlLbl val="0"/>
      </c:catAx>
      <c:valAx>
        <c:axId val="2138440216"/>
        <c:scaling>
          <c:orientation val="minMax"/>
          <c:max val="2"/>
        </c:scaling>
        <c:delete val="1"/>
        <c:axPos val="l"/>
        <c:numFmt formatCode="0.0" sourceLinked="1"/>
        <c:majorTickMark val="out"/>
        <c:minorTickMark val="none"/>
        <c:tickLblPos val="none"/>
        <c:crossAx val="2138408408"/>
        <c:crosses val="autoZero"/>
        <c:crossBetween val="between"/>
        <c:majorUnit val="0.5"/>
      </c:valAx>
      <c:spPr>
        <a:noFill/>
        <a:ln w="25400">
          <a:noFill/>
        </a:ln>
      </c:spPr>
    </c:plotArea>
    <c:legend>
      <c:legendPos val="b"/>
      <c:layout>
        <c:manualLayout>
          <c:xMode val="edge"/>
          <c:yMode val="edge"/>
          <c:x val="0.21595805207091701"/>
          <c:y val="0.92365613635008648"/>
          <c:w val="0.53749524315060704"/>
          <c:h val="6.3834222038395033E-2"/>
        </c:manualLayout>
      </c:layout>
      <c:overlay val="0"/>
      <c:txPr>
        <a:bodyPr/>
        <a:lstStyle/>
        <a:p>
          <a:pPr>
            <a:defRPr sz="800">
              <a:solidFill>
                <a:schemeClr val="tx1"/>
              </a:solidFill>
            </a:defRPr>
          </a:pPr>
          <a:endParaRPr lang="en-US"/>
        </a:p>
      </c:txPr>
    </c:legend>
    <c:plotVisOnly val="1"/>
    <c:dispBlanksAs val="gap"/>
    <c:showDLblsOverMax val="0"/>
  </c:chart>
  <c:txPr>
    <a:bodyPr/>
    <a:lstStyle/>
    <a:p>
      <a:pPr>
        <a:defRPr sz="1800">
          <a:solidFill>
            <a:schemeClr val="tx1"/>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Series 1</c:v>
                </c:pt>
              </c:strCache>
            </c:strRef>
          </c:tx>
          <c:invertIfNegative val="0"/>
          <c:cat>
            <c:strRef>
              <c:f>Sheet1!$A$2</c:f>
              <c:strCache>
                <c:ptCount val="1"/>
                <c:pt idx="0">
                  <c:v>Category 1</c:v>
                </c:pt>
              </c:strCache>
            </c:strRef>
          </c:cat>
          <c:val>
            <c:numRef>
              <c:f>Sheet1!$B$2</c:f>
              <c:numCache>
                <c:formatCode>General</c:formatCode>
                <c:ptCount val="1"/>
                <c:pt idx="0">
                  <c:v>16</c:v>
                </c:pt>
              </c:numCache>
            </c:numRef>
          </c:val>
          <c:extLst>
            <c:ext xmlns:c16="http://schemas.microsoft.com/office/drawing/2014/chart" uri="{C3380CC4-5D6E-409C-BE32-E72D297353CC}">
              <c16:uniqueId val="{00000000-E5B2-0B46-BC7A-6949CCE5C723}"/>
            </c:ext>
          </c:extLst>
        </c:ser>
        <c:dLbls>
          <c:showLegendKey val="0"/>
          <c:showVal val="0"/>
          <c:showCatName val="0"/>
          <c:showSerName val="0"/>
          <c:showPercent val="0"/>
          <c:showBubbleSize val="0"/>
        </c:dLbls>
        <c:gapWidth val="150"/>
        <c:axId val="2138982152"/>
        <c:axId val="2138985096"/>
      </c:barChart>
      <c:catAx>
        <c:axId val="2138982152"/>
        <c:scaling>
          <c:orientation val="minMax"/>
        </c:scaling>
        <c:delete val="1"/>
        <c:axPos val="l"/>
        <c:numFmt formatCode="General" sourceLinked="0"/>
        <c:majorTickMark val="out"/>
        <c:minorTickMark val="none"/>
        <c:tickLblPos val="none"/>
        <c:crossAx val="2138985096"/>
        <c:crosses val="autoZero"/>
        <c:auto val="1"/>
        <c:lblAlgn val="ctr"/>
        <c:lblOffset val="100"/>
        <c:noMultiLvlLbl val="0"/>
      </c:catAx>
      <c:valAx>
        <c:axId val="2138985096"/>
        <c:scaling>
          <c:orientation val="minMax"/>
          <c:max val="29"/>
          <c:min val="16"/>
        </c:scaling>
        <c:delete val="0"/>
        <c:axPos val="b"/>
        <c:majorGridlines/>
        <c:numFmt formatCode="General" sourceLinked="1"/>
        <c:majorTickMark val="out"/>
        <c:minorTickMark val="none"/>
        <c:tickLblPos val="nextTo"/>
        <c:spPr>
          <a:ln w="19050">
            <a:solidFill>
              <a:srgbClr val="000000"/>
            </a:solidFill>
          </a:ln>
        </c:spPr>
        <c:txPr>
          <a:bodyPr/>
          <a:lstStyle/>
          <a:p>
            <a:pPr>
              <a:defRPr>
                <a:solidFill>
                  <a:schemeClr val="tx1"/>
                </a:solidFill>
              </a:defRPr>
            </a:pPr>
            <a:endParaRPr lang="en-US"/>
          </a:p>
        </c:txPr>
        <c:crossAx val="2138982152"/>
        <c:crosses val="autoZero"/>
        <c:crossBetween val="between"/>
        <c:majorUnit val="1"/>
      </c:valAx>
      <c:spPr>
        <a:noFill/>
        <a:ln w="19050">
          <a:solidFill>
            <a:srgbClr val="898D8D"/>
          </a:solidFill>
        </a:ln>
      </c:spPr>
    </c:plotArea>
    <c:plotVisOnly val="1"/>
    <c:dispBlanksAs val="gap"/>
    <c:showDLblsOverMax val="0"/>
  </c:chart>
  <c:txPr>
    <a:bodyPr/>
    <a:lstStyle/>
    <a:p>
      <a:pPr>
        <a:defRPr sz="10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4221" tIns="47111" rIns="94221" bIns="47111" numCol="1" anchor="t" anchorCtr="0" compatLnSpc="1">
            <a:prstTxWarp prst="textNoShape">
              <a:avLst/>
            </a:prstTxWarp>
          </a:bodyPr>
          <a:lstStyle>
            <a:lvl1pPr>
              <a:defRPr sz="1200"/>
            </a:lvl1pPr>
          </a:lstStyle>
          <a:p>
            <a:endParaRPr lang="en-US" dirty="0"/>
          </a:p>
        </p:txBody>
      </p:sp>
      <p:sp>
        <p:nvSpPr>
          <p:cNvPr id="6147" name="Rectangle 3"/>
          <p:cNvSpPr>
            <a:spLocks noGrp="1" noChangeArrowheads="1"/>
          </p:cNvSpPr>
          <p:nvPr>
            <p:ph type="dt" sz="quarter" idx="1"/>
          </p:nvPr>
        </p:nvSpPr>
        <p:spPr bwMode="auto">
          <a:xfrm>
            <a:off x="4023093" y="0"/>
            <a:ext cx="3077739" cy="4694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4221" tIns="47111" rIns="94221" bIns="47111" numCol="1" anchor="t" anchorCtr="0" compatLnSpc="1">
            <a:prstTxWarp prst="textNoShape">
              <a:avLst/>
            </a:prstTxWarp>
          </a:bodyPr>
          <a:lstStyle>
            <a:lvl1pPr algn="r">
              <a:defRPr sz="1200"/>
            </a:lvl1pPr>
          </a:lstStyle>
          <a:p>
            <a:endParaRPr lang="en-US" dirty="0"/>
          </a:p>
        </p:txBody>
      </p:sp>
      <p:sp>
        <p:nvSpPr>
          <p:cNvPr id="6148" name="Rectangle 4"/>
          <p:cNvSpPr>
            <a:spLocks noGrp="1" noChangeArrowheads="1"/>
          </p:cNvSpPr>
          <p:nvPr>
            <p:ph type="ftr" sz="quarter" idx="2"/>
          </p:nvPr>
        </p:nvSpPr>
        <p:spPr bwMode="auto">
          <a:xfrm>
            <a:off x="0" y="8917422"/>
            <a:ext cx="3077739" cy="4694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4221" tIns="47111" rIns="94221" bIns="47111" numCol="1" anchor="b" anchorCtr="0" compatLnSpc="1">
            <a:prstTxWarp prst="textNoShape">
              <a:avLst/>
            </a:prstTxWarp>
          </a:bodyPr>
          <a:lstStyle>
            <a:lvl1pPr>
              <a:defRPr sz="1200"/>
            </a:lvl1pPr>
          </a:lstStyle>
          <a:p>
            <a:endParaRPr lang="en-US" dirty="0"/>
          </a:p>
        </p:txBody>
      </p:sp>
      <p:sp>
        <p:nvSpPr>
          <p:cNvPr id="6149" name="Rectangle 5"/>
          <p:cNvSpPr>
            <a:spLocks noGrp="1" noChangeArrowheads="1"/>
          </p:cNvSpPr>
          <p:nvPr>
            <p:ph type="sldNum" sz="quarter" idx="3"/>
          </p:nvPr>
        </p:nvSpPr>
        <p:spPr bwMode="auto">
          <a:xfrm>
            <a:off x="4023093" y="8917422"/>
            <a:ext cx="3077739" cy="4694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4221" tIns="47111" rIns="94221" bIns="47111" numCol="1" anchor="b" anchorCtr="0" compatLnSpc="1">
            <a:prstTxWarp prst="textNoShape">
              <a:avLst/>
            </a:prstTxWarp>
          </a:bodyPr>
          <a:lstStyle>
            <a:lvl1pPr algn="r">
              <a:defRPr sz="1200"/>
            </a:lvl1pPr>
          </a:lstStyle>
          <a:p>
            <a:fld id="{CEABCEFC-F7EF-44BB-AC81-532494BFB89F}" type="slidenum">
              <a:rPr lang="en-US"/>
              <a:pPr/>
              <a:t>‹#›</a:t>
            </a:fld>
            <a:endParaRPr lang="en-US" dirty="0"/>
          </a:p>
        </p:txBody>
      </p:sp>
    </p:spTree>
    <p:extLst>
      <p:ext uri="{BB962C8B-B14F-4D97-AF65-F5344CB8AC3E}">
        <p14:creationId xmlns:p14="http://schemas.microsoft.com/office/powerpoint/2010/main" val="230614347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6" name="Rectangle 4"/>
          <p:cNvSpPr>
            <a:spLocks noGrp="1" noRot="1" noChangeAspect="1" noChangeArrowheads="1" noTextEdit="1"/>
          </p:cNvSpPr>
          <p:nvPr>
            <p:ph type="sldImg" idx="2"/>
          </p:nvPr>
        </p:nvSpPr>
        <p:spPr bwMode="auto">
          <a:xfrm>
            <a:off x="420688" y="703263"/>
            <a:ext cx="6261100" cy="3521075"/>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44037" name="Rectangle 5"/>
          <p:cNvSpPr>
            <a:spLocks noGrp="1" noChangeArrowheads="1"/>
          </p:cNvSpPr>
          <p:nvPr>
            <p:ph type="body" sz="quarter" idx="3"/>
          </p:nvPr>
        </p:nvSpPr>
        <p:spPr bwMode="auto">
          <a:xfrm>
            <a:off x="710249" y="4459526"/>
            <a:ext cx="5681980" cy="42248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4221" tIns="47111" rIns="94221" bIns="4711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4038"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4221" tIns="47111" rIns="94221" bIns="47111" numCol="1" anchor="b" anchorCtr="0" compatLnSpc="1">
            <a:prstTxWarp prst="textNoShape">
              <a:avLst/>
            </a:prstTxWarp>
          </a:bodyPr>
          <a:lstStyle>
            <a:lvl1pPr>
              <a:defRPr sz="1200">
                <a:latin typeface="+mn-lt"/>
              </a:defRPr>
            </a:lvl1pPr>
          </a:lstStyle>
          <a:p>
            <a:endParaRPr lang="en-US" dirty="0"/>
          </a:p>
        </p:txBody>
      </p:sp>
      <p:sp>
        <p:nvSpPr>
          <p:cNvPr id="44039" name="Rectangle 7"/>
          <p:cNvSpPr>
            <a:spLocks noGrp="1" noChangeArrowheads="1"/>
          </p:cNvSpPr>
          <p:nvPr>
            <p:ph type="sldNum" sz="quarter" idx="5"/>
          </p:nvPr>
        </p:nvSpPr>
        <p:spPr bwMode="auto">
          <a:xfrm>
            <a:off x="4023093" y="8917422"/>
            <a:ext cx="3077739" cy="4694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4221" tIns="47111" rIns="94221" bIns="47111" numCol="1" anchor="b" anchorCtr="0" compatLnSpc="1">
            <a:prstTxWarp prst="textNoShape">
              <a:avLst/>
            </a:prstTxWarp>
          </a:bodyPr>
          <a:lstStyle>
            <a:lvl1pPr algn="r">
              <a:defRPr sz="1200">
                <a:latin typeface="+mn-lt"/>
              </a:defRPr>
            </a:lvl1pPr>
          </a:lstStyle>
          <a:p>
            <a:fld id="{AD7809D2-FB98-4A28-A06C-717E6DCB4013}" type="slidenum">
              <a:rPr lang="en-US" smtClean="0"/>
              <a:pPr/>
              <a:t>‹#›</a:t>
            </a:fld>
            <a:endParaRPr lang="en-US" dirty="0"/>
          </a:p>
        </p:txBody>
      </p:sp>
    </p:spTree>
    <p:extLst>
      <p:ext uri="{BB962C8B-B14F-4D97-AF65-F5344CB8AC3E}">
        <p14:creationId xmlns:p14="http://schemas.microsoft.com/office/powerpoint/2010/main" val="2411414369"/>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900" kern="1200">
        <a:solidFill>
          <a:schemeClr val="tx1"/>
        </a:solidFill>
        <a:latin typeface="+mn-lt"/>
        <a:ea typeface="+mn-ea"/>
        <a:cs typeface="+mn-cs"/>
      </a:defRPr>
    </a:lvl1pPr>
    <a:lvl2pPr marL="342900" algn="l" rtl="0" fontAlgn="base">
      <a:spcBef>
        <a:spcPct val="30000"/>
      </a:spcBef>
      <a:spcAft>
        <a:spcPct val="0"/>
      </a:spcAft>
      <a:defRPr sz="900" kern="1200">
        <a:solidFill>
          <a:schemeClr val="tx1"/>
        </a:solidFill>
        <a:latin typeface="+mn-lt"/>
        <a:ea typeface="+mn-ea"/>
        <a:cs typeface="+mn-cs"/>
      </a:defRPr>
    </a:lvl2pPr>
    <a:lvl3pPr marL="685800" algn="l" rtl="0" fontAlgn="base">
      <a:spcBef>
        <a:spcPct val="30000"/>
      </a:spcBef>
      <a:spcAft>
        <a:spcPct val="0"/>
      </a:spcAft>
      <a:defRPr sz="900" kern="1200">
        <a:solidFill>
          <a:schemeClr val="tx1"/>
        </a:solidFill>
        <a:latin typeface="+mn-lt"/>
        <a:ea typeface="+mn-ea"/>
        <a:cs typeface="+mn-cs"/>
      </a:defRPr>
    </a:lvl3pPr>
    <a:lvl4pPr marL="1028700" algn="l" rtl="0" fontAlgn="base">
      <a:spcBef>
        <a:spcPct val="30000"/>
      </a:spcBef>
      <a:spcAft>
        <a:spcPct val="0"/>
      </a:spcAft>
      <a:defRPr sz="900" kern="1200">
        <a:solidFill>
          <a:schemeClr val="tx1"/>
        </a:solidFill>
        <a:latin typeface="+mn-lt"/>
        <a:ea typeface="+mn-ea"/>
        <a:cs typeface="+mn-cs"/>
      </a:defRPr>
    </a:lvl4pPr>
    <a:lvl5pPr marL="1371600" algn="l" rtl="0" fontAlgn="base">
      <a:spcBef>
        <a:spcPct val="30000"/>
      </a:spcBef>
      <a:spcAft>
        <a:spcPct val="0"/>
      </a:spcAft>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A3E607-94AB-4840-8C00-2935C684FD76}" type="slidenum">
              <a:rPr lang="en-US" smtClean="0"/>
              <a:pPr/>
              <a:t>2</a:t>
            </a:fld>
            <a:endParaRPr lang="en-US" dirty="0"/>
          </a:p>
        </p:txBody>
      </p:sp>
    </p:spTree>
    <p:extLst>
      <p:ext uri="{BB962C8B-B14F-4D97-AF65-F5344CB8AC3E}">
        <p14:creationId xmlns:p14="http://schemas.microsoft.com/office/powerpoint/2010/main" val="158717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18</a:t>
            </a:fld>
            <a:endParaRPr lang="en-US" dirty="0"/>
          </a:p>
        </p:txBody>
      </p:sp>
    </p:spTree>
    <p:extLst>
      <p:ext uri="{BB962C8B-B14F-4D97-AF65-F5344CB8AC3E}">
        <p14:creationId xmlns:p14="http://schemas.microsoft.com/office/powerpoint/2010/main" val="3153125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19</a:t>
            </a:fld>
            <a:endParaRPr lang="en-US" dirty="0"/>
          </a:p>
        </p:txBody>
      </p:sp>
    </p:spTree>
    <p:extLst>
      <p:ext uri="{BB962C8B-B14F-4D97-AF65-F5344CB8AC3E}">
        <p14:creationId xmlns:p14="http://schemas.microsoft.com/office/powerpoint/2010/main" val="1645923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8C1F6-357F-3D3C-8CA6-ECB0BA245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21F39-CFD8-5068-9075-6B0EC7569F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653CD-81D7-D1B2-7CD4-E9EA19FB46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B214A0-7A54-2CCF-78C8-FB9890962E27}"/>
              </a:ext>
            </a:extLst>
          </p:cNvPr>
          <p:cNvSpPr>
            <a:spLocks noGrp="1"/>
          </p:cNvSpPr>
          <p:nvPr>
            <p:ph type="sldNum" sz="quarter" idx="10"/>
          </p:nvPr>
        </p:nvSpPr>
        <p:spPr/>
        <p:txBody>
          <a:bodyPr/>
          <a:lstStyle/>
          <a:p>
            <a:fld id="{04A3E607-94AB-4840-8C00-2935C684FD76}" type="slidenum">
              <a:rPr lang="en-US" smtClean="0"/>
              <a:pPr/>
              <a:t>20</a:t>
            </a:fld>
            <a:endParaRPr lang="en-US" dirty="0"/>
          </a:p>
        </p:txBody>
      </p:sp>
    </p:spTree>
    <p:extLst>
      <p:ext uri="{BB962C8B-B14F-4D97-AF65-F5344CB8AC3E}">
        <p14:creationId xmlns:p14="http://schemas.microsoft.com/office/powerpoint/2010/main" val="535484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D0A7D9-A53F-4563-805D-268127874908}" type="slidenum">
              <a:rPr lang="en-US" smtClean="0"/>
              <a:pPr/>
              <a:t>22</a:t>
            </a:fld>
            <a:endParaRPr lang="en-US" dirty="0"/>
          </a:p>
        </p:txBody>
      </p:sp>
    </p:spTree>
    <p:extLst>
      <p:ext uri="{BB962C8B-B14F-4D97-AF65-F5344CB8AC3E}">
        <p14:creationId xmlns:p14="http://schemas.microsoft.com/office/powerpoint/2010/main" val="3827470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588" y="325438"/>
            <a:ext cx="6900862" cy="38814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48F3AA-A40B-480D-9865-07FD15EBF169}"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3894802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D0A7D9-A53F-4563-805D-268127874908}" type="slidenum">
              <a:rPr lang="en-US" smtClean="0"/>
              <a:pPr/>
              <a:t>24</a:t>
            </a:fld>
            <a:endParaRPr lang="en-US" dirty="0"/>
          </a:p>
        </p:txBody>
      </p:sp>
    </p:spTree>
    <p:extLst>
      <p:ext uri="{BB962C8B-B14F-4D97-AF65-F5344CB8AC3E}">
        <p14:creationId xmlns:p14="http://schemas.microsoft.com/office/powerpoint/2010/main" val="861232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588" y="325438"/>
            <a:ext cx="6900862" cy="38814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7CDF9B2-ADC0-4EC7-A64B-A6605D0471DD}" type="slidenum">
              <a:rPr lang="en-US" smtClean="0"/>
              <a:pPr/>
              <a:t>25</a:t>
            </a:fld>
            <a:endParaRPr lang="en-US" dirty="0"/>
          </a:p>
        </p:txBody>
      </p:sp>
    </p:spTree>
    <p:extLst>
      <p:ext uri="{BB962C8B-B14F-4D97-AF65-F5344CB8AC3E}">
        <p14:creationId xmlns:p14="http://schemas.microsoft.com/office/powerpoint/2010/main" val="1332487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588" y="325438"/>
            <a:ext cx="6900862" cy="38814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7CDF9B2-ADC0-4EC7-A64B-A6605D0471DD}" type="slidenum">
              <a:rPr lang="en-US" smtClean="0"/>
              <a:pPr/>
              <a:t>26</a:t>
            </a:fld>
            <a:endParaRPr lang="en-US" dirty="0"/>
          </a:p>
        </p:txBody>
      </p:sp>
    </p:spTree>
    <p:extLst>
      <p:ext uri="{BB962C8B-B14F-4D97-AF65-F5344CB8AC3E}">
        <p14:creationId xmlns:p14="http://schemas.microsoft.com/office/powerpoint/2010/main" val="2159705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D0A7D9-A53F-4563-805D-268127874908}" type="slidenum">
              <a:rPr lang="en-US" smtClean="0"/>
              <a:pPr/>
              <a:t>27</a:t>
            </a:fld>
            <a:endParaRPr lang="en-US" dirty="0"/>
          </a:p>
        </p:txBody>
      </p:sp>
    </p:spTree>
    <p:extLst>
      <p:ext uri="{BB962C8B-B14F-4D97-AF65-F5344CB8AC3E}">
        <p14:creationId xmlns:p14="http://schemas.microsoft.com/office/powerpoint/2010/main" val="3543829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D0A7D9-A53F-4563-805D-268127874908}" type="slidenum">
              <a:rPr lang="en-US" smtClean="0"/>
              <a:pPr/>
              <a:t>28</a:t>
            </a:fld>
            <a:endParaRPr lang="en-US" dirty="0"/>
          </a:p>
        </p:txBody>
      </p:sp>
    </p:spTree>
    <p:extLst>
      <p:ext uri="{BB962C8B-B14F-4D97-AF65-F5344CB8AC3E}">
        <p14:creationId xmlns:p14="http://schemas.microsoft.com/office/powerpoint/2010/main" val="537417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BEF29-6DCC-97FA-83A7-CC90059543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23138-D4B0-B384-4BDB-CA0EC71BEA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D0DF9-6703-E003-712F-40EF2F4393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B9B5A9-7D63-7147-534D-D6C839BCE36D}"/>
              </a:ext>
            </a:extLst>
          </p:cNvPr>
          <p:cNvSpPr>
            <a:spLocks noGrp="1"/>
          </p:cNvSpPr>
          <p:nvPr>
            <p:ph type="sldNum" sz="quarter" idx="5"/>
          </p:nvPr>
        </p:nvSpPr>
        <p:spPr/>
        <p:txBody>
          <a:bodyPr/>
          <a:lstStyle/>
          <a:p>
            <a:fld id="{04A3E607-94AB-4840-8C00-2935C684FD76}" type="slidenum">
              <a:rPr lang="en-US" smtClean="0"/>
              <a:pPr/>
              <a:t>3</a:t>
            </a:fld>
            <a:endParaRPr lang="en-US" dirty="0"/>
          </a:p>
        </p:txBody>
      </p:sp>
    </p:spTree>
    <p:extLst>
      <p:ext uri="{BB962C8B-B14F-4D97-AF65-F5344CB8AC3E}">
        <p14:creationId xmlns:p14="http://schemas.microsoft.com/office/powerpoint/2010/main" val="1351469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D0A7D9-A53F-4563-805D-268127874908}" type="slidenum">
              <a:rPr lang="en-US" smtClean="0"/>
              <a:pPr/>
              <a:t>29</a:t>
            </a:fld>
            <a:endParaRPr lang="en-US" dirty="0"/>
          </a:p>
        </p:txBody>
      </p:sp>
    </p:spTree>
    <p:extLst>
      <p:ext uri="{BB962C8B-B14F-4D97-AF65-F5344CB8AC3E}">
        <p14:creationId xmlns:p14="http://schemas.microsoft.com/office/powerpoint/2010/main" val="1329913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D0A7D9-A53F-4563-805D-268127874908}" type="slidenum">
              <a:rPr lang="en-US" smtClean="0"/>
              <a:pPr/>
              <a:t>30</a:t>
            </a:fld>
            <a:endParaRPr lang="en-US" dirty="0"/>
          </a:p>
        </p:txBody>
      </p:sp>
    </p:spTree>
    <p:extLst>
      <p:ext uri="{BB962C8B-B14F-4D97-AF65-F5344CB8AC3E}">
        <p14:creationId xmlns:p14="http://schemas.microsoft.com/office/powerpoint/2010/main" val="362594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D0A7D9-A53F-4563-805D-268127874908}" type="slidenum">
              <a:rPr lang="en-US" smtClean="0"/>
              <a:pPr/>
              <a:t>32</a:t>
            </a:fld>
            <a:endParaRPr lang="en-US" dirty="0"/>
          </a:p>
        </p:txBody>
      </p:sp>
    </p:spTree>
    <p:extLst>
      <p:ext uri="{BB962C8B-B14F-4D97-AF65-F5344CB8AC3E}">
        <p14:creationId xmlns:p14="http://schemas.microsoft.com/office/powerpoint/2010/main" val="1175135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33</a:t>
            </a:fld>
            <a:endParaRPr lang="en-US" dirty="0"/>
          </a:p>
        </p:txBody>
      </p:sp>
    </p:spTree>
    <p:extLst>
      <p:ext uri="{BB962C8B-B14F-4D97-AF65-F5344CB8AC3E}">
        <p14:creationId xmlns:p14="http://schemas.microsoft.com/office/powerpoint/2010/main" val="1203303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34</a:t>
            </a:fld>
            <a:endParaRPr lang="en-US" dirty="0"/>
          </a:p>
        </p:txBody>
      </p:sp>
    </p:spTree>
    <p:extLst>
      <p:ext uri="{BB962C8B-B14F-4D97-AF65-F5344CB8AC3E}">
        <p14:creationId xmlns:p14="http://schemas.microsoft.com/office/powerpoint/2010/main" val="29943754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normAutofit/>
          </a:bodyPr>
          <a:lstStyle/>
          <a:p>
            <a:pPr defTabSz="924591" fontAlgn="auto">
              <a:spcBef>
                <a:spcPts val="0"/>
              </a:spcBef>
              <a:spcAft>
                <a:spcPts val="0"/>
              </a:spcAft>
              <a:defRPr/>
            </a:pPr>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39</a:t>
            </a:fld>
            <a:endParaRPr lang="en-US" dirty="0"/>
          </a:p>
        </p:txBody>
      </p:sp>
    </p:spTree>
    <p:extLst>
      <p:ext uri="{BB962C8B-B14F-4D97-AF65-F5344CB8AC3E}">
        <p14:creationId xmlns:p14="http://schemas.microsoft.com/office/powerpoint/2010/main" val="20658436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7809D2-FB98-4A28-A06C-717E6DCB4013}" type="slidenum">
              <a:rPr lang="en-US" smtClean="0"/>
              <a:pPr/>
              <a:t>42</a:t>
            </a:fld>
            <a:endParaRPr lang="en-US" dirty="0"/>
          </a:p>
        </p:txBody>
      </p:sp>
    </p:spTree>
    <p:extLst>
      <p:ext uri="{BB962C8B-B14F-4D97-AF65-F5344CB8AC3E}">
        <p14:creationId xmlns:p14="http://schemas.microsoft.com/office/powerpoint/2010/main" val="672864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7809D2-FB98-4A28-A06C-717E6DCB4013}" type="slidenum">
              <a:rPr lang="en-US" smtClean="0"/>
              <a:pPr/>
              <a:t>43</a:t>
            </a:fld>
            <a:endParaRPr lang="en-US" dirty="0"/>
          </a:p>
        </p:txBody>
      </p:sp>
    </p:spTree>
    <p:extLst>
      <p:ext uri="{BB962C8B-B14F-4D97-AF65-F5344CB8AC3E}">
        <p14:creationId xmlns:p14="http://schemas.microsoft.com/office/powerpoint/2010/main" val="16044684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44</a:t>
            </a:fld>
            <a:endParaRPr lang="en-US" dirty="0"/>
          </a:p>
        </p:txBody>
      </p:sp>
    </p:spTree>
    <p:extLst>
      <p:ext uri="{BB962C8B-B14F-4D97-AF65-F5344CB8AC3E}">
        <p14:creationId xmlns:p14="http://schemas.microsoft.com/office/powerpoint/2010/main" val="19888380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Slide Image Placeholder 1"/>
          <p:cNvSpPr>
            <a:spLocks noGrp="1" noRot="1" noChangeAspect="1" noTextEdit="1"/>
          </p:cNvSpPr>
          <p:nvPr>
            <p:ph type="sldImg"/>
          </p:nvPr>
        </p:nvSpPr>
        <p:spPr bwMode="auto">
          <a:xfrm>
            <a:off x="128588" y="325438"/>
            <a:ext cx="6900862" cy="3881437"/>
          </a:xfrm>
          <a:noFill/>
          <a:ln>
            <a:solidFill>
              <a:srgbClr val="000000"/>
            </a:solidFill>
            <a:miter lim="800000"/>
            <a:headEnd/>
            <a:tailEnd/>
          </a:ln>
        </p:spPr>
      </p:sp>
      <p:sp>
        <p:nvSpPr>
          <p:cNvPr id="2283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2283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BC5F19A-E7D7-4D2C-AE18-39992AA9AAF0}" type="slidenum">
              <a:rPr lang="en-US">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3975059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4</a:t>
            </a:fld>
            <a:endParaRPr lang="en-US" dirty="0"/>
          </a:p>
        </p:txBody>
      </p:sp>
    </p:spTree>
    <p:extLst>
      <p:ext uri="{BB962C8B-B14F-4D97-AF65-F5344CB8AC3E}">
        <p14:creationId xmlns:p14="http://schemas.microsoft.com/office/powerpoint/2010/main" val="284004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588" y="325438"/>
            <a:ext cx="6900862" cy="38814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solidFill>
                  <a:prstClr val="black"/>
                </a:solidFill>
              </a:rPr>
              <a:pPr/>
              <a:t>51</a:t>
            </a:fld>
            <a:endParaRPr lang="en-US" dirty="0">
              <a:solidFill>
                <a:prstClr val="black"/>
              </a:solidFill>
            </a:endParaRPr>
          </a:p>
        </p:txBody>
      </p:sp>
    </p:spTree>
    <p:extLst>
      <p:ext uri="{BB962C8B-B14F-4D97-AF65-F5344CB8AC3E}">
        <p14:creationId xmlns:p14="http://schemas.microsoft.com/office/powerpoint/2010/main" val="15617582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7809D2-FB98-4A28-A06C-717E6DCB4013}" type="slidenum">
              <a:rPr lang="en-US" smtClean="0"/>
              <a:pPr/>
              <a:t>52</a:t>
            </a:fld>
            <a:endParaRPr lang="en-US" dirty="0"/>
          </a:p>
        </p:txBody>
      </p:sp>
    </p:spTree>
    <p:extLst>
      <p:ext uri="{BB962C8B-B14F-4D97-AF65-F5344CB8AC3E}">
        <p14:creationId xmlns:p14="http://schemas.microsoft.com/office/powerpoint/2010/main" val="1977954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588" y="325438"/>
            <a:ext cx="6900862" cy="3881437"/>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solidFill>
                  <a:prstClr val="black"/>
                </a:solidFill>
              </a:rPr>
              <a:pPr/>
              <a:t>54</a:t>
            </a:fld>
            <a:endParaRPr lang="en-US" dirty="0">
              <a:solidFill>
                <a:prstClr val="black"/>
              </a:solidFill>
            </a:endParaRPr>
          </a:p>
        </p:txBody>
      </p:sp>
    </p:spTree>
    <p:extLst>
      <p:ext uri="{BB962C8B-B14F-4D97-AF65-F5344CB8AC3E}">
        <p14:creationId xmlns:p14="http://schemas.microsoft.com/office/powerpoint/2010/main" val="12804474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0A162-C0E1-6443-08C6-39035036A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AF5F0-041B-538F-A1B1-27386D1F63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F04CD-038A-17A7-92A8-0AAF168427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41F83A-6363-4A4E-13C5-306079D393E4}"/>
              </a:ext>
            </a:extLst>
          </p:cNvPr>
          <p:cNvSpPr>
            <a:spLocks noGrp="1"/>
          </p:cNvSpPr>
          <p:nvPr>
            <p:ph type="sldNum" sz="quarter" idx="5"/>
          </p:nvPr>
        </p:nvSpPr>
        <p:spPr/>
        <p:txBody>
          <a:bodyPr/>
          <a:lstStyle/>
          <a:p>
            <a:fld id="{04A3E607-94AB-4840-8C00-2935C684FD76}" type="slidenum">
              <a:rPr lang="en-US" smtClean="0"/>
              <a:pPr/>
              <a:t>55</a:t>
            </a:fld>
            <a:endParaRPr lang="en-US" dirty="0"/>
          </a:p>
        </p:txBody>
      </p:sp>
    </p:spTree>
    <p:extLst>
      <p:ext uri="{BB962C8B-B14F-4D97-AF65-F5344CB8AC3E}">
        <p14:creationId xmlns:p14="http://schemas.microsoft.com/office/powerpoint/2010/main" val="36627951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57</a:t>
            </a:fld>
            <a:endParaRPr lang="en-US" dirty="0"/>
          </a:p>
        </p:txBody>
      </p:sp>
    </p:spTree>
    <p:extLst>
      <p:ext uri="{BB962C8B-B14F-4D97-AF65-F5344CB8AC3E}">
        <p14:creationId xmlns:p14="http://schemas.microsoft.com/office/powerpoint/2010/main" val="6530849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3E607-94AB-4840-8C00-2935C684FD76}" type="slidenum">
              <a:rPr lang="en-US" smtClean="0"/>
              <a:pPr/>
              <a:t>58</a:t>
            </a:fld>
            <a:endParaRPr lang="en-US" dirty="0"/>
          </a:p>
        </p:txBody>
      </p:sp>
    </p:spTree>
    <p:extLst>
      <p:ext uri="{BB962C8B-B14F-4D97-AF65-F5344CB8AC3E}">
        <p14:creationId xmlns:p14="http://schemas.microsoft.com/office/powerpoint/2010/main" val="1072445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5</a:t>
            </a:fld>
            <a:endParaRPr lang="en-US" dirty="0"/>
          </a:p>
        </p:txBody>
      </p:sp>
    </p:spTree>
    <p:extLst>
      <p:ext uri="{BB962C8B-B14F-4D97-AF65-F5344CB8AC3E}">
        <p14:creationId xmlns:p14="http://schemas.microsoft.com/office/powerpoint/2010/main" val="4200482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D0A7D9-A53F-4563-805D-268127874908}" type="slidenum">
              <a:rPr lang="en-US" smtClean="0"/>
              <a:pPr/>
              <a:t>7</a:t>
            </a:fld>
            <a:endParaRPr lang="en-US" dirty="0"/>
          </a:p>
        </p:txBody>
      </p:sp>
    </p:spTree>
    <p:extLst>
      <p:ext uri="{BB962C8B-B14F-4D97-AF65-F5344CB8AC3E}">
        <p14:creationId xmlns:p14="http://schemas.microsoft.com/office/powerpoint/2010/main" val="768753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8</a:t>
            </a:fld>
            <a:endParaRPr lang="en-US" dirty="0"/>
          </a:p>
        </p:txBody>
      </p:sp>
    </p:spTree>
    <p:extLst>
      <p:ext uri="{BB962C8B-B14F-4D97-AF65-F5344CB8AC3E}">
        <p14:creationId xmlns:p14="http://schemas.microsoft.com/office/powerpoint/2010/main" val="766467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7809D2-FB98-4A28-A06C-717E6DCB4013}" type="slidenum">
              <a:rPr lang="en-US" smtClean="0"/>
              <a:pPr/>
              <a:t>9</a:t>
            </a:fld>
            <a:endParaRPr lang="en-US" dirty="0"/>
          </a:p>
        </p:txBody>
      </p:sp>
    </p:spTree>
    <p:extLst>
      <p:ext uri="{BB962C8B-B14F-4D97-AF65-F5344CB8AC3E}">
        <p14:creationId xmlns:p14="http://schemas.microsoft.com/office/powerpoint/2010/main" val="612760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7809D2-FB98-4A28-A06C-717E6DCB4013}" type="slidenum">
              <a:rPr lang="en-US" smtClean="0"/>
              <a:pPr/>
              <a:t>10</a:t>
            </a:fld>
            <a:endParaRPr lang="en-US" dirty="0"/>
          </a:p>
        </p:txBody>
      </p:sp>
    </p:spTree>
    <p:extLst>
      <p:ext uri="{BB962C8B-B14F-4D97-AF65-F5344CB8AC3E}">
        <p14:creationId xmlns:p14="http://schemas.microsoft.com/office/powerpoint/2010/main" val="25000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61100" cy="3521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4D6E8D-8126-40BA-9FD2-0D6B86A16CA0}" type="slidenum">
              <a:rPr lang="en-US" smtClean="0"/>
              <a:pPr/>
              <a:t>13</a:t>
            </a:fld>
            <a:endParaRPr lang="en-US" dirty="0"/>
          </a:p>
        </p:txBody>
      </p:sp>
    </p:spTree>
    <p:extLst>
      <p:ext uri="{BB962C8B-B14F-4D97-AF65-F5344CB8AC3E}">
        <p14:creationId xmlns:p14="http://schemas.microsoft.com/office/powerpoint/2010/main" val="29480285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12.pn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Photo 01">
    <p:spTree>
      <p:nvGrpSpPr>
        <p:cNvPr id="1" name=""/>
        <p:cNvGrpSpPr/>
        <p:nvPr/>
      </p:nvGrpSpPr>
      <p:grpSpPr>
        <a:xfrm>
          <a:off x="0" y="0"/>
          <a:ext cx="0" cy="0"/>
          <a:chOff x="0" y="0"/>
          <a:chExt cx="0" cy="0"/>
        </a:xfrm>
      </p:grpSpPr>
      <p:sp>
        <p:nvSpPr>
          <p:cNvPr id="6" name="Picture Placeholder 5"/>
          <p:cNvSpPr>
            <a:spLocks noGrp="1"/>
          </p:cNvSpPr>
          <p:nvPr userDrawn="1">
            <p:ph type="pic" sz="quarter" idx="10"/>
          </p:nvPr>
        </p:nvSpPr>
        <p:spPr bwMode="gray">
          <a:xfrm>
            <a:off x="0" y="0"/>
            <a:ext cx="9144000" cy="5148072"/>
          </a:xfrm>
          <a:noFill/>
        </p:spPr>
        <p:txBody>
          <a:bodyPr anchor="ctr" anchorCtr="0">
            <a:normAutofit/>
          </a:bodyPr>
          <a:lstStyle>
            <a:lvl1pPr marL="0" indent="0" algn="ctr">
              <a:buNone/>
              <a:defRPr sz="1400"/>
            </a:lvl1pPr>
          </a:lstStyle>
          <a:p>
            <a:r>
              <a:rPr lang="en-US" dirty="0"/>
              <a:t>Click icon to add picture</a:t>
            </a:r>
          </a:p>
        </p:txBody>
      </p:sp>
      <p:sp>
        <p:nvSpPr>
          <p:cNvPr id="17" name="Rectangle 16">
            <a:extLst>
              <a:ext uri="{FF2B5EF4-FFF2-40B4-BE49-F238E27FC236}">
                <a16:creationId xmlns:a16="http://schemas.microsoft.com/office/drawing/2014/main" id="{208DF5EC-8D23-434F-B80A-8F87797486B7}"/>
              </a:ext>
            </a:extLst>
          </p:cNvPr>
          <p:cNvSpPr/>
          <p:nvPr userDrawn="1"/>
        </p:nvSpPr>
        <p:spPr>
          <a:xfrm>
            <a:off x="1" y="0"/>
            <a:ext cx="4955721" cy="5143500"/>
          </a:xfrm>
          <a:prstGeom prst="rect">
            <a:avLst/>
          </a:prstGeom>
          <a:gradFill>
            <a:gsLst>
              <a:gs pos="70000">
                <a:srgbClr val="C4C6C6"/>
              </a:gs>
              <a:gs pos="100000">
                <a:srgbClr val="C4C6C6">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328C941C-8FB0-8544-9272-3C88C8C55759}"/>
              </a:ext>
            </a:extLst>
          </p:cNvPr>
          <p:cNvGrpSpPr/>
          <p:nvPr userDrawn="1"/>
        </p:nvGrpSpPr>
        <p:grpSpPr>
          <a:xfrm>
            <a:off x="484632" y="338328"/>
            <a:ext cx="4480560" cy="4480560"/>
            <a:chOff x="484632" y="338328"/>
            <a:chExt cx="4480560" cy="4480560"/>
          </a:xfrm>
        </p:grpSpPr>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800" dirty="0"/>
            </a:p>
          </p:txBody>
        </p:sp>
        <p:sp>
          <p:nvSpPr>
            <p:cNvPr id="4" name="Rectangle 3">
              <a:extLst>
                <a:ext uri="{FF2B5EF4-FFF2-40B4-BE49-F238E27FC236}">
                  <a16:creationId xmlns:a16="http://schemas.microsoft.com/office/drawing/2014/main" id="{730A4470-EEC2-3244-98F7-CDC23B48D372}"/>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Icon&#10;&#10;Description automatically generated">
            <a:extLst>
              <a:ext uri="{FF2B5EF4-FFF2-40B4-BE49-F238E27FC236}">
                <a16:creationId xmlns:a16="http://schemas.microsoft.com/office/drawing/2014/main" id="{F75598C8-79BD-B44C-8FE9-D846F1DDEEFD}"/>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570433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Arrow -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3"/>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800"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731D899-F6C5-AF48-9843-654D91AD0D46}"/>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5B69E309-6D14-D64E-9D5E-4989669310B1}"/>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3056378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Arrow -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3319CA-691F-EE44-94CB-D645E89C2F17}"/>
              </a:ext>
            </a:extLst>
          </p:cNvPr>
          <p:cNvPicPr>
            <a:picLocks noChangeAspect="1"/>
          </p:cNvPicPr>
          <p:nvPr userDrawn="1"/>
        </p:nvPicPr>
        <p:blipFill>
          <a:blip r:embed="rId3"/>
          <a:srcRect/>
          <a:stretch/>
        </p:blipFill>
        <p:spPr>
          <a:xfrm>
            <a:off x="787401" y="1"/>
            <a:ext cx="8366759" cy="4361395"/>
          </a:xfrm>
          <a:prstGeom prst="rect">
            <a:avLst/>
          </a:prstGeom>
        </p:spPr>
      </p:pic>
      <p:sp>
        <p:nvSpPr>
          <p:cNvPr id="2" name="Title 1"/>
          <p:cNvSpPr>
            <a:spLocks noGrp="1"/>
          </p:cNvSpPr>
          <p:nvPr userDrawn="1">
            <p:ph type="ctrTitle"/>
          </p:nvPr>
        </p:nvSpPr>
        <p:spPr bwMode="gray">
          <a:xfrm>
            <a:off x="1005840" y="411480"/>
            <a:ext cx="3657600" cy="137160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3520440"/>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D3AAFCE-220D-6E45-98E7-1965708E3F87}"/>
              </a:ext>
            </a:extLst>
          </p:cNvPr>
          <p:cNvSpPr/>
          <p:nvPr userDrawn="1"/>
        </p:nvSpPr>
        <p:spPr>
          <a:xfrm>
            <a:off x="484632" y="4361688"/>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CAD44F3A-06E2-BA44-99ED-5FED8610D7E4}"/>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159572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Arrow - 0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3"/>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800"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CE3E418-21D4-4243-899A-F3B3256B5150}"/>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company name&#10;&#10;Description automatically generated">
            <a:extLst>
              <a:ext uri="{FF2B5EF4-FFF2-40B4-BE49-F238E27FC236}">
                <a16:creationId xmlns:a16="http://schemas.microsoft.com/office/drawing/2014/main" id="{08223B33-DFBC-C140-9413-22339E337E93}"/>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3322982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A04F51-1E80-C146-BD9F-A7786224427D}"/>
              </a:ext>
            </a:extLst>
          </p:cNvPr>
          <p:cNvSpPr/>
          <p:nvPr userDrawn="1"/>
        </p:nvSpPr>
        <p:spPr>
          <a:xfrm flipH="1">
            <a:off x="0" y="1085850"/>
            <a:ext cx="9144000" cy="3879851"/>
          </a:xfrm>
          <a:prstGeom prst="rect">
            <a:avLst/>
          </a:prstGeom>
          <a:gradFill flip="none" rotWithShape="1">
            <a:gsLst>
              <a:gs pos="0">
                <a:schemeClr val="bg1">
                  <a:alpha val="0"/>
                </a:schemeClr>
              </a:gs>
              <a:gs pos="91000">
                <a:schemeClr val="bg2">
                  <a:lumMod val="40000"/>
                  <a:lumOff val="60000"/>
                  <a:alpha val="5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bwMode="gray">
          <a:xfrm>
            <a:off x="548640" y="310896"/>
            <a:ext cx="8046318" cy="685800"/>
          </a:xfrm>
        </p:spPr>
        <p:txBody>
          <a:bodyPr/>
          <a:lstStyle/>
          <a:p>
            <a:r>
              <a:rPr lang="en-US"/>
              <a:t>Click to edit Master title style</a:t>
            </a:r>
          </a:p>
        </p:txBody>
      </p:sp>
      <p:sp>
        <p:nvSpPr>
          <p:cNvPr id="3" name="Content Placeholder 2"/>
          <p:cNvSpPr>
            <a:spLocks noGrp="1"/>
          </p:cNvSpPr>
          <p:nvPr>
            <p:ph idx="1"/>
          </p:nvPr>
        </p:nvSpPr>
        <p:spPr bwMode="gray">
          <a:xfrm>
            <a:off x="548640" y="1188720"/>
            <a:ext cx="8046318"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gray"/>
        <p:txBody>
          <a:bodyPr/>
          <a:lstStyle/>
          <a:p>
            <a:r>
              <a:rPr lang="en-US"/>
              <a:t>Month 00, 0000</a:t>
            </a:r>
            <a:endParaRPr lang="en-US" dirty="0"/>
          </a:p>
        </p:txBody>
      </p:sp>
      <p:sp>
        <p:nvSpPr>
          <p:cNvPr id="6" name="Slide Number Placeholder 5"/>
          <p:cNvSpPr>
            <a:spLocks noGrp="1"/>
          </p:cNvSpPr>
          <p:nvPr>
            <p:ph type="sldNum" sz="quarter" idx="12"/>
          </p:nvPr>
        </p:nvSpPr>
        <p:spPr bwMode="gray"/>
        <p:txBody>
          <a:bodyPr/>
          <a:lstStyle/>
          <a:p>
            <a:fld id="{CDBA9528-BCFE-1E43-A37D-912FF3C527A6}" type="slidenum">
              <a:rPr lang="en-US" smtClean="0"/>
              <a:pPr/>
              <a:t>‹#›</a:t>
            </a:fld>
            <a:endParaRPr lang="en-US" dirty="0"/>
          </a:p>
        </p:txBody>
      </p:sp>
      <p:sp>
        <p:nvSpPr>
          <p:cNvPr id="7" name="Footer Placeholder 6">
            <a:extLst>
              <a:ext uri="{FF2B5EF4-FFF2-40B4-BE49-F238E27FC236}">
                <a16:creationId xmlns:a16="http://schemas.microsoft.com/office/drawing/2014/main" id="{DEEEEE69-316A-8D9E-BD98-7EB213186781}"/>
              </a:ext>
            </a:extLst>
          </p:cNvPr>
          <p:cNvSpPr>
            <a:spLocks noGrp="1"/>
          </p:cNvSpPr>
          <p:nvPr>
            <p:ph type="ftr" sz="quarter" idx="13"/>
          </p:nvPr>
        </p:nvSpPr>
        <p:spPr/>
        <p:txBody>
          <a:bodyPr/>
          <a:lstStyle/>
          <a:p>
            <a:r>
              <a:rPr lang="en-US" dirty="0"/>
              <a:t>DOC-0250104 Rev A </a:t>
            </a:r>
          </a:p>
        </p:txBody>
      </p:sp>
    </p:spTree>
    <p:custDataLst>
      <p:tags r:id="rId1"/>
    </p:custDataLst>
    <p:extLst>
      <p:ext uri="{BB962C8B-B14F-4D97-AF65-F5344CB8AC3E}">
        <p14:creationId xmlns:p14="http://schemas.microsoft.com/office/powerpoint/2010/main" val="15005717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355A0FB-B4AE-02EC-D3D6-72D535A9D97C}"/>
              </a:ext>
            </a:extLst>
          </p:cNvPr>
          <p:cNvSpPr/>
          <p:nvPr userDrawn="1"/>
        </p:nvSpPr>
        <p:spPr>
          <a:xfrm flipH="1">
            <a:off x="0" y="1085850"/>
            <a:ext cx="9144000" cy="3879851"/>
          </a:xfrm>
          <a:prstGeom prst="rect">
            <a:avLst/>
          </a:prstGeom>
          <a:gradFill flip="none" rotWithShape="1">
            <a:gsLst>
              <a:gs pos="0">
                <a:schemeClr val="bg1">
                  <a:alpha val="0"/>
                </a:schemeClr>
              </a:gs>
              <a:gs pos="91000">
                <a:schemeClr val="bg2">
                  <a:lumMod val="40000"/>
                  <a:lumOff val="60000"/>
                  <a:alpha val="5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bwMode="gray">
          <a:xfrm>
            <a:off x="548640" y="310896"/>
            <a:ext cx="8046720" cy="685800"/>
          </a:xfrm>
        </p:spPr>
        <p:txBody>
          <a:bodyPr/>
          <a:lstStyle/>
          <a:p>
            <a:r>
              <a:rPr lang="en-US"/>
              <a:t>Click to edit Master title style</a:t>
            </a:r>
          </a:p>
        </p:txBody>
      </p:sp>
      <p:sp>
        <p:nvSpPr>
          <p:cNvPr id="3" name="Content Placeholder 2"/>
          <p:cNvSpPr>
            <a:spLocks noGrp="1"/>
          </p:cNvSpPr>
          <p:nvPr>
            <p:ph sz="half" idx="1" hasCustomPrompt="1"/>
          </p:nvPr>
        </p:nvSpPr>
        <p:spPr bwMode="gray">
          <a:xfrm>
            <a:off x="548640" y="1188720"/>
            <a:ext cx="3931920" cy="3474720"/>
          </a:xfrm>
        </p:spPr>
        <p:txBody>
          <a:bodyPr>
            <a:noAutofit/>
          </a:bodyPr>
          <a:lstStyle>
            <a:lvl1pPr>
              <a:defRPr sz="1400" baseline="0"/>
            </a:lvl1pPr>
            <a:lvl2pPr>
              <a:defRPr sz="1400" baseline="0"/>
            </a:lvl2pPr>
            <a:lvl3pPr>
              <a:defRPr sz="1400" baseline="0"/>
            </a:lvl3pPr>
            <a:lvl4pPr>
              <a:defRPr sz="1400" baseline="0"/>
            </a:lvl4pPr>
            <a:lvl5pPr>
              <a:defRPr sz="1400" baseline="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bwMode="gray">
          <a:xfrm>
            <a:off x="4663440" y="1188720"/>
            <a:ext cx="3931920" cy="3474720"/>
          </a:xfrm>
        </p:spPr>
        <p:txBody>
          <a:bodyPr>
            <a:noAutofit/>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8">
            <a:extLst>
              <a:ext uri="{FF2B5EF4-FFF2-40B4-BE49-F238E27FC236}">
                <a16:creationId xmlns:a16="http://schemas.microsoft.com/office/drawing/2014/main" id="{2C8E8107-D980-0779-93E8-FF632C949C77}"/>
              </a:ext>
            </a:extLst>
          </p:cNvPr>
          <p:cNvSpPr>
            <a:spLocks noGrp="1"/>
          </p:cNvSpPr>
          <p:nvPr>
            <p:ph type="dt" sz="half" idx="10"/>
          </p:nvPr>
        </p:nvSpPr>
        <p:spPr/>
        <p:txBody>
          <a:bodyPr/>
          <a:lstStyle/>
          <a:p>
            <a:r>
              <a:rPr lang="en-US"/>
              <a:t>Month 00, 0000</a:t>
            </a:r>
            <a:endParaRPr lang="en-US" dirty="0"/>
          </a:p>
        </p:txBody>
      </p:sp>
      <p:sp>
        <p:nvSpPr>
          <p:cNvPr id="10" name="Footer Placeholder 9">
            <a:extLst>
              <a:ext uri="{FF2B5EF4-FFF2-40B4-BE49-F238E27FC236}">
                <a16:creationId xmlns:a16="http://schemas.microsoft.com/office/drawing/2014/main" id="{5DF537E0-6B38-83D0-6AA8-E7297175FA94}"/>
              </a:ext>
            </a:extLst>
          </p:cNvPr>
          <p:cNvSpPr>
            <a:spLocks noGrp="1"/>
          </p:cNvSpPr>
          <p:nvPr>
            <p:ph type="ftr" sz="quarter" idx="11"/>
          </p:nvPr>
        </p:nvSpPr>
        <p:spPr/>
        <p:txBody>
          <a:bodyPr/>
          <a:lstStyle/>
          <a:p>
            <a:r>
              <a:rPr lang="en-US" dirty="0"/>
              <a:t>DOC-0250104 Rev A </a:t>
            </a:r>
          </a:p>
        </p:txBody>
      </p:sp>
      <p:sp>
        <p:nvSpPr>
          <p:cNvPr id="11" name="Slide Number Placeholder 10">
            <a:extLst>
              <a:ext uri="{FF2B5EF4-FFF2-40B4-BE49-F238E27FC236}">
                <a16:creationId xmlns:a16="http://schemas.microsoft.com/office/drawing/2014/main" id="{A2C303FD-32F6-5FC0-00FD-8D2A4FA4C5C4}"/>
              </a:ext>
            </a:extLst>
          </p:cNvPr>
          <p:cNvSpPr>
            <a:spLocks noGrp="1"/>
          </p:cNvSpPr>
          <p:nvPr>
            <p:ph type="sldNum" sz="quarter" idx="12"/>
          </p:nvPr>
        </p:nvSpPr>
        <p:spPr/>
        <p:txBody>
          <a:bodyPr/>
          <a:lstStyle/>
          <a:p>
            <a:fld id="{CDBA9528-BCFE-1E43-A37D-912FF3C527A6}" type="slidenum">
              <a:rPr lang="en-US" smtClean="0"/>
              <a:pPr/>
              <a:t>‹#›</a:t>
            </a:fld>
            <a:endParaRPr lang="en-US" dirty="0"/>
          </a:p>
        </p:txBody>
      </p:sp>
    </p:spTree>
    <p:custDataLst>
      <p:tags r:id="rId1"/>
    </p:custDataLst>
    <p:extLst>
      <p:ext uri="{BB962C8B-B14F-4D97-AF65-F5344CB8AC3E}">
        <p14:creationId xmlns:p14="http://schemas.microsoft.com/office/powerpoint/2010/main" val="2213662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283E64-127F-E88B-3172-70090CBCCA78}"/>
              </a:ext>
            </a:extLst>
          </p:cNvPr>
          <p:cNvSpPr/>
          <p:nvPr userDrawn="1"/>
        </p:nvSpPr>
        <p:spPr>
          <a:xfrm flipH="1">
            <a:off x="0" y="1085850"/>
            <a:ext cx="9144000" cy="3879851"/>
          </a:xfrm>
          <a:prstGeom prst="rect">
            <a:avLst/>
          </a:prstGeom>
          <a:gradFill flip="none" rotWithShape="1">
            <a:gsLst>
              <a:gs pos="0">
                <a:schemeClr val="bg1">
                  <a:alpha val="0"/>
                </a:schemeClr>
              </a:gs>
              <a:gs pos="91000">
                <a:schemeClr val="bg2">
                  <a:lumMod val="40000"/>
                  <a:lumOff val="60000"/>
                  <a:alpha val="5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bwMode="gray">
          <a:xfrm>
            <a:off x="548640" y="310896"/>
            <a:ext cx="8046720" cy="685800"/>
          </a:xfrm>
        </p:spPr>
        <p:txBody>
          <a:bodyPr/>
          <a:lstStyle>
            <a:lvl1pPr>
              <a:defRPr/>
            </a:lvl1pPr>
          </a:lstStyle>
          <a:p>
            <a:r>
              <a:rPr lang="en-US"/>
              <a:t>Click to edit Master title style</a:t>
            </a:r>
          </a:p>
        </p:txBody>
      </p:sp>
      <p:sp>
        <p:nvSpPr>
          <p:cNvPr id="3" name="Text Placeholder 2"/>
          <p:cNvSpPr>
            <a:spLocks noGrp="1"/>
          </p:cNvSpPr>
          <p:nvPr>
            <p:ph type="body" idx="1" hasCustomPrompt="1"/>
          </p:nvPr>
        </p:nvSpPr>
        <p:spPr bwMode="gray">
          <a:xfrm>
            <a:off x="548640" y="1188720"/>
            <a:ext cx="3931920" cy="502920"/>
          </a:xfrm>
        </p:spPr>
        <p:txBody>
          <a:bodyPr anchor="t" anchorCtr="0">
            <a:noAutofit/>
          </a:bodyPr>
          <a:lstStyle>
            <a:lvl1pPr marL="0" indent="0">
              <a:spcBef>
                <a:spcPts val="0"/>
              </a:spcBef>
              <a:buNone/>
              <a:defRPr sz="1400" b="1" baseline="0">
                <a:solidFill>
                  <a:schemeClr val="accent1"/>
                </a:solidFill>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hasCustomPrompt="1"/>
          </p:nvPr>
        </p:nvSpPr>
        <p:spPr bwMode="gray">
          <a:xfrm>
            <a:off x="548640" y="1737360"/>
            <a:ext cx="3931920" cy="2926080"/>
          </a:xfrm>
        </p:spPr>
        <p:txBody>
          <a:bodyPr>
            <a:noAutofit/>
          </a:bodyPr>
          <a:lstStyle>
            <a:lvl1pPr>
              <a:defRPr sz="1400" baseline="0"/>
            </a:lvl1pPr>
            <a:lvl2pPr>
              <a:defRPr sz="1400" baseline="0"/>
            </a:lvl2pPr>
            <a:lvl3pPr>
              <a:defRPr sz="1400" baseline="0"/>
            </a:lvl3pPr>
            <a:lvl4pPr>
              <a:defRPr sz="1400" baseline="0"/>
            </a:lvl4pPr>
            <a:lvl5pPr>
              <a:defRPr sz="1400" baseline="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bwMode="gray">
          <a:xfrm>
            <a:off x="4663440" y="1188720"/>
            <a:ext cx="3931920" cy="502920"/>
          </a:xfrm>
        </p:spPr>
        <p:txBody>
          <a:bodyPr anchor="t" anchorCtr="0">
            <a:noAutofit/>
          </a:bodyPr>
          <a:lstStyle>
            <a:lvl1pPr marL="0" indent="0">
              <a:spcBef>
                <a:spcPts val="0"/>
              </a:spcBef>
              <a:buNone/>
              <a:defRPr sz="1400" b="1" baseline="0">
                <a:solidFill>
                  <a:schemeClr val="accent1"/>
                </a:solidFill>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hasCustomPrompt="1"/>
          </p:nvPr>
        </p:nvSpPr>
        <p:spPr bwMode="gray">
          <a:xfrm>
            <a:off x="4663440" y="1737360"/>
            <a:ext cx="3931920" cy="2926080"/>
          </a:xfrm>
        </p:spPr>
        <p:txBody>
          <a:bodyPr>
            <a:noAutofit/>
          </a:bodyPr>
          <a:lstStyle>
            <a:lvl1pPr>
              <a:defRPr sz="1400" baseline="0"/>
            </a:lvl1pPr>
            <a:lvl2pPr>
              <a:defRPr sz="1400" baseline="0"/>
            </a:lvl2pPr>
            <a:lvl3pPr>
              <a:defRPr sz="1400" baseline="0"/>
            </a:lvl3pPr>
            <a:lvl4pPr>
              <a:defRPr sz="1400" baseline="0"/>
            </a:lvl4pPr>
            <a:lvl5pPr>
              <a:defRPr sz="1400" baseline="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A9F636E8-B4E7-39DD-85AB-928CDAE298F6}"/>
              </a:ext>
            </a:extLst>
          </p:cNvPr>
          <p:cNvSpPr>
            <a:spLocks noGrp="1"/>
          </p:cNvSpPr>
          <p:nvPr>
            <p:ph type="dt" sz="half" idx="10"/>
          </p:nvPr>
        </p:nvSpPr>
        <p:spPr/>
        <p:txBody>
          <a:bodyPr/>
          <a:lstStyle/>
          <a:p>
            <a:r>
              <a:rPr lang="en-US"/>
              <a:t>Month 00, 0000</a:t>
            </a:r>
            <a:endParaRPr lang="en-US" dirty="0"/>
          </a:p>
        </p:txBody>
      </p:sp>
      <p:sp>
        <p:nvSpPr>
          <p:cNvPr id="11" name="Footer Placeholder 10">
            <a:extLst>
              <a:ext uri="{FF2B5EF4-FFF2-40B4-BE49-F238E27FC236}">
                <a16:creationId xmlns:a16="http://schemas.microsoft.com/office/drawing/2014/main" id="{3F1C0E86-2C53-73DC-8D10-B07585221259}"/>
              </a:ext>
            </a:extLst>
          </p:cNvPr>
          <p:cNvSpPr>
            <a:spLocks noGrp="1"/>
          </p:cNvSpPr>
          <p:nvPr>
            <p:ph type="ftr" sz="quarter" idx="11"/>
          </p:nvPr>
        </p:nvSpPr>
        <p:spPr/>
        <p:txBody>
          <a:bodyPr/>
          <a:lstStyle/>
          <a:p>
            <a:r>
              <a:rPr lang="en-US" dirty="0"/>
              <a:t>DOC-0250104 Rev A </a:t>
            </a:r>
          </a:p>
        </p:txBody>
      </p:sp>
      <p:sp>
        <p:nvSpPr>
          <p:cNvPr id="12" name="Slide Number Placeholder 11">
            <a:extLst>
              <a:ext uri="{FF2B5EF4-FFF2-40B4-BE49-F238E27FC236}">
                <a16:creationId xmlns:a16="http://schemas.microsoft.com/office/drawing/2014/main" id="{4CDB047A-FEA9-0449-B0F3-F29FE51FDE28}"/>
              </a:ext>
            </a:extLst>
          </p:cNvPr>
          <p:cNvSpPr>
            <a:spLocks noGrp="1"/>
          </p:cNvSpPr>
          <p:nvPr>
            <p:ph type="sldNum" sz="quarter" idx="12"/>
          </p:nvPr>
        </p:nvSpPr>
        <p:spPr/>
        <p:txBody>
          <a:bodyPr/>
          <a:lstStyle/>
          <a:p>
            <a:fld id="{CDBA9528-BCFE-1E43-A37D-912FF3C527A6}" type="slidenum">
              <a:rPr lang="en-US" smtClean="0"/>
              <a:pPr/>
              <a:t>‹#›</a:t>
            </a:fld>
            <a:endParaRPr lang="en-US" dirty="0"/>
          </a:p>
        </p:txBody>
      </p:sp>
    </p:spTree>
    <p:custDataLst>
      <p:tags r:id="rId1"/>
    </p:custDataLst>
    <p:extLst>
      <p:ext uri="{BB962C8B-B14F-4D97-AF65-F5344CB8AC3E}">
        <p14:creationId xmlns:p14="http://schemas.microsoft.com/office/powerpoint/2010/main" val="3875348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48640" y="310896"/>
            <a:ext cx="8046318" cy="685800"/>
          </a:xfrm>
        </p:spPr>
        <p:txBody>
          <a:bodyPr/>
          <a:lstStyle/>
          <a:p>
            <a:r>
              <a:rPr lang="en-US"/>
              <a:t>Click to edit Master title style</a:t>
            </a:r>
          </a:p>
        </p:txBody>
      </p:sp>
      <p:sp>
        <p:nvSpPr>
          <p:cNvPr id="6" name="Date Placeholder 5">
            <a:extLst>
              <a:ext uri="{FF2B5EF4-FFF2-40B4-BE49-F238E27FC236}">
                <a16:creationId xmlns:a16="http://schemas.microsoft.com/office/drawing/2014/main" id="{C36FCF10-90E2-1D04-1B35-6FD3F7BC0A51}"/>
              </a:ext>
            </a:extLst>
          </p:cNvPr>
          <p:cNvSpPr>
            <a:spLocks noGrp="1"/>
          </p:cNvSpPr>
          <p:nvPr>
            <p:ph type="dt" sz="half" idx="10"/>
          </p:nvPr>
        </p:nvSpPr>
        <p:spPr/>
        <p:txBody>
          <a:bodyPr/>
          <a:lstStyle/>
          <a:p>
            <a:r>
              <a:rPr lang="en-US"/>
              <a:t>Month 00, 0000</a:t>
            </a:r>
            <a:endParaRPr lang="en-US" dirty="0"/>
          </a:p>
        </p:txBody>
      </p:sp>
      <p:sp>
        <p:nvSpPr>
          <p:cNvPr id="7" name="Footer Placeholder 6">
            <a:extLst>
              <a:ext uri="{FF2B5EF4-FFF2-40B4-BE49-F238E27FC236}">
                <a16:creationId xmlns:a16="http://schemas.microsoft.com/office/drawing/2014/main" id="{45CCD3B3-F730-77D8-E284-6460ED1D368F}"/>
              </a:ext>
            </a:extLst>
          </p:cNvPr>
          <p:cNvSpPr>
            <a:spLocks noGrp="1"/>
          </p:cNvSpPr>
          <p:nvPr>
            <p:ph type="ftr" sz="quarter" idx="11"/>
          </p:nvPr>
        </p:nvSpPr>
        <p:spPr/>
        <p:txBody>
          <a:bodyPr/>
          <a:lstStyle/>
          <a:p>
            <a:r>
              <a:rPr lang="en-US" dirty="0"/>
              <a:t>DOC-0250104 Rev A </a:t>
            </a:r>
          </a:p>
        </p:txBody>
      </p:sp>
      <p:sp>
        <p:nvSpPr>
          <p:cNvPr id="8" name="Slide Number Placeholder 7">
            <a:extLst>
              <a:ext uri="{FF2B5EF4-FFF2-40B4-BE49-F238E27FC236}">
                <a16:creationId xmlns:a16="http://schemas.microsoft.com/office/drawing/2014/main" id="{B8400121-772A-1332-89E3-ABD498F7426D}"/>
              </a:ext>
            </a:extLst>
          </p:cNvPr>
          <p:cNvSpPr>
            <a:spLocks noGrp="1"/>
          </p:cNvSpPr>
          <p:nvPr>
            <p:ph type="sldNum" sz="quarter" idx="12"/>
          </p:nvPr>
        </p:nvSpPr>
        <p:spPr/>
        <p:txBody>
          <a:bodyPr/>
          <a:lstStyle/>
          <a:p>
            <a:fld id="{CDBA9528-BCFE-1E43-A37D-912FF3C527A6}" type="slidenum">
              <a:rPr lang="en-US" smtClean="0"/>
              <a:pPr/>
              <a:t>‹#›</a:t>
            </a:fld>
            <a:endParaRPr lang="en-US" dirty="0"/>
          </a:p>
        </p:txBody>
      </p:sp>
      <p:sp>
        <p:nvSpPr>
          <p:cNvPr id="4" name="Rectangle 3">
            <a:extLst>
              <a:ext uri="{FF2B5EF4-FFF2-40B4-BE49-F238E27FC236}">
                <a16:creationId xmlns:a16="http://schemas.microsoft.com/office/drawing/2014/main" id="{20A6FDF9-7AE1-13A0-807E-5B70B0925F15}"/>
              </a:ext>
            </a:extLst>
          </p:cNvPr>
          <p:cNvSpPr/>
          <p:nvPr userDrawn="1"/>
        </p:nvSpPr>
        <p:spPr>
          <a:xfrm>
            <a:off x="0" y="1409468"/>
            <a:ext cx="9144000" cy="3559696"/>
          </a:xfrm>
          <a:prstGeom prst="rect">
            <a:avLst/>
          </a:prstGeom>
          <a:gradFill flip="none" rotWithShape="1">
            <a:gsLst>
              <a:gs pos="38000">
                <a:schemeClr val="bg1">
                  <a:alpha val="0"/>
                </a:schemeClr>
              </a:gs>
              <a:gs pos="91000">
                <a:schemeClr val="bg2">
                  <a:lumMod val="40000"/>
                  <a:lumOff val="60000"/>
                  <a:alpha val="69907"/>
                </a:schemeClr>
              </a:gs>
            </a:gsLst>
            <a:lin ang="54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22552148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52EE52D6-2B87-1475-E13B-ADCB8821A03F}"/>
              </a:ext>
            </a:extLst>
          </p:cNvPr>
          <p:cNvSpPr>
            <a:spLocks noGrp="1"/>
          </p:cNvSpPr>
          <p:nvPr>
            <p:ph type="dt" sz="half" idx="10"/>
          </p:nvPr>
        </p:nvSpPr>
        <p:spPr/>
        <p:txBody>
          <a:bodyPr/>
          <a:lstStyle/>
          <a:p>
            <a:r>
              <a:rPr lang="en-US"/>
              <a:t>Month 00, 0000</a:t>
            </a:r>
            <a:endParaRPr lang="en-US" dirty="0"/>
          </a:p>
        </p:txBody>
      </p:sp>
      <p:sp>
        <p:nvSpPr>
          <p:cNvPr id="6" name="Footer Placeholder 5">
            <a:extLst>
              <a:ext uri="{FF2B5EF4-FFF2-40B4-BE49-F238E27FC236}">
                <a16:creationId xmlns:a16="http://schemas.microsoft.com/office/drawing/2014/main" id="{B9C4FCA2-7F42-4A51-1860-72795AA505BA}"/>
              </a:ext>
            </a:extLst>
          </p:cNvPr>
          <p:cNvSpPr>
            <a:spLocks noGrp="1"/>
          </p:cNvSpPr>
          <p:nvPr>
            <p:ph type="ftr" sz="quarter" idx="11"/>
          </p:nvPr>
        </p:nvSpPr>
        <p:spPr/>
        <p:txBody>
          <a:bodyPr/>
          <a:lstStyle/>
          <a:p>
            <a:r>
              <a:rPr lang="en-US" dirty="0"/>
              <a:t>DOC-0250104 Rev A </a:t>
            </a:r>
          </a:p>
        </p:txBody>
      </p:sp>
      <p:sp>
        <p:nvSpPr>
          <p:cNvPr id="7" name="Slide Number Placeholder 6">
            <a:extLst>
              <a:ext uri="{FF2B5EF4-FFF2-40B4-BE49-F238E27FC236}">
                <a16:creationId xmlns:a16="http://schemas.microsoft.com/office/drawing/2014/main" id="{DFE863E7-D6F7-6420-DEA6-7A6081D79621}"/>
              </a:ext>
            </a:extLst>
          </p:cNvPr>
          <p:cNvSpPr>
            <a:spLocks noGrp="1"/>
          </p:cNvSpPr>
          <p:nvPr>
            <p:ph type="sldNum" sz="quarter" idx="12"/>
          </p:nvPr>
        </p:nvSpPr>
        <p:spPr/>
        <p:txBody>
          <a:bodyPr/>
          <a:lstStyle/>
          <a:p>
            <a:fld id="{CDBA9528-BCFE-1E43-A37D-912FF3C527A6}" type="slidenum">
              <a:rPr lang="en-US" smtClean="0"/>
              <a:pPr/>
              <a:t>‹#›</a:t>
            </a:fld>
            <a:endParaRPr lang="en-US" dirty="0"/>
          </a:p>
        </p:txBody>
      </p:sp>
      <p:sp>
        <p:nvSpPr>
          <p:cNvPr id="2" name="Rectangle 1">
            <a:extLst>
              <a:ext uri="{FF2B5EF4-FFF2-40B4-BE49-F238E27FC236}">
                <a16:creationId xmlns:a16="http://schemas.microsoft.com/office/drawing/2014/main" id="{9BF7BE3A-0044-721E-BB36-451516D8C525}"/>
              </a:ext>
            </a:extLst>
          </p:cNvPr>
          <p:cNvSpPr/>
          <p:nvPr userDrawn="1"/>
        </p:nvSpPr>
        <p:spPr>
          <a:xfrm>
            <a:off x="0" y="1409468"/>
            <a:ext cx="9144000" cy="3559696"/>
          </a:xfrm>
          <a:prstGeom prst="rect">
            <a:avLst/>
          </a:prstGeom>
          <a:gradFill flip="none" rotWithShape="1">
            <a:gsLst>
              <a:gs pos="38000">
                <a:schemeClr val="bg1">
                  <a:alpha val="0"/>
                </a:schemeClr>
              </a:gs>
              <a:gs pos="91000">
                <a:schemeClr val="bg2">
                  <a:lumMod val="40000"/>
                  <a:lumOff val="60000"/>
                  <a:alpha val="69907"/>
                </a:schemeClr>
              </a:gs>
            </a:gsLst>
            <a:lin ang="54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411937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B094C18-084C-E84B-B252-9E74C8EDD8B1}"/>
              </a:ext>
            </a:extLst>
          </p:cNvPr>
          <p:cNvGrpSpPr/>
          <p:nvPr userDrawn="1"/>
        </p:nvGrpSpPr>
        <p:grpSpPr>
          <a:xfrm>
            <a:off x="182880" y="0"/>
            <a:ext cx="8961120" cy="960120"/>
            <a:chOff x="182880" y="0"/>
            <a:chExt cx="8961120" cy="960120"/>
          </a:xfrm>
        </p:grpSpPr>
        <p:sp>
          <p:nvSpPr>
            <p:cNvPr id="11" name="Rectangle 10">
              <a:extLst>
                <a:ext uri="{FF2B5EF4-FFF2-40B4-BE49-F238E27FC236}">
                  <a16:creationId xmlns:a16="http://schemas.microsoft.com/office/drawing/2014/main" id="{06BFCA29-B851-FF45-8BBA-FD9145EC49A3}"/>
                </a:ext>
              </a:extLst>
            </p:cNvPr>
            <p:cNvSpPr/>
            <p:nvPr userDrawn="1"/>
          </p:nvSpPr>
          <p:spPr>
            <a:xfrm>
              <a:off x="182880" y="777240"/>
              <a:ext cx="18288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9BDA870-3038-3D48-860A-49F7833D94A7}"/>
                </a:ext>
              </a:extLst>
            </p:cNvPr>
            <p:cNvSpPr/>
            <p:nvPr userDrawn="1"/>
          </p:nvSpPr>
          <p:spPr>
            <a:xfrm>
              <a:off x="365760" y="0"/>
              <a:ext cx="8778240" cy="774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bwMode="gray">
          <a:xfrm>
            <a:off x="548640" y="1096853"/>
            <a:ext cx="3749040" cy="1600627"/>
          </a:xfrm>
        </p:spPr>
        <p:txBody>
          <a:bodyPr anchor="b" anchorCtr="0">
            <a:noAutofit/>
          </a:bodyPr>
          <a:lstStyle>
            <a:lvl1pPr algn="l">
              <a:defRPr sz="2800" b="1" cap="none"/>
            </a:lvl1pPr>
          </a:lstStyle>
          <a:p>
            <a:r>
              <a:rPr lang="en-US"/>
              <a:t>Click to edit Master title style</a:t>
            </a:r>
          </a:p>
        </p:txBody>
      </p:sp>
      <p:sp>
        <p:nvSpPr>
          <p:cNvPr id="3" name="Text Placeholder 2"/>
          <p:cNvSpPr>
            <a:spLocks noGrp="1"/>
          </p:cNvSpPr>
          <p:nvPr>
            <p:ph type="body" idx="1" hasCustomPrompt="1"/>
          </p:nvPr>
        </p:nvSpPr>
        <p:spPr bwMode="gray">
          <a:xfrm>
            <a:off x="548640" y="2971800"/>
            <a:ext cx="3749040" cy="685800"/>
          </a:xfrm>
        </p:spPr>
        <p:txBody>
          <a:bodyPr anchor="t" anchorCtr="0">
            <a:noAutofit/>
          </a:bodyPr>
          <a:lstStyle>
            <a:lvl1pPr marL="0" indent="0">
              <a:spcBef>
                <a:spcPts val="0"/>
              </a:spcBef>
              <a:buNone/>
              <a:defRPr sz="1600">
                <a:solidFill>
                  <a:schemeClr val="tx1"/>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pic>
        <p:nvPicPr>
          <p:cNvPr id="13" name="Picture 12" descr="Icon&#10;&#10;Description automatically generated">
            <a:extLst>
              <a:ext uri="{FF2B5EF4-FFF2-40B4-BE49-F238E27FC236}">
                <a16:creationId xmlns:a16="http://schemas.microsoft.com/office/drawing/2014/main" id="{02641A0A-A33A-6542-882A-9B703D86214D}"/>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457041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sclosure 01">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C44D6A-7F43-9842-9B34-98734C549BCC}"/>
              </a:ext>
            </a:extLst>
          </p:cNvPr>
          <p:cNvGrpSpPr/>
          <p:nvPr userDrawn="1"/>
        </p:nvGrpSpPr>
        <p:grpSpPr>
          <a:xfrm>
            <a:off x="182880" y="0"/>
            <a:ext cx="8961120" cy="960120"/>
            <a:chOff x="182880" y="0"/>
            <a:chExt cx="8961120" cy="960120"/>
          </a:xfrm>
        </p:grpSpPr>
        <p:sp>
          <p:nvSpPr>
            <p:cNvPr id="10" name="Rectangle 9">
              <a:extLst>
                <a:ext uri="{FF2B5EF4-FFF2-40B4-BE49-F238E27FC236}">
                  <a16:creationId xmlns:a16="http://schemas.microsoft.com/office/drawing/2014/main" id="{19371727-4A24-6240-93B7-D0A7AB5C0655}"/>
                </a:ext>
              </a:extLst>
            </p:cNvPr>
            <p:cNvSpPr/>
            <p:nvPr userDrawn="1"/>
          </p:nvSpPr>
          <p:spPr>
            <a:xfrm>
              <a:off x="182880" y="777240"/>
              <a:ext cx="18288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C30ADC9-BF48-114D-8ED4-48FB012641A1}"/>
                </a:ext>
              </a:extLst>
            </p:cNvPr>
            <p:cNvSpPr/>
            <p:nvPr userDrawn="1"/>
          </p:nvSpPr>
          <p:spPr>
            <a:xfrm>
              <a:off x="365760" y="0"/>
              <a:ext cx="8778240" cy="774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1"/>
          <p:cNvSpPr txBox="1">
            <a:spLocks/>
          </p:cNvSpPr>
          <p:nvPr userDrawn="1"/>
        </p:nvSpPr>
        <p:spPr bwMode="gray">
          <a:xfrm>
            <a:off x="548640" y="187960"/>
            <a:ext cx="2286000" cy="457200"/>
          </a:xfrm>
          <a:prstGeom prst="rect">
            <a:avLst/>
          </a:prstGeom>
        </p:spPr>
        <p:txBody>
          <a:bodyPr vert="horz" lIns="0" tIns="0" rIns="0" bIns="0" rtlCol="0" anchor="b" anchorCtr="0">
            <a:noAutofit/>
          </a:bodyPr>
          <a:lstStyle>
            <a:lvl1pPr algn="l" defTabSz="457200" rtl="0" eaLnBrk="1" latinLnBrk="0" hangingPunct="1">
              <a:lnSpc>
                <a:spcPct val="90000"/>
              </a:lnSpc>
              <a:spcBef>
                <a:spcPct val="0"/>
              </a:spcBef>
              <a:buNone/>
              <a:defRPr sz="2200" b="1" kern="1200">
                <a:solidFill>
                  <a:schemeClr val="accent1"/>
                </a:solidFill>
                <a:latin typeface="+mj-lt"/>
                <a:ea typeface="+mj-ea"/>
                <a:cs typeface="+mj-cs"/>
              </a:defRPr>
            </a:lvl1pPr>
          </a:lstStyle>
          <a:p>
            <a:r>
              <a:rPr lang="en-US" sz="2200" dirty="0">
                <a:solidFill>
                  <a:srgbClr val="FFFFFF"/>
                </a:solidFill>
              </a:rPr>
              <a:t>Thank you</a:t>
            </a:r>
          </a:p>
        </p:txBody>
      </p:sp>
      <p:sp>
        <p:nvSpPr>
          <p:cNvPr id="16" name="Text Placeholder 15"/>
          <p:cNvSpPr>
            <a:spLocks noGrp="1"/>
          </p:cNvSpPr>
          <p:nvPr>
            <p:ph type="body" sz="quarter" idx="10"/>
          </p:nvPr>
        </p:nvSpPr>
        <p:spPr bwMode="gray">
          <a:xfrm>
            <a:off x="548639" y="1008279"/>
            <a:ext cx="6400800" cy="3520440"/>
          </a:xfrm>
        </p:spPr>
        <p:txBody>
          <a:bodyPr anchor="b" anchorCtr="0">
            <a:noAutofit/>
          </a:bodyPr>
          <a:lstStyle>
            <a:lvl1pPr marL="0" indent="0">
              <a:lnSpc>
                <a:spcPct val="100000"/>
              </a:lnSpc>
              <a:spcBef>
                <a:spcPts val="300"/>
              </a:spcBef>
              <a:buNone/>
              <a:defRPr sz="700"/>
            </a:lvl1pPr>
            <a:lvl2pPr marL="114297" indent="-114297">
              <a:lnSpc>
                <a:spcPct val="100000"/>
              </a:lnSpc>
              <a:spcBef>
                <a:spcPts val="300"/>
              </a:spcBef>
              <a:buClrTx/>
              <a:buFont typeface="+mj-lt"/>
              <a:buAutoNum type="arabicPeriod"/>
              <a:defRPr sz="700"/>
            </a:lvl2pPr>
            <a:lvl3pPr marL="114297" indent="-114297">
              <a:lnSpc>
                <a:spcPct val="100000"/>
              </a:lnSpc>
              <a:spcBef>
                <a:spcPts val="300"/>
              </a:spcBef>
              <a:defRPr sz="700"/>
            </a:lvl3pPr>
            <a:lvl4pPr marL="230183" indent="-115885">
              <a:lnSpc>
                <a:spcPct val="100000"/>
              </a:lnSpc>
              <a:spcBef>
                <a:spcPts val="300"/>
              </a:spcBef>
              <a:defRPr sz="700"/>
            </a:lvl4pPr>
            <a:lvl5pPr marL="344480" indent="-114297">
              <a:lnSpc>
                <a:spcPct val="100000"/>
              </a:lnSpc>
              <a:spcBef>
                <a:spcPts val="300"/>
              </a:spcBef>
              <a:defRPr sz="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p:cNvSpPr txBox="1"/>
          <p:nvPr userDrawn="1"/>
        </p:nvSpPr>
        <p:spPr bwMode="gray">
          <a:xfrm>
            <a:off x="548640" y="4541354"/>
            <a:ext cx="6400800" cy="182411"/>
          </a:xfrm>
          <a:prstGeom prst="rect">
            <a:avLst/>
          </a:prstGeom>
          <a:noFill/>
        </p:spPr>
        <p:txBody>
          <a:bodyPr wrap="square" lIns="0" tIns="0" rIns="0" bIns="0" rtlCol="0" anchor="b" anchorCtr="0">
            <a:noAutofit/>
          </a:bodyPr>
          <a:lstStyle/>
          <a:p>
            <a:r>
              <a:rPr lang="en-US" sz="700" b="1" dirty="0"/>
              <a:t>Edwards Lifesciences</a:t>
            </a:r>
            <a:r>
              <a:rPr lang="en-US" sz="700" b="0" dirty="0"/>
              <a:t> • One Edwards Way,</a:t>
            </a:r>
            <a:r>
              <a:rPr lang="en-US" sz="700" b="0" baseline="0" dirty="0"/>
              <a:t> I</a:t>
            </a:r>
            <a:r>
              <a:rPr lang="en-US" sz="700" b="0" dirty="0"/>
              <a:t>rvine CA 92614 USA</a:t>
            </a:r>
            <a:r>
              <a:rPr lang="en-US" sz="700" b="0" baseline="0" dirty="0"/>
              <a:t> • </a:t>
            </a:r>
            <a:r>
              <a:rPr lang="en-US" sz="700" b="0" dirty="0"/>
              <a:t>edwards.com</a:t>
            </a:r>
          </a:p>
        </p:txBody>
      </p:sp>
      <p:pic>
        <p:nvPicPr>
          <p:cNvPr id="12" name="Picture 11" descr="Icon&#10;&#10;Description automatically generated">
            <a:extLst>
              <a:ext uri="{FF2B5EF4-FFF2-40B4-BE49-F238E27FC236}">
                <a16:creationId xmlns:a16="http://schemas.microsoft.com/office/drawing/2014/main" id="{0097F107-356F-0941-9C39-3C57885F0A7C}"/>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2619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Photo 02">
    <p:spTree>
      <p:nvGrpSpPr>
        <p:cNvPr id="1" name=""/>
        <p:cNvGrpSpPr/>
        <p:nvPr/>
      </p:nvGrpSpPr>
      <p:grpSpPr>
        <a:xfrm>
          <a:off x="0" y="0"/>
          <a:ext cx="0" cy="0"/>
          <a:chOff x="0" y="0"/>
          <a:chExt cx="0" cy="0"/>
        </a:xfrm>
      </p:grpSpPr>
      <p:sp>
        <p:nvSpPr>
          <p:cNvPr id="6" name="Picture Placeholder 5"/>
          <p:cNvSpPr>
            <a:spLocks noGrp="1"/>
          </p:cNvSpPr>
          <p:nvPr userDrawn="1">
            <p:ph type="pic" sz="quarter" idx="10"/>
          </p:nvPr>
        </p:nvSpPr>
        <p:spPr bwMode="gray">
          <a:xfrm>
            <a:off x="786384" y="0"/>
            <a:ext cx="8357616" cy="4361688"/>
          </a:xfrm>
          <a:noFill/>
        </p:spPr>
        <p:txBody>
          <a:bodyPr anchor="ctr" anchorCtr="0">
            <a:normAutofit/>
          </a:bodyPr>
          <a:lstStyle>
            <a:lvl1pPr marL="0" indent="0" algn="ctr">
              <a:buNone/>
              <a:defRPr sz="1400"/>
            </a:lvl1pPr>
          </a:lstStyle>
          <a:p>
            <a:r>
              <a:rPr lang="en-US" dirty="0"/>
              <a:t>Click icon to add picture</a:t>
            </a:r>
          </a:p>
        </p:txBody>
      </p:sp>
      <p:sp>
        <p:nvSpPr>
          <p:cNvPr id="2" name="Title 1"/>
          <p:cNvSpPr>
            <a:spLocks noGrp="1"/>
          </p:cNvSpPr>
          <p:nvPr userDrawn="1">
            <p:ph type="ctrTitle"/>
          </p:nvPr>
        </p:nvSpPr>
        <p:spPr bwMode="gray">
          <a:xfrm>
            <a:off x="1005840" y="411480"/>
            <a:ext cx="3657600" cy="137160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3520440"/>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2865EB1-73B3-AC42-A9ED-052F073622EB}"/>
              </a:ext>
            </a:extLst>
          </p:cNvPr>
          <p:cNvSpPr/>
          <p:nvPr userDrawn="1"/>
        </p:nvSpPr>
        <p:spPr>
          <a:xfrm>
            <a:off x="484632" y="4361688"/>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Icon&#10;&#10;Description automatically generated">
            <a:extLst>
              <a:ext uri="{FF2B5EF4-FFF2-40B4-BE49-F238E27FC236}">
                <a16:creationId xmlns:a16="http://schemas.microsoft.com/office/drawing/2014/main" id="{CED7E1E4-E396-0D4F-9940-1FABB363DEB4}"/>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7179072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isclosure 02">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bwMode="gray">
          <a:xfrm>
            <a:off x="548639" y="644533"/>
            <a:ext cx="6400800" cy="3883992"/>
          </a:xfrm>
        </p:spPr>
        <p:txBody>
          <a:bodyPr anchor="b" anchorCtr="0">
            <a:noAutofit/>
          </a:bodyPr>
          <a:lstStyle>
            <a:lvl1pPr marL="0" indent="0">
              <a:lnSpc>
                <a:spcPct val="100000"/>
              </a:lnSpc>
              <a:spcBef>
                <a:spcPts val="300"/>
              </a:spcBef>
              <a:buNone/>
              <a:defRPr sz="700"/>
            </a:lvl1pPr>
            <a:lvl2pPr marL="114297" indent="-114297">
              <a:lnSpc>
                <a:spcPct val="100000"/>
              </a:lnSpc>
              <a:spcBef>
                <a:spcPts val="300"/>
              </a:spcBef>
              <a:buClrTx/>
              <a:buFont typeface="+mj-lt"/>
              <a:buAutoNum type="arabicPeriod"/>
              <a:defRPr sz="700"/>
            </a:lvl2pPr>
            <a:lvl3pPr marL="114297" indent="-114297">
              <a:lnSpc>
                <a:spcPct val="100000"/>
              </a:lnSpc>
              <a:spcBef>
                <a:spcPts val="300"/>
              </a:spcBef>
              <a:defRPr sz="700"/>
            </a:lvl3pPr>
            <a:lvl4pPr marL="230183" indent="-115885">
              <a:lnSpc>
                <a:spcPct val="100000"/>
              </a:lnSpc>
              <a:spcBef>
                <a:spcPts val="300"/>
              </a:spcBef>
              <a:defRPr sz="700"/>
            </a:lvl4pPr>
            <a:lvl5pPr marL="344480" indent="-114297">
              <a:lnSpc>
                <a:spcPct val="100000"/>
              </a:lnSpc>
              <a:spcBef>
                <a:spcPts val="300"/>
              </a:spcBef>
              <a:defRPr sz="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bwMode="gray">
          <a:xfrm>
            <a:off x="548640" y="4541355"/>
            <a:ext cx="6400800" cy="182411"/>
          </a:xfrm>
          <a:prstGeom prst="rect">
            <a:avLst/>
          </a:prstGeom>
          <a:noFill/>
        </p:spPr>
        <p:txBody>
          <a:bodyPr wrap="square" lIns="0" tIns="0" rIns="0" bIns="0" rtlCol="0" anchor="b" anchorCtr="0">
            <a:noAutofit/>
          </a:bodyPr>
          <a:lstStyle/>
          <a:p>
            <a:r>
              <a:rPr lang="en-US" sz="700" b="1" dirty="0"/>
              <a:t>Edwards Lifesciences</a:t>
            </a:r>
            <a:r>
              <a:rPr lang="en-US" sz="700" b="0" dirty="0"/>
              <a:t> • One Edwards Way,</a:t>
            </a:r>
            <a:r>
              <a:rPr lang="en-US" sz="700" b="0" baseline="0" dirty="0"/>
              <a:t> I</a:t>
            </a:r>
            <a:r>
              <a:rPr lang="en-US" sz="700" b="0" dirty="0"/>
              <a:t>rvine CA 92614 USA</a:t>
            </a:r>
            <a:r>
              <a:rPr lang="en-US" sz="700" b="0" baseline="0" dirty="0"/>
              <a:t> • </a:t>
            </a:r>
            <a:r>
              <a:rPr lang="en-US" sz="700" b="0" dirty="0"/>
              <a:t>edwards.com</a:t>
            </a:r>
          </a:p>
        </p:txBody>
      </p:sp>
      <p:sp>
        <p:nvSpPr>
          <p:cNvPr id="7" name="Rectangle 6">
            <a:extLst>
              <a:ext uri="{FF2B5EF4-FFF2-40B4-BE49-F238E27FC236}">
                <a16:creationId xmlns:a16="http://schemas.microsoft.com/office/drawing/2014/main" id="{DC2ED8A1-E8C6-8340-8E83-E72820C53283}"/>
              </a:ext>
            </a:extLst>
          </p:cNvPr>
          <p:cNvSpPr/>
          <p:nvPr userDrawn="1"/>
        </p:nvSpPr>
        <p:spPr>
          <a:xfrm>
            <a:off x="182880" y="182880"/>
            <a:ext cx="18288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3EA60E5-D6B1-5A41-AF2D-3BA1FD72E238}"/>
              </a:ext>
            </a:extLst>
          </p:cNvPr>
          <p:cNvSpPr/>
          <p:nvPr userDrawn="1"/>
        </p:nvSpPr>
        <p:spPr>
          <a:xfrm>
            <a:off x="365760" y="0"/>
            <a:ext cx="877824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Icon&#10;&#10;Description automatically generated">
            <a:extLst>
              <a:ext uri="{FF2B5EF4-FFF2-40B4-BE49-F238E27FC236}">
                <a16:creationId xmlns:a16="http://schemas.microsoft.com/office/drawing/2014/main" id="{8FD6E5EE-B587-B14A-8D8C-6F5AE0CE498C}"/>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6726014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End Slid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E7579C-21DF-6340-B503-C26EA0EF508C}"/>
              </a:ext>
            </a:extLst>
          </p:cNvPr>
          <p:cNvPicPr>
            <a:picLocks noChangeAspect="1"/>
          </p:cNvPicPr>
          <p:nvPr userDrawn="1"/>
        </p:nvPicPr>
        <p:blipFill>
          <a:blip r:embed="rId3"/>
          <a:srcRect/>
          <a:stretch/>
        </p:blipFill>
        <p:spPr>
          <a:xfrm>
            <a:off x="0" y="0"/>
            <a:ext cx="9144000" cy="5143500"/>
          </a:xfrm>
          <a:prstGeom prst="rect">
            <a:avLst/>
          </a:prstGeom>
        </p:spPr>
      </p:pic>
      <p:pic>
        <p:nvPicPr>
          <p:cNvPr id="4" name="Picture 3" descr="Icon&#10;&#10;Description automatically generated">
            <a:extLst>
              <a:ext uri="{FF2B5EF4-FFF2-40B4-BE49-F238E27FC236}">
                <a16:creationId xmlns:a16="http://schemas.microsoft.com/office/drawing/2014/main" id="{DF1B41CB-E201-1E4A-AF89-92639569DDD0}"/>
              </a:ext>
            </a:extLst>
          </p:cNvPr>
          <p:cNvPicPr>
            <a:picLocks noChangeAspect="1"/>
          </p:cNvPicPr>
          <p:nvPr userDrawn="1"/>
        </p:nvPicPr>
        <p:blipFill>
          <a:blip r:embed="rId4"/>
          <a:stretch>
            <a:fillRect/>
          </a:stretch>
        </p:blipFill>
        <p:spPr>
          <a:xfrm>
            <a:off x="3300984" y="786385"/>
            <a:ext cx="2532888" cy="3105391"/>
          </a:xfrm>
          <a:prstGeom prst="rect">
            <a:avLst/>
          </a:prstGeom>
        </p:spPr>
      </p:pic>
    </p:spTree>
    <p:custDataLst>
      <p:tags r:id="rId1"/>
    </p:custDataLst>
    <p:extLst>
      <p:ext uri="{BB962C8B-B14F-4D97-AF65-F5344CB8AC3E}">
        <p14:creationId xmlns:p14="http://schemas.microsoft.com/office/powerpoint/2010/main" val="6981281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 Slide 0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DFF96D-6037-9542-B646-415069ABF30B}"/>
              </a:ext>
            </a:extLst>
          </p:cNvPr>
          <p:cNvPicPr>
            <a:picLocks noChangeAspect="1"/>
          </p:cNvPicPr>
          <p:nvPr userDrawn="1"/>
        </p:nvPicPr>
        <p:blipFill>
          <a:blip r:embed="rId3"/>
          <a:srcRect/>
          <a:stretch/>
        </p:blipFill>
        <p:spPr>
          <a:xfrm>
            <a:off x="0" y="0"/>
            <a:ext cx="9144000" cy="5143500"/>
          </a:xfrm>
          <a:prstGeom prst="rect">
            <a:avLst/>
          </a:prstGeom>
        </p:spPr>
      </p:pic>
      <p:pic>
        <p:nvPicPr>
          <p:cNvPr id="8" name="Picture 7" descr="Icon&#10;&#10;Description automatically generated">
            <a:extLst>
              <a:ext uri="{FF2B5EF4-FFF2-40B4-BE49-F238E27FC236}">
                <a16:creationId xmlns:a16="http://schemas.microsoft.com/office/drawing/2014/main" id="{A2BAD6A5-47D6-D04B-B4C4-A4A70F9D846A}"/>
              </a:ext>
            </a:extLst>
          </p:cNvPr>
          <p:cNvPicPr>
            <a:picLocks noChangeAspect="1"/>
          </p:cNvPicPr>
          <p:nvPr userDrawn="1"/>
        </p:nvPicPr>
        <p:blipFill>
          <a:blip r:embed="rId4"/>
          <a:stretch>
            <a:fillRect/>
          </a:stretch>
        </p:blipFill>
        <p:spPr>
          <a:xfrm>
            <a:off x="3300984" y="786385"/>
            <a:ext cx="2532888" cy="3105391"/>
          </a:xfrm>
          <a:prstGeom prst="rect">
            <a:avLst/>
          </a:prstGeom>
        </p:spPr>
      </p:pic>
      <p:pic>
        <p:nvPicPr>
          <p:cNvPr id="6" name="Picture 5" title="life is now">
            <a:extLst>
              <a:ext uri="{FF2B5EF4-FFF2-40B4-BE49-F238E27FC236}">
                <a16:creationId xmlns:a16="http://schemas.microsoft.com/office/drawing/2014/main" id="{5B192082-5EF7-B541-9CBA-FE41C4AF19E5}"/>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bwMode="gray">
          <a:xfrm>
            <a:off x="5715001" y="3959352"/>
            <a:ext cx="1765808" cy="819334"/>
          </a:xfrm>
          <a:prstGeom prst="rect">
            <a:avLst/>
          </a:prstGeom>
        </p:spPr>
      </p:pic>
      <p:sp>
        <p:nvSpPr>
          <p:cNvPr id="7" name="Freeform 16" title="Helping Patients is Our Life's Work, and">
            <a:extLst>
              <a:ext uri="{FF2B5EF4-FFF2-40B4-BE49-F238E27FC236}">
                <a16:creationId xmlns:a16="http://schemas.microsoft.com/office/drawing/2014/main" id="{F11E9E8C-026F-1A47-9704-7A3313BDA801}"/>
              </a:ext>
            </a:extLst>
          </p:cNvPr>
          <p:cNvSpPr>
            <a:spLocks noChangeAspect="1" noEditPoints="1"/>
          </p:cNvSpPr>
          <p:nvPr userDrawn="1"/>
        </p:nvSpPr>
        <p:spPr bwMode="gray">
          <a:xfrm>
            <a:off x="1778147" y="3968496"/>
            <a:ext cx="4443984" cy="262666"/>
          </a:xfrm>
          <a:custGeom>
            <a:avLst/>
            <a:gdLst>
              <a:gd name="T0" fmla="*/ 11 w 2027"/>
              <a:gd name="T1" fmla="*/ 45 h 120"/>
              <a:gd name="T2" fmla="*/ 113 w 2027"/>
              <a:gd name="T3" fmla="*/ 86 h 120"/>
              <a:gd name="T4" fmla="*/ 131 w 2027"/>
              <a:gd name="T5" fmla="*/ 59 h 120"/>
              <a:gd name="T6" fmla="*/ 119 w 2027"/>
              <a:gd name="T7" fmla="*/ 52 h 120"/>
              <a:gd name="T8" fmla="*/ 188 w 2027"/>
              <a:gd name="T9" fmla="*/ 120 h 120"/>
              <a:gd name="T10" fmla="*/ 200 w 2027"/>
              <a:gd name="T11" fmla="*/ 38 h 120"/>
              <a:gd name="T12" fmla="*/ 252 w 2027"/>
              <a:gd name="T13" fmla="*/ 7 h 120"/>
              <a:gd name="T14" fmla="*/ 315 w 2027"/>
              <a:gd name="T15" fmla="*/ 92 h 120"/>
              <a:gd name="T16" fmla="*/ 289 w 2027"/>
              <a:gd name="T17" fmla="*/ 32 h 120"/>
              <a:gd name="T18" fmla="*/ 388 w 2027"/>
              <a:gd name="T19" fmla="*/ 51 h 120"/>
              <a:gd name="T20" fmla="*/ 363 w 2027"/>
              <a:gd name="T21" fmla="*/ 120 h 120"/>
              <a:gd name="T22" fmla="*/ 397 w 2027"/>
              <a:gd name="T23" fmla="*/ 32 h 120"/>
              <a:gd name="T24" fmla="*/ 368 w 2027"/>
              <a:gd name="T25" fmla="*/ 91 h 120"/>
              <a:gd name="T26" fmla="*/ 461 w 2027"/>
              <a:gd name="T27" fmla="*/ 57 h 120"/>
              <a:gd name="T28" fmla="*/ 437 w 2027"/>
              <a:gd name="T29" fmla="*/ 92 h 120"/>
              <a:gd name="T30" fmla="*/ 512 w 2027"/>
              <a:gd name="T31" fmla="*/ 93 h 120"/>
              <a:gd name="T32" fmla="*/ 503 w 2027"/>
              <a:gd name="T33" fmla="*/ 40 h 120"/>
              <a:gd name="T34" fmla="*/ 521 w 2027"/>
              <a:gd name="T35" fmla="*/ 64 h 120"/>
              <a:gd name="T36" fmla="*/ 560 w 2027"/>
              <a:gd name="T37" fmla="*/ 71 h 120"/>
              <a:gd name="T38" fmla="*/ 571 w 2027"/>
              <a:gd name="T39" fmla="*/ 32 h 120"/>
              <a:gd name="T40" fmla="*/ 577 w 2027"/>
              <a:gd name="T41" fmla="*/ 93 h 120"/>
              <a:gd name="T42" fmla="*/ 615 w 2027"/>
              <a:gd name="T43" fmla="*/ 32 h 120"/>
              <a:gd name="T44" fmla="*/ 661 w 2027"/>
              <a:gd name="T45" fmla="*/ 93 h 120"/>
              <a:gd name="T46" fmla="*/ 669 w 2027"/>
              <a:gd name="T47" fmla="*/ 52 h 120"/>
              <a:gd name="T48" fmla="*/ 734 w 2027"/>
              <a:gd name="T49" fmla="*/ 49 h 120"/>
              <a:gd name="T50" fmla="*/ 726 w 2027"/>
              <a:gd name="T51" fmla="*/ 30 h 120"/>
              <a:gd name="T52" fmla="*/ 765 w 2027"/>
              <a:gd name="T53" fmla="*/ 38 h 120"/>
              <a:gd name="T54" fmla="*/ 796 w 2027"/>
              <a:gd name="T55" fmla="*/ 32 h 120"/>
              <a:gd name="T56" fmla="*/ 824 w 2027"/>
              <a:gd name="T57" fmla="*/ 93 h 120"/>
              <a:gd name="T58" fmla="*/ 828 w 2027"/>
              <a:gd name="T59" fmla="*/ 30 h 120"/>
              <a:gd name="T60" fmla="*/ 824 w 2027"/>
              <a:gd name="T61" fmla="*/ 93 h 120"/>
              <a:gd name="T62" fmla="*/ 901 w 2027"/>
              <a:gd name="T63" fmla="*/ 32 h 120"/>
              <a:gd name="T64" fmla="*/ 937 w 2027"/>
              <a:gd name="T65" fmla="*/ 69 h 120"/>
              <a:gd name="T66" fmla="*/ 934 w 2027"/>
              <a:gd name="T67" fmla="*/ 54 h 120"/>
              <a:gd name="T68" fmla="*/ 1032 w 2027"/>
              <a:gd name="T69" fmla="*/ 94 h 120"/>
              <a:gd name="T70" fmla="*/ 1106 w 2027"/>
              <a:gd name="T71" fmla="*/ 94 h 120"/>
              <a:gd name="T72" fmla="*/ 1124 w 2027"/>
              <a:gd name="T73" fmla="*/ 83 h 120"/>
              <a:gd name="T74" fmla="*/ 1166 w 2027"/>
              <a:gd name="T75" fmla="*/ 92 h 120"/>
              <a:gd name="T76" fmla="*/ 1227 w 2027"/>
              <a:gd name="T77" fmla="*/ 92 h 120"/>
              <a:gd name="T78" fmla="*/ 1280 w 2027"/>
              <a:gd name="T79" fmla="*/ 14 h 120"/>
              <a:gd name="T80" fmla="*/ 1281 w 2027"/>
              <a:gd name="T81" fmla="*/ 92 h 120"/>
              <a:gd name="T82" fmla="*/ 1325 w 2027"/>
              <a:gd name="T83" fmla="*/ 38 h 120"/>
              <a:gd name="T84" fmla="*/ 1315 w 2027"/>
              <a:gd name="T85" fmla="*/ 13 h 120"/>
              <a:gd name="T86" fmla="*/ 1393 w 2027"/>
              <a:gd name="T87" fmla="*/ 90 h 120"/>
              <a:gd name="T88" fmla="*/ 1356 w 2027"/>
              <a:gd name="T89" fmla="*/ 60 h 120"/>
              <a:gd name="T90" fmla="*/ 1410 w 2027"/>
              <a:gd name="T91" fmla="*/ 34 h 120"/>
              <a:gd name="T92" fmla="*/ 1425 w 2027"/>
              <a:gd name="T93" fmla="*/ 90 h 120"/>
              <a:gd name="T94" fmla="*/ 1464 w 2027"/>
              <a:gd name="T95" fmla="*/ 34 h 120"/>
              <a:gd name="T96" fmla="*/ 1587 w 2027"/>
              <a:gd name="T97" fmla="*/ 93 h 120"/>
              <a:gd name="T98" fmla="*/ 1512 w 2027"/>
              <a:gd name="T99" fmla="*/ 8 h 120"/>
              <a:gd name="T100" fmla="*/ 1584 w 2027"/>
              <a:gd name="T101" fmla="*/ 72 h 120"/>
              <a:gd name="T102" fmla="*/ 1643 w 2027"/>
              <a:gd name="T103" fmla="*/ 94 h 120"/>
              <a:gd name="T104" fmla="*/ 1700 w 2027"/>
              <a:gd name="T105" fmla="*/ 42 h 120"/>
              <a:gd name="T106" fmla="*/ 1719 w 2027"/>
              <a:gd name="T107" fmla="*/ 42 h 120"/>
              <a:gd name="T108" fmla="*/ 1770 w 2027"/>
              <a:gd name="T109" fmla="*/ 32 h 120"/>
              <a:gd name="T110" fmla="*/ 1794 w 2027"/>
              <a:gd name="T111" fmla="*/ 89 h 120"/>
              <a:gd name="T112" fmla="*/ 1844 w 2027"/>
              <a:gd name="T113" fmla="*/ 76 h 120"/>
              <a:gd name="T114" fmla="*/ 1850 w 2027"/>
              <a:gd name="T115" fmla="*/ 33 h 120"/>
              <a:gd name="T116" fmla="*/ 1861 w 2027"/>
              <a:gd name="T117" fmla="*/ 66 h 120"/>
              <a:gd name="T118" fmla="*/ 1931 w 2027"/>
              <a:gd name="T119" fmla="*/ 38 h 120"/>
              <a:gd name="T120" fmla="*/ 1956 w 2027"/>
              <a:gd name="T121" fmla="*/ 44 h 120"/>
              <a:gd name="T122" fmla="*/ 2002 w 2027"/>
              <a:gd name="T123" fmla="*/ 31 h 120"/>
              <a:gd name="T124" fmla="*/ 1985 w 2027"/>
              <a:gd name="T125"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7" h="120">
                <a:moveTo>
                  <a:pt x="52" y="92"/>
                </a:moveTo>
                <a:cubicBezTo>
                  <a:pt x="52" y="52"/>
                  <a:pt x="52" y="52"/>
                  <a:pt x="52" y="52"/>
                </a:cubicBezTo>
                <a:cubicBezTo>
                  <a:pt x="11" y="52"/>
                  <a:pt x="11" y="52"/>
                  <a:pt x="11" y="52"/>
                </a:cubicBezTo>
                <a:cubicBezTo>
                  <a:pt x="11" y="92"/>
                  <a:pt x="11" y="92"/>
                  <a:pt x="11" y="92"/>
                </a:cubicBezTo>
                <a:cubicBezTo>
                  <a:pt x="0" y="92"/>
                  <a:pt x="0" y="92"/>
                  <a:pt x="0" y="92"/>
                </a:cubicBezTo>
                <a:cubicBezTo>
                  <a:pt x="0" y="8"/>
                  <a:pt x="0" y="8"/>
                  <a:pt x="0" y="8"/>
                </a:cubicBezTo>
                <a:cubicBezTo>
                  <a:pt x="11" y="8"/>
                  <a:pt x="11" y="8"/>
                  <a:pt x="11" y="8"/>
                </a:cubicBezTo>
                <a:cubicBezTo>
                  <a:pt x="11" y="45"/>
                  <a:pt x="11" y="45"/>
                  <a:pt x="11" y="45"/>
                </a:cubicBezTo>
                <a:cubicBezTo>
                  <a:pt x="52" y="45"/>
                  <a:pt x="52" y="45"/>
                  <a:pt x="52" y="45"/>
                </a:cubicBezTo>
                <a:cubicBezTo>
                  <a:pt x="52" y="8"/>
                  <a:pt x="52" y="8"/>
                  <a:pt x="52" y="8"/>
                </a:cubicBezTo>
                <a:cubicBezTo>
                  <a:pt x="64" y="8"/>
                  <a:pt x="64" y="8"/>
                  <a:pt x="64" y="8"/>
                </a:cubicBezTo>
                <a:cubicBezTo>
                  <a:pt x="64" y="92"/>
                  <a:pt x="64" y="92"/>
                  <a:pt x="64" y="92"/>
                </a:cubicBezTo>
                <a:lnTo>
                  <a:pt x="52" y="92"/>
                </a:lnTo>
                <a:close/>
                <a:moveTo>
                  <a:pt x="92" y="60"/>
                </a:moveTo>
                <a:cubicBezTo>
                  <a:pt x="92" y="60"/>
                  <a:pt x="92" y="62"/>
                  <a:pt x="92" y="62"/>
                </a:cubicBezTo>
                <a:cubicBezTo>
                  <a:pt x="92" y="83"/>
                  <a:pt x="106" y="86"/>
                  <a:pt x="113" y="86"/>
                </a:cubicBezTo>
                <a:cubicBezTo>
                  <a:pt x="122" y="86"/>
                  <a:pt x="126" y="83"/>
                  <a:pt x="126" y="83"/>
                </a:cubicBezTo>
                <a:cubicBezTo>
                  <a:pt x="129" y="90"/>
                  <a:pt x="129" y="90"/>
                  <a:pt x="129" y="90"/>
                </a:cubicBezTo>
                <a:cubicBezTo>
                  <a:pt x="129" y="90"/>
                  <a:pt x="123" y="93"/>
                  <a:pt x="111" y="93"/>
                </a:cubicBezTo>
                <a:cubicBezTo>
                  <a:pt x="98" y="93"/>
                  <a:pt x="81" y="89"/>
                  <a:pt x="81" y="62"/>
                </a:cubicBezTo>
                <a:cubicBezTo>
                  <a:pt x="81" y="51"/>
                  <a:pt x="85" y="30"/>
                  <a:pt x="108" y="30"/>
                </a:cubicBezTo>
                <a:cubicBezTo>
                  <a:pt x="118" y="30"/>
                  <a:pt x="124" y="34"/>
                  <a:pt x="127" y="40"/>
                </a:cubicBezTo>
                <a:cubicBezTo>
                  <a:pt x="130" y="44"/>
                  <a:pt x="131" y="51"/>
                  <a:pt x="131" y="58"/>
                </a:cubicBezTo>
                <a:cubicBezTo>
                  <a:pt x="131" y="59"/>
                  <a:pt x="131" y="59"/>
                  <a:pt x="131" y="59"/>
                </a:cubicBezTo>
                <a:cubicBezTo>
                  <a:pt x="131" y="60"/>
                  <a:pt x="131" y="60"/>
                  <a:pt x="131" y="60"/>
                </a:cubicBezTo>
                <a:lnTo>
                  <a:pt x="92" y="60"/>
                </a:lnTo>
                <a:close/>
                <a:moveTo>
                  <a:pt x="119" y="52"/>
                </a:moveTo>
                <a:cubicBezTo>
                  <a:pt x="119" y="42"/>
                  <a:pt x="115" y="37"/>
                  <a:pt x="106" y="37"/>
                </a:cubicBezTo>
                <a:cubicBezTo>
                  <a:pt x="100" y="37"/>
                  <a:pt x="96" y="40"/>
                  <a:pt x="94" y="46"/>
                </a:cubicBezTo>
                <a:cubicBezTo>
                  <a:pt x="93" y="50"/>
                  <a:pt x="93" y="53"/>
                  <a:pt x="93" y="54"/>
                </a:cubicBezTo>
                <a:cubicBezTo>
                  <a:pt x="119" y="54"/>
                  <a:pt x="119" y="54"/>
                  <a:pt x="119" y="54"/>
                </a:cubicBezTo>
                <a:lnTo>
                  <a:pt x="119" y="52"/>
                </a:lnTo>
                <a:close/>
                <a:moveTo>
                  <a:pt x="146" y="92"/>
                </a:moveTo>
                <a:cubicBezTo>
                  <a:pt x="146" y="0"/>
                  <a:pt x="146" y="0"/>
                  <a:pt x="146" y="0"/>
                </a:cubicBezTo>
                <a:cubicBezTo>
                  <a:pt x="158" y="0"/>
                  <a:pt x="158" y="0"/>
                  <a:pt x="158" y="0"/>
                </a:cubicBezTo>
                <a:cubicBezTo>
                  <a:pt x="158" y="92"/>
                  <a:pt x="158" y="92"/>
                  <a:pt x="158" y="92"/>
                </a:cubicBezTo>
                <a:lnTo>
                  <a:pt x="146" y="92"/>
                </a:lnTo>
                <a:close/>
                <a:moveTo>
                  <a:pt x="202" y="94"/>
                </a:moveTo>
                <a:cubicBezTo>
                  <a:pt x="192" y="94"/>
                  <a:pt x="188" y="91"/>
                  <a:pt x="188" y="91"/>
                </a:cubicBezTo>
                <a:cubicBezTo>
                  <a:pt x="188" y="120"/>
                  <a:pt x="188" y="120"/>
                  <a:pt x="188" y="120"/>
                </a:cubicBezTo>
                <a:cubicBezTo>
                  <a:pt x="177" y="120"/>
                  <a:pt x="177" y="120"/>
                  <a:pt x="177" y="120"/>
                </a:cubicBezTo>
                <a:cubicBezTo>
                  <a:pt x="177" y="32"/>
                  <a:pt x="177" y="32"/>
                  <a:pt x="177" y="32"/>
                </a:cubicBezTo>
                <a:cubicBezTo>
                  <a:pt x="188" y="32"/>
                  <a:pt x="188" y="32"/>
                  <a:pt x="188" y="32"/>
                </a:cubicBezTo>
                <a:cubicBezTo>
                  <a:pt x="188" y="38"/>
                  <a:pt x="188" y="38"/>
                  <a:pt x="188" y="38"/>
                </a:cubicBezTo>
                <a:cubicBezTo>
                  <a:pt x="188" y="38"/>
                  <a:pt x="193" y="31"/>
                  <a:pt x="206" y="31"/>
                </a:cubicBezTo>
                <a:cubicBezTo>
                  <a:pt x="221" y="31"/>
                  <a:pt x="231" y="42"/>
                  <a:pt x="231" y="61"/>
                </a:cubicBezTo>
                <a:cubicBezTo>
                  <a:pt x="231" y="81"/>
                  <a:pt x="218" y="94"/>
                  <a:pt x="202" y="94"/>
                </a:cubicBezTo>
                <a:close/>
                <a:moveTo>
                  <a:pt x="200" y="38"/>
                </a:moveTo>
                <a:cubicBezTo>
                  <a:pt x="193" y="38"/>
                  <a:pt x="188" y="41"/>
                  <a:pt x="188" y="41"/>
                </a:cubicBezTo>
                <a:cubicBezTo>
                  <a:pt x="188" y="86"/>
                  <a:pt x="188" y="86"/>
                  <a:pt x="188" y="86"/>
                </a:cubicBezTo>
                <a:cubicBezTo>
                  <a:pt x="188" y="86"/>
                  <a:pt x="192" y="87"/>
                  <a:pt x="197" y="87"/>
                </a:cubicBezTo>
                <a:cubicBezTo>
                  <a:pt x="212" y="87"/>
                  <a:pt x="219" y="78"/>
                  <a:pt x="219" y="62"/>
                </a:cubicBezTo>
                <a:cubicBezTo>
                  <a:pt x="219" y="48"/>
                  <a:pt x="212" y="38"/>
                  <a:pt x="200" y="38"/>
                </a:cubicBezTo>
                <a:close/>
                <a:moveTo>
                  <a:pt x="252" y="20"/>
                </a:moveTo>
                <a:cubicBezTo>
                  <a:pt x="248" y="20"/>
                  <a:pt x="245" y="18"/>
                  <a:pt x="245" y="14"/>
                </a:cubicBezTo>
                <a:cubicBezTo>
                  <a:pt x="245" y="9"/>
                  <a:pt x="248" y="7"/>
                  <a:pt x="252" y="7"/>
                </a:cubicBezTo>
                <a:cubicBezTo>
                  <a:pt x="257" y="7"/>
                  <a:pt x="259" y="9"/>
                  <a:pt x="259" y="13"/>
                </a:cubicBezTo>
                <a:cubicBezTo>
                  <a:pt x="259" y="18"/>
                  <a:pt x="257" y="20"/>
                  <a:pt x="252" y="20"/>
                </a:cubicBezTo>
                <a:close/>
                <a:moveTo>
                  <a:pt x="247" y="92"/>
                </a:moveTo>
                <a:cubicBezTo>
                  <a:pt x="247" y="32"/>
                  <a:pt x="247" y="32"/>
                  <a:pt x="247" y="32"/>
                </a:cubicBezTo>
                <a:cubicBezTo>
                  <a:pt x="258" y="32"/>
                  <a:pt x="258" y="32"/>
                  <a:pt x="258" y="32"/>
                </a:cubicBezTo>
                <a:cubicBezTo>
                  <a:pt x="258" y="92"/>
                  <a:pt x="258" y="92"/>
                  <a:pt x="258" y="92"/>
                </a:cubicBezTo>
                <a:lnTo>
                  <a:pt x="247" y="92"/>
                </a:lnTo>
                <a:close/>
                <a:moveTo>
                  <a:pt x="315" y="92"/>
                </a:moveTo>
                <a:cubicBezTo>
                  <a:pt x="315" y="60"/>
                  <a:pt x="315" y="60"/>
                  <a:pt x="315" y="60"/>
                </a:cubicBezTo>
                <a:cubicBezTo>
                  <a:pt x="315" y="56"/>
                  <a:pt x="315" y="52"/>
                  <a:pt x="315" y="49"/>
                </a:cubicBezTo>
                <a:cubicBezTo>
                  <a:pt x="313" y="41"/>
                  <a:pt x="308" y="38"/>
                  <a:pt x="300" y="38"/>
                </a:cubicBezTo>
                <a:cubicBezTo>
                  <a:pt x="294" y="38"/>
                  <a:pt x="289" y="41"/>
                  <a:pt x="289" y="41"/>
                </a:cubicBezTo>
                <a:cubicBezTo>
                  <a:pt x="289" y="92"/>
                  <a:pt x="289" y="92"/>
                  <a:pt x="289" y="92"/>
                </a:cubicBezTo>
                <a:cubicBezTo>
                  <a:pt x="277" y="92"/>
                  <a:pt x="277" y="92"/>
                  <a:pt x="277" y="92"/>
                </a:cubicBezTo>
                <a:cubicBezTo>
                  <a:pt x="277" y="32"/>
                  <a:pt x="277" y="32"/>
                  <a:pt x="277" y="32"/>
                </a:cubicBezTo>
                <a:cubicBezTo>
                  <a:pt x="289" y="32"/>
                  <a:pt x="289" y="32"/>
                  <a:pt x="289" y="32"/>
                </a:cubicBezTo>
                <a:cubicBezTo>
                  <a:pt x="289" y="38"/>
                  <a:pt x="289" y="38"/>
                  <a:pt x="289" y="38"/>
                </a:cubicBezTo>
                <a:cubicBezTo>
                  <a:pt x="289" y="38"/>
                  <a:pt x="294" y="30"/>
                  <a:pt x="307" y="30"/>
                </a:cubicBezTo>
                <a:cubicBezTo>
                  <a:pt x="319" y="30"/>
                  <a:pt x="324" y="38"/>
                  <a:pt x="326" y="44"/>
                </a:cubicBezTo>
                <a:cubicBezTo>
                  <a:pt x="327" y="48"/>
                  <a:pt x="327" y="53"/>
                  <a:pt x="327" y="56"/>
                </a:cubicBezTo>
                <a:cubicBezTo>
                  <a:pt x="327" y="92"/>
                  <a:pt x="327" y="92"/>
                  <a:pt x="327" y="92"/>
                </a:cubicBezTo>
                <a:lnTo>
                  <a:pt x="315" y="92"/>
                </a:lnTo>
                <a:close/>
                <a:moveTo>
                  <a:pt x="383" y="38"/>
                </a:moveTo>
                <a:cubicBezTo>
                  <a:pt x="383" y="38"/>
                  <a:pt x="388" y="43"/>
                  <a:pt x="388" y="51"/>
                </a:cubicBezTo>
                <a:cubicBezTo>
                  <a:pt x="388" y="62"/>
                  <a:pt x="380" y="71"/>
                  <a:pt x="365" y="71"/>
                </a:cubicBezTo>
                <a:cubicBezTo>
                  <a:pt x="361" y="71"/>
                  <a:pt x="359" y="71"/>
                  <a:pt x="359" y="71"/>
                </a:cubicBezTo>
                <a:cubicBezTo>
                  <a:pt x="359" y="71"/>
                  <a:pt x="356" y="73"/>
                  <a:pt x="356" y="77"/>
                </a:cubicBezTo>
                <a:cubicBezTo>
                  <a:pt x="356" y="82"/>
                  <a:pt x="361" y="82"/>
                  <a:pt x="365" y="82"/>
                </a:cubicBezTo>
                <a:cubicBezTo>
                  <a:pt x="369" y="82"/>
                  <a:pt x="371" y="82"/>
                  <a:pt x="376" y="82"/>
                </a:cubicBezTo>
                <a:cubicBezTo>
                  <a:pt x="381" y="82"/>
                  <a:pt x="395" y="81"/>
                  <a:pt x="395" y="96"/>
                </a:cubicBezTo>
                <a:cubicBezTo>
                  <a:pt x="395" y="104"/>
                  <a:pt x="391" y="111"/>
                  <a:pt x="382" y="116"/>
                </a:cubicBezTo>
                <a:cubicBezTo>
                  <a:pt x="377" y="118"/>
                  <a:pt x="371" y="120"/>
                  <a:pt x="363" y="120"/>
                </a:cubicBezTo>
                <a:cubicBezTo>
                  <a:pt x="350" y="120"/>
                  <a:pt x="338" y="116"/>
                  <a:pt x="338" y="104"/>
                </a:cubicBezTo>
                <a:cubicBezTo>
                  <a:pt x="338" y="93"/>
                  <a:pt x="351" y="90"/>
                  <a:pt x="351" y="90"/>
                </a:cubicBezTo>
                <a:cubicBezTo>
                  <a:pt x="351" y="90"/>
                  <a:pt x="346" y="88"/>
                  <a:pt x="346" y="82"/>
                </a:cubicBezTo>
                <a:cubicBezTo>
                  <a:pt x="346" y="73"/>
                  <a:pt x="355" y="70"/>
                  <a:pt x="355" y="70"/>
                </a:cubicBezTo>
                <a:cubicBezTo>
                  <a:pt x="355" y="70"/>
                  <a:pt x="342" y="66"/>
                  <a:pt x="342" y="51"/>
                </a:cubicBezTo>
                <a:cubicBezTo>
                  <a:pt x="342" y="40"/>
                  <a:pt x="350" y="30"/>
                  <a:pt x="365" y="30"/>
                </a:cubicBezTo>
                <a:cubicBezTo>
                  <a:pt x="370" y="30"/>
                  <a:pt x="374" y="32"/>
                  <a:pt x="374" y="32"/>
                </a:cubicBezTo>
                <a:cubicBezTo>
                  <a:pt x="397" y="32"/>
                  <a:pt x="397" y="32"/>
                  <a:pt x="397" y="32"/>
                </a:cubicBezTo>
                <a:cubicBezTo>
                  <a:pt x="397" y="38"/>
                  <a:pt x="397" y="38"/>
                  <a:pt x="397" y="38"/>
                </a:cubicBezTo>
                <a:lnTo>
                  <a:pt x="383" y="38"/>
                </a:lnTo>
                <a:close/>
                <a:moveTo>
                  <a:pt x="368" y="91"/>
                </a:moveTo>
                <a:cubicBezTo>
                  <a:pt x="355" y="91"/>
                  <a:pt x="355" y="91"/>
                  <a:pt x="355" y="91"/>
                </a:cubicBezTo>
                <a:cubicBezTo>
                  <a:pt x="355" y="91"/>
                  <a:pt x="348" y="94"/>
                  <a:pt x="348" y="102"/>
                </a:cubicBezTo>
                <a:cubicBezTo>
                  <a:pt x="348" y="112"/>
                  <a:pt x="359" y="113"/>
                  <a:pt x="365" y="113"/>
                </a:cubicBezTo>
                <a:cubicBezTo>
                  <a:pt x="378" y="113"/>
                  <a:pt x="385" y="108"/>
                  <a:pt x="385" y="99"/>
                </a:cubicBezTo>
                <a:cubicBezTo>
                  <a:pt x="385" y="91"/>
                  <a:pt x="377" y="91"/>
                  <a:pt x="368" y="91"/>
                </a:cubicBezTo>
                <a:close/>
                <a:moveTo>
                  <a:pt x="365" y="36"/>
                </a:moveTo>
                <a:cubicBezTo>
                  <a:pt x="363" y="36"/>
                  <a:pt x="360" y="36"/>
                  <a:pt x="359" y="37"/>
                </a:cubicBezTo>
                <a:cubicBezTo>
                  <a:pt x="354" y="40"/>
                  <a:pt x="353" y="46"/>
                  <a:pt x="353" y="51"/>
                </a:cubicBezTo>
                <a:cubicBezTo>
                  <a:pt x="353" y="59"/>
                  <a:pt x="357" y="66"/>
                  <a:pt x="365" y="66"/>
                </a:cubicBezTo>
                <a:cubicBezTo>
                  <a:pt x="367" y="66"/>
                  <a:pt x="369" y="65"/>
                  <a:pt x="371" y="64"/>
                </a:cubicBezTo>
                <a:cubicBezTo>
                  <a:pt x="375" y="61"/>
                  <a:pt x="376" y="56"/>
                  <a:pt x="376" y="51"/>
                </a:cubicBezTo>
                <a:cubicBezTo>
                  <a:pt x="376" y="43"/>
                  <a:pt x="373" y="36"/>
                  <a:pt x="365" y="36"/>
                </a:cubicBezTo>
                <a:close/>
                <a:moveTo>
                  <a:pt x="461" y="57"/>
                </a:moveTo>
                <a:cubicBezTo>
                  <a:pt x="455" y="57"/>
                  <a:pt x="452" y="56"/>
                  <a:pt x="452" y="56"/>
                </a:cubicBezTo>
                <a:cubicBezTo>
                  <a:pt x="453" y="50"/>
                  <a:pt x="453" y="50"/>
                  <a:pt x="453" y="50"/>
                </a:cubicBezTo>
                <a:cubicBezTo>
                  <a:pt x="453" y="50"/>
                  <a:pt x="455" y="51"/>
                  <a:pt x="459" y="51"/>
                </a:cubicBezTo>
                <a:cubicBezTo>
                  <a:pt x="465" y="51"/>
                  <a:pt x="476" y="49"/>
                  <a:pt x="476" y="32"/>
                </a:cubicBezTo>
                <a:cubicBezTo>
                  <a:pt x="476" y="21"/>
                  <a:pt x="471" y="13"/>
                  <a:pt x="455" y="13"/>
                </a:cubicBezTo>
                <a:cubicBezTo>
                  <a:pt x="452" y="13"/>
                  <a:pt x="449" y="14"/>
                  <a:pt x="449" y="14"/>
                </a:cubicBezTo>
                <a:cubicBezTo>
                  <a:pt x="449" y="92"/>
                  <a:pt x="449" y="92"/>
                  <a:pt x="449" y="92"/>
                </a:cubicBezTo>
                <a:cubicBezTo>
                  <a:pt x="437" y="92"/>
                  <a:pt x="437" y="92"/>
                  <a:pt x="437" y="92"/>
                </a:cubicBezTo>
                <a:cubicBezTo>
                  <a:pt x="437" y="8"/>
                  <a:pt x="437" y="8"/>
                  <a:pt x="437" y="8"/>
                </a:cubicBezTo>
                <a:cubicBezTo>
                  <a:pt x="438" y="8"/>
                  <a:pt x="444" y="7"/>
                  <a:pt x="454" y="7"/>
                </a:cubicBezTo>
                <a:cubicBezTo>
                  <a:pt x="462" y="7"/>
                  <a:pt x="467" y="8"/>
                  <a:pt x="473" y="10"/>
                </a:cubicBezTo>
                <a:cubicBezTo>
                  <a:pt x="477" y="11"/>
                  <a:pt x="488" y="17"/>
                  <a:pt x="488" y="31"/>
                </a:cubicBezTo>
                <a:cubicBezTo>
                  <a:pt x="488" y="47"/>
                  <a:pt x="478" y="57"/>
                  <a:pt x="461" y="57"/>
                </a:cubicBezTo>
                <a:close/>
                <a:moveTo>
                  <a:pt x="528" y="92"/>
                </a:moveTo>
                <a:cubicBezTo>
                  <a:pt x="528" y="87"/>
                  <a:pt x="528" y="87"/>
                  <a:pt x="528" y="87"/>
                </a:cubicBezTo>
                <a:cubicBezTo>
                  <a:pt x="528" y="87"/>
                  <a:pt x="522" y="93"/>
                  <a:pt x="512" y="93"/>
                </a:cubicBezTo>
                <a:cubicBezTo>
                  <a:pt x="501" y="93"/>
                  <a:pt x="494" y="87"/>
                  <a:pt x="494" y="76"/>
                </a:cubicBezTo>
                <a:cubicBezTo>
                  <a:pt x="494" y="70"/>
                  <a:pt x="496" y="65"/>
                  <a:pt x="500" y="62"/>
                </a:cubicBezTo>
                <a:cubicBezTo>
                  <a:pt x="505" y="59"/>
                  <a:pt x="511" y="58"/>
                  <a:pt x="518" y="58"/>
                </a:cubicBezTo>
                <a:cubicBezTo>
                  <a:pt x="523" y="58"/>
                  <a:pt x="527" y="59"/>
                  <a:pt x="527" y="59"/>
                </a:cubicBezTo>
                <a:cubicBezTo>
                  <a:pt x="527" y="54"/>
                  <a:pt x="527" y="54"/>
                  <a:pt x="527" y="54"/>
                </a:cubicBezTo>
                <a:cubicBezTo>
                  <a:pt x="527" y="51"/>
                  <a:pt x="527" y="46"/>
                  <a:pt x="527" y="44"/>
                </a:cubicBezTo>
                <a:cubicBezTo>
                  <a:pt x="525" y="39"/>
                  <a:pt x="521" y="37"/>
                  <a:pt x="515" y="37"/>
                </a:cubicBezTo>
                <a:cubicBezTo>
                  <a:pt x="508" y="37"/>
                  <a:pt x="503" y="40"/>
                  <a:pt x="503" y="40"/>
                </a:cubicBezTo>
                <a:cubicBezTo>
                  <a:pt x="500" y="33"/>
                  <a:pt x="500" y="33"/>
                  <a:pt x="500" y="33"/>
                </a:cubicBezTo>
                <a:cubicBezTo>
                  <a:pt x="500" y="33"/>
                  <a:pt x="507" y="30"/>
                  <a:pt x="518" y="30"/>
                </a:cubicBezTo>
                <a:cubicBezTo>
                  <a:pt x="535" y="30"/>
                  <a:pt x="537" y="39"/>
                  <a:pt x="538" y="42"/>
                </a:cubicBezTo>
                <a:cubicBezTo>
                  <a:pt x="539" y="45"/>
                  <a:pt x="539" y="55"/>
                  <a:pt x="539" y="57"/>
                </a:cubicBezTo>
                <a:cubicBezTo>
                  <a:pt x="539" y="92"/>
                  <a:pt x="539" y="92"/>
                  <a:pt x="539" y="92"/>
                </a:cubicBezTo>
                <a:lnTo>
                  <a:pt x="528" y="92"/>
                </a:lnTo>
                <a:close/>
                <a:moveTo>
                  <a:pt x="527" y="64"/>
                </a:moveTo>
                <a:cubicBezTo>
                  <a:pt x="527" y="64"/>
                  <a:pt x="526" y="64"/>
                  <a:pt x="521" y="64"/>
                </a:cubicBezTo>
                <a:cubicBezTo>
                  <a:pt x="516" y="64"/>
                  <a:pt x="513" y="65"/>
                  <a:pt x="510" y="66"/>
                </a:cubicBezTo>
                <a:cubicBezTo>
                  <a:pt x="506" y="68"/>
                  <a:pt x="506" y="72"/>
                  <a:pt x="506" y="75"/>
                </a:cubicBezTo>
                <a:cubicBezTo>
                  <a:pt x="506" y="84"/>
                  <a:pt x="512" y="86"/>
                  <a:pt x="518" y="86"/>
                </a:cubicBezTo>
                <a:cubicBezTo>
                  <a:pt x="524" y="86"/>
                  <a:pt x="527" y="84"/>
                  <a:pt x="527" y="84"/>
                </a:cubicBezTo>
                <a:lnTo>
                  <a:pt x="527" y="64"/>
                </a:lnTo>
                <a:close/>
                <a:moveTo>
                  <a:pt x="577" y="93"/>
                </a:moveTo>
                <a:cubicBezTo>
                  <a:pt x="569" y="93"/>
                  <a:pt x="563" y="91"/>
                  <a:pt x="561" y="84"/>
                </a:cubicBezTo>
                <a:cubicBezTo>
                  <a:pt x="560" y="81"/>
                  <a:pt x="560" y="75"/>
                  <a:pt x="560" y="71"/>
                </a:cubicBezTo>
                <a:cubicBezTo>
                  <a:pt x="560" y="38"/>
                  <a:pt x="560" y="38"/>
                  <a:pt x="560" y="38"/>
                </a:cubicBezTo>
                <a:cubicBezTo>
                  <a:pt x="551" y="38"/>
                  <a:pt x="551" y="38"/>
                  <a:pt x="551" y="38"/>
                </a:cubicBezTo>
                <a:cubicBezTo>
                  <a:pt x="551" y="34"/>
                  <a:pt x="551" y="34"/>
                  <a:pt x="551" y="34"/>
                </a:cubicBezTo>
                <a:cubicBezTo>
                  <a:pt x="552" y="33"/>
                  <a:pt x="552" y="33"/>
                  <a:pt x="552" y="33"/>
                </a:cubicBezTo>
                <a:cubicBezTo>
                  <a:pt x="559" y="30"/>
                  <a:pt x="563" y="26"/>
                  <a:pt x="564" y="19"/>
                </a:cubicBezTo>
                <a:cubicBezTo>
                  <a:pt x="564" y="18"/>
                  <a:pt x="564" y="18"/>
                  <a:pt x="564" y="18"/>
                </a:cubicBezTo>
                <a:cubicBezTo>
                  <a:pt x="571" y="18"/>
                  <a:pt x="571" y="18"/>
                  <a:pt x="571" y="18"/>
                </a:cubicBezTo>
                <a:cubicBezTo>
                  <a:pt x="571" y="32"/>
                  <a:pt x="571" y="32"/>
                  <a:pt x="571" y="32"/>
                </a:cubicBezTo>
                <a:cubicBezTo>
                  <a:pt x="591" y="32"/>
                  <a:pt x="591" y="32"/>
                  <a:pt x="591" y="32"/>
                </a:cubicBezTo>
                <a:cubicBezTo>
                  <a:pt x="591" y="38"/>
                  <a:pt x="591" y="38"/>
                  <a:pt x="591" y="38"/>
                </a:cubicBezTo>
                <a:cubicBezTo>
                  <a:pt x="571" y="38"/>
                  <a:pt x="571" y="38"/>
                  <a:pt x="571" y="38"/>
                </a:cubicBezTo>
                <a:cubicBezTo>
                  <a:pt x="571" y="74"/>
                  <a:pt x="571" y="74"/>
                  <a:pt x="571" y="74"/>
                </a:cubicBezTo>
                <a:cubicBezTo>
                  <a:pt x="571" y="80"/>
                  <a:pt x="572" y="86"/>
                  <a:pt x="581" y="86"/>
                </a:cubicBezTo>
                <a:cubicBezTo>
                  <a:pt x="586" y="86"/>
                  <a:pt x="589" y="84"/>
                  <a:pt x="589" y="84"/>
                </a:cubicBezTo>
                <a:cubicBezTo>
                  <a:pt x="591" y="91"/>
                  <a:pt x="591" y="91"/>
                  <a:pt x="591" y="91"/>
                </a:cubicBezTo>
                <a:cubicBezTo>
                  <a:pt x="591" y="91"/>
                  <a:pt x="586" y="93"/>
                  <a:pt x="577" y="93"/>
                </a:cubicBezTo>
                <a:close/>
                <a:moveTo>
                  <a:pt x="609" y="20"/>
                </a:moveTo>
                <a:cubicBezTo>
                  <a:pt x="604" y="20"/>
                  <a:pt x="602" y="18"/>
                  <a:pt x="602" y="14"/>
                </a:cubicBezTo>
                <a:cubicBezTo>
                  <a:pt x="602" y="9"/>
                  <a:pt x="604" y="7"/>
                  <a:pt x="609" y="7"/>
                </a:cubicBezTo>
                <a:cubicBezTo>
                  <a:pt x="613" y="7"/>
                  <a:pt x="616" y="9"/>
                  <a:pt x="616" y="13"/>
                </a:cubicBezTo>
                <a:cubicBezTo>
                  <a:pt x="616" y="18"/>
                  <a:pt x="613" y="20"/>
                  <a:pt x="609" y="20"/>
                </a:cubicBezTo>
                <a:close/>
                <a:moveTo>
                  <a:pt x="603" y="92"/>
                </a:moveTo>
                <a:cubicBezTo>
                  <a:pt x="603" y="32"/>
                  <a:pt x="603" y="32"/>
                  <a:pt x="603" y="32"/>
                </a:cubicBezTo>
                <a:cubicBezTo>
                  <a:pt x="615" y="32"/>
                  <a:pt x="615" y="32"/>
                  <a:pt x="615" y="32"/>
                </a:cubicBezTo>
                <a:cubicBezTo>
                  <a:pt x="615" y="92"/>
                  <a:pt x="615" y="92"/>
                  <a:pt x="615" y="92"/>
                </a:cubicBezTo>
                <a:lnTo>
                  <a:pt x="603" y="92"/>
                </a:lnTo>
                <a:close/>
                <a:moveTo>
                  <a:pt x="642" y="60"/>
                </a:moveTo>
                <a:cubicBezTo>
                  <a:pt x="642" y="60"/>
                  <a:pt x="642" y="62"/>
                  <a:pt x="642" y="62"/>
                </a:cubicBezTo>
                <a:cubicBezTo>
                  <a:pt x="642" y="83"/>
                  <a:pt x="656" y="86"/>
                  <a:pt x="663" y="86"/>
                </a:cubicBezTo>
                <a:cubicBezTo>
                  <a:pt x="672" y="86"/>
                  <a:pt x="676" y="83"/>
                  <a:pt x="676" y="83"/>
                </a:cubicBezTo>
                <a:cubicBezTo>
                  <a:pt x="679" y="90"/>
                  <a:pt x="679" y="90"/>
                  <a:pt x="679" y="90"/>
                </a:cubicBezTo>
                <a:cubicBezTo>
                  <a:pt x="679" y="90"/>
                  <a:pt x="672" y="93"/>
                  <a:pt x="661" y="93"/>
                </a:cubicBezTo>
                <a:cubicBezTo>
                  <a:pt x="648" y="93"/>
                  <a:pt x="630" y="89"/>
                  <a:pt x="630" y="62"/>
                </a:cubicBezTo>
                <a:cubicBezTo>
                  <a:pt x="630" y="51"/>
                  <a:pt x="635" y="30"/>
                  <a:pt x="657" y="30"/>
                </a:cubicBezTo>
                <a:cubicBezTo>
                  <a:pt x="667" y="30"/>
                  <a:pt x="673" y="34"/>
                  <a:pt x="677" y="40"/>
                </a:cubicBezTo>
                <a:cubicBezTo>
                  <a:pt x="680" y="44"/>
                  <a:pt x="681" y="51"/>
                  <a:pt x="681" y="58"/>
                </a:cubicBezTo>
                <a:cubicBezTo>
                  <a:pt x="681" y="59"/>
                  <a:pt x="681" y="59"/>
                  <a:pt x="681" y="59"/>
                </a:cubicBezTo>
                <a:cubicBezTo>
                  <a:pt x="681" y="60"/>
                  <a:pt x="681" y="60"/>
                  <a:pt x="681" y="60"/>
                </a:cubicBezTo>
                <a:lnTo>
                  <a:pt x="642" y="60"/>
                </a:lnTo>
                <a:close/>
                <a:moveTo>
                  <a:pt x="669" y="52"/>
                </a:moveTo>
                <a:cubicBezTo>
                  <a:pt x="669" y="42"/>
                  <a:pt x="665" y="37"/>
                  <a:pt x="656" y="37"/>
                </a:cubicBezTo>
                <a:cubicBezTo>
                  <a:pt x="650" y="37"/>
                  <a:pt x="646" y="40"/>
                  <a:pt x="644" y="46"/>
                </a:cubicBezTo>
                <a:cubicBezTo>
                  <a:pt x="642" y="50"/>
                  <a:pt x="642" y="53"/>
                  <a:pt x="642" y="54"/>
                </a:cubicBezTo>
                <a:cubicBezTo>
                  <a:pt x="669" y="54"/>
                  <a:pt x="669" y="54"/>
                  <a:pt x="669" y="54"/>
                </a:cubicBezTo>
                <a:lnTo>
                  <a:pt x="669" y="52"/>
                </a:lnTo>
                <a:close/>
                <a:moveTo>
                  <a:pt x="734" y="92"/>
                </a:moveTo>
                <a:cubicBezTo>
                  <a:pt x="734" y="60"/>
                  <a:pt x="734" y="60"/>
                  <a:pt x="734" y="60"/>
                </a:cubicBezTo>
                <a:cubicBezTo>
                  <a:pt x="734" y="56"/>
                  <a:pt x="734" y="52"/>
                  <a:pt x="734" y="49"/>
                </a:cubicBezTo>
                <a:cubicBezTo>
                  <a:pt x="732" y="41"/>
                  <a:pt x="727" y="38"/>
                  <a:pt x="719" y="38"/>
                </a:cubicBezTo>
                <a:cubicBezTo>
                  <a:pt x="713" y="38"/>
                  <a:pt x="708" y="41"/>
                  <a:pt x="708" y="41"/>
                </a:cubicBezTo>
                <a:cubicBezTo>
                  <a:pt x="708" y="92"/>
                  <a:pt x="708" y="92"/>
                  <a:pt x="708" y="92"/>
                </a:cubicBezTo>
                <a:cubicBezTo>
                  <a:pt x="696" y="92"/>
                  <a:pt x="696" y="92"/>
                  <a:pt x="696" y="92"/>
                </a:cubicBezTo>
                <a:cubicBezTo>
                  <a:pt x="696" y="32"/>
                  <a:pt x="696" y="32"/>
                  <a:pt x="696" y="32"/>
                </a:cubicBezTo>
                <a:cubicBezTo>
                  <a:pt x="707" y="32"/>
                  <a:pt x="707" y="32"/>
                  <a:pt x="707" y="32"/>
                </a:cubicBezTo>
                <a:cubicBezTo>
                  <a:pt x="707" y="38"/>
                  <a:pt x="707" y="38"/>
                  <a:pt x="707" y="38"/>
                </a:cubicBezTo>
                <a:cubicBezTo>
                  <a:pt x="707" y="38"/>
                  <a:pt x="713" y="30"/>
                  <a:pt x="726" y="30"/>
                </a:cubicBezTo>
                <a:cubicBezTo>
                  <a:pt x="738" y="30"/>
                  <a:pt x="743" y="38"/>
                  <a:pt x="745" y="44"/>
                </a:cubicBezTo>
                <a:cubicBezTo>
                  <a:pt x="746" y="48"/>
                  <a:pt x="746" y="53"/>
                  <a:pt x="746" y="56"/>
                </a:cubicBezTo>
                <a:cubicBezTo>
                  <a:pt x="746" y="92"/>
                  <a:pt x="746" y="92"/>
                  <a:pt x="746" y="92"/>
                </a:cubicBezTo>
                <a:lnTo>
                  <a:pt x="734" y="92"/>
                </a:lnTo>
                <a:close/>
                <a:moveTo>
                  <a:pt x="783" y="93"/>
                </a:moveTo>
                <a:cubicBezTo>
                  <a:pt x="774" y="93"/>
                  <a:pt x="769" y="91"/>
                  <a:pt x="766" y="84"/>
                </a:cubicBezTo>
                <a:cubicBezTo>
                  <a:pt x="765" y="81"/>
                  <a:pt x="765" y="75"/>
                  <a:pt x="765" y="71"/>
                </a:cubicBezTo>
                <a:cubicBezTo>
                  <a:pt x="765" y="38"/>
                  <a:pt x="765" y="38"/>
                  <a:pt x="765" y="38"/>
                </a:cubicBezTo>
                <a:cubicBezTo>
                  <a:pt x="757" y="38"/>
                  <a:pt x="757" y="38"/>
                  <a:pt x="757" y="38"/>
                </a:cubicBezTo>
                <a:cubicBezTo>
                  <a:pt x="757" y="34"/>
                  <a:pt x="757" y="34"/>
                  <a:pt x="757" y="34"/>
                </a:cubicBezTo>
                <a:cubicBezTo>
                  <a:pt x="758" y="33"/>
                  <a:pt x="758" y="33"/>
                  <a:pt x="758" y="33"/>
                </a:cubicBezTo>
                <a:cubicBezTo>
                  <a:pt x="765" y="30"/>
                  <a:pt x="769" y="26"/>
                  <a:pt x="770" y="19"/>
                </a:cubicBezTo>
                <a:cubicBezTo>
                  <a:pt x="770" y="18"/>
                  <a:pt x="770" y="18"/>
                  <a:pt x="770" y="18"/>
                </a:cubicBezTo>
                <a:cubicBezTo>
                  <a:pt x="777" y="18"/>
                  <a:pt x="777" y="18"/>
                  <a:pt x="777" y="18"/>
                </a:cubicBezTo>
                <a:cubicBezTo>
                  <a:pt x="777" y="32"/>
                  <a:pt x="777" y="32"/>
                  <a:pt x="777" y="32"/>
                </a:cubicBezTo>
                <a:cubicBezTo>
                  <a:pt x="796" y="32"/>
                  <a:pt x="796" y="32"/>
                  <a:pt x="796" y="32"/>
                </a:cubicBezTo>
                <a:cubicBezTo>
                  <a:pt x="796" y="38"/>
                  <a:pt x="796" y="38"/>
                  <a:pt x="796" y="38"/>
                </a:cubicBezTo>
                <a:cubicBezTo>
                  <a:pt x="777" y="38"/>
                  <a:pt x="777" y="38"/>
                  <a:pt x="777" y="38"/>
                </a:cubicBezTo>
                <a:cubicBezTo>
                  <a:pt x="777" y="74"/>
                  <a:pt x="777" y="74"/>
                  <a:pt x="777" y="74"/>
                </a:cubicBezTo>
                <a:cubicBezTo>
                  <a:pt x="777" y="80"/>
                  <a:pt x="778" y="86"/>
                  <a:pt x="787" y="86"/>
                </a:cubicBezTo>
                <a:cubicBezTo>
                  <a:pt x="791" y="86"/>
                  <a:pt x="795" y="84"/>
                  <a:pt x="795" y="84"/>
                </a:cubicBezTo>
                <a:cubicBezTo>
                  <a:pt x="797" y="91"/>
                  <a:pt x="797" y="91"/>
                  <a:pt x="797" y="91"/>
                </a:cubicBezTo>
                <a:cubicBezTo>
                  <a:pt x="796" y="91"/>
                  <a:pt x="792" y="93"/>
                  <a:pt x="783" y="93"/>
                </a:cubicBezTo>
                <a:close/>
                <a:moveTo>
                  <a:pt x="824" y="93"/>
                </a:moveTo>
                <a:cubicBezTo>
                  <a:pt x="812" y="93"/>
                  <a:pt x="806" y="90"/>
                  <a:pt x="806" y="90"/>
                </a:cubicBezTo>
                <a:cubicBezTo>
                  <a:pt x="808" y="83"/>
                  <a:pt x="808" y="83"/>
                  <a:pt x="808" y="83"/>
                </a:cubicBezTo>
                <a:cubicBezTo>
                  <a:pt x="808" y="83"/>
                  <a:pt x="813" y="86"/>
                  <a:pt x="823" y="86"/>
                </a:cubicBezTo>
                <a:cubicBezTo>
                  <a:pt x="831" y="86"/>
                  <a:pt x="836" y="83"/>
                  <a:pt x="836" y="77"/>
                </a:cubicBezTo>
                <a:cubicBezTo>
                  <a:pt x="836" y="72"/>
                  <a:pt x="833" y="71"/>
                  <a:pt x="829" y="69"/>
                </a:cubicBezTo>
                <a:cubicBezTo>
                  <a:pt x="819" y="63"/>
                  <a:pt x="819" y="63"/>
                  <a:pt x="819" y="63"/>
                </a:cubicBezTo>
                <a:cubicBezTo>
                  <a:pt x="812" y="59"/>
                  <a:pt x="808" y="55"/>
                  <a:pt x="808" y="47"/>
                </a:cubicBezTo>
                <a:cubicBezTo>
                  <a:pt x="808" y="35"/>
                  <a:pt x="817" y="30"/>
                  <a:pt x="828" y="30"/>
                </a:cubicBezTo>
                <a:cubicBezTo>
                  <a:pt x="839" y="30"/>
                  <a:pt x="845" y="34"/>
                  <a:pt x="845" y="34"/>
                </a:cubicBezTo>
                <a:cubicBezTo>
                  <a:pt x="842" y="41"/>
                  <a:pt x="842" y="41"/>
                  <a:pt x="842" y="41"/>
                </a:cubicBezTo>
                <a:cubicBezTo>
                  <a:pt x="842" y="41"/>
                  <a:pt x="837" y="37"/>
                  <a:pt x="829" y="37"/>
                </a:cubicBezTo>
                <a:cubicBezTo>
                  <a:pt x="825" y="37"/>
                  <a:pt x="818" y="39"/>
                  <a:pt x="818" y="45"/>
                </a:cubicBezTo>
                <a:cubicBezTo>
                  <a:pt x="818" y="50"/>
                  <a:pt x="821" y="51"/>
                  <a:pt x="826" y="54"/>
                </a:cubicBezTo>
                <a:cubicBezTo>
                  <a:pt x="836" y="59"/>
                  <a:pt x="836" y="59"/>
                  <a:pt x="836" y="59"/>
                </a:cubicBezTo>
                <a:cubicBezTo>
                  <a:pt x="843" y="63"/>
                  <a:pt x="846" y="68"/>
                  <a:pt x="846" y="75"/>
                </a:cubicBezTo>
                <a:cubicBezTo>
                  <a:pt x="846" y="90"/>
                  <a:pt x="833" y="93"/>
                  <a:pt x="824" y="93"/>
                </a:cubicBezTo>
                <a:close/>
                <a:moveTo>
                  <a:pt x="895" y="20"/>
                </a:moveTo>
                <a:cubicBezTo>
                  <a:pt x="890" y="20"/>
                  <a:pt x="888" y="18"/>
                  <a:pt x="888" y="14"/>
                </a:cubicBezTo>
                <a:cubicBezTo>
                  <a:pt x="888" y="9"/>
                  <a:pt x="890" y="7"/>
                  <a:pt x="895" y="7"/>
                </a:cubicBezTo>
                <a:cubicBezTo>
                  <a:pt x="899" y="7"/>
                  <a:pt x="902" y="9"/>
                  <a:pt x="902" y="13"/>
                </a:cubicBezTo>
                <a:cubicBezTo>
                  <a:pt x="902" y="18"/>
                  <a:pt x="899" y="20"/>
                  <a:pt x="895" y="20"/>
                </a:cubicBezTo>
                <a:close/>
                <a:moveTo>
                  <a:pt x="889" y="92"/>
                </a:moveTo>
                <a:cubicBezTo>
                  <a:pt x="889" y="32"/>
                  <a:pt x="889" y="32"/>
                  <a:pt x="889" y="32"/>
                </a:cubicBezTo>
                <a:cubicBezTo>
                  <a:pt x="901" y="32"/>
                  <a:pt x="901" y="32"/>
                  <a:pt x="901" y="32"/>
                </a:cubicBezTo>
                <a:cubicBezTo>
                  <a:pt x="901" y="92"/>
                  <a:pt x="901" y="92"/>
                  <a:pt x="901" y="92"/>
                </a:cubicBezTo>
                <a:lnTo>
                  <a:pt x="889" y="92"/>
                </a:lnTo>
                <a:close/>
                <a:moveTo>
                  <a:pt x="932" y="93"/>
                </a:moveTo>
                <a:cubicBezTo>
                  <a:pt x="920" y="93"/>
                  <a:pt x="914" y="90"/>
                  <a:pt x="914" y="90"/>
                </a:cubicBezTo>
                <a:cubicBezTo>
                  <a:pt x="916" y="83"/>
                  <a:pt x="916" y="83"/>
                  <a:pt x="916" y="83"/>
                </a:cubicBezTo>
                <a:cubicBezTo>
                  <a:pt x="916" y="83"/>
                  <a:pt x="921" y="86"/>
                  <a:pt x="931" y="86"/>
                </a:cubicBezTo>
                <a:cubicBezTo>
                  <a:pt x="939" y="86"/>
                  <a:pt x="944" y="83"/>
                  <a:pt x="944" y="77"/>
                </a:cubicBezTo>
                <a:cubicBezTo>
                  <a:pt x="944" y="72"/>
                  <a:pt x="941" y="71"/>
                  <a:pt x="937" y="69"/>
                </a:cubicBezTo>
                <a:cubicBezTo>
                  <a:pt x="927" y="63"/>
                  <a:pt x="927" y="63"/>
                  <a:pt x="927" y="63"/>
                </a:cubicBezTo>
                <a:cubicBezTo>
                  <a:pt x="920" y="59"/>
                  <a:pt x="916" y="55"/>
                  <a:pt x="916" y="47"/>
                </a:cubicBezTo>
                <a:cubicBezTo>
                  <a:pt x="916" y="35"/>
                  <a:pt x="925" y="30"/>
                  <a:pt x="936" y="30"/>
                </a:cubicBezTo>
                <a:cubicBezTo>
                  <a:pt x="947" y="30"/>
                  <a:pt x="953" y="34"/>
                  <a:pt x="953" y="34"/>
                </a:cubicBezTo>
                <a:cubicBezTo>
                  <a:pt x="950" y="41"/>
                  <a:pt x="950" y="41"/>
                  <a:pt x="950" y="41"/>
                </a:cubicBezTo>
                <a:cubicBezTo>
                  <a:pt x="950" y="41"/>
                  <a:pt x="945" y="37"/>
                  <a:pt x="937" y="37"/>
                </a:cubicBezTo>
                <a:cubicBezTo>
                  <a:pt x="932" y="37"/>
                  <a:pt x="926" y="39"/>
                  <a:pt x="926" y="45"/>
                </a:cubicBezTo>
                <a:cubicBezTo>
                  <a:pt x="926" y="50"/>
                  <a:pt x="929" y="51"/>
                  <a:pt x="934" y="54"/>
                </a:cubicBezTo>
                <a:cubicBezTo>
                  <a:pt x="944" y="59"/>
                  <a:pt x="944" y="59"/>
                  <a:pt x="944" y="59"/>
                </a:cubicBezTo>
                <a:cubicBezTo>
                  <a:pt x="950" y="63"/>
                  <a:pt x="954" y="68"/>
                  <a:pt x="954" y="75"/>
                </a:cubicBezTo>
                <a:cubicBezTo>
                  <a:pt x="954" y="90"/>
                  <a:pt x="941" y="93"/>
                  <a:pt x="932" y="93"/>
                </a:cubicBezTo>
                <a:close/>
                <a:moveTo>
                  <a:pt x="1032" y="94"/>
                </a:moveTo>
                <a:cubicBezTo>
                  <a:pt x="1007" y="94"/>
                  <a:pt x="993" y="79"/>
                  <a:pt x="993" y="52"/>
                </a:cubicBezTo>
                <a:cubicBezTo>
                  <a:pt x="993" y="23"/>
                  <a:pt x="1007" y="6"/>
                  <a:pt x="1031" y="6"/>
                </a:cubicBezTo>
                <a:cubicBezTo>
                  <a:pt x="1055" y="6"/>
                  <a:pt x="1070" y="22"/>
                  <a:pt x="1070" y="48"/>
                </a:cubicBezTo>
                <a:cubicBezTo>
                  <a:pt x="1070" y="77"/>
                  <a:pt x="1055" y="94"/>
                  <a:pt x="1032" y="94"/>
                </a:cubicBezTo>
                <a:close/>
                <a:moveTo>
                  <a:pt x="1031" y="14"/>
                </a:moveTo>
                <a:cubicBezTo>
                  <a:pt x="1015" y="14"/>
                  <a:pt x="1005" y="27"/>
                  <a:pt x="1005" y="50"/>
                </a:cubicBezTo>
                <a:cubicBezTo>
                  <a:pt x="1005" y="74"/>
                  <a:pt x="1014" y="86"/>
                  <a:pt x="1032" y="86"/>
                </a:cubicBezTo>
                <a:cubicBezTo>
                  <a:pt x="1048" y="86"/>
                  <a:pt x="1058" y="74"/>
                  <a:pt x="1058" y="50"/>
                </a:cubicBezTo>
                <a:cubicBezTo>
                  <a:pt x="1058" y="27"/>
                  <a:pt x="1049" y="14"/>
                  <a:pt x="1031" y="14"/>
                </a:cubicBezTo>
                <a:close/>
                <a:moveTo>
                  <a:pt x="1124" y="92"/>
                </a:moveTo>
                <a:cubicBezTo>
                  <a:pt x="1124" y="86"/>
                  <a:pt x="1124" y="86"/>
                  <a:pt x="1124" y="86"/>
                </a:cubicBezTo>
                <a:cubicBezTo>
                  <a:pt x="1124" y="86"/>
                  <a:pt x="1118" y="94"/>
                  <a:pt x="1106" y="94"/>
                </a:cubicBezTo>
                <a:cubicBezTo>
                  <a:pt x="1101" y="94"/>
                  <a:pt x="1090" y="93"/>
                  <a:pt x="1087" y="80"/>
                </a:cubicBezTo>
                <a:cubicBezTo>
                  <a:pt x="1085" y="76"/>
                  <a:pt x="1086" y="69"/>
                  <a:pt x="1086" y="67"/>
                </a:cubicBezTo>
                <a:cubicBezTo>
                  <a:pt x="1086" y="32"/>
                  <a:pt x="1086" y="32"/>
                  <a:pt x="1086" y="32"/>
                </a:cubicBezTo>
                <a:cubicBezTo>
                  <a:pt x="1097" y="32"/>
                  <a:pt x="1097" y="32"/>
                  <a:pt x="1097" y="32"/>
                </a:cubicBezTo>
                <a:cubicBezTo>
                  <a:pt x="1097" y="64"/>
                  <a:pt x="1097" y="64"/>
                  <a:pt x="1097" y="64"/>
                </a:cubicBezTo>
                <a:cubicBezTo>
                  <a:pt x="1097" y="70"/>
                  <a:pt x="1097" y="72"/>
                  <a:pt x="1098" y="75"/>
                </a:cubicBezTo>
                <a:cubicBezTo>
                  <a:pt x="1099" y="82"/>
                  <a:pt x="1104" y="86"/>
                  <a:pt x="1112" y="86"/>
                </a:cubicBezTo>
                <a:cubicBezTo>
                  <a:pt x="1119" y="86"/>
                  <a:pt x="1124" y="83"/>
                  <a:pt x="1124" y="83"/>
                </a:cubicBezTo>
                <a:cubicBezTo>
                  <a:pt x="1124" y="32"/>
                  <a:pt x="1124" y="32"/>
                  <a:pt x="1124" y="32"/>
                </a:cubicBezTo>
                <a:cubicBezTo>
                  <a:pt x="1135" y="32"/>
                  <a:pt x="1135" y="32"/>
                  <a:pt x="1135" y="32"/>
                </a:cubicBezTo>
                <a:cubicBezTo>
                  <a:pt x="1135" y="92"/>
                  <a:pt x="1135" y="92"/>
                  <a:pt x="1135" y="92"/>
                </a:cubicBezTo>
                <a:lnTo>
                  <a:pt x="1124" y="92"/>
                </a:lnTo>
                <a:close/>
                <a:moveTo>
                  <a:pt x="1185" y="42"/>
                </a:moveTo>
                <a:cubicBezTo>
                  <a:pt x="1183" y="41"/>
                  <a:pt x="1181" y="39"/>
                  <a:pt x="1176" y="39"/>
                </a:cubicBezTo>
                <a:cubicBezTo>
                  <a:pt x="1170" y="39"/>
                  <a:pt x="1166" y="42"/>
                  <a:pt x="1166" y="42"/>
                </a:cubicBezTo>
                <a:cubicBezTo>
                  <a:pt x="1166" y="92"/>
                  <a:pt x="1166" y="92"/>
                  <a:pt x="1166" y="92"/>
                </a:cubicBezTo>
                <a:cubicBezTo>
                  <a:pt x="1154" y="92"/>
                  <a:pt x="1154" y="92"/>
                  <a:pt x="1154" y="92"/>
                </a:cubicBezTo>
                <a:cubicBezTo>
                  <a:pt x="1154" y="32"/>
                  <a:pt x="1154" y="32"/>
                  <a:pt x="1154" y="32"/>
                </a:cubicBezTo>
                <a:cubicBezTo>
                  <a:pt x="1166" y="32"/>
                  <a:pt x="1166" y="32"/>
                  <a:pt x="1166" y="32"/>
                </a:cubicBezTo>
                <a:cubicBezTo>
                  <a:pt x="1166" y="39"/>
                  <a:pt x="1166" y="39"/>
                  <a:pt x="1166" y="39"/>
                </a:cubicBezTo>
                <a:cubicBezTo>
                  <a:pt x="1166" y="39"/>
                  <a:pt x="1171" y="30"/>
                  <a:pt x="1180" y="30"/>
                </a:cubicBezTo>
                <a:cubicBezTo>
                  <a:pt x="1185" y="30"/>
                  <a:pt x="1187" y="32"/>
                  <a:pt x="1189" y="32"/>
                </a:cubicBezTo>
                <a:lnTo>
                  <a:pt x="1185" y="42"/>
                </a:lnTo>
                <a:close/>
                <a:moveTo>
                  <a:pt x="1227" y="92"/>
                </a:moveTo>
                <a:cubicBezTo>
                  <a:pt x="1227" y="8"/>
                  <a:pt x="1227" y="8"/>
                  <a:pt x="1227" y="8"/>
                </a:cubicBezTo>
                <a:cubicBezTo>
                  <a:pt x="1239" y="8"/>
                  <a:pt x="1239" y="8"/>
                  <a:pt x="1239" y="8"/>
                </a:cubicBezTo>
                <a:cubicBezTo>
                  <a:pt x="1239" y="85"/>
                  <a:pt x="1239" y="85"/>
                  <a:pt x="1239" y="85"/>
                </a:cubicBezTo>
                <a:cubicBezTo>
                  <a:pt x="1269" y="85"/>
                  <a:pt x="1269" y="85"/>
                  <a:pt x="1269" y="85"/>
                </a:cubicBezTo>
                <a:cubicBezTo>
                  <a:pt x="1269" y="92"/>
                  <a:pt x="1269" y="92"/>
                  <a:pt x="1269" y="92"/>
                </a:cubicBezTo>
                <a:lnTo>
                  <a:pt x="1227" y="92"/>
                </a:lnTo>
                <a:close/>
                <a:moveTo>
                  <a:pt x="1287" y="20"/>
                </a:moveTo>
                <a:cubicBezTo>
                  <a:pt x="1283" y="20"/>
                  <a:pt x="1280" y="18"/>
                  <a:pt x="1280" y="14"/>
                </a:cubicBezTo>
                <a:cubicBezTo>
                  <a:pt x="1280" y="9"/>
                  <a:pt x="1283" y="7"/>
                  <a:pt x="1287" y="7"/>
                </a:cubicBezTo>
                <a:cubicBezTo>
                  <a:pt x="1291" y="7"/>
                  <a:pt x="1294" y="9"/>
                  <a:pt x="1294" y="13"/>
                </a:cubicBezTo>
                <a:cubicBezTo>
                  <a:pt x="1294" y="18"/>
                  <a:pt x="1291" y="20"/>
                  <a:pt x="1287" y="20"/>
                </a:cubicBezTo>
                <a:close/>
                <a:moveTo>
                  <a:pt x="1281" y="92"/>
                </a:moveTo>
                <a:cubicBezTo>
                  <a:pt x="1281" y="32"/>
                  <a:pt x="1281" y="32"/>
                  <a:pt x="1281" y="32"/>
                </a:cubicBezTo>
                <a:cubicBezTo>
                  <a:pt x="1293" y="32"/>
                  <a:pt x="1293" y="32"/>
                  <a:pt x="1293" y="32"/>
                </a:cubicBezTo>
                <a:cubicBezTo>
                  <a:pt x="1293" y="92"/>
                  <a:pt x="1293" y="92"/>
                  <a:pt x="1293" y="92"/>
                </a:cubicBezTo>
                <a:lnTo>
                  <a:pt x="1281" y="92"/>
                </a:lnTo>
                <a:close/>
                <a:moveTo>
                  <a:pt x="1343" y="8"/>
                </a:moveTo>
                <a:cubicBezTo>
                  <a:pt x="1343" y="8"/>
                  <a:pt x="1340" y="6"/>
                  <a:pt x="1336" y="6"/>
                </a:cubicBezTo>
                <a:cubicBezTo>
                  <a:pt x="1331" y="6"/>
                  <a:pt x="1328" y="8"/>
                  <a:pt x="1327" y="11"/>
                </a:cubicBezTo>
                <a:cubicBezTo>
                  <a:pt x="1325" y="13"/>
                  <a:pt x="1325" y="17"/>
                  <a:pt x="1325" y="23"/>
                </a:cubicBezTo>
                <a:cubicBezTo>
                  <a:pt x="1325" y="32"/>
                  <a:pt x="1325" y="32"/>
                  <a:pt x="1325" y="32"/>
                </a:cubicBezTo>
                <a:cubicBezTo>
                  <a:pt x="1339" y="32"/>
                  <a:pt x="1339" y="32"/>
                  <a:pt x="1339" y="32"/>
                </a:cubicBezTo>
                <a:cubicBezTo>
                  <a:pt x="1339" y="38"/>
                  <a:pt x="1339" y="38"/>
                  <a:pt x="1339" y="38"/>
                </a:cubicBezTo>
                <a:cubicBezTo>
                  <a:pt x="1325" y="38"/>
                  <a:pt x="1325" y="38"/>
                  <a:pt x="1325" y="38"/>
                </a:cubicBezTo>
                <a:cubicBezTo>
                  <a:pt x="1325" y="92"/>
                  <a:pt x="1325" y="92"/>
                  <a:pt x="1325" y="92"/>
                </a:cubicBezTo>
                <a:cubicBezTo>
                  <a:pt x="1314" y="92"/>
                  <a:pt x="1314" y="92"/>
                  <a:pt x="1314" y="92"/>
                </a:cubicBezTo>
                <a:cubicBezTo>
                  <a:pt x="1314" y="38"/>
                  <a:pt x="1314" y="38"/>
                  <a:pt x="1314" y="38"/>
                </a:cubicBezTo>
                <a:cubicBezTo>
                  <a:pt x="1305" y="38"/>
                  <a:pt x="1305" y="38"/>
                  <a:pt x="1305" y="38"/>
                </a:cubicBezTo>
                <a:cubicBezTo>
                  <a:pt x="1305" y="32"/>
                  <a:pt x="1305" y="32"/>
                  <a:pt x="1305" y="32"/>
                </a:cubicBezTo>
                <a:cubicBezTo>
                  <a:pt x="1314" y="32"/>
                  <a:pt x="1314" y="32"/>
                  <a:pt x="1314" y="32"/>
                </a:cubicBezTo>
                <a:cubicBezTo>
                  <a:pt x="1314" y="28"/>
                  <a:pt x="1314" y="28"/>
                  <a:pt x="1314" y="28"/>
                </a:cubicBezTo>
                <a:cubicBezTo>
                  <a:pt x="1314" y="24"/>
                  <a:pt x="1314" y="17"/>
                  <a:pt x="1315" y="13"/>
                </a:cubicBezTo>
                <a:cubicBezTo>
                  <a:pt x="1318" y="5"/>
                  <a:pt x="1324" y="0"/>
                  <a:pt x="1334" y="0"/>
                </a:cubicBezTo>
                <a:cubicBezTo>
                  <a:pt x="1341" y="0"/>
                  <a:pt x="1345" y="2"/>
                  <a:pt x="1345" y="2"/>
                </a:cubicBezTo>
                <a:lnTo>
                  <a:pt x="1343" y="8"/>
                </a:lnTo>
                <a:close/>
                <a:moveTo>
                  <a:pt x="1356" y="60"/>
                </a:moveTo>
                <a:cubicBezTo>
                  <a:pt x="1356" y="60"/>
                  <a:pt x="1356" y="62"/>
                  <a:pt x="1356" y="62"/>
                </a:cubicBezTo>
                <a:cubicBezTo>
                  <a:pt x="1356" y="83"/>
                  <a:pt x="1370" y="86"/>
                  <a:pt x="1377" y="86"/>
                </a:cubicBezTo>
                <a:cubicBezTo>
                  <a:pt x="1386" y="86"/>
                  <a:pt x="1390" y="83"/>
                  <a:pt x="1390" y="83"/>
                </a:cubicBezTo>
                <a:cubicBezTo>
                  <a:pt x="1393" y="90"/>
                  <a:pt x="1393" y="90"/>
                  <a:pt x="1393" y="90"/>
                </a:cubicBezTo>
                <a:cubicBezTo>
                  <a:pt x="1393" y="90"/>
                  <a:pt x="1387" y="93"/>
                  <a:pt x="1375" y="93"/>
                </a:cubicBezTo>
                <a:cubicBezTo>
                  <a:pt x="1362" y="93"/>
                  <a:pt x="1345" y="89"/>
                  <a:pt x="1345" y="62"/>
                </a:cubicBezTo>
                <a:cubicBezTo>
                  <a:pt x="1345" y="51"/>
                  <a:pt x="1349" y="30"/>
                  <a:pt x="1372" y="30"/>
                </a:cubicBezTo>
                <a:cubicBezTo>
                  <a:pt x="1382" y="30"/>
                  <a:pt x="1388" y="34"/>
                  <a:pt x="1391" y="40"/>
                </a:cubicBezTo>
                <a:cubicBezTo>
                  <a:pt x="1394" y="44"/>
                  <a:pt x="1395" y="51"/>
                  <a:pt x="1395" y="58"/>
                </a:cubicBezTo>
                <a:cubicBezTo>
                  <a:pt x="1395" y="59"/>
                  <a:pt x="1395" y="59"/>
                  <a:pt x="1395" y="59"/>
                </a:cubicBezTo>
                <a:cubicBezTo>
                  <a:pt x="1395" y="60"/>
                  <a:pt x="1395" y="60"/>
                  <a:pt x="1395" y="60"/>
                </a:cubicBezTo>
                <a:lnTo>
                  <a:pt x="1356" y="60"/>
                </a:lnTo>
                <a:close/>
                <a:moveTo>
                  <a:pt x="1383" y="52"/>
                </a:moveTo>
                <a:cubicBezTo>
                  <a:pt x="1383" y="42"/>
                  <a:pt x="1379" y="37"/>
                  <a:pt x="1371" y="37"/>
                </a:cubicBezTo>
                <a:cubicBezTo>
                  <a:pt x="1364" y="37"/>
                  <a:pt x="1360" y="40"/>
                  <a:pt x="1358" y="46"/>
                </a:cubicBezTo>
                <a:cubicBezTo>
                  <a:pt x="1357" y="50"/>
                  <a:pt x="1357" y="53"/>
                  <a:pt x="1357" y="54"/>
                </a:cubicBezTo>
                <a:cubicBezTo>
                  <a:pt x="1383" y="54"/>
                  <a:pt x="1383" y="54"/>
                  <a:pt x="1383" y="54"/>
                </a:cubicBezTo>
                <a:lnTo>
                  <a:pt x="1383" y="52"/>
                </a:lnTo>
                <a:close/>
                <a:moveTo>
                  <a:pt x="1420" y="23"/>
                </a:moveTo>
                <a:cubicBezTo>
                  <a:pt x="1417" y="30"/>
                  <a:pt x="1410" y="34"/>
                  <a:pt x="1410" y="34"/>
                </a:cubicBezTo>
                <a:cubicBezTo>
                  <a:pt x="1406" y="31"/>
                  <a:pt x="1406" y="31"/>
                  <a:pt x="1406" y="31"/>
                </a:cubicBezTo>
                <a:cubicBezTo>
                  <a:pt x="1406" y="31"/>
                  <a:pt x="1411" y="25"/>
                  <a:pt x="1411" y="14"/>
                </a:cubicBezTo>
                <a:cubicBezTo>
                  <a:pt x="1411" y="7"/>
                  <a:pt x="1410" y="4"/>
                  <a:pt x="1410" y="4"/>
                </a:cubicBezTo>
                <a:cubicBezTo>
                  <a:pt x="1423" y="4"/>
                  <a:pt x="1423" y="4"/>
                  <a:pt x="1423" y="4"/>
                </a:cubicBezTo>
                <a:cubicBezTo>
                  <a:pt x="1423" y="5"/>
                  <a:pt x="1423" y="5"/>
                  <a:pt x="1423" y="5"/>
                </a:cubicBezTo>
                <a:cubicBezTo>
                  <a:pt x="1423" y="15"/>
                  <a:pt x="1422" y="19"/>
                  <a:pt x="1420" y="23"/>
                </a:cubicBezTo>
                <a:close/>
                <a:moveTo>
                  <a:pt x="1444" y="93"/>
                </a:moveTo>
                <a:cubicBezTo>
                  <a:pt x="1431" y="93"/>
                  <a:pt x="1425" y="90"/>
                  <a:pt x="1425" y="90"/>
                </a:cubicBezTo>
                <a:cubicBezTo>
                  <a:pt x="1428" y="83"/>
                  <a:pt x="1428" y="83"/>
                  <a:pt x="1428" y="83"/>
                </a:cubicBezTo>
                <a:cubicBezTo>
                  <a:pt x="1428" y="83"/>
                  <a:pt x="1433" y="86"/>
                  <a:pt x="1443" y="86"/>
                </a:cubicBezTo>
                <a:cubicBezTo>
                  <a:pt x="1451" y="86"/>
                  <a:pt x="1455" y="83"/>
                  <a:pt x="1455" y="77"/>
                </a:cubicBezTo>
                <a:cubicBezTo>
                  <a:pt x="1455" y="72"/>
                  <a:pt x="1453" y="71"/>
                  <a:pt x="1449" y="69"/>
                </a:cubicBezTo>
                <a:cubicBezTo>
                  <a:pt x="1439" y="63"/>
                  <a:pt x="1439" y="63"/>
                  <a:pt x="1439" y="63"/>
                </a:cubicBezTo>
                <a:cubicBezTo>
                  <a:pt x="1432" y="59"/>
                  <a:pt x="1428" y="55"/>
                  <a:pt x="1428" y="47"/>
                </a:cubicBezTo>
                <a:cubicBezTo>
                  <a:pt x="1428" y="35"/>
                  <a:pt x="1436" y="30"/>
                  <a:pt x="1448" y="30"/>
                </a:cubicBezTo>
                <a:cubicBezTo>
                  <a:pt x="1459" y="30"/>
                  <a:pt x="1464" y="34"/>
                  <a:pt x="1464" y="34"/>
                </a:cubicBezTo>
                <a:cubicBezTo>
                  <a:pt x="1462" y="41"/>
                  <a:pt x="1462" y="41"/>
                  <a:pt x="1462" y="41"/>
                </a:cubicBezTo>
                <a:cubicBezTo>
                  <a:pt x="1462" y="41"/>
                  <a:pt x="1457" y="37"/>
                  <a:pt x="1449" y="37"/>
                </a:cubicBezTo>
                <a:cubicBezTo>
                  <a:pt x="1444" y="37"/>
                  <a:pt x="1438" y="39"/>
                  <a:pt x="1438" y="45"/>
                </a:cubicBezTo>
                <a:cubicBezTo>
                  <a:pt x="1438" y="50"/>
                  <a:pt x="1440" y="51"/>
                  <a:pt x="1446" y="54"/>
                </a:cubicBezTo>
                <a:cubicBezTo>
                  <a:pt x="1455" y="59"/>
                  <a:pt x="1455" y="59"/>
                  <a:pt x="1455" y="59"/>
                </a:cubicBezTo>
                <a:cubicBezTo>
                  <a:pt x="1462" y="63"/>
                  <a:pt x="1466" y="68"/>
                  <a:pt x="1466" y="75"/>
                </a:cubicBezTo>
                <a:cubicBezTo>
                  <a:pt x="1466" y="90"/>
                  <a:pt x="1452" y="93"/>
                  <a:pt x="1444" y="93"/>
                </a:cubicBezTo>
                <a:close/>
                <a:moveTo>
                  <a:pt x="1587" y="93"/>
                </a:moveTo>
                <a:cubicBezTo>
                  <a:pt x="1575" y="93"/>
                  <a:pt x="1575" y="93"/>
                  <a:pt x="1575" y="93"/>
                </a:cubicBezTo>
                <a:cubicBezTo>
                  <a:pt x="1557" y="31"/>
                  <a:pt x="1557" y="31"/>
                  <a:pt x="1557" y="31"/>
                </a:cubicBezTo>
                <a:cubicBezTo>
                  <a:pt x="1556" y="25"/>
                  <a:pt x="1556" y="23"/>
                  <a:pt x="1556" y="23"/>
                </a:cubicBezTo>
                <a:cubicBezTo>
                  <a:pt x="1556" y="23"/>
                  <a:pt x="1556" y="25"/>
                  <a:pt x="1554" y="31"/>
                </a:cubicBezTo>
                <a:cubicBezTo>
                  <a:pt x="1536" y="93"/>
                  <a:pt x="1536" y="93"/>
                  <a:pt x="1536" y="93"/>
                </a:cubicBezTo>
                <a:cubicBezTo>
                  <a:pt x="1524" y="93"/>
                  <a:pt x="1524" y="93"/>
                  <a:pt x="1524" y="93"/>
                </a:cubicBezTo>
                <a:cubicBezTo>
                  <a:pt x="1500" y="8"/>
                  <a:pt x="1500" y="8"/>
                  <a:pt x="1500" y="8"/>
                </a:cubicBezTo>
                <a:cubicBezTo>
                  <a:pt x="1512" y="8"/>
                  <a:pt x="1512" y="8"/>
                  <a:pt x="1512" y="8"/>
                </a:cubicBezTo>
                <a:cubicBezTo>
                  <a:pt x="1530" y="72"/>
                  <a:pt x="1530" y="72"/>
                  <a:pt x="1530" y="72"/>
                </a:cubicBezTo>
                <a:cubicBezTo>
                  <a:pt x="1532" y="78"/>
                  <a:pt x="1532" y="81"/>
                  <a:pt x="1532" y="81"/>
                </a:cubicBezTo>
                <a:cubicBezTo>
                  <a:pt x="1532" y="81"/>
                  <a:pt x="1532" y="77"/>
                  <a:pt x="1534" y="72"/>
                </a:cubicBezTo>
                <a:cubicBezTo>
                  <a:pt x="1552" y="8"/>
                  <a:pt x="1552" y="8"/>
                  <a:pt x="1552" y="8"/>
                </a:cubicBezTo>
                <a:cubicBezTo>
                  <a:pt x="1562" y="8"/>
                  <a:pt x="1562" y="8"/>
                  <a:pt x="1562" y="8"/>
                </a:cubicBezTo>
                <a:cubicBezTo>
                  <a:pt x="1581" y="73"/>
                  <a:pt x="1581" y="73"/>
                  <a:pt x="1581" y="73"/>
                </a:cubicBezTo>
                <a:cubicBezTo>
                  <a:pt x="1582" y="77"/>
                  <a:pt x="1582" y="81"/>
                  <a:pt x="1582" y="81"/>
                </a:cubicBezTo>
                <a:cubicBezTo>
                  <a:pt x="1582" y="81"/>
                  <a:pt x="1583" y="77"/>
                  <a:pt x="1584" y="72"/>
                </a:cubicBezTo>
                <a:cubicBezTo>
                  <a:pt x="1603" y="8"/>
                  <a:pt x="1603" y="8"/>
                  <a:pt x="1603" y="8"/>
                </a:cubicBezTo>
                <a:cubicBezTo>
                  <a:pt x="1613" y="8"/>
                  <a:pt x="1613" y="8"/>
                  <a:pt x="1613" y="8"/>
                </a:cubicBezTo>
                <a:lnTo>
                  <a:pt x="1587" y="93"/>
                </a:lnTo>
                <a:close/>
                <a:moveTo>
                  <a:pt x="1643" y="94"/>
                </a:moveTo>
                <a:cubicBezTo>
                  <a:pt x="1626" y="94"/>
                  <a:pt x="1615" y="81"/>
                  <a:pt x="1615" y="63"/>
                </a:cubicBezTo>
                <a:cubicBezTo>
                  <a:pt x="1615" y="50"/>
                  <a:pt x="1621" y="30"/>
                  <a:pt x="1645" y="30"/>
                </a:cubicBezTo>
                <a:cubicBezTo>
                  <a:pt x="1662" y="30"/>
                  <a:pt x="1673" y="43"/>
                  <a:pt x="1673" y="61"/>
                </a:cubicBezTo>
                <a:cubicBezTo>
                  <a:pt x="1673" y="74"/>
                  <a:pt x="1667" y="94"/>
                  <a:pt x="1643" y="94"/>
                </a:cubicBezTo>
                <a:close/>
                <a:moveTo>
                  <a:pt x="1644" y="37"/>
                </a:moveTo>
                <a:cubicBezTo>
                  <a:pt x="1632" y="37"/>
                  <a:pt x="1628" y="46"/>
                  <a:pt x="1628" y="62"/>
                </a:cubicBezTo>
                <a:cubicBezTo>
                  <a:pt x="1628" y="76"/>
                  <a:pt x="1632" y="87"/>
                  <a:pt x="1644" y="87"/>
                </a:cubicBezTo>
                <a:cubicBezTo>
                  <a:pt x="1656" y="87"/>
                  <a:pt x="1660" y="78"/>
                  <a:pt x="1660" y="62"/>
                </a:cubicBezTo>
                <a:cubicBezTo>
                  <a:pt x="1660" y="48"/>
                  <a:pt x="1656" y="37"/>
                  <a:pt x="1644" y="37"/>
                </a:cubicBezTo>
                <a:close/>
                <a:moveTo>
                  <a:pt x="1719" y="42"/>
                </a:moveTo>
                <a:cubicBezTo>
                  <a:pt x="1718" y="41"/>
                  <a:pt x="1715" y="39"/>
                  <a:pt x="1710" y="39"/>
                </a:cubicBezTo>
                <a:cubicBezTo>
                  <a:pt x="1704" y="39"/>
                  <a:pt x="1700" y="42"/>
                  <a:pt x="1700" y="42"/>
                </a:cubicBezTo>
                <a:cubicBezTo>
                  <a:pt x="1700" y="92"/>
                  <a:pt x="1700" y="92"/>
                  <a:pt x="1700" y="92"/>
                </a:cubicBezTo>
                <a:cubicBezTo>
                  <a:pt x="1688" y="92"/>
                  <a:pt x="1688" y="92"/>
                  <a:pt x="1688" y="92"/>
                </a:cubicBezTo>
                <a:cubicBezTo>
                  <a:pt x="1688" y="32"/>
                  <a:pt x="1688" y="32"/>
                  <a:pt x="1688" y="32"/>
                </a:cubicBezTo>
                <a:cubicBezTo>
                  <a:pt x="1700" y="32"/>
                  <a:pt x="1700" y="32"/>
                  <a:pt x="1700" y="32"/>
                </a:cubicBezTo>
                <a:cubicBezTo>
                  <a:pt x="1700" y="39"/>
                  <a:pt x="1700" y="39"/>
                  <a:pt x="1700" y="39"/>
                </a:cubicBezTo>
                <a:cubicBezTo>
                  <a:pt x="1700" y="39"/>
                  <a:pt x="1705" y="30"/>
                  <a:pt x="1714" y="30"/>
                </a:cubicBezTo>
                <a:cubicBezTo>
                  <a:pt x="1719" y="30"/>
                  <a:pt x="1721" y="32"/>
                  <a:pt x="1723" y="32"/>
                </a:cubicBezTo>
                <a:lnTo>
                  <a:pt x="1719" y="42"/>
                </a:lnTo>
                <a:close/>
                <a:moveTo>
                  <a:pt x="1769" y="92"/>
                </a:moveTo>
                <a:cubicBezTo>
                  <a:pt x="1746" y="60"/>
                  <a:pt x="1746" y="60"/>
                  <a:pt x="1746" y="60"/>
                </a:cubicBezTo>
                <a:cubicBezTo>
                  <a:pt x="1746" y="92"/>
                  <a:pt x="1746" y="92"/>
                  <a:pt x="1746" y="92"/>
                </a:cubicBezTo>
                <a:cubicBezTo>
                  <a:pt x="1734" y="92"/>
                  <a:pt x="1734" y="92"/>
                  <a:pt x="1734" y="92"/>
                </a:cubicBezTo>
                <a:cubicBezTo>
                  <a:pt x="1734" y="0"/>
                  <a:pt x="1734" y="0"/>
                  <a:pt x="1734" y="0"/>
                </a:cubicBezTo>
                <a:cubicBezTo>
                  <a:pt x="1746" y="0"/>
                  <a:pt x="1746" y="0"/>
                  <a:pt x="1746" y="0"/>
                </a:cubicBezTo>
                <a:cubicBezTo>
                  <a:pt x="1746" y="58"/>
                  <a:pt x="1746" y="58"/>
                  <a:pt x="1746" y="58"/>
                </a:cubicBezTo>
                <a:cubicBezTo>
                  <a:pt x="1770" y="32"/>
                  <a:pt x="1770" y="32"/>
                  <a:pt x="1770" y="32"/>
                </a:cubicBezTo>
                <a:cubicBezTo>
                  <a:pt x="1783" y="32"/>
                  <a:pt x="1783" y="32"/>
                  <a:pt x="1783" y="32"/>
                </a:cubicBezTo>
                <a:cubicBezTo>
                  <a:pt x="1757" y="57"/>
                  <a:pt x="1757" y="57"/>
                  <a:pt x="1757" y="57"/>
                </a:cubicBezTo>
                <a:cubicBezTo>
                  <a:pt x="1783" y="92"/>
                  <a:pt x="1783" y="92"/>
                  <a:pt x="1783" y="92"/>
                </a:cubicBezTo>
                <a:lnTo>
                  <a:pt x="1769" y="92"/>
                </a:lnTo>
                <a:close/>
                <a:moveTo>
                  <a:pt x="1803" y="99"/>
                </a:moveTo>
                <a:cubicBezTo>
                  <a:pt x="1799" y="106"/>
                  <a:pt x="1792" y="110"/>
                  <a:pt x="1792" y="110"/>
                </a:cubicBezTo>
                <a:cubicBezTo>
                  <a:pt x="1789" y="106"/>
                  <a:pt x="1789" y="106"/>
                  <a:pt x="1789" y="106"/>
                </a:cubicBezTo>
                <a:cubicBezTo>
                  <a:pt x="1789" y="106"/>
                  <a:pt x="1794" y="100"/>
                  <a:pt x="1794" y="89"/>
                </a:cubicBezTo>
                <a:cubicBezTo>
                  <a:pt x="1794" y="83"/>
                  <a:pt x="1793" y="80"/>
                  <a:pt x="1793" y="80"/>
                </a:cubicBezTo>
                <a:cubicBezTo>
                  <a:pt x="1805" y="80"/>
                  <a:pt x="1805" y="80"/>
                  <a:pt x="1805" y="80"/>
                </a:cubicBezTo>
                <a:cubicBezTo>
                  <a:pt x="1805" y="80"/>
                  <a:pt x="1805" y="80"/>
                  <a:pt x="1805" y="80"/>
                </a:cubicBezTo>
                <a:cubicBezTo>
                  <a:pt x="1805" y="91"/>
                  <a:pt x="1804" y="95"/>
                  <a:pt x="1803" y="99"/>
                </a:cubicBezTo>
                <a:close/>
                <a:moveTo>
                  <a:pt x="1878" y="92"/>
                </a:moveTo>
                <a:cubicBezTo>
                  <a:pt x="1878" y="87"/>
                  <a:pt x="1878" y="87"/>
                  <a:pt x="1878" y="87"/>
                </a:cubicBezTo>
                <a:cubicBezTo>
                  <a:pt x="1878" y="87"/>
                  <a:pt x="1873" y="93"/>
                  <a:pt x="1863" y="93"/>
                </a:cubicBezTo>
                <a:cubicBezTo>
                  <a:pt x="1852" y="93"/>
                  <a:pt x="1844" y="87"/>
                  <a:pt x="1844" y="76"/>
                </a:cubicBezTo>
                <a:cubicBezTo>
                  <a:pt x="1844" y="70"/>
                  <a:pt x="1847" y="65"/>
                  <a:pt x="1851" y="62"/>
                </a:cubicBezTo>
                <a:cubicBezTo>
                  <a:pt x="1855" y="59"/>
                  <a:pt x="1862" y="58"/>
                  <a:pt x="1869" y="58"/>
                </a:cubicBezTo>
                <a:cubicBezTo>
                  <a:pt x="1873" y="58"/>
                  <a:pt x="1878" y="59"/>
                  <a:pt x="1878" y="59"/>
                </a:cubicBezTo>
                <a:cubicBezTo>
                  <a:pt x="1878" y="54"/>
                  <a:pt x="1878" y="54"/>
                  <a:pt x="1878" y="54"/>
                </a:cubicBezTo>
                <a:cubicBezTo>
                  <a:pt x="1878" y="51"/>
                  <a:pt x="1878" y="46"/>
                  <a:pt x="1877" y="44"/>
                </a:cubicBezTo>
                <a:cubicBezTo>
                  <a:pt x="1876" y="39"/>
                  <a:pt x="1871" y="37"/>
                  <a:pt x="1866" y="37"/>
                </a:cubicBezTo>
                <a:cubicBezTo>
                  <a:pt x="1858" y="37"/>
                  <a:pt x="1853" y="40"/>
                  <a:pt x="1853" y="40"/>
                </a:cubicBezTo>
                <a:cubicBezTo>
                  <a:pt x="1850" y="33"/>
                  <a:pt x="1850" y="33"/>
                  <a:pt x="1850" y="33"/>
                </a:cubicBezTo>
                <a:cubicBezTo>
                  <a:pt x="1850" y="33"/>
                  <a:pt x="1857" y="30"/>
                  <a:pt x="1869" y="30"/>
                </a:cubicBezTo>
                <a:cubicBezTo>
                  <a:pt x="1885" y="30"/>
                  <a:pt x="1888" y="39"/>
                  <a:pt x="1888" y="42"/>
                </a:cubicBezTo>
                <a:cubicBezTo>
                  <a:pt x="1889" y="45"/>
                  <a:pt x="1889" y="55"/>
                  <a:pt x="1889" y="57"/>
                </a:cubicBezTo>
                <a:cubicBezTo>
                  <a:pt x="1889" y="92"/>
                  <a:pt x="1889" y="92"/>
                  <a:pt x="1889" y="92"/>
                </a:cubicBezTo>
                <a:lnTo>
                  <a:pt x="1878" y="92"/>
                </a:lnTo>
                <a:close/>
                <a:moveTo>
                  <a:pt x="1878" y="64"/>
                </a:moveTo>
                <a:cubicBezTo>
                  <a:pt x="1878" y="64"/>
                  <a:pt x="1876" y="64"/>
                  <a:pt x="1871" y="64"/>
                </a:cubicBezTo>
                <a:cubicBezTo>
                  <a:pt x="1867" y="64"/>
                  <a:pt x="1863" y="65"/>
                  <a:pt x="1861" y="66"/>
                </a:cubicBezTo>
                <a:cubicBezTo>
                  <a:pt x="1857" y="68"/>
                  <a:pt x="1856" y="72"/>
                  <a:pt x="1856" y="75"/>
                </a:cubicBezTo>
                <a:cubicBezTo>
                  <a:pt x="1856" y="84"/>
                  <a:pt x="1862" y="86"/>
                  <a:pt x="1868" y="86"/>
                </a:cubicBezTo>
                <a:cubicBezTo>
                  <a:pt x="1874" y="86"/>
                  <a:pt x="1878" y="84"/>
                  <a:pt x="1878" y="84"/>
                </a:cubicBezTo>
                <a:lnTo>
                  <a:pt x="1878" y="64"/>
                </a:lnTo>
                <a:close/>
                <a:moveTo>
                  <a:pt x="1946" y="92"/>
                </a:moveTo>
                <a:cubicBezTo>
                  <a:pt x="1946" y="60"/>
                  <a:pt x="1946" y="60"/>
                  <a:pt x="1946" y="60"/>
                </a:cubicBezTo>
                <a:cubicBezTo>
                  <a:pt x="1946" y="56"/>
                  <a:pt x="1946" y="52"/>
                  <a:pt x="1945" y="49"/>
                </a:cubicBezTo>
                <a:cubicBezTo>
                  <a:pt x="1944" y="41"/>
                  <a:pt x="1939" y="38"/>
                  <a:pt x="1931" y="38"/>
                </a:cubicBezTo>
                <a:cubicBezTo>
                  <a:pt x="1924" y="38"/>
                  <a:pt x="1919" y="41"/>
                  <a:pt x="1919" y="41"/>
                </a:cubicBezTo>
                <a:cubicBezTo>
                  <a:pt x="1919" y="92"/>
                  <a:pt x="1919" y="92"/>
                  <a:pt x="1919" y="92"/>
                </a:cubicBezTo>
                <a:cubicBezTo>
                  <a:pt x="1908" y="92"/>
                  <a:pt x="1908" y="92"/>
                  <a:pt x="1908" y="92"/>
                </a:cubicBezTo>
                <a:cubicBezTo>
                  <a:pt x="1908" y="32"/>
                  <a:pt x="1908" y="32"/>
                  <a:pt x="1908" y="32"/>
                </a:cubicBezTo>
                <a:cubicBezTo>
                  <a:pt x="1919" y="32"/>
                  <a:pt x="1919" y="32"/>
                  <a:pt x="1919" y="32"/>
                </a:cubicBezTo>
                <a:cubicBezTo>
                  <a:pt x="1919" y="38"/>
                  <a:pt x="1919" y="38"/>
                  <a:pt x="1919" y="38"/>
                </a:cubicBezTo>
                <a:cubicBezTo>
                  <a:pt x="1919" y="38"/>
                  <a:pt x="1925" y="30"/>
                  <a:pt x="1937" y="30"/>
                </a:cubicBezTo>
                <a:cubicBezTo>
                  <a:pt x="1950" y="30"/>
                  <a:pt x="1955" y="38"/>
                  <a:pt x="1956" y="44"/>
                </a:cubicBezTo>
                <a:cubicBezTo>
                  <a:pt x="1957" y="48"/>
                  <a:pt x="1957" y="53"/>
                  <a:pt x="1957" y="56"/>
                </a:cubicBezTo>
                <a:cubicBezTo>
                  <a:pt x="1957" y="92"/>
                  <a:pt x="1957" y="92"/>
                  <a:pt x="1957" y="92"/>
                </a:cubicBezTo>
                <a:lnTo>
                  <a:pt x="1946" y="92"/>
                </a:lnTo>
                <a:close/>
                <a:moveTo>
                  <a:pt x="2015" y="92"/>
                </a:moveTo>
                <a:cubicBezTo>
                  <a:pt x="2015" y="86"/>
                  <a:pt x="2015" y="86"/>
                  <a:pt x="2015" y="86"/>
                </a:cubicBezTo>
                <a:cubicBezTo>
                  <a:pt x="2015" y="86"/>
                  <a:pt x="2010" y="93"/>
                  <a:pt x="1998" y="93"/>
                </a:cubicBezTo>
                <a:cubicBezTo>
                  <a:pt x="1984" y="93"/>
                  <a:pt x="1973" y="83"/>
                  <a:pt x="1973" y="63"/>
                </a:cubicBezTo>
                <a:cubicBezTo>
                  <a:pt x="1973" y="43"/>
                  <a:pt x="1986" y="31"/>
                  <a:pt x="2002" y="31"/>
                </a:cubicBezTo>
                <a:cubicBezTo>
                  <a:pt x="2011" y="31"/>
                  <a:pt x="2015" y="33"/>
                  <a:pt x="2015" y="33"/>
                </a:cubicBezTo>
                <a:cubicBezTo>
                  <a:pt x="2015" y="0"/>
                  <a:pt x="2015" y="0"/>
                  <a:pt x="2015" y="0"/>
                </a:cubicBezTo>
                <a:cubicBezTo>
                  <a:pt x="2027" y="0"/>
                  <a:pt x="2027" y="0"/>
                  <a:pt x="2027" y="0"/>
                </a:cubicBezTo>
                <a:cubicBezTo>
                  <a:pt x="2027" y="92"/>
                  <a:pt x="2027" y="92"/>
                  <a:pt x="2027" y="92"/>
                </a:cubicBezTo>
                <a:lnTo>
                  <a:pt x="2015" y="92"/>
                </a:lnTo>
                <a:close/>
                <a:moveTo>
                  <a:pt x="2015" y="38"/>
                </a:moveTo>
                <a:cubicBezTo>
                  <a:pt x="2015" y="38"/>
                  <a:pt x="2012" y="37"/>
                  <a:pt x="2006" y="37"/>
                </a:cubicBezTo>
                <a:cubicBezTo>
                  <a:pt x="1992" y="37"/>
                  <a:pt x="1985" y="46"/>
                  <a:pt x="1985" y="62"/>
                </a:cubicBezTo>
                <a:cubicBezTo>
                  <a:pt x="1985" y="76"/>
                  <a:pt x="1992" y="86"/>
                  <a:pt x="2004" y="86"/>
                </a:cubicBezTo>
                <a:cubicBezTo>
                  <a:pt x="2011" y="86"/>
                  <a:pt x="2015" y="83"/>
                  <a:pt x="2015" y="83"/>
                </a:cubicBezTo>
                <a:lnTo>
                  <a:pt x="2015" y="38"/>
                </a:lnTo>
                <a:close/>
              </a:path>
            </a:pathLst>
          </a:custGeom>
          <a:solidFill>
            <a:srgbClr val="505759"/>
          </a:solidFill>
          <a:ln>
            <a:noFill/>
          </a:ln>
        </p:spPr>
        <p:txBody>
          <a:bodyPr vert="horz" wrap="square" lIns="91440" tIns="45720" rIns="91440" bIns="45720" numCol="1" anchor="t" anchorCtr="0" compatLnSpc="1">
            <a:prstTxWarp prst="textNoShape">
              <a:avLst/>
            </a:prstTxWarp>
          </a:bodyPr>
          <a:lstStyle/>
          <a:p>
            <a:endParaRPr lang="en-US" dirty="0"/>
          </a:p>
        </p:txBody>
      </p:sp>
    </p:spTree>
    <p:custDataLst>
      <p:tags r:id="rId1"/>
    </p:custDataLst>
    <p:extLst>
      <p:ext uri="{BB962C8B-B14F-4D97-AF65-F5344CB8AC3E}">
        <p14:creationId xmlns:p14="http://schemas.microsoft.com/office/powerpoint/2010/main" val="216321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0"/>
                                        <p:tgtEl>
                                          <p:spTgt spid="7"/>
                                        </p:tgtEl>
                                      </p:cBhvr>
                                    </p:animEffect>
                                  </p:childTnLst>
                                </p:cTn>
                              </p:par>
                            </p:childTnLst>
                          </p:cTn>
                        </p:par>
                        <p:par>
                          <p:cTn id="8" fill="hold">
                            <p:stCondLst>
                              <p:cond delay="200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nd Slide 03">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AE74AC07-E5ED-D346-85B8-2A7BD7B92650}"/>
              </a:ext>
            </a:extLst>
          </p:cNvPr>
          <p:cNvPicPr>
            <a:picLocks noChangeAspect="1"/>
          </p:cNvPicPr>
          <p:nvPr userDrawn="1"/>
        </p:nvPicPr>
        <p:blipFill>
          <a:blip r:embed="rId3"/>
          <a:stretch>
            <a:fillRect/>
          </a:stretch>
        </p:blipFill>
        <p:spPr>
          <a:xfrm>
            <a:off x="3300984" y="786385"/>
            <a:ext cx="2532888" cy="3105391"/>
          </a:xfrm>
          <a:prstGeom prst="rect">
            <a:avLst/>
          </a:prstGeom>
        </p:spPr>
      </p:pic>
      <p:pic>
        <p:nvPicPr>
          <p:cNvPr id="6" name="Picture 5" title="life is now">
            <a:extLst>
              <a:ext uri="{FF2B5EF4-FFF2-40B4-BE49-F238E27FC236}">
                <a16:creationId xmlns:a16="http://schemas.microsoft.com/office/drawing/2014/main" id="{5A984F1C-C797-C840-9648-955CFCE6638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bwMode="gray">
          <a:xfrm>
            <a:off x="5715001" y="3959352"/>
            <a:ext cx="1765808" cy="819334"/>
          </a:xfrm>
          <a:prstGeom prst="rect">
            <a:avLst/>
          </a:prstGeom>
        </p:spPr>
      </p:pic>
      <p:sp>
        <p:nvSpPr>
          <p:cNvPr id="8" name="Freeform 16" title="Helping Patients is Our Life's Work, and">
            <a:extLst>
              <a:ext uri="{FF2B5EF4-FFF2-40B4-BE49-F238E27FC236}">
                <a16:creationId xmlns:a16="http://schemas.microsoft.com/office/drawing/2014/main" id="{D0945591-442B-2441-9CBA-8B980E021662}"/>
              </a:ext>
            </a:extLst>
          </p:cNvPr>
          <p:cNvSpPr>
            <a:spLocks noChangeAspect="1" noEditPoints="1"/>
          </p:cNvSpPr>
          <p:nvPr userDrawn="1"/>
        </p:nvSpPr>
        <p:spPr bwMode="gray">
          <a:xfrm>
            <a:off x="1778147" y="3968496"/>
            <a:ext cx="4443984" cy="262666"/>
          </a:xfrm>
          <a:custGeom>
            <a:avLst/>
            <a:gdLst>
              <a:gd name="T0" fmla="*/ 11 w 2027"/>
              <a:gd name="T1" fmla="*/ 45 h 120"/>
              <a:gd name="T2" fmla="*/ 113 w 2027"/>
              <a:gd name="T3" fmla="*/ 86 h 120"/>
              <a:gd name="T4" fmla="*/ 131 w 2027"/>
              <a:gd name="T5" fmla="*/ 59 h 120"/>
              <a:gd name="T6" fmla="*/ 119 w 2027"/>
              <a:gd name="T7" fmla="*/ 52 h 120"/>
              <a:gd name="T8" fmla="*/ 188 w 2027"/>
              <a:gd name="T9" fmla="*/ 120 h 120"/>
              <a:gd name="T10" fmla="*/ 200 w 2027"/>
              <a:gd name="T11" fmla="*/ 38 h 120"/>
              <a:gd name="T12" fmla="*/ 252 w 2027"/>
              <a:gd name="T13" fmla="*/ 7 h 120"/>
              <a:gd name="T14" fmla="*/ 315 w 2027"/>
              <a:gd name="T15" fmla="*/ 92 h 120"/>
              <a:gd name="T16" fmla="*/ 289 w 2027"/>
              <a:gd name="T17" fmla="*/ 32 h 120"/>
              <a:gd name="T18" fmla="*/ 388 w 2027"/>
              <a:gd name="T19" fmla="*/ 51 h 120"/>
              <a:gd name="T20" fmla="*/ 363 w 2027"/>
              <a:gd name="T21" fmla="*/ 120 h 120"/>
              <a:gd name="T22" fmla="*/ 397 w 2027"/>
              <a:gd name="T23" fmla="*/ 32 h 120"/>
              <a:gd name="T24" fmla="*/ 368 w 2027"/>
              <a:gd name="T25" fmla="*/ 91 h 120"/>
              <a:gd name="T26" fmla="*/ 461 w 2027"/>
              <a:gd name="T27" fmla="*/ 57 h 120"/>
              <a:gd name="T28" fmla="*/ 437 w 2027"/>
              <a:gd name="T29" fmla="*/ 92 h 120"/>
              <a:gd name="T30" fmla="*/ 512 w 2027"/>
              <a:gd name="T31" fmla="*/ 93 h 120"/>
              <a:gd name="T32" fmla="*/ 503 w 2027"/>
              <a:gd name="T33" fmla="*/ 40 h 120"/>
              <a:gd name="T34" fmla="*/ 521 w 2027"/>
              <a:gd name="T35" fmla="*/ 64 h 120"/>
              <a:gd name="T36" fmla="*/ 560 w 2027"/>
              <a:gd name="T37" fmla="*/ 71 h 120"/>
              <a:gd name="T38" fmla="*/ 571 w 2027"/>
              <a:gd name="T39" fmla="*/ 32 h 120"/>
              <a:gd name="T40" fmla="*/ 577 w 2027"/>
              <a:gd name="T41" fmla="*/ 93 h 120"/>
              <a:gd name="T42" fmla="*/ 615 w 2027"/>
              <a:gd name="T43" fmla="*/ 32 h 120"/>
              <a:gd name="T44" fmla="*/ 661 w 2027"/>
              <a:gd name="T45" fmla="*/ 93 h 120"/>
              <a:gd name="T46" fmla="*/ 669 w 2027"/>
              <a:gd name="T47" fmla="*/ 52 h 120"/>
              <a:gd name="T48" fmla="*/ 734 w 2027"/>
              <a:gd name="T49" fmla="*/ 49 h 120"/>
              <a:gd name="T50" fmla="*/ 726 w 2027"/>
              <a:gd name="T51" fmla="*/ 30 h 120"/>
              <a:gd name="T52" fmla="*/ 765 w 2027"/>
              <a:gd name="T53" fmla="*/ 38 h 120"/>
              <a:gd name="T54" fmla="*/ 796 w 2027"/>
              <a:gd name="T55" fmla="*/ 32 h 120"/>
              <a:gd name="T56" fmla="*/ 824 w 2027"/>
              <a:gd name="T57" fmla="*/ 93 h 120"/>
              <a:gd name="T58" fmla="*/ 828 w 2027"/>
              <a:gd name="T59" fmla="*/ 30 h 120"/>
              <a:gd name="T60" fmla="*/ 824 w 2027"/>
              <a:gd name="T61" fmla="*/ 93 h 120"/>
              <a:gd name="T62" fmla="*/ 901 w 2027"/>
              <a:gd name="T63" fmla="*/ 32 h 120"/>
              <a:gd name="T64" fmla="*/ 937 w 2027"/>
              <a:gd name="T65" fmla="*/ 69 h 120"/>
              <a:gd name="T66" fmla="*/ 934 w 2027"/>
              <a:gd name="T67" fmla="*/ 54 h 120"/>
              <a:gd name="T68" fmla="*/ 1032 w 2027"/>
              <a:gd name="T69" fmla="*/ 94 h 120"/>
              <a:gd name="T70" fmla="*/ 1106 w 2027"/>
              <a:gd name="T71" fmla="*/ 94 h 120"/>
              <a:gd name="T72" fmla="*/ 1124 w 2027"/>
              <a:gd name="T73" fmla="*/ 83 h 120"/>
              <a:gd name="T74" fmla="*/ 1166 w 2027"/>
              <a:gd name="T75" fmla="*/ 92 h 120"/>
              <a:gd name="T76" fmla="*/ 1227 w 2027"/>
              <a:gd name="T77" fmla="*/ 92 h 120"/>
              <a:gd name="T78" fmla="*/ 1280 w 2027"/>
              <a:gd name="T79" fmla="*/ 14 h 120"/>
              <a:gd name="T80" fmla="*/ 1281 w 2027"/>
              <a:gd name="T81" fmla="*/ 92 h 120"/>
              <a:gd name="T82" fmla="*/ 1325 w 2027"/>
              <a:gd name="T83" fmla="*/ 38 h 120"/>
              <a:gd name="T84" fmla="*/ 1315 w 2027"/>
              <a:gd name="T85" fmla="*/ 13 h 120"/>
              <a:gd name="T86" fmla="*/ 1393 w 2027"/>
              <a:gd name="T87" fmla="*/ 90 h 120"/>
              <a:gd name="T88" fmla="*/ 1356 w 2027"/>
              <a:gd name="T89" fmla="*/ 60 h 120"/>
              <a:gd name="T90" fmla="*/ 1410 w 2027"/>
              <a:gd name="T91" fmla="*/ 34 h 120"/>
              <a:gd name="T92" fmla="*/ 1425 w 2027"/>
              <a:gd name="T93" fmla="*/ 90 h 120"/>
              <a:gd name="T94" fmla="*/ 1464 w 2027"/>
              <a:gd name="T95" fmla="*/ 34 h 120"/>
              <a:gd name="T96" fmla="*/ 1587 w 2027"/>
              <a:gd name="T97" fmla="*/ 93 h 120"/>
              <a:gd name="T98" fmla="*/ 1512 w 2027"/>
              <a:gd name="T99" fmla="*/ 8 h 120"/>
              <a:gd name="T100" fmla="*/ 1584 w 2027"/>
              <a:gd name="T101" fmla="*/ 72 h 120"/>
              <a:gd name="T102" fmla="*/ 1643 w 2027"/>
              <a:gd name="T103" fmla="*/ 94 h 120"/>
              <a:gd name="T104" fmla="*/ 1700 w 2027"/>
              <a:gd name="T105" fmla="*/ 42 h 120"/>
              <a:gd name="T106" fmla="*/ 1719 w 2027"/>
              <a:gd name="T107" fmla="*/ 42 h 120"/>
              <a:gd name="T108" fmla="*/ 1770 w 2027"/>
              <a:gd name="T109" fmla="*/ 32 h 120"/>
              <a:gd name="T110" fmla="*/ 1794 w 2027"/>
              <a:gd name="T111" fmla="*/ 89 h 120"/>
              <a:gd name="T112" fmla="*/ 1844 w 2027"/>
              <a:gd name="T113" fmla="*/ 76 h 120"/>
              <a:gd name="T114" fmla="*/ 1850 w 2027"/>
              <a:gd name="T115" fmla="*/ 33 h 120"/>
              <a:gd name="T116" fmla="*/ 1861 w 2027"/>
              <a:gd name="T117" fmla="*/ 66 h 120"/>
              <a:gd name="T118" fmla="*/ 1931 w 2027"/>
              <a:gd name="T119" fmla="*/ 38 h 120"/>
              <a:gd name="T120" fmla="*/ 1956 w 2027"/>
              <a:gd name="T121" fmla="*/ 44 h 120"/>
              <a:gd name="T122" fmla="*/ 2002 w 2027"/>
              <a:gd name="T123" fmla="*/ 31 h 120"/>
              <a:gd name="T124" fmla="*/ 1985 w 2027"/>
              <a:gd name="T125"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7" h="120">
                <a:moveTo>
                  <a:pt x="52" y="92"/>
                </a:moveTo>
                <a:cubicBezTo>
                  <a:pt x="52" y="52"/>
                  <a:pt x="52" y="52"/>
                  <a:pt x="52" y="52"/>
                </a:cubicBezTo>
                <a:cubicBezTo>
                  <a:pt x="11" y="52"/>
                  <a:pt x="11" y="52"/>
                  <a:pt x="11" y="52"/>
                </a:cubicBezTo>
                <a:cubicBezTo>
                  <a:pt x="11" y="92"/>
                  <a:pt x="11" y="92"/>
                  <a:pt x="11" y="92"/>
                </a:cubicBezTo>
                <a:cubicBezTo>
                  <a:pt x="0" y="92"/>
                  <a:pt x="0" y="92"/>
                  <a:pt x="0" y="92"/>
                </a:cubicBezTo>
                <a:cubicBezTo>
                  <a:pt x="0" y="8"/>
                  <a:pt x="0" y="8"/>
                  <a:pt x="0" y="8"/>
                </a:cubicBezTo>
                <a:cubicBezTo>
                  <a:pt x="11" y="8"/>
                  <a:pt x="11" y="8"/>
                  <a:pt x="11" y="8"/>
                </a:cubicBezTo>
                <a:cubicBezTo>
                  <a:pt x="11" y="45"/>
                  <a:pt x="11" y="45"/>
                  <a:pt x="11" y="45"/>
                </a:cubicBezTo>
                <a:cubicBezTo>
                  <a:pt x="52" y="45"/>
                  <a:pt x="52" y="45"/>
                  <a:pt x="52" y="45"/>
                </a:cubicBezTo>
                <a:cubicBezTo>
                  <a:pt x="52" y="8"/>
                  <a:pt x="52" y="8"/>
                  <a:pt x="52" y="8"/>
                </a:cubicBezTo>
                <a:cubicBezTo>
                  <a:pt x="64" y="8"/>
                  <a:pt x="64" y="8"/>
                  <a:pt x="64" y="8"/>
                </a:cubicBezTo>
                <a:cubicBezTo>
                  <a:pt x="64" y="92"/>
                  <a:pt x="64" y="92"/>
                  <a:pt x="64" y="92"/>
                </a:cubicBezTo>
                <a:lnTo>
                  <a:pt x="52" y="92"/>
                </a:lnTo>
                <a:close/>
                <a:moveTo>
                  <a:pt x="92" y="60"/>
                </a:moveTo>
                <a:cubicBezTo>
                  <a:pt x="92" y="60"/>
                  <a:pt x="92" y="62"/>
                  <a:pt x="92" y="62"/>
                </a:cubicBezTo>
                <a:cubicBezTo>
                  <a:pt x="92" y="83"/>
                  <a:pt x="106" y="86"/>
                  <a:pt x="113" y="86"/>
                </a:cubicBezTo>
                <a:cubicBezTo>
                  <a:pt x="122" y="86"/>
                  <a:pt x="126" y="83"/>
                  <a:pt x="126" y="83"/>
                </a:cubicBezTo>
                <a:cubicBezTo>
                  <a:pt x="129" y="90"/>
                  <a:pt x="129" y="90"/>
                  <a:pt x="129" y="90"/>
                </a:cubicBezTo>
                <a:cubicBezTo>
                  <a:pt x="129" y="90"/>
                  <a:pt x="123" y="93"/>
                  <a:pt x="111" y="93"/>
                </a:cubicBezTo>
                <a:cubicBezTo>
                  <a:pt x="98" y="93"/>
                  <a:pt x="81" y="89"/>
                  <a:pt x="81" y="62"/>
                </a:cubicBezTo>
                <a:cubicBezTo>
                  <a:pt x="81" y="51"/>
                  <a:pt x="85" y="30"/>
                  <a:pt x="108" y="30"/>
                </a:cubicBezTo>
                <a:cubicBezTo>
                  <a:pt x="118" y="30"/>
                  <a:pt x="124" y="34"/>
                  <a:pt x="127" y="40"/>
                </a:cubicBezTo>
                <a:cubicBezTo>
                  <a:pt x="130" y="44"/>
                  <a:pt x="131" y="51"/>
                  <a:pt x="131" y="58"/>
                </a:cubicBezTo>
                <a:cubicBezTo>
                  <a:pt x="131" y="59"/>
                  <a:pt x="131" y="59"/>
                  <a:pt x="131" y="59"/>
                </a:cubicBezTo>
                <a:cubicBezTo>
                  <a:pt x="131" y="60"/>
                  <a:pt x="131" y="60"/>
                  <a:pt x="131" y="60"/>
                </a:cubicBezTo>
                <a:lnTo>
                  <a:pt x="92" y="60"/>
                </a:lnTo>
                <a:close/>
                <a:moveTo>
                  <a:pt x="119" y="52"/>
                </a:moveTo>
                <a:cubicBezTo>
                  <a:pt x="119" y="42"/>
                  <a:pt x="115" y="37"/>
                  <a:pt x="106" y="37"/>
                </a:cubicBezTo>
                <a:cubicBezTo>
                  <a:pt x="100" y="37"/>
                  <a:pt x="96" y="40"/>
                  <a:pt x="94" y="46"/>
                </a:cubicBezTo>
                <a:cubicBezTo>
                  <a:pt x="93" y="50"/>
                  <a:pt x="93" y="53"/>
                  <a:pt x="93" y="54"/>
                </a:cubicBezTo>
                <a:cubicBezTo>
                  <a:pt x="119" y="54"/>
                  <a:pt x="119" y="54"/>
                  <a:pt x="119" y="54"/>
                </a:cubicBezTo>
                <a:lnTo>
                  <a:pt x="119" y="52"/>
                </a:lnTo>
                <a:close/>
                <a:moveTo>
                  <a:pt x="146" y="92"/>
                </a:moveTo>
                <a:cubicBezTo>
                  <a:pt x="146" y="0"/>
                  <a:pt x="146" y="0"/>
                  <a:pt x="146" y="0"/>
                </a:cubicBezTo>
                <a:cubicBezTo>
                  <a:pt x="158" y="0"/>
                  <a:pt x="158" y="0"/>
                  <a:pt x="158" y="0"/>
                </a:cubicBezTo>
                <a:cubicBezTo>
                  <a:pt x="158" y="92"/>
                  <a:pt x="158" y="92"/>
                  <a:pt x="158" y="92"/>
                </a:cubicBezTo>
                <a:lnTo>
                  <a:pt x="146" y="92"/>
                </a:lnTo>
                <a:close/>
                <a:moveTo>
                  <a:pt x="202" y="94"/>
                </a:moveTo>
                <a:cubicBezTo>
                  <a:pt x="192" y="94"/>
                  <a:pt x="188" y="91"/>
                  <a:pt x="188" y="91"/>
                </a:cubicBezTo>
                <a:cubicBezTo>
                  <a:pt x="188" y="120"/>
                  <a:pt x="188" y="120"/>
                  <a:pt x="188" y="120"/>
                </a:cubicBezTo>
                <a:cubicBezTo>
                  <a:pt x="177" y="120"/>
                  <a:pt x="177" y="120"/>
                  <a:pt x="177" y="120"/>
                </a:cubicBezTo>
                <a:cubicBezTo>
                  <a:pt x="177" y="32"/>
                  <a:pt x="177" y="32"/>
                  <a:pt x="177" y="32"/>
                </a:cubicBezTo>
                <a:cubicBezTo>
                  <a:pt x="188" y="32"/>
                  <a:pt x="188" y="32"/>
                  <a:pt x="188" y="32"/>
                </a:cubicBezTo>
                <a:cubicBezTo>
                  <a:pt x="188" y="38"/>
                  <a:pt x="188" y="38"/>
                  <a:pt x="188" y="38"/>
                </a:cubicBezTo>
                <a:cubicBezTo>
                  <a:pt x="188" y="38"/>
                  <a:pt x="193" y="31"/>
                  <a:pt x="206" y="31"/>
                </a:cubicBezTo>
                <a:cubicBezTo>
                  <a:pt x="221" y="31"/>
                  <a:pt x="231" y="42"/>
                  <a:pt x="231" y="61"/>
                </a:cubicBezTo>
                <a:cubicBezTo>
                  <a:pt x="231" y="81"/>
                  <a:pt x="218" y="94"/>
                  <a:pt x="202" y="94"/>
                </a:cubicBezTo>
                <a:close/>
                <a:moveTo>
                  <a:pt x="200" y="38"/>
                </a:moveTo>
                <a:cubicBezTo>
                  <a:pt x="193" y="38"/>
                  <a:pt x="188" y="41"/>
                  <a:pt x="188" y="41"/>
                </a:cubicBezTo>
                <a:cubicBezTo>
                  <a:pt x="188" y="86"/>
                  <a:pt x="188" y="86"/>
                  <a:pt x="188" y="86"/>
                </a:cubicBezTo>
                <a:cubicBezTo>
                  <a:pt x="188" y="86"/>
                  <a:pt x="192" y="87"/>
                  <a:pt x="197" y="87"/>
                </a:cubicBezTo>
                <a:cubicBezTo>
                  <a:pt x="212" y="87"/>
                  <a:pt x="219" y="78"/>
                  <a:pt x="219" y="62"/>
                </a:cubicBezTo>
                <a:cubicBezTo>
                  <a:pt x="219" y="48"/>
                  <a:pt x="212" y="38"/>
                  <a:pt x="200" y="38"/>
                </a:cubicBezTo>
                <a:close/>
                <a:moveTo>
                  <a:pt x="252" y="20"/>
                </a:moveTo>
                <a:cubicBezTo>
                  <a:pt x="248" y="20"/>
                  <a:pt x="245" y="18"/>
                  <a:pt x="245" y="14"/>
                </a:cubicBezTo>
                <a:cubicBezTo>
                  <a:pt x="245" y="9"/>
                  <a:pt x="248" y="7"/>
                  <a:pt x="252" y="7"/>
                </a:cubicBezTo>
                <a:cubicBezTo>
                  <a:pt x="257" y="7"/>
                  <a:pt x="259" y="9"/>
                  <a:pt x="259" y="13"/>
                </a:cubicBezTo>
                <a:cubicBezTo>
                  <a:pt x="259" y="18"/>
                  <a:pt x="257" y="20"/>
                  <a:pt x="252" y="20"/>
                </a:cubicBezTo>
                <a:close/>
                <a:moveTo>
                  <a:pt x="247" y="92"/>
                </a:moveTo>
                <a:cubicBezTo>
                  <a:pt x="247" y="32"/>
                  <a:pt x="247" y="32"/>
                  <a:pt x="247" y="32"/>
                </a:cubicBezTo>
                <a:cubicBezTo>
                  <a:pt x="258" y="32"/>
                  <a:pt x="258" y="32"/>
                  <a:pt x="258" y="32"/>
                </a:cubicBezTo>
                <a:cubicBezTo>
                  <a:pt x="258" y="92"/>
                  <a:pt x="258" y="92"/>
                  <a:pt x="258" y="92"/>
                </a:cubicBezTo>
                <a:lnTo>
                  <a:pt x="247" y="92"/>
                </a:lnTo>
                <a:close/>
                <a:moveTo>
                  <a:pt x="315" y="92"/>
                </a:moveTo>
                <a:cubicBezTo>
                  <a:pt x="315" y="60"/>
                  <a:pt x="315" y="60"/>
                  <a:pt x="315" y="60"/>
                </a:cubicBezTo>
                <a:cubicBezTo>
                  <a:pt x="315" y="56"/>
                  <a:pt x="315" y="52"/>
                  <a:pt x="315" y="49"/>
                </a:cubicBezTo>
                <a:cubicBezTo>
                  <a:pt x="313" y="41"/>
                  <a:pt x="308" y="38"/>
                  <a:pt x="300" y="38"/>
                </a:cubicBezTo>
                <a:cubicBezTo>
                  <a:pt x="294" y="38"/>
                  <a:pt x="289" y="41"/>
                  <a:pt x="289" y="41"/>
                </a:cubicBezTo>
                <a:cubicBezTo>
                  <a:pt x="289" y="92"/>
                  <a:pt x="289" y="92"/>
                  <a:pt x="289" y="92"/>
                </a:cubicBezTo>
                <a:cubicBezTo>
                  <a:pt x="277" y="92"/>
                  <a:pt x="277" y="92"/>
                  <a:pt x="277" y="92"/>
                </a:cubicBezTo>
                <a:cubicBezTo>
                  <a:pt x="277" y="32"/>
                  <a:pt x="277" y="32"/>
                  <a:pt x="277" y="32"/>
                </a:cubicBezTo>
                <a:cubicBezTo>
                  <a:pt x="289" y="32"/>
                  <a:pt x="289" y="32"/>
                  <a:pt x="289" y="32"/>
                </a:cubicBezTo>
                <a:cubicBezTo>
                  <a:pt x="289" y="38"/>
                  <a:pt x="289" y="38"/>
                  <a:pt x="289" y="38"/>
                </a:cubicBezTo>
                <a:cubicBezTo>
                  <a:pt x="289" y="38"/>
                  <a:pt x="294" y="30"/>
                  <a:pt x="307" y="30"/>
                </a:cubicBezTo>
                <a:cubicBezTo>
                  <a:pt x="319" y="30"/>
                  <a:pt x="324" y="38"/>
                  <a:pt x="326" y="44"/>
                </a:cubicBezTo>
                <a:cubicBezTo>
                  <a:pt x="327" y="48"/>
                  <a:pt x="327" y="53"/>
                  <a:pt x="327" y="56"/>
                </a:cubicBezTo>
                <a:cubicBezTo>
                  <a:pt x="327" y="92"/>
                  <a:pt x="327" y="92"/>
                  <a:pt x="327" y="92"/>
                </a:cubicBezTo>
                <a:lnTo>
                  <a:pt x="315" y="92"/>
                </a:lnTo>
                <a:close/>
                <a:moveTo>
                  <a:pt x="383" y="38"/>
                </a:moveTo>
                <a:cubicBezTo>
                  <a:pt x="383" y="38"/>
                  <a:pt x="388" y="43"/>
                  <a:pt x="388" y="51"/>
                </a:cubicBezTo>
                <a:cubicBezTo>
                  <a:pt x="388" y="62"/>
                  <a:pt x="380" y="71"/>
                  <a:pt x="365" y="71"/>
                </a:cubicBezTo>
                <a:cubicBezTo>
                  <a:pt x="361" y="71"/>
                  <a:pt x="359" y="71"/>
                  <a:pt x="359" y="71"/>
                </a:cubicBezTo>
                <a:cubicBezTo>
                  <a:pt x="359" y="71"/>
                  <a:pt x="356" y="73"/>
                  <a:pt x="356" y="77"/>
                </a:cubicBezTo>
                <a:cubicBezTo>
                  <a:pt x="356" y="82"/>
                  <a:pt x="361" y="82"/>
                  <a:pt x="365" y="82"/>
                </a:cubicBezTo>
                <a:cubicBezTo>
                  <a:pt x="369" y="82"/>
                  <a:pt x="371" y="82"/>
                  <a:pt x="376" y="82"/>
                </a:cubicBezTo>
                <a:cubicBezTo>
                  <a:pt x="381" y="82"/>
                  <a:pt x="395" y="81"/>
                  <a:pt x="395" y="96"/>
                </a:cubicBezTo>
                <a:cubicBezTo>
                  <a:pt x="395" y="104"/>
                  <a:pt x="391" y="111"/>
                  <a:pt x="382" y="116"/>
                </a:cubicBezTo>
                <a:cubicBezTo>
                  <a:pt x="377" y="118"/>
                  <a:pt x="371" y="120"/>
                  <a:pt x="363" y="120"/>
                </a:cubicBezTo>
                <a:cubicBezTo>
                  <a:pt x="350" y="120"/>
                  <a:pt x="338" y="116"/>
                  <a:pt x="338" y="104"/>
                </a:cubicBezTo>
                <a:cubicBezTo>
                  <a:pt x="338" y="93"/>
                  <a:pt x="351" y="90"/>
                  <a:pt x="351" y="90"/>
                </a:cubicBezTo>
                <a:cubicBezTo>
                  <a:pt x="351" y="90"/>
                  <a:pt x="346" y="88"/>
                  <a:pt x="346" y="82"/>
                </a:cubicBezTo>
                <a:cubicBezTo>
                  <a:pt x="346" y="73"/>
                  <a:pt x="355" y="70"/>
                  <a:pt x="355" y="70"/>
                </a:cubicBezTo>
                <a:cubicBezTo>
                  <a:pt x="355" y="70"/>
                  <a:pt x="342" y="66"/>
                  <a:pt x="342" y="51"/>
                </a:cubicBezTo>
                <a:cubicBezTo>
                  <a:pt x="342" y="40"/>
                  <a:pt x="350" y="30"/>
                  <a:pt x="365" y="30"/>
                </a:cubicBezTo>
                <a:cubicBezTo>
                  <a:pt x="370" y="30"/>
                  <a:pt x="374" y="32"/>
                  <a:pt x="374" y="32"/>
                </a:cubicBezTo>
                <a:cubicBezTo>
                  <a:pt x="397" y="32"/>
                  <a:pt x="397" y="32"/>
                  <a:pt x="397" y="32"/>
                </a:cubicBezTo>
                <a:cubicBezTo>
                  <a:pt x="397" y="38"/>
                  <a:pt x="397" y="38"/>
                  <a:pt x="397" y="38"/>
                </a:cubicBezTo>
                <a:lnTo>
                  <a:pt x="383" y="38"/>
                </a:lnTo>
                <a:close/>
                <a:moveTo>
                  <a:pt x="368" y="91"/>
                </a:moveTo>
                <a:cubicBezTo>
                  <a:pt x="355" y="91"/>
                  <a:pt x="355" y="91"/>
                  <a:pt x="355" y="91"/>
                </a:cubicBezTo>
                <a:cubicBezTo>
                  <a:pt x="355" y="91"/>
                  <a:pt x="348" y="94"/>
                  <a:pt x="348" y="102"/>
                </a:cubicBezTo>
                <a:cubicBezTo>
                  <a:pt x="348" y="112"/>
                  <a:pt x="359" y="113"/>
                  <a:pt x="365" y="113"/>
                </a:cubicBezTo>
                <a:cubicBezTo>
                  <a:pt x="378" y="113"/>
                  <a:pt x="385" y="108"/>
                  <a:pt x="385" y="99"/>
                </a:cubicBezTo>
                <a:cubicBezTo>
                  <a:pt x="385" y="91"/>
                  <a:pt x="377" y="91"/>
                  <a:pt x="368" y="91"/>
                </a:cubicBezTo>
                <a:close/>
                <a:moveTo>
                  <a:pt x="365" y="36"/>
                </a:moveTo>
                <a:cubicBezTo>
                  <a:pt x="363" y="36"/>
                  <a:pt x="360" y="36"/>
                  <a:pt x="359" y="37"/>
                </a:cubicBezTo>
                <a:cubicBezTo>
                  <a:pt x="354" y="40"/>
                  <a:pt x="353" y="46"/>
                  <a:pt x="353" y="51"/>
                </a:cubicBezTo>
                <a:cubicBezTo>
                  <a:pt x="353" y="59"/>
                  <a:pt x="357" y="66"/>
                  <a:pt x="365" y="66"/>
                </a:cubicBezTo>
                <a:cubicBezTo>
                  <a:pt x="367" y="66"/>
                  <a:pt x="369" y="65"/>
                  <a:pt x="371" y="64"/>
                </a:cubicBezTo>
                <a:cubicBezTo>
                  <a:pt x="375" y="61"/>
                  <a:pt x="376" y="56"/>
                  <a:pt x="376" y="51"/>
                </a:cubicBezTo>
                <a:cubicBezTo>
                  <a:pt x="376" y="43"/>
                  <a:pt x="373" y="36"/>
                  <a:pt x="365" y="36"/>
                </a:cubicBezTo>
                <a:close/>
                <a:moveTo>
                  <a:pt x="461" y="57"/>
                </a:moveTo>
                <a:cubicBezTo>
                  <a:pt x="455" y="57"/>
                  <a:pt x="452" y="56"/>
                  <a:pt x="452" y="56"/>
                </a:cubicBezTo>
                <a:cubicBezTo>
                  <a:pt x="453" y="50"/>
                  <a:pt x="453" y="50"/>
                  <a:pt x="453" y="50"/>
                </a:cubicBezTo>
                <a:cubicBezTo>
                  <a:pt x="453" y="50"/>
                  <a:pt x="455" y="51"/>
                  <a:pt x="459" y="51"/>
                </a:cubicBezTo>
                <a:cubicBezTo>
                  <a:pt x="465" y="51"/>
                  <a:pt x="476" y="49"/>
                  <a:pt x="476" y="32"/>
                </a:cubicBezTo>
                <a:cubicBezTo>
                  <a:pt x="476" y="21"/>
                  <a:pt x="471" y="13"/>
                  <a:pt x="455" y="13"/>
                </a:cubicBezTo>
                <a:cubicBezTo>
                  <a:pt x="452" y="13"/>
                  <a:pt x="449" y="14"/>
                  <a:pt x="449" y="14"/>
                </a:cubicBezTo>
                <a:cubicBezTo>
                  <a:pt x="449" y="92"/>
                  <a:pt x="449" y="92"/>
                  <a:pt x="449" y="92"/>
                </a:cubicBezTo>
                <a:cubicBezTo>
                  <a:pt x="437" y="92"/>
                  <a:pt x="437" y="92"/>
                  <a:pt x="437" y="92"/>
                </a:cubicBezTo>
                <a:cubicBezTo>
                  <a:pt x="437" y="8"/>
                  <a:pt x="437" y="8"/>
                  <a:pt x="437" y="8"/>
                </a:cubicBezTo>
                <a:cubicBezTo>
                  <a:pt x="438" y="8"/>
                  <a:pt x="444" y="7"/>
                  <a:pt x="454" y="7"/>
                </a:cubicBezTo>
                <a:cubicBezTo>
                  <a:pt x="462" y="7"/>
                  <a:pt x="467" y="8"/>
                  <a:pt x="473" y="10"/>
                </a:cubicBezTo>
                <a:cubicBezTo>
                  <a:pt x="477" y="11"/>
                  <a:pt x="488" y="17"/>
                  <a:pt x="488" y="31"/>
                </a:cubicBezTo>
                <a:cubicBezTo>
                  <a:pt x="488" y="47"/>
                  <a:pt x="478" y="57"/>
                  <a:pt x="461" y="57"/>
                </a:cubicBezTo>
                <a:close/>
                <a:moveTo>
                  <a:pt x="528" y="92"/>
                </a:moveTo>
                <a:cubicBezTo>
                  <a:pt x="528" y="87"/>
                  <a:pt x="528" y="87"/>
                  <a:pt x="528" y="87"/>
                </a:cubicBezTo>
                <a:cubicBezTo>
                  <a:pt x="528" y="87"/>
                  <a:pt x="522" y="93"/>
                  <a:pt x="512" y="93"/>
                </a:cubicBezTo>
                <a:cubicBezTo>
                  <a:pt x="501" y="93"/>
                  <a:pt x="494" y="87"/>
                  <a:pt x="494" y="76"/>
                </a:cubicBezTo>
                <a:cubicBezTo>
                  <a:pt x="494" y="70"/>
                  <a:pt x="496" y="65"/>
                  <a:pt x="500" y="62"/>
                </a:cubicBezTo>
                <a:cubicBezTo>
                  <a:pt x="505" y="59"/>
                  <a:pt x="511" y="58"/>
                  <a:pt x="518" y="58"/>
                </a:cubicBezTo>
                <a:cubicBezTo>
                  <a:pt x="523" y="58"/>
                  <a:pt x="527" y="59"/>
                  <a:pt x="527" y="59"/>
                </a:cubicBezTo>
                <a:cubicBezTo>
                  <a:pt x="527" y="54"/>
                  <a:pt x="527" y="54"/>
                  <a:pt x="527" y="54"/>
                </a:cubicBezTo>
                <a:cubicBezTo>
                  <a:pt x="527" y="51"/>
                  <a:pt x="527" y="46"/>
                  <a:pt x="527" y="44"/>
                </a:cubicBezTo>
                <a:cubicBezTo>
                  <a:pt x="525" y="39"/>
                  <a:pt x="521" y="37"/>
                  <a:pt x="515" y="37"/>
                </a:cubicBezTo>
                <a:cubicBezTo>
                  <a:pt x="508" y="37"/>
                  <a:pt x="503" y="40"/>
                  <a:pt x="503" y="40"/>
                </a:cubicBezTo>
                <a:cubicBezTo>
                  <a:pt x="500" y="33"/>
                  <a:pt x="500" y="33"/>
                  <a:pt x="500" y="33"/>
                </a:cubicBezTo>
                <a:cubicBezTo>
                  <a:pt x="500" y="33"/>
                  <a:pt x="507" y="30"/>
                  <a:pt x="518" y="30"/>
                </a:cubicBezTo>
                <a:cubicBezTo>
                  <a:pt x="535" y="30"/>
                  <a:pt x="537" y="39"/>
                  <a:pt x="538" y="42"/>
                </a:cubicBezTo>
                <a:cubicBezTo>
                  <a:pt x="539" y="45"/>
                  <a:pt x="539" y="55"/>
                  <a:pt x="539" y="57"/>
                </a:cubicBezTo>
                <a:cubicBezTo>
                  <a:pt x="539" y="92"/>
                  <a:pt x="539" y="92"/>
                  <a:pt x="539" y="92"/>
                </a:cubicBezTo>
                <a:lnTo>
                  <a:pt x="528" y="92"/>
                </a:lnTo>
                <a:close/>
                <a:moveTo>
                  <a:pt x="527" y="64"/>
                </a:moveTo>
                <a:cubicBezTo>
                  <a:pt x="527" y="64"/>
                  <a:pt x="526" y="64"/>
                  <a:pt x="521" y="64"/>
                </a:cubicBezTo>
                <a:cubicBezTo>
                  <a:pt x="516" y="64"/>
                  <a:pt x="513" y="65"/>
                  <a:pt x="510" y="66"/>
                </a:cubicBezTo>
                <a:cubicBezTo>
                  <a:pt x="506" y="68"/>
                  <a:pt x="506" y="72"/>
                  <a:pt x="506" y="75"/>
                </a:cubicBezTo>
                <a:cubicBezTo>
                  <a:pt x="506" y="84"/>
                  <a:pt x="512" y="86"/>
                  <a:pt x="518" y="86"/>
                </a:cubicBezTo>
                <a:cubicBezTo>
                  <a:pt x="524" y="86"/>
                  <a:pt x="527" y="84"/>
                  <a:pt x="527" y="84"/>
                </a:cubicBezTo>
                <a:lnTo>
                  <a:pt x="527" y="64"/>
                </a:lnTo>
                <a:close/>
                <a:moveTo>
                  <a:pt x="577" y="93"/>
                </a:moveTo>
                <a:cubicBezTo>
                  <a:pt x="569" y="93"/>
                  <a:pt x="563" y="91"/>
                  <a:pt x="561" y="84"/>
                </a:cubicBezTo>
                <a:cubicBezTo>
                  <a:pt x="560" y="81"/>
                  <a:pt x="560" y="75"/>
                  <a:pt x="560" y="71"/>
                </a:cubicBezTo>
                <a:cubicBezTo>
                  <a:pt x="560" y="38"/>
                  <a:pt x="560" y="38"/>
                  <a:pt x="560" y="38"/>
                </a:cubicBezTo>
                <a:cubicBezTo>
                  <a:pt x="551" y="38"/>
                  <a:pt x="551" y="38"/>
                  <a:pt x="551" y="38"/>
                </a:cubicBezTo>
                <a:cubicBezTo>
                  <a:pt x="551" y="34"/>
                  <a:pt x="551" y="34"/>
                  <a:pt x="551" y="34"/>
                </a:cubicBezTo>
                <a:cubicBezTo>
                  <a:pt x="552" y="33"/>
                  <a:pt x="552" y="33"/>
                  <a:pt x="552" y="33"/>
                </a:cubicBezTo>
                <a:cubicBezTo>
                  <a:pt x="559" y="30"/>
                  <a:pt x="563" y="26"/>
                  <a:pt x="564" y="19"/>
                </a:cubicBezTo>
                <a:cubicBezTo>
                  <a:pt x="564" y="18"/>
                  <a:pt x="564" y="18"/>
                  <a:pt x="564" y="18"/>
                </a:cubicBezTo>
                <a:cubicBezTo>
                  <a:pt x="571" y="18"/>
                  <a:pt x="571" y="18"/>
                  <a:pt x="571" y="18"/>
                </a:cubicBezTo>
                <a:cubicBezTo>
                  <a:pt x="571" y="32"/>
                  <a:pt x="571" y="32"/>
                  <a:pt x="571" y="32"/>
                </a:cubicBezTo>
                <a:cubicBezTo>
                  <a:pt x="591" y="32"/>
                  <a:pt x="591" y="32"/>
                  <a:pt x="591" y="32"/>
                </a:cubicBezTo>
                <a:cubicBezTo>
                  <a:pt x="591" y="38"/>
                  <a:pt x="591" y="38"/>
                  <a:pt x="591" y="38"/>
                </a:cubicBezTo>
                <a:cubicBezTo>
                  <a:pt x="571" y="38"/>
                  <a:pt x="571" y="38"/>
                  <a:pt x="571" y="38"/>
                </a:cubicBezTo>
                <a:cubicBezTo>
                  <a:pt x="571" y="74"/>
                  <a:pt x="571" y="74"/>
                  <a:pt x="571" y="74"/>
                </a:cubicBezTo>
                <a:cubicBezTo>
                  <a:pt x="571" y="80"/>
                  <a:pt x="572" y="86"/>
                  <a:pt x="581" y="86"/>
                </a:cubicBezTo>
                <a:cubicBezTo>
                  <a:pt x="586" y="86"/>
                  <a:pt x="589" y="84"/>
                  <a:pt x="589" y="84"/>
                </a:cubicBezTo>
                <a:cubicBezTo>
                  <a:pt x="591" y="91"/>
                  <a:pt x="591" y="91"/>
                  <a:pt x="591" y="91"/>
                </a:cubicBezTo>
                <a:cubicBezTo>
                  <a:pt x="591" y="91"/>
                  <a:pt x="586" y="93"/>
                  <a:pt x="577" y="93"/>
                </a:cubicBezTo>
                <a:close/>
                <a:moveTo>
                  <a:pt x="609" y="20"/>
                </a:moveTo>
                <a:cubicBezTo>
                  <a:pt x="604" y="20"/>
                  <a:pt x="602" y="18"/>
                  <a:pt x="602" y="14"/>
                </a:cubicBezTo>
                <a:cubicBezTo>
                  <a:pt x="602" y="9"/>
                  <a:pt x="604" y="7"/>
                  <a:pt x="609" y="7"/>
                </a:cubicBezTo>
                <a:cubicBezTo>
                  <a:pt x="613" y="7"/>
                  <a:pt x="616" y="9"/>
                  <a:pt x="616" y="13"/>
                </a:cubicBezTo>
                <a:cubicBezTo>
                  <a:pt x="616" y="18"/>
                  <a:pt x="613" y="20"/>
                  <a:pt x="609" y="20"/>
                </a:cubicBezTo>
                <a:close/>
                <a:moveTo>
                  <a:pt x="603" y="92"/>
                </a:moveTo>
                <a:cubicBezTo>
                  <a:pt x="603" y="32"/>
                  <a:pt x="603" y="32"/>
                  <a:pt x="603" y="32"/>
                </a:cubicBezTo>
                <a:cubicBezTo>
                  <a:pt x="615" y="32"/>
                  <a:pt x="615" y="32"/>
                  <a:pt x="615" y="32"/>
                </a:cubicBezTo>
                <a:cubicBezTo>
                  <a:pt x="615" y="92"/>
                  <a:pt x="615" y="92"/>
                  <a:pt x="615" y="92"/>
                </a:cubicBezTo>
                <a:lnTo>
                  <a:pt x="603" y="92"/>
                </a:lnTo>
                <a:close/>
                <a:moveTo>
                  <a:pt x="642" y="60"/>
                </a:moveTo>
                <a:cubicBezTo>
                  <a:pt x="642" y="60"/>
                  <a:pt x="642" y="62"/>
                  <a:pt x="642" y="62"/>
                </a:cubicBezTo>
                <a:cubicBezTo>
                  <a:pt x="642" y="83"/>
                  <a:pt x="656" y="86"/>
                  <a:pt x="663" y="86"/>
                </a:cubicBezTo>
                <a:cubicBezTo>
                  <a:pt x="672" y="86"/>
                  <a:pt x="676" y="83"/>
                  <a:pt x="676" y="83"/>
                </a:cubicBezTo>
                <a:cubicBezTo>
                  <a:pt x="679" y="90"/>
                  <a:pt x="679" y="90"/>
                  <a:pt x="679" y="90"/>
                </a:cubicBezTo>
                <a:cubicBezTo>
                  <a:pt x="679" y="90"/>
                  <a:pt x="672" y="93"/>
                  <a:pt x="661" y="93"/>
                </a:cubicBezTo>
                <a:cubicBezTo>
                  <a:pt x="648" y="93"/>
                  <a:pt x="630" y="89"/>
                  <a:pt x="630" y="62"/>
                </a:cubicBezTo>
                <a:cubicBezTo>
                  <a:pt x="630" y="51"/>
                  <a:pt x="635" y="30"/>
                  <a:pt x="657" y="30"/>
                </a:cubicBezTo>
                <a:cubicBezTo>
                  <a:pt x="667" y="30"/>
                  <a:pt x="673" y="34"/>
                  <a:pt x="677" y="40"/>
                </a:cubicBezTo>
                <a:cubicBezTo>
                  <a:pt x="680" y="44"/>
                  <a:pt x="681" y="51"/>
                  <a:pt x="681" y="58"/>
                </a:cubicBezTo>
                <a:cubicBezTo>
                  <a:pt x="681" y="59"/>
                  <a:pt x="681" y="59"/>
                  <a:pt x="681" y="59"/>
                </a:cubicBezTo>
                <a:cubicBezTo>
                  <a:pt x="681" y="60"/>
                  <a:pt x="681" y="60"/>
                  <a:pt x="681" y="60"/>
                </a:cubicBezTo>
                <a:lnTo>
                  <a:pt x="642" y="60"/>
                </a:lnTo>
                <a:close/>
                <a:moveTo>
                  <a:pt x="669" y="52"/>
                </a:moveTo>
                <a:cubicBezTo>
                  <a:pt x="669" y="42"/>
                  <a:pt x="665" y="37"/>
                  <a:pt x="656" y="37"/>
                </a:cubicBezTo>
                <a:cubicBezTo>
                  <a:pt x="650" y="37"/>
                  <a:pt x="646" y="40"/>
                  <a:pt x="644" y="46"/>
                </a:cubicBezTo>
                <a:cubicBezTo>
                  <a:pt x="642" y="50"/>
                  <a:pt x="642" y="53"/>
                  <a:pt x="642" y="54"/>
                </a:cubicBezTo>
                <a:cubicBezTo>
                  <a:pt x="669" y="54"/>
                  <a:pt x="669" y="54"/>
                  <a:pt x="669" y="54"/>
                </a:cubicBezTo>
                <a:lnTo>
                  <a:pt x="669" y="52"/>
                </a:lnTo>
                <a:close/>
                <a:moveTo>
                  <a:pt x="734" y="92"/>
                </a:moveTo>
                <a:cubicBezTo>
                  <a:pt x="734" y="60"/>
                  <a:pt x="734" y="60"/>
                  <a:pt x="734" y="60"/>
                </a:cubicBezTo>
                <a:cubicBezTo>
                  <a:pt x="734" y="56"/>
                  <a:pt x="734" y="52"/>
                  <a:pt x="734" y="49"/>
                </a:cubicBezTo>
                <a:cubicBezTo>
                  <a:pt x="732" y="41"/>
                  <a:pt x="727" y="38"/>
                  <a:pt x="719" y="38"/>
                </a:cubicBezTo>
                <a:cubicBezTo>
                  <a:pt x="713" y="38"/>
                  <a:pt x="708" y="41"/>
                  <a:pt x="708" y="41"/>
                </a:cubicBezTo>
                <a:cubicBezTo>
                  <a:pt x="708" y="92"/>
                  <a:pt x="708" y="92"/>
                  <a:pt x="708" y="92"/>
                </a:cubicBezTo>
                <a:cubicBezTo>
                  <a:pt x="696" y="92"/>
                  <a:pt x="696" y="92"/>
                  <a:pt x="696" y="92"/>
                </a:cubicBezTo>
                <a:cubicBezTo>
                  <a:pt x="696" y="32"/>
                  <a:pt x="696" y="32"/>
                  <a:pt x="696" y="32"/>
                </a:cubicBezTo>
                <a:cubicBezTo>
                  <a:pt x="707" y="32"/>
                  <a:pt x="707" y="32"/>
                  <a:pt x="707" y="32"/>
                </a:cubicBezTo>
                <a:cubicBezTo>
                  <a:pt x="707" y="38"/>
                  <a:pt x="707" y="38"/>
                  <a:pt x="707" y="38"/>
                </a:cubicBezTo>
                <a:cubicBezTo>
                  <a:pt x="707" y="38"/>
                  <a:pt x="713" y="30"/>
                  <a:pt x="726" y="30"/>
                </a:cubicBezTo>
                <a:cubicBezTo>
                  <a:pt x="738" y="30"/>
                  <a:pt x="743" y="38"/>
                  <a:pt x="745" y="44"/>
                </a:cubicBezTo>
                <a:cubicBezTo>
                  <a:pt x="746" y="48"/>
                  <a:pt x="746" y="53"/>
                  <a:pt x="746" y="56"/>
                </a:cubicBezTo>
                <a:cubicBezTo>
                  <a:pt x="746" y="92"/>
                  <a:pt x="746" y="92"/>
                  <a:pt x="746" y="92"/>
                </a:cubicBezTo>
                <a:lnTo>
                  <a:pt x="734" y="92"/>
                </a:lnTo>
                <a:close/>
                <a:moveTo>
                  <a:pt x="783" y="93"/>
                </a:moveTo>
                <a:cubicBezTo>
                  <a:pt x="774" y="93"/>
                  <a:pt x="769" y="91"/>
                  <a:pt x="766" y="84"/>
                </a:cubicBezTo>
                <a:cubicBezTo>
                  <a:pt x="765" y="81"/>
                  <a:pt x="765" y="75"/>
                  <a:pt x="765" y="71"/>
                </a:cubicBezTo>
                <a:cubicBezTo>
                  <a:pt x="765" y="38"/>
                  <a:pt x="765" y="38"/>
                  <a:pt x="765" y="38"/>
                </a:cubicBezTo>
                <a:cubicBezTo>
                  <a:pt x="757" y="38"/>
                  <a:pt x="757" y="38"/>
                  <a:pt x="757" y="38"/>
                </a:cubicBezTo>
                <a:cubicBezTo>
                  <a:pt x="757" y="34"/>
                  <a:pt x="757" y="34"/>
                  <a:pt x="757" y="34"/>
                </a:cubicBezTo>
                <a:cubicBezTo>
                  <a:pt x="758" y="33"/>
                  <a:pt x="758" y="33"/>
                  <a:pt x="758" y="33"/>
                </a:cubicBezTo>
                <a:cubicBezTo>
                  <a:pt x="765" y="30"/>
                  <a:pt x="769" y="26"/>
                  <a:pt x="770" y="19"/>
                </a:cubicBezTo>
                <a:cubicBezTo>
                  <a:pt x="770" y="18"/>
                  <a:pt x="770" y="18"/>
                  <a:pt x="770" y="18"/>
                </a:cubicBezTo>
                <a:cubicBezTo>
                  <a:pt x="777" y="18"/>
                  <a:pt x="777" y="18"/>
                  <a:pt x="777" y="18"/>
                </a:cubicBezTo>
                <a:cubicBezTo>
                  <a:pt x="777" y="32"/>
                  <a:pt x="777" y="32"/>
                  <a:pt x="777" y="32"/>
                </a:cubicBezTo>
                <a:cubicBezTo>
                  <a:pt x="796" y="32"/>
                  <a:pt x="796" y="32"/>
                  <a:pt x="796" y="32"/>
                </a:cubicBezTo>
                <a:cubicBezTo>
                  <a:pt x="796" y="38"/>
                  <a:pt x="796" y="38"/>
                  <a:pt x="796" y="38"/>
                </a:cubicBezTo>
                <a:cubicBezTo>
                  <a:pt x="777" y="38"/>
                  <a:pt x="777" y="38"/>
                  <a:pt x="777" y="38"/>
                </a:cubicBezTo>
                <a:cubicBezTo>
                  <a:pt x="777" y="74"/>
                  <a:pt x="777" y="74"/>
                  <a:pt x="777" y="74"/>
                </a:cubicBezTo>
                <a:cubicBezTo>
                  <a:pt x="777" y="80"/>
                  <a:pt x="778" y="86"/>
                  <a:pt x="787" y="86"/>
                </a:cubicBezTo>
                <a:cubicBezTo>
                  <a:pt x="791" y="86"/>
                  <a:pt x="795" y="84"/>
                  <a:pt x="795" y="84"/>
                </a:cubicBezTo>
                <a:cubicBezTo>
                  <a:pt x="797" y="91"/>
                  <a:pt x="797" y="91"/>
                  <a:pt x="797" y="91"/>
                </a:cubicBezTo>
                <a:cubicBezTo>
                  <a:pt x="796" y="91"/>
                  <a:pt x="792" y="93"/>
                  <a:pt x="783" y="93"/>
                </a:cubicBezTo>
                <a:close/>
                <a:moveTo>
                  <a:pt x="824" y="93"/>
                </a:moveTo>
                <a:cubicBezTo>
                  <a:pt x="812" y="93"/>
                  <a:pt x="806" y="90"/>
                  <a:pt x="806" y="90"/>
                </a:cubicBezTo>
                <a:cubicBezTo>
                  <a:pt x="808" y="83"/>
                  <a:pt x="808" y="83"/>
                  <a:pt x="808" y="83"/>
                </a:cubicBezTo>
                <a:cubicBezTo>
                  <a:pt x="808" y="83"/>
                  <a:pt x="813" y="86"/>
                  <a:pt x="823" y="86"/>
                </a:cubicBezTo>
                <a:cubicBezTo>
                  <a:pt x="831" y="86"/>
                  <a:pt x="836" y="83"/>
                  <a:pt x="836" y="77"/>
                </a:cubicBezTo>
                <a:cubicBezTo>
                  <a:pt x="836" y="72"/>
                  <a:pt x="833" y="71"/>
                  <a:pt x="829" y="69"/>
                </a:cubicBezTo>
                <a:cubicBezTo>
                  <a:pt x="819" y="63"/>
                  <a:pt x="819" y="63"/>
                  <a:pt x="819" y="63"/>
                </a:cubicBezTo>
                <a:cubicBezTo>
                  <a:pt x="812" y="59"/>
                  <a:pt x="808" y="55"/>
                  <a:pt x="808" y="47"/>
                </a:cubicBezTo>
                <a:cubicBezTo>
                  <a:pt x="808" y="35"/>
                  <a:pt x="817" y="30"/>
                  <a:pt x="828" y="30"/>
                </a:cubicBezTo>
                <a:cubicBezTo>
                  <a:pt x="839" y="30"/>
                  <a:pt x="845" y="34"/>
                  <a:pt x="845" y="34"/>
                </a:cubicBezTo>
                <a:cubicBezTo>
                  <a:pt x="842" y="41"/>
                  <a:pt x="842" y="41"/>
                  <a:pt x="842" y="41"/>
                </a:cubicBezTo>
                <a:cubicBezTo>
                  <a:pt x="842" y="41"/>
                  <a:pt x="837" y="37"/>
                  <a:pt x="829" y="37"/>
                </a:cubicBezTo>
                <a:cubicBezTo>
                  <a:pt x="825" y="37"/>
                  <a:pt x="818" y="39"/>
                  <a:pt x="818" y="45"/>
                </a:cubicBezTo>
                <a:cubicBezTo>
                  <a:pt x="818" y="50"/>
                  <a:pt x="821" y="51"/>
                  <a:pt x="826" y="54"/>
                </a:cubicBezTo>
                <a:cubicBezTo>
                  <a:pt x="836" y="59"/>
                  <a:pt x="836" y="59"/>
                  <a:pt x="836" y="59"/>
                </a:cubicBezTo>
                <a:cubicBezTo>
                  <a:pt x="843" y="63"/>
                  <a:pt x="846" y="68"/>
                  <a:pt x="846" y="75"/>
                </a:cubicBezTo>
                <a:cubicBezTo>
                  <a:pt x="846" y="90"/>
                  <a:pt x="833" y="93"/>
                  <a:pt x="824" y="93"/>
                </a:cubicBezTo>
                <a:close/>
                <a:moveTo>
                  <a:pt x="895" y="20"/>
                </a:moveTo>
                <a:cubicBezTo>
                  <a:pt x="890" y="20"/>
                  <a:pt x="888" y="18"/>
                  <a:pt x="888" y="14"/>
                </a:cubicBezTo>
                <a:cubicBezTo>
                  <a:pt x="888" y="9"/>
                  <a:pt x="890" y="7"/>
                  <a:pt x="895" y="7"/>
                </a:cubicBezTo>
                <a:cubicBezTo>
                  <a:pt x="899" y="7"/>
                  <a:pt x="902" y="9"/>
                  <a:pt x="902" y="13"/>
                </a:cubicBezTo>
                <a:cubicBezTo>
                  <a:pt x="902" y="18"/>
                  <a:pt x="899" y="20"/>
                  <a:pt x="895" y="20"/>
                </a:cubicBezTo>
                <a:close/>
                <a:moveTo>
                  <a:pt x="889" y="92"/>
                </a:moveTo>
                <a:cubicBezTo>
                  <a:pt x="889" y="32"/>
                  <a:pt x="889" y="32"/>
                  <a:pt x="889" y="32"/>
                </a:cubicBezTo>
                <a:cubicBezTo>
                  <a:pt x="901" y="32"/>
                  <a:pt x="901" y="32"/>
                  <a:pt x="901" y="32"/>
                </a:cubicBezTo>
                <a:cubicBezTo>
                  <a:pt x="901" y="92"/>
                  <a:pt x="901" y="92"/>
                  <a:pt x="901" y="92"/>
                </a:cubicBezTo>
                <a:lnTo>
                  <a:pt x="889" y="92"/>
                </a:lnTo>
                <a:close/>
                <a:moveTo>
                  <a:pt x="932" y="93"/>
                </a:moveTo>
                <a:cubicBezTo>
                  <a:pt x="920" y="93"/>
                  <a:pt x="914" y="90"/>
                  <a:pt x="914" y="90"/>
                </a:cubicBezTo>
                <a:cubicBezTo>
                  <a:pt x="916" y="83"/>
                  <a:pt x="916" y="83"/>
                  <a:pt x="916" y="83"/>
                </a:cubicBezTo>
                <a:cubicBezTo>
                  <a:pt x="916" y="83"/>
                  <a:pt x="921" y="86"/>
                  <a:pt x="931" y="86"/>
                </a:cubicBezTo>
                <a:cubicBezTo>
                  <a:pt x="939" y="86"/>
                  <a:pt x="944" y="83"/>
                  <a:pt x="944" y="77"/>
                </a:cubicBezTo>
                <a:cubicBezTo>
                  <a:pt x="944" y="72"/>
                  <a:pt x="941" y="71"/>
                  <a:pt x="937" y="69"/>
                </a:cubicBezTo>
                <a:cubicBezTo>
                  <a:pt x="927" y="63"/>
                  <a:pt x="927" y="63"/>
                  <a:pt x="927" y="63"/>
                </a:cubicBezTo>
                <a:cubicBezTo>
                  <a:pt x="920" y="59"/>
                  <a:pt x="916" y="55"/>
                  <a:pt x="916" y="47"/>
                </a:cubicBezTo>
                <a:cubicBezTo>
                  <a:pt x="916" y="35"/>
                  <a:pt x="925" y="30"/>
                  <a:pt x="936" y="30"/>
                </a:cubicBezTo>
                <a:cubicBezTo>
                  <a:pt x="947" y="30"/>
                  <a:pt x="953" y="34"/>
                  <a:pt x="953" y="34"/>
                </a:cubicBezTo>
                <a:cubicBezTo>
                  <a:pt x="950" y="41"/>
                  <a:pt x="950" y="41"/>
                  <a:pt x="950" y="41"/>
                </a:cubicBezTo>
                <a:cubicBezTo>
                  <a:pt x="950" y="41"/>
                  <a:pt x="945" y="37"/>
                  <a:pt x="937" y="37"/>
                </a:cubicBezTo>
                <a:cubicBezTo>
                  <a:pt x="932" y="37"/>
                  <a:pt x="926" y="39"/>
                  <a:pt x="926" y="45"/>
                </a:cubicBezTo>
                <a:cubicBezTo>
                  <a:pt x="926" y="50"/>
                  <a:pt x="929" y="51"/>
                  <a:pt x="934" y="54"/>
                </a:cubicBezTo>
                <a:cubicBezTo>
                  <a:pt x="944" y="59"/>
                  <a:pt x="944" y="59"/>
                  <a:pt x="944" y="59"/>
                </a:cubicBezTo>
                <a:cubicBezTo>
                  <a:pt x="950" y="63"/>
                  <a:pt x="954" y="68"/>
                  <a:pt x="954" y="75"/>
                </a:cubicBezTo>
                <a:cubicBezTo>
                  <a:pt x="954" y="90"/>
                  <a:pt x="941" y="93"/>
                  <a:pt x="932" y="93"/>
                </a:cubicBezTo>
                <a:close/>
                <a:moveTo>
                  <a:pt x="1032" y="94"/>
                </a:moveTo>
                <a:cubicBezTo>
                  <a:pt x="1007" y="94"/>
                  <a:pt x="993" y="79"/>
                  <a:pt x="993" y="52"/>
                </a:cubicBezTo>
                <a:cubicBezTo>
                  <a:pt x="993" y="23"/>
                  <a:pt x="1007" y="6"/>
                  <a:pt x="1031" y="6"/>
                </a:cubicBezTo>
                <a:cubicBezTo>
                  <a:pt x="1055" y="6"/>
                  <a:pt x="1070" y="22"/>
                  <a:pt x="1070" y="48"/>
                </a:cubicBezTo>
                <a:cubicBezTo>
                  <a:pt x="1070" y="77"/>
                  <a:pt x="1055" y="94"/>
                  <a:pt x="1032" y="94"/>
                </a:cubicBezTo>
                <a:close/>
                <a:moveTo>
                  <a:pt x="1031" y="14"/>
                </a:moveTo>
                <a:cubicBezTo>
                  <a:pt x="1015" y="14"/>
                  <a:pt x="1005" y="27"/>
                  <a:pt x="1005" y="50"/>
                </a:cubicBezTo>
                <a:cubicBezTo>
                  <a:pt x="1005" y="74"/>
                  <a:pt x="1014" y="86"/>
                  <a:pt x="1032" y="86"/>
                </a:cubicBezTo>
                <a:cubicBezTo>
                  <a:pt x="1048" y="86"/>
                  <a:pt x="1058" y="74"/>
                  <a:pt x="1058" y="50"/>
                </a:cubicBezTo>
                <a:cubicBezTo>
                  <a:pt x="1058" y="27"/>
                  <a:pt x="1049" y="14"/>
                  <a:pt x="1031" y="14"/>
                </a:cubicBezTo>
                <a:close/>
                <a:moveTo>
                  <a:pt x="1124" y="92"/>
                </a:moveTo>
                <a:cubicBezTo>
                  <a:pt x="1124" y="86"/>
                  <a:pt x="1124" y="86"/>
                  <a:pt x="1124" y="86"/>
                </a:cubicBezTo>
                <a:cubicBezTo>
                  <a:pt x="1124" y="86"/>
                  <a:pt x="1118" y="94"/>
                  <a:pt x="1106" y="94"/>
                </a:cubicBezTo>
                <a:cubicBezTo>
                  <a:pt x="1101" y="94"/>
                  <a:pt x="1090" y="93"/>
                  <a:pt x="1087" y="80"/>
                </a:cubicBezTo>
                <a:cubicBezTo>
                  <a:pt x="1085" y="76"/>
                  <a:pt x="1086" y="69"/>
                  <a:pt x="1086" y="67"/>
                </a:cubicBezTo>
                <a:cubicBezTo>
                  <a:pt x="1086" y="32"/>
                  <a:pt x="1086" y="32"/>
                  <a:pt x="1086" y="32"/>
                </a:cubicBezTo>
                <a:cubicBezTo>
                  <a:pt x="1097" y="32"/>
                  <a:pt x="1097" y="32"/>
                  <a:pt x="1097" y="32"/>
                </a:cubicBezTo>
                <a:cubicBezTo>
                  <a:pt x="1097" y="64"/>
                  <a:pt x="1097" y="64"/>
                  <a:pt x="1097" y="64"/>
                </a:cubicBezTo>
                <a:cubicBezTo>
                  <a:pt x="1097" y="70"/>
                  <a:pt x="1097" y="72"/>
                  <a:pt x="1098" y="75"/>
                </a:cubicBezTo>
                <a:cubicBezTo>
                  <a:pt x="1099" y="82"/>
                  <a:pt x="1104" y="86"/>
                  <a:pt x="1112" y="86"/>
                </a:cubicBezTo>
                <a:cubicBezTo>
                  <a:pt x="1119" y="86"/>
                  <a:pt x="1124" y="83"/>
                  <a:pt x="1124" y="83"/>
                </a:cubicBezTo>
                <a:cubicBezTo>
                  <a:pt x="1124" y="32"/>
                  <a:pt x="1124" y="32"/>
                  <a:pt x="1124" y="32"/>
                </a:cubicBezTo>
                <a:cubicBezTo>
                  <a:pt x="1135" y="32"/>
                  <a:pt x="1135" y="32"/>
                  <a:pt x="1135" y="32"/>
                </a:cubicBezTo>
                <a:cubicBezTo>
                  <a:pt x="1135" y="92"/>
                  <a:pt x="1135" y="92"/>
                  <a:pt x="1135" y="92"/>
                </a:cubicBezTo>
                <a:lnTo>
                  <a:pt x="1124" y="92"/>
                </a:lnTo>
                <a:close/>
                <a:moveTo>
                  <a:pt x="1185" y="42"/>
                </a:moveTo>
                <a:cubicBezTo>
                  <a:pt x="1183" y="41"/>
                  <a:pt x="1181" y="39"/>
                  <a:pt x="1176" y="39"/>
                </a:cubicBezTo>
                <a:cubicBezTo>
                  <a:pt x="1170" y="39"/>
                  <a:pt x="1166" y="42"/>
                  <a:pt x="1166" y="42"/>
                </a:cubicBezTo>
                <a:cubicBezTo>
                  <a:pt x="1166" y="92"/>
                  <a:pt x="1166" y="92"/>
                  <a:pt x="1166" y="92"/>
                </a:cubicBezTo>
                <a:cubicBezTo>
                  <a:pt x="1154" y="92"/>
                  <a:pt x="1154" y="92"/>
                  <a:pt x="1154" y="92"/>
                </a:cubicBezTo>
                <a:cubicBezTo>
                  <a:pt x="1154" y="32"/>
                  <a:pt x="1154" y="32"/>
                  <a:pt x="1154" y="32"/>
                </a:cubicBezTo>
                <a:cubicBezTo>
                  <a:pt x="1166" y="32"/>
                  <a:pt x="1166" y="32"/>
                  <a:pt x="1166" y="32"/>
                </a:cubicBezTo>
                <a:cubicBezTo>
                  <a:pt x="1166" y="39"/>
                  <a:pt x="1166" y="39"/>
                  <a:pt x="1166" y="39"/>
                </a:cubicBezTo>
                <a:cubicBezTo>
                  <a:pt x="1166" y="39"/>
                  <a:pt x="1171" y="30"/>
                  <a:pt x="1180" y="30"/>
                </a:cubicBezTo>
                <a:cubicBezTo>
                  <a:pt x="1185" y="30"/>
                  <a:pt x="1187" y="32"/>
                  <a:pt x="1189" y="32"/>
                </a:cubicBezTo>
                <a:lnTo>
                  <a:pt x="1185" y="42"/>
                </a:lnTo>
                <a:close/>
                <a:moveTo>
                  <a:pt x="1227" y="92"/>
                </a:moveTo>
                <a:cubicBezTo>
                  <a:pt x="1227" y="8"/>
                  <a:pt x="1227" y="8"/>
                  <a:pt x="1227" y="8"/>
                </a:cubicBezTo>
                <a:cubicBezTo>
                  <a:pt x="1239" y="8"/>
                  <a:pt x="1239" y="8"/>
                  <a:pt x="1239" y="8"/>
                </a:cubicBezTo>
                <a:cubicBezTo>
                  <a:pt x="1239" y="85"/>
                  <a:pt x="1239" y="85"/>
                  <a:pt x="1239" y="85"/>
                </a:cubicBezTo>
                <a:cubicBezTo>
                  <a:pt x="1269" y="85"/>
                  <a:pt x="1269" y="85"/>
                  <a:pt x="1269" y="85"/>
                </a:cubicBezTo>
                <a:cubicBezTo>
                  <a:pt x="1269" y="92"/>
                  <a:pt x="1269" y="92"/>
                  <a:pt x="1269" y="92"/>
                </a:cubicBezTo>
                <a:lnTo>
                  <a:pt x="1227" y="92"/>
                </a:lnTo>
                <a:close/>
                <a:moveTo>
                  <a:pt x="1287" y="20"/>
                </a:moveTo>
                <a:cubicBezTo>
                  <a:pt x="1283" y="20"/>
                  <a:pt x="1280" y="18"/>
                  <a:pt x="1280" y="14"/>
                </a:cubicBezTo>
                <a:cubicBezTo>
                  <a:pt x="1280" y="9"/>
                  <a:pt x="1283" y="7"/>
                  <a:pt x="1287" y="7"/>
                </a:cubicBezTo>
                <a:cubicBezTo>
                  <a:pt x="1291" y="7"/>
                  <a:pt x="1294" y="9"/>
                  <a:pt x="1294" y="13"/>
                </a:cubicBezTo>
                <a:cubicBezTo>
                  <a:pt x="1294" y="18"/>
                  <a:pt x="1291" y="20"/>
                  <a:pt x="1287" y="20"/>
                </a:cubicBezTo>
                <a:close/>
                <a:moveTo>
                  <a:pt x="1281" y="92"/>
                </a:moveTo>
                <a:cubicBezTo>
                  <a:pt x="1281" y="32"/>
                  <a:pt x="1281" y="32"/>
                  <a:pt x="1281" y="32"/>
                </a:cubicBezTo>
                <a:cubicBezTo>
                  <a:pt x="1293" y="32"/>
                  <a:pt x="1293" y="32"/>
                  <a:pt x="1293" y="32"/>
                </a:cubicBezTo>
                <a:cubicBezTo>
                  <a:pt x="1293" y="92"/>
                  <a:pt x="1293" y="92"/>
                  <a:pt x="1293" y="92"/>
                </a:cubicBezTo>
                <a:lnTo>
                  <a:pt x="1281" y="92"/>
                </a:lnTo>
                <a:close/>
                <a:moveTo>
                  <a:pt x="1343" y="8"/>
                </a:moveTo>
                <a:cubicBezTo>
                  <a:pt x="1343" y="8"/>
                  <a:pt x="1340" y="6"/>
                  <a:pt x="1336" y="6"/>
                </a:cubicBezTo>
                <a:cubicBezTo>
                  <a:pt x="1331" y="6"/>
                  <a:pt x="1328" y="8"/>
                  <a:pt x="1327" y="11"/>
                </a:cubicBezTo>
                <a:cubicBezTo>
                  <a:pt x="1325" y="13"/>
                  <a:pt x="1325" y="17"/>
                  <a:pt x="1325" y="23"/>
                </a:cubicBezTo>
                <a:cubicBezTo>
                  <a:pt x="1325" y="32"/>
                  <a:pt x="1325" y="32"/>
                  <a:pt x="1325" y="32"/>
                </a:cubicBezTo>
                <a:cubicBezTo>
                  <a:pt x="1339" y="32"/>
                  <a:pt x="1339" y="32"/>
                  <a:pt x="1339" y="32"/>
                </a:cubicBezTo>
                <a:cubicBezTo>
                  <a:pt x="1339" y="38"/>
                  <a:pt x="1339" y="38"/>
                  <a:pt x="1339" y="38"/>
                </a:cubicBezTo>
                <a:cubicBezTo>
                  <a:pt x="1325" y="38"/>
                  <a:pt x="1325" y="38"/>
                  <a:pt x="1325" y="38"/>
                </a:cubicBezTo>
                <a:cubicBezTo>
                  <a:pt x="1325" y="92"/>
                  <a:pt x="1325" y="92"/>
                  <a:pt x="1325" y="92"/>
                </a:cubicBezTo>
                <a:cubicBezTo>
                  <a:pt x="1314" y="92"/>
                  <a:pt x="1314" y="92"/>
                  <a:pt x="1314" y="92"/>
                </a:cubicBezTo>
                <a:cubicBezTo>
                  <a:pt x="1314" y="38"/>
                  <a:pt x="1314" y="38"/>
                  <a:pt x="1314" y="38"/>
                </a:cubicBezTo>
                <a:cubicBezTo>
                  <a:pt x="1305" y="38"/>
                  <a:pt x="1305" y="38"/>
                  <a:pt x="1305" y="38"/>
                </a:cubicBezTo>
                <a:cubicBezTo>
                  <a:pt x="1305" y="32"/>
                  <a:pt x="1305" y="32"/>
                  <a:pt x="1305" y="32"/>
                </a:cubicBezTo>
                <a:cubicBezTo>
                  <a:pt x="1314" y="32"/>
                  <a:pt x="1314" y="32"/>
                  <a:pt x="1314" y="32"/>
                </a:cubicBezTo>
                <a:cubicBezTo>
                  <a:pt x="1314" y="28"/>
                  <a:pt x="1314" y="28"/>
                  <a:pt x="1314" y="28"/>
                </a:cubicBezTo>
                <a:cubicBezTo>
                  <a:pt x="1314" y="24"/>
                  <a:pt x="1314" y="17"/>
                  <a:pt x="1315" y="13"/>
                </a:cubicBezTo>
                <a:cubicBezTo>
                  <a:pt x="1318" y="5"/>
                  <a:pt x="1324" y="0"/>
                  <a:pt x="1334" y="0"/>
                </a:cubicBezTo>
                <a:cubicBezTo>
                  <a:pt x="1341" y="0"/>
                  <a:pt x="1345" y="2"/>
                  <a:pt x="1345" y="2"/>
                </a:cubicBezTo>
                <a:lnTo>
                  <a:pt x="1343" y="8"/>
                </a:lnTo>
                <a:close/>
                <a:moveTo>
                  <a:pt x="1356" y="60"/>
                </a:moveTo>
                <a:cubicBezTo>
                  <a:pt x="1356" y="60"/>
                  <a:pt x="1356" y="62"/>
                  <a:pt x="1356" y="62"/>
                </a:cubicBezTo>
                <a:cubicBezTo>
                  <a:pt x="1356" y="83"/>
                  <a:pt x="1370" y="86"/>
                  <a:pt x="1377" y="86"/>
                </a:cubicBezTo>
                <a:cubicBezTo>
                  <a:pt x="1386" y="86"/>
                  <a:pt x="1390" y="83"/>
                  <a:pt x="1390" y="83"/>
                </a:cubicBezTo>
                <a:cubicBezTo>
                  <a:pt x="1393" y="90"/>
                  <a:pt x="1393" y="90"/>
                  <a:pt x="1393" y="90"/>
                </a:cubicBezTo>
                <a:cubicBezTo>
                  <a:pt x="1393" y="90"/>
                  <a:pt x="1387" y="93"/>
                  <a:pt x="1375" y="93"/>
                </a:cubicBezTo>
                <a:cubicBezTo>
                  <a:pt x="1362" y="93"/>
                  <a:pt x="1345" y="89"/>
                  <a:pt x="1345" y="62"/>
                </a:cubicBezTo>
                <a:cubicBezTo>
                  <a:pt x="1345" y="51"/>
                  <a:pt x="1349" y="30"/>
                  <a:pt x="1372" y="30"/>
                </a:cubicBezTo>
                <a:cubicBezTo>
                  <a:pt x="1382" y="30"/>
                  <a:pt x="1388" y="34"/>
                  <a:pt x="1391" y="40"/>
                </a:cubicBezTo>
                <a:cubicBezTo>
                  <a:pt x="1394" y="44"/>
                  <a:pt x="1395" y="51"/>
                  <a:pt x="1395" y="58"/>
                </a:cubicBezTo>
                <a:cubicBezTo>
                  <a:pt x="1395" y="59"/>
                  <a:pt x="1395" y="59"/>
                  <a:pt x="1395" y="59"/>
                </a:cubicBezTo>
                <a:cubicBezTo>
                  <a:pt x="1395" y="60"/>
                  <a:pt x="1395" y="60"/>
                  <a:pt x="1395" y="60"/>
                </a:cubicBezTo>
                <a:lnTo>
                  <a:pt x="1356" y="60"/>
                </a:lnTo>
                <a:close/>
                <a:moveTo>
                  <a:pt x="1383" y="52"/>
                </a:moveTo>
                <a:cubicBezTo>
                  <a:pt x="1383" y="42"/>
                  <a:pt x="1379" y="37"/>
                  <a:pt x="1371" y="37"/>
                </a:cubicBezTo>
                <a:cubicBezTo>
                  <a:pt x="1364" y="37"/>
                  <a:pt x="1360" y="40"/>
                  <a:pt x="1358" y="46"/>
                </a:cubicBezTo>
                <a:cubicBezTo>
                  <a:pt x="1357" y="50"/>
                  <a:pt x="1357" y="53"/>
                  <a:pt x="1357" y="54"/>
                </a:cubicBezTo>
                <a:cubicBezTo>
                  <a:pt x="1383" y="54"/>
                  <a:pt x="1383" y="54"/>
                  <a:pt x="1383" y="54"/>
                </a:cubicBezTo>
                <a:lnTo>
                  <a:pt x="1383" y="52"/>
                </a:lnTo>
                <a:close/>
                <a:moveTo>
                  <a:pt x="1420" y="23"/>
                </a:moveTo>
                <a:cubicBezTo>
                  <a:pt x="1417" y="30"/>
                  <a:pt x="1410" y="34"/>
                  <a:pt x="1410" y="34"/>
                </a:cubicBezTo>
                <a:cubicBezTo>
                  <a:pt x="1406" y="31"/>
                  <a:pt x="1406" y="31"/>
                  <a:pt x="1406" y="31"/>
                </a:cubicBezTo>
                <a:cubicBezTo>
                  <a:pt x="1406" y="31"/>
                  <a:pt x="1411" y="25"/>
                  <a:pt x="1411" y="14"/>
                </a:cubicBezTo>
                <a:cubicBezTo>
                  <a:pt x="1411" y="7"/>
                  <a:pt x="1410" y="4"/>
                  <a:pt x="1410" y="4"/>
                </a:cubicBezTo>
                <a:cubicBezTo>
                  <a:pt x="1423" y="4"/>
                  <a:pt x="1423" y="4"/>
                  <a:pt x="1423" y="4"/>
                </a:cubicBezTo>
                <a:cubicBezTo>
                  <a:pt x="1423" y="5"/>
                  <a:pt x="1423" y="5"/>
                  <a:pt x="1423" y="5"/>
                </a:cubicBezTo>
                <a:cubicBezTo>
                  <a:pt x="1423" y="15"/>
                  <a:pt x="1422" y="19"/>
                  <a:pt x="1420" y="23"/>
                </a:cubicBezTo>
                <a:close/>
                <a:moveTo>
                  <a:pt x="1444" y="93"/>
                </a:moveTo>
                <a:cubicBezTo>
                  <a:pt x="1431" y="93"/>
                  <a:pt x="1425" y="90"/>
                  <a:pt x="1425" y="90"/>
                </a:cubicBezTo>
                <a:cubicBezTo>
                  <a:pt x="1428" y="83"/>
                  <a:pt x="1428" y="83"/>
                  <a:pt x="1428" y="83"/>
                </a:cubicBezTo>
                <a:cubicBezTo>
                  <a:pt x="1428" y="83"/>
                  <a:pt x="1433" y="86"/>
                  <a:pt x="1443" y="86"/>
                </a:cubicBezTo>
                <a:cubicBezTo>
                  <a:pt x="1451" y="86"/>
                  <a:pt x="1455" y="83"/>
                  <a:pt x="1455" y="77"/>
                </a:cubicBezTo>
                <a:cubicBezTo>
                  <a:pt x="1455" y="72"/>
                  <a:pt x="1453" y="71"/>
                  <a:pt x="1449" y="69"/>
                </a:cubicBezTo>
                <a:cubicBezTo>
                  <a:pt x="1439" y="63"/>
                  <a:pt x="1439" y="63"/>
                  <a:pt x="1439" y="63"/>
                </a:cubicBezTo>
                <a:cubicBezTo>
                  <a:pt x="1432" y="59"/>
                  <a:pt x="1428" y="55"/>
                  <a:pt x="1428" y="47"/>
                </a:cubicBezTo>
                <a:cubicBezTo>
                  <a:pt x="1428" y="35"/>
                  <a:pt x="1436" y="30"/>
                  <a:pt x="1448" y="30"/>
                </a:cubicBezTo>
                <a:cubicBezTo>
                  <a:pt x="1459" y="30"/>
                  <a:pt x="1464" y="34"/>
                  <a:pt x="1464" y="34"/>
                </a:cubicBezTo>
                <a:cubicBezTo>
                  <a:pt x="1462" y="41"/>
                  <a:pt x="1462" y="41"/>
                  <a:pt x="1462" y="41"/>
                </a:cubicBezTo>
                <a:cubicBezTo>
                  <a:pt x="1462" y="41"/>
                  <a:pt x="1457" y="37"/>
                  <a:pt x="1449" y="37"/>
                </a:cubicBezTo>
                <a:cubicBezTo>
                  <a:pt x="1444" y="37"/>
                  <a:pt x="1438" y="39"/>
                  <a:pt x="1438" y="45"/>
                </a:cubicBezTo>
                <a:cubicBezTo>
                  <a:pt x="1438" y="50"/>
                  <a:pt x="1440" y="51"/>
                  <a:pt x="1446" y="54"/>
                </a:cubicBezTo>
                <a:cubicBezTo>
                  <a:pt x="1455" y="59"/>
                  <a:pt x="1455" y="59"/>
                  <a:pt x="1455" y="59"/>
                </a:cubicBezTo>
                <a:cubicBezTo>
                  <a:pt x="1462" y="63"/>
                  <a:pt x="1466" y="68"/>
                  <a:pt x="1466" y="75"/>
                </a:cubicBezTo>
                <a:cubicBezTo>
                  <a:pt x="1466" y="90"/>
                  <a:pt x="1452" y="93"/>
                  <a:pt x="1444" y="93"/>
                </a:cubicBezTo>
                <a:close/>
                <a:moveTo>
                  <a:pt x="1587" y="93"/>
                </a:moveTo>
                <a:cubicBezTo>
                  <a:pt x="1575" y="93"/>
                  <a:pt x="1575" y="93"/>
                  <a:pt x="1575" y="93"/>
                </a:cubicBezTo>
                <a:cubicBezTo>
                  <a:pt x="1557" y="31"/>
                  <a:pt x="1557" y="31"/>
                  <a:pt x="1557" y="31"/>
                </a:cubicBezTo>
                <a:cubicBezTo>
                  <a:pt x="1556" y="25"/>
                  <a:pt x="1556" y="23"/>
                  <a:pt x="1556" y="23"/>
                </a:cubicBezTo>
                <a:cubicBezTo>
                  <a:pt x="1556" y="23"/>
                  <a:pt x="1556" y="25"/>
                  <a:pt x="1554" y="31"/>
                </a:cubicBezTo>
                <a:cubicBezTo>
                  <a:pt x="1536" y="93"/>
                  <a:pt x="1536" y="93"/>
                  <a:pt x="1536" y="93"/>
                </a:cubicBezTo>
                <a:cubicBezTo>
                  <a:pt x="1524" y="93"/>
                  <a:pt x="1524" y="93"/>
                  <a:pt x="1524" y="93"/>
                </a:cubicBezTo>
                <a:cubicBezTo>
                  <a:pt x="1500" y="8"/>
                  <a:pt x="1500" y="8"/>
                  <a:pt x="1500" y="8"/>
                </a:cubicBezTo>
                <a:cubicBezTo>
                  <a:pt x="1512" y="8"/>
                  <a:pt x="1512" y="8"/>
                  <a:pt x="1512" y="8"/>
                </a:cubicBezTo>
                <a:cubicBezTo>
                  <a:pt x="1530" y="72"/>
                  <a:pt x="1530" y="72"/>
                  <a:pt x="1530" y="72"/>
                </a:cubicBezTo>
                <a:cubicBezTo>
                  <a:pt x="1532" y="78"/>
                  <a:pt x="1532" y="81"/>
                  <a:pt x="1532" y="81"/>
                </a:cubicBezTo>
                <a:cubicBezTo>
                  <a:pt x="1532" y="81"/>
                  <a:pt x="1532" y="77"/>
                  <a:pt x="1534" y="72"/>
                </a:cubicBezTo>
                <a:cubicBezTo>
                  <a:pt x="1552" y="8"/>
                  <a:pt x="1552" y="8"/>
                  <a:pt x="1552" y="8"/>
                </a:cubicBezTo>
                <a:cubicBezTo>
                  <a:pt x="1562" y="8"/>
                  <a:pt x="1562" y="8"/>
                  <a:pt x="1562" y="8"/>
                </a:cubicBezTo>
                <a:cubicBezTo>
                  <a:pt x="1581" y="73"/>
                  <a:pt x="1581" y="73"/>
                  <a:pt x="1581" y="73"/>
                </a:cubicBezTo>
                <a:cubicBezTo>
                  <a:pt x="1582" y="77"/>
                  <a:pt x="1582" y="81"/>
                  <a:pt x="1582" y="81"/>
                </a:cubicBezTo>
                <a:cubicBezTo>
                  <a:pt x="1582" y="81"/>
                  <a:pt x="1583" y="77"/>
                  <a:pt x="1584" y="72"/>
                </a:cubicBezTo>
                <a:cubicBezTo>
                  <a:pt x="1603" y="8"/>
                  <a:pt x="1603" y="8"/>
                  <a:pt x="1603" y="8"/>
                </a:cubicBezTo>
                <a:cubicBezTo>
                  <a:pt x="1613" y="8"/>
                  <a:pt x="1613" y="8"/>
                  <a:pt x="1613" y="8"/>
                </a:cubicBezTo>
                <a:lnTo>
                  <a:pt x="1587" y="93"/>
                </a:lnTo>
                <a:close/>
                <a:moveTo>
                  <a:pt x="1643" y="94"/>
                </a:moveTo>
                <a:cubicBezTo>
                  <a:pt x="1626" y="94"/>
                  <a:pt x="1615" y="81"/>
                  <a:pt x="1615" y="63"/>
                </a:cubicBezTo>
                <a:cubicBezTo>
                  <a:pt x="1615" y="50"/>
                  <a:pt x="1621" y="30"/>
                  <a:pt x="1645" y="30"/>
                </a:cubicBezTo>
                <a:cubicBezTo>
                  <a:pt x="1662" y="30"/>
                  <a:pt x="1673" y="43"/>
                  <a:pt x="1673" y="61"/>
                </a:cubicBezTo>
                <a:cubicBezTo>
                  <a:pt x="1673" y="74"/>
                  <a:pt x="1667" y="94"/>
                  <a:pt x="1643" y="94"/>
                </a:cubicBezTo>
                <a:close/>
                <a:moveTo>
                  <a:pt x="1644" y="37"/>
                </a:moveTo>
                <a:cubicBezTo>
                  <a:pt x="1632" y="37"/>
                  <a:pt x="1628" y="46"/>
                  <a:pt x="1628" y="62"/>
                </a:cubicBezTo>
                <a:cubicBezTo>
                  <a:pt x="1628" y="76"/>
                  <a:pt x="1632" y="87"/>
                  <a:pt x="1644" y="87"/>
                </a:cubicBezTo>
                <a:cubicBezTo>
                  <a:pt x="1656" y="87"/>
                  <a:pt x="1660" y="78"/>
                  <a:pt x="1660" y="62"/>
                </a:cubicBezTo>
                <a:cubicBezTo>
                  <a:pt x="1660" y="48"/>
                  <a:pt x="1656" y="37"/>
                  <a:pt x="1644" y="37"/>
                </a:cubicBezTo>
                <a:close/>
                <a:moveTo>
                  <a:pt x="1719" y="42"/>
                </a:moveTo>
                <a:cubicBezTo>
                  <a:pt x="1718" y="41"/>
                  <a:pt x="1715" y="39"/>
                  <a:pt x="1710" y="39"/>
                </a:cubicBezTo>
                <a:cubicBezTo>
                  <a:pt x="1704" y="39"/>
                  <a:pt x="1700" y="42"/>
                  <a:pt x="1700" y="42"/>
                </a:cubicBezTo>
                <a:cubicBezTo>
                  <a:pt x="1700" y="92"/>
                  <a:pt x="1700" y="92"/>
                  <a:pt x="1700" y="92"/>
                </a:cubicBezTo>
                <a:cubicBezTo>
                  <a:pt x="1688" y="92"/>
                  <a:pt x="1688" y="92"/>
                  <a:pt x="1688" y="92"/>
                </a:cubicBezTo>
                <a:cubicBezTo>
                  <a:pt x="1688" y="32"/>
                  <a:pt x="1688" y="32"/>
                  <a:pt x="1688" y="32"/>
                </a:cubicBezTo>
                <a:cubicBezTo>
                  <a:pt x="1700" y="32"/>
                  <a:pt x="1700" y="32"/>
                  <a:pt x="1700" y="32"/>
                </a:cubicBezTo>
                <a:cubicBezTo>
                  <a:pt x="1700" y="39"/>
                  <a:pt x="1700" y="39"/>
                  <a:pt x="1700" y="39"/>
                </a:cubicBezTo>
                <a:cubicBezTo>
                  <a:pt x="1700" y="39"/>
                  <a:pt x="1705" y="30"/>
                  <a:pt x="1714" y="30"/>
                </a:cubicBezTo>
                <a:cubicBezTo>
                  <a:pt x="1719" y="30"/>
                  <a:pt x="1721" y="32"/>
                  <a:pt x="1723" y="32"/>
                </a:cubicBezTo>
                <a:lnTo>
                  <a:pt x="1719" y="42"/>
                </a:lnTo>
                <a:close/>
                <a:moveTo>
                  <a:pt x="1769" y="92"/>
                </a:moveTo>
                <a:cubicBezTo>
                  <a:pt x="1746" y="60"/>
                  <a:pt x="1746" y="60"/>
                  <a:pt x="1746" y="60"/>
                </a:cubicBezTo>
                <a:cubicBezTo>
                  <a:pt x="1746" y="92"/>
                  <a:pt x="1746" y="92"/>
                  <a:pt x="1746" y="92"/>
                </a:cubicBezTo>
                <a:cubicBezTo>
                  <a:pt x="1734" y="92"/>
                  <a:pt x="1734" y="92"/>
                  <a:pt x="1734" y="92"/>
                </a:cubicBezTo>
                <a:cubicBezTo>
                  <a:pt x="1734" y="0"/>
                  <a:pt x="1734" y="0"/>
                  <a:pt x="1734" y="0"/>
                </a:cubicBezTo>
                <a:cubicBezTo>
                  <a:pt x="1746" y="0"/>
                  <a:pt x="1746" y="0"/>
                  <a:pt x="1746" y="0"/>
                </a:cubicBezTo>
                <a:cubicBezTo>
                  <a:pt x="1746" y="58"/>
                  <a:pt x="1746" y="58"/>
                  <a:pt x="1746" y="58"/>
                </a:cubicBezTo>
                <a:cubicBezTo>
                  <a:pt x="1770" y="32"/>
                  <a:pt x="1770" y="32"/>
                  <a:pt x="1770" y="32"/>
                </a:cubicBezTo>
                <a:cubicBezTo>
                  <a:pt x="1783" y="32"/>
                  <a:pt x="1783" y="32"/>
                  <a:pt x="1783" y="32"/>
                </a:cubicBezTo>
                <a:cubicBezTo>
                  <a:pt x="1757" y="57"/>
                  <a:pt x="1757" y="57"/>
                  <a:pt x="1757" y="57"/>
                </a:cubicBezTo>
                <a:cubicBezTo>
                  <a:pt x="1783" y="92"/>
                  <a:pt x="1783" y="92"/>
                  <a:pt x="1783" y="92"/>
                </a:cubicBezTo>
                <a:lnTo>
                  <a:pt x="1769" y="92"/>
                </a:lnTo>
                <a:close/>
                <a:moveTo>
                  <a:pt x="1803" y="99"/>
                </a:moveTo>
                <a:cubicBezTo>
                  <a:pt x="1799" y="106"/>
                  <a:pt x="1792" y="110"/>
                  <a:pt x="1792" y="110"/>
                </a:cubicBezTo>
                <a:cubicBezTo>
                  <a:pt x="1789" y="106"/>
                  <a:pt x="1789" y="106"/>
                  <a:pt x="1789" y="106"/>
                </a:cubicBezTo>
                <a:cubicBezTo>
                  <a:pt x="1789" y="106"/>
                  <a:pt x="1794" y="100"/>
                  <a:pt x="1794" y="89"/>
                </a:cubicBezTo>
                <a:cubicBezTo>
                  <a:pt x="1794" y="83"/>
                  <a:pt x="1793" y="80"/>
                  <a:pt x="1793" y="80"/>
                </a:cubicBezTo>
                <a:cubicBezTo>
                  <a:pt x="1805" y="80"/>
                  <a:pt x="1805" y="80"/>
                  <a:pt x="1805" y="80"/>
                </a:cubicBezTo>
                <a:cubicBezTo>
                  <a:pt x="1805" y="80"/>
                  <a:pt x="1805" y="80"/>
                  <a:pt x="1805" y="80"/>
                </a:cubicBezTo>
                <a:cubicBezTo>
                  <a:pt x="1805" y="91"/>
                  <a:pt x="1804" y="95"/>
                  <a:pt x="1803" y="99"/>
                </a:cubicBezTo>
                <a:close/>
                <a:moveTo>
                  <a:pt x="1878" y="92"/>
                </a:moveTo>
                <a:cubicBezTo>
                  <a:pt x="1878" y="87"/>
                  <a:pt x="1878" y="87"/>
                  <a:pt x="1878" y="87"/>
                </a:cubicBezTo>
                <a:cubicBezTo>
                  <a:pt x="1878" y="87"/>
                  <a:pt x="1873" y="93"/>
                  <a:pt x="1863" y="93"/>
                </a:cubicBezTo>
                <a:cubicBezTo>
                  <a:pt x="1852" y="93"/>
                  <a:pt x="1844" y="87"/>
                  <a:pt x="1844" y="76"/>
                </a:cubicBezTo>
                <a:cubicBezTo>
                  <a:pt x="1844" y="70"/>
                  <a:pt x="1847" y="65"/>
                  <a:pt x="1851" y="62"/>
                </a:cubicBezTo>
                <a:cubicBezTo>
                  <a:pt x="1855" y="59"/>
                  <a:pt x="1862" y="58"/>
                  <a:pt x="1869" y="58"/>
                </a:cubicBezTo>
                <a:cubicBezTo>
                  <a:pt x="1873" y="58"/>
                  <a:pt x="1878" y="59"/>
                  <a:pt x="1878" y="59"/>
                </a:cubicBezTo>
                <a:cubicBezTo>
                  <a:pt x="1878" y="54"/>
                  <a:pt x="1878" y="54"/>
                  <a:pt x="1878" y="54"/>
                </a:cubicBezTo>
                <a:cubicBezTo>
                  <a:pt x="1878" y="51"/>
                  <a:pt x="1878" y="46"/>
                  <a:pt x="1877" y="44"/>
                </a:cubicBezTo>
                <a:cubicBezTo>
                  <a:pt x="1876" y="39"/>
                  <a:pt x="1871" y="37"/>
                  <a:pt x="1866" y="37"/>
                </a:cubicBezTo>
                <a:cubicBezTo>
                  <a:pt x="1858" y="37"/>
                  <a:pt x="1853" y="40"/>
                  <a:pt x="1853" y="40"/>
                </a:cubicBezTo>
                <a:cubicBezTo>
                  <a:pt x="1850" y="33"/>
                  <a:pt x="1850" y="33"/>
                  <a:pt x="1850" y="33"/>
                </a:cubicBezTo>
                <a:cubicBezTo>
                  <a:pt x="1850" y="33"/>
                  <a:pt x="1857" y="30"/>
                  <a:pt x="1869" y="30"/>
                </a:cubicBezTo>
                <a:cubicBezTo>
                  <a:pt x="1885" y="30"/>
                  <a:pt x="1888" y="39"/>
                  <a:pt x="1888" y="42"/>
                </a:cubicBezTo>
                <a:cubicBezTo>
                  <a:pt x="1889" y="45"/>
                  <a:pt x="1889" y="55"/>
                  <a:pt x="1889" y="57"/>
                </a:cubicBezTo>
                <a:cubicBezTo>
                  <a:pt x="1889" y="92"/>
                  <a:pt x="1889" y="92"/>
                  <a:pt x="1889" y="92"/>
                </a:cubicBezTo>
                <a:lnTo>
                  <a:pt x="1878" y="92"/>
                </a:lnTo>
                <a:close/>
                <a:moveTo>
                  <a:pt x="1878" y="64"/>
                </a:moveTo>
                <a:cubicBezTo>
                  <a:pt x="1878" y="64"/>
                  <a:pt x="1876" y="64"/>
                  <a:pt x="1871" y="64"/>
                </a:cubicBezTo>
                <a:cubicBezTo>
                  <a:pt x="1867" y="64"/>
                  <a:pt x="1863" y="65"/>
                  <a:pt x="1861" y="66"/>
                </a:cubicBezTo>
                <a:cubicBezTo>
                  <a:pt x="1857" y="68"/>
                  <a:pt x="1856" y="72"/>
                  <a:pt x="1856" y="75"/>
                </a:cubicBezTo>
                <a:cubicBezTo>
                  <a:pt x="1856" y="84"/>
                  <a:pt x="1862" y="86"/>
                  <a:pt x="1868" y="86"/>
                </a:cubicBezTo>
                <a:cubicBezTo>
                  <a:pt x="1874" y="86"/>
                  <a:pt x="1878" y="84"/>
                  <a:pt x="1878" y="84"/>
                </a:cubicBezTo>
                <a:lnTo>
                  <a:pt x="1878" y="64"/>
                </a:lnTo>
                <a:close/>
                <a:moveTo>
                  <a:pt x="1946" y="92"/>
                </a:moveTo>
                <a:cubicBezTo>
                  <a:pt x="1946" y="60"/>
                  <a:pt x="1946" y="60"/>
                  <a:pt x="1946" y="60"/>
                </a:cubicBezTo>
                <a:cubicBezTo>
                  <a:pt x="1946" y="56"/>
                  <a:pt x="1946" y="52"/>
                  <a:pt x="1945" y="49"/>
                </a:cubicBezTo>
                <a:cubicBezTo>
                  <a:pt x="1944" y="41"/>
                  <a:pt x="1939" y="38"/>
                  <a:pt x="1931" y="38"/>
                </a:cubicBezTo>
                <a:cubicBezTo>
                  <a:pt x="1924" y="38"/>
                  <a:pt x="1919" y="41"/>
                  <a:pt x="1919" y="41"/>
                </a:cubicBezTo>
                <a:cubicBezTo>
                  <a:pt x="1919" y="92"/>
                  <a:pt x="1919" y="92"/>
                  <a:pt x="1919" y="92"/>
                </a:cubicBezTo>
                <a:cubicBezTo>
                  <a:pt x="1908" y="92"/>
                  <a:pt x="1908" y="92"/>
                  <a:pt x="1908" y="92"/>
                </a:cubicBezTo>
                <a:cubicBezTo>
                  <a:pt x="1908" y="32"/>
                  <a:pt x="1908" y="32"/>
                  <a:pt x="1908" y="32"/>
                </a:cubicBezTo>
                <a:cubicBezTo>
                  <a:pt x="1919" y="32"/>
                  <a:pt x="1919" y="32"/>
                  <a:pt x="1919" y="32"/>
                </a:cubicBezTo>
                <a:cubicBezTo>
                  <a:pt x="1919" y="38"/>
                  <a:pt x="1919" y="38"/>
                  <a:pt x="1919" y="38"/>
                </a:cubicBezTo>
                <a:cubicBezTo>
                  <a:pt x="1919" y="38"/>
                  <a:pt x="1925" y="30"/>
                  <a:pt x="1937" y="30"/>
                </a:cubicBezTo>
                <a:cubicBezTo>
                  <a:pt x="1950" y="30"/>
                  <a:pt x="1955" y="38"/>
                  <a:pt x="1956" y="44"/>
                </a:cubicBezTo>
                <a:cubicBezTo>
                  <a:pt x="1957" y="48"/>
                  <a:pt x="1957" y="53"/>
                  <a:pt x="1957" y="56"/>
                </a:cubicBezTo>
                <a:cubicBezTo>
                  <a:pt x="1957" y="92"/>
                  <a:pt x="1957" y="92"/>
                  <a:pt x="1957" y="92"/>
                </a:cubicBezTo>
                <a:lnTo>
                  <a:pt x="1946" y="92"/>
                </a:lnTo>
                <a:close/>
                <a:moveTo>
                  <a:pt x="2015" y="92"/>
                </a:moveTo>
                <a:cubicBezTo>
                  <a:pt x="2015" y="86"/>
                  <a:pt x="2015" y="86"/>
                  <a:pt x="2015" y="86"/>
                </a:cubicBezTo>
                <a:cubicBezTo>
                  <a:pt x="2015" y="86"/>
                  <a:pt x="2010" y="93"/>
                  <a:pt x="1998" y="93"/>
                </a:cubicBezTo>
                <a:cubicBezTo>
                  <a:pt x="1984" y="93"/>
                  <a:pt x="1973" y="83"/>
                  <a:pt x="1973" y="63"/>
                </a:cubicBezTo>
                <a:cubicBezTo>
                  <a:pt x="1973" y="43"/>
                  <a:pt x="1986" y="31"/>
                  <a:pt x="2002" y="31"/>
                </a:cubicBezTo>
                <a:cubicBezTo>
                  <a:pt x="2011" y="31"/>
                  <a:pt x="2015" y="33"/>
                  <a:pt x="2015" y="33"/>
                </a:cubicBezTo>
                <a:cubicBezTo>
                  <a:pt x="2015" y="0"/>
                  <a:pt x="2015" y="0"/>
                  <a:pt x="2015" y="0"/>
                </a:cubicBezTo>
                <a:cubicBezTo>
                  <a:pt x="2027" y="0"/>
                  <a:pt x="2027" y="0"/>
                  <a:pt x="2027" y="0"/>
                </a:cubicBezTo>
                <a:cubicBezTo>
                  <a:pt x="2027" y="92"/>
                  <a:pt x="2027" y="92"/>
                  <a:pt x="2027" y="92"/>
                </a:cubicBezTo>
                <a:lnTo>
                  <a:pt x="2015" y="92"/>
                </a:lnTo>
                <a:close/>
                <a:moveTo>
                  <a:pt x="2015" y="38"/>
                </a:moveTo>
                <a:cubicBezTo>
                  <a:pt x="2015" y="38"/>
                  <a:pt x="2012" y="37"/>
                  <a:pt x="2006" y="37"/>
                </a:cubicBezTo>
                <a:cubicBezTo>
                  <a:pt x="1992" y="37"/>
                  <a:pt x="1985" y="46"/>
                  <a:pt x="1985" y="62"/>
                </a:cubicBezTo>
                <a:cubicBezTo>
                  <a:pt x="1985" y="76"/>
                  <a:pt x="1992" y="86"/>
                  <a:pt x="2004" y="86"/>
                </a:cubicBezTo>
                <a:cubicBezTo>
                  <a:pt x="2011" y="86"/>
                  <a:pt x="2015" y="83"/>
                  <a:pt x="2015" y="83"/>
                </a:cubicBezTo>
                <a:lnTo>
                  <a:pt x="2015" y="38"/>
                </a:lnTo>
                <a:close/>
              </a:path>
            </a:pathLst>
          </a:custGeom>
          <a:solidFill>
            <a:srgbClr val="505759"/>
          </a:solidFill>
          <a:ln>
            <a:noFill/>
          </a:ln>
        </p:spPr>
        <p:txBody>
          <a:bodyPr vert="horz" wrap="square" lIns="91440" tIns="45720" rIns="91440" bIns="45720" numCol="1" anchor="t" anchorCtr="0" compatLnSpc="1">
            <a:prstTxWarp prst="textNoShape">
              <a:avLst/>
            </a:prstTxWarp>
          </a:bodyPr>
          <a:lstStyle/>
          <a:p>
            <a:endParaRPr lang="en-US" dirty="0"/>
          </a:p>
        </p:txBody>
      </p:sp>
    </p:spTree>
    <p:custDataLst>
      <p:tags r:id="rId1"/>
    </p:custDataLst>
    <p:extLst>
      <p:ext uri="{BB962C8B-B14F-4D97-AF65-F5344CB8AC3E}">
        <p14:creationId xmlns:p14="http://schemas.microsoft.com/office/powerpoint/2010/main" val="287892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par>
                          <p:cTn id="8" fill="hold">
                            <p:stCondLst>
                              <p:cond delay="200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Photo 03">
    <p:spTree>
      <p:nvGrpSpPr>
        <p:cNvPr id="1" name=""/>
        <p:cNvGrpSpPr/>
        <p:nvPr/>
      </p:nvGrpSpPr>
      <p:grpSpPr>
        <a:xfrm>
          <a:off x="0" y="0"/>
          <a:ext cx="0" cy="0"/>
          <a:chOff x="0" y="0"/>
          <a:chExt cx="0" cy="0"/>
        </a:xfrm>
      </p:grpSpPr>
      <p:sp>
        <p:nvSpPr>
          <p:cNvPr id="6" name="Picture Placeholder 5"/>
          <p:cNvSpPr>
            <a:spLocks noGrp="1"/>
          </p:cNvSpPr>
          <p:nvPr userDrawn="1">
            <p:ph type="pic" sz="quarter" idx="10"/>
          </p:nvPr>
        </p:nvSpPr>
        <p:spPr bwMode="gray">
          <a:xfrm>
            <a:off x="786384" y="0"/>
            <a:ext cx="8357616" cy="2560320"/>
          </a:xfrm>
          <a:noFill/>
        </p:spPr>
        <p:txBody>
          <a:bodyPr anchor="ctr" anchorCtr="0">
            <a:normAutofit/>
          </a:bodyPr>
          <a:lstStyle>
            <a:lvl1pPr marL="0" indent="0" algn="ctr">
              <a:buNone/>
              <a:defRPr sz="1400"/>
            </a:lvl1pPr>
          </a:lstStyle>
          <a:p>
            <a:r>
              <a:rPr lang="en-US" dirty="0"/>
              <a:t>Click icon to add picture</a:t>
            </a:r>
          </a:p>
        </p:txBody>
      </p:sp>
      <p:sp>
        <p:nvSpPr>
          <p:cNvPr id="2" name="Title 1"/>
          <p:cNvSpPr>
            <a:spLocks noGrp="1"/>
          </p:cNvSpPr>
          <p:nvPr userDrawn="1">
            <p:ph type="ctrTitle"/>
          </p:nvPr>
        </p:nvSpPr>
        <p:spPr bwMode="gray">
          <a:xfrm>
            <a:off x="1005840" y="3044952"/>
            <a:ext cx="3657600" cy="109728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4189909"/>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7C646DB-570D-1C4F-B963-2B3EE0B9DF30}"/>
              </a:ext>
            </a:extLst>
          </p:cNvPr>
          <p:cNvSpPr/>
          <p:nvPr userDrawn="1"/>
        </p:nvSpPr>
        <p:spPr>
          <a:xfrm>
            <a:off x="484632" y="2560320"/>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Icon&#10;&#10;Description automatically generated">
            <a:extLst>
              <a:ext uri="{FF2B5EF4-FFF2-40B4-BE49-F238E27FC236}">
                <a16:creationId xmlns:a16="http://schemas.microsoft.com/office/drawing/2014/main" id="{E3187AA1-66BB-F940-A865-91878D05922E}"/>
              </a:ext>
            </a:extLst>
          </p:cNvPr>
          <p:cNvPicPr>
            <a:picLocks noChangeAspect="1"/>
          </p:cNvPicPr>
          <p:nvPr userDrawn="1"/>
        </p:nvPicPr>
        <p:blipFill>
          <a:blip r:embed="rId3"/>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4111864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E -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3"/>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800"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C229CF4-D02D-164D-B1CC-3890926F04C0}"/>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C9895328-C1B8-2543-B1B4-F9E4D2BF0AF7}"/>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2815458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E -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3319CA-691F-EE44-94CB-D645E89C2F17}"/>
              </a:ext>
            </a:extLst>
          </p:cNvPr>
          <p:cNvPicPr>
            <a:picLocks noChangeAspect="1"/>
          </p:cNvPicPr>
          <p:nvPr userDrawn="1"/>
        </p:nvPicPr>
        <p:blipFill>
          <a:blip r:embed="rId3"/>
          <a:srcRect/>
          <a:stretch/>
        </p:blipFill>
        <p:spPr>
          <a:xfrm>
            <a:off x="787401" y="1"/>
            <a:ext cx="8366759" cy="4361396"/>
          </a:xfrm>
          <a:prstGeom prst="rect">
            <a:avLst/>
          </a:prstGeom>
        </p:spPr>
      </p:pic>
      <p:sp>
        <p:nvSpPr>
          <p:cNvPr id="2" name="Title 1"/>
          <p:cNvSpPr>
            <a:spLocks noGrp="1"/>
          </p:cNvSpPr>
          <p:nvPr userDrawn="1">
            <p:ph type="ctrTitle"/>
          </p:nvPr>
        </p:nvSpPr>
        <p:spPr bwMode="gray">
          <a:xfrm>
            <a:off x="1005840" y="411480"/>
            <a:ext cx="3657600" cy="137160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3520440"/>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71ECD164-EE49-3B46-86A8-91306ED73DBA}"/>
              </a:ext>
            </a:extLst>
          </p:cNvPr>
          <p:cNvSpPr/>
          <p:nvPr userDrawn="1"/>
        </p:nvSpPr>
        <p:spPr>
          <a:xfrm>
            <a:off x="484632" y="4361688"/>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BB96E3C1-5BF7-7443-8CD9-4E21FCBA4C42}"/>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2140965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E - 0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3"/>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800"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307D505-78BA-9E41-AFD5-F3867B260D77}"/>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Logo, company name&#10;&#10;Description automatically generated">
            <a:extLst>
              <a:ext uri="{FF2B5EF4-FFF2-40B4-BE49-F238E27FC236}">
                <a16:creationId xmlns:a16="http://schemas.microsoft.com/office/drawing/2014/main" id="{BAEB68AF-CBF9-2949-A9F5-28C5496CAB1E}"/>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1248229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Plus -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3"/>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800"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87F108C-ED8C-164D-ADC0-D6142D7EB718}"/>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67C46DA5-9099-444D-B50C-E9D0A79A7662}"/>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3671557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Plus -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3319CA-691F-EE44-94CB-D645E89C2F17}"/>
              </a:ext>
            </a:extLst>
          </p:cNvPr>
          <p:cNvPicPr>
            <a:picLocks noChangeAspect="1"/>
          </p:cNvPicPr>
          <p:nvPr userDrawn="1"/>
        </p:nvPicPr>
        <p:blipFill>
          <a:blip r:embed="rId3"/>
          <a:srcRect/>
          <a:stretch/>
        </p:blipFill>
        <p:spPr>
          <a:xfrm>
            <a:off x="787401" y="1"/>
            <a:ext cx="8366759" cy="4361395"/>
          </a:xfrm>
          <a:prstGeom prst="rect">
            <a:avLst/>
          </a:prstGeom>
        </p:spPr>
      </p:pic>
      <p:sp>
        <p:nvSpPr>
          <p:cNvPr id="2" name="Title 1"/>
          <p:cNvSpPr>
            <a:spLocks noGrp="1"/>
          </p:cNvSpPr>
          <p:nvPr userDrawn="1">
            <p:ph type="ctrTitle"/>
          </p:nvPr>
        </p:nvSpPr>
        <p:spPr bwMode="gray">
          <a:xfrm>
            <a:off x="1005840" y="411480"/>
            <a:ext cx="3657600" cy="1371600"/>
          </a:xfrm>
        </p:spPr>
        <p:txBody>
          <a:bodyPr anchor="t" anchorCtr="0">
            <a:noAutofit/>
          </a:bodyPr>
          <a:lstStyle>
            <a:lvl1pPr>
              <a:defRPr sz="2600" baseline="0">
                <a:solidFill>
                  <a:schemeClr val="accent1"/>
                </a:solidFill>
              </a:defRPr>
            </a:lvl1pPr>
          </a:lstStyle>
          <a:p>
            <a:r>
              <a:rPr lang="en-US"/>
              <a:t>Click to edit Master title style</a:t>
            </a:r>
          </a:p>
        </p:txBody>
      </p:sp>
      <p:sp>
        <p:nvSpPr>
          <p:cNvPr id="3" name="Subtitle 2"/>
          <p:cNvSpPr>
            <a:spLocks noGrp="1"/>
          </p:cNvSpPr>
          <p:nvPr userDrawn="1">
            <p:ph type="subTitle" idx="1"/>
          </p:nvPr>
        </p:nvSpPr>
        <p:spPr bwMode="gray">
          <a:xfrm>
            <a:off x="1005840" y="3520440"/>
            <a:ext cx="3657600" cy="685800"/>
          </a:xfrm>
        </p:spPr>
        <p:txBody>
          <a:bodyPr>
            <a:noAutofit/>
          </a:bodyPr>
          <a:lstStyle>
            <a:lvl1pPr marL="0" indent="0" algn="l">
              <a:lnSpc>
                <a:spcPct val="110000"/>
              </a:lnSpc>
              <a:spcBef>
                <a:spcPts val="0"/>
              </a:spcBef>
              <a:buNone/>
              <a:defRPr sz="1200" b="1" baseline="0">
                <a:solidFill>
                  <a:schemeClr val="tx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5DDC768-DAEF-3E42-80C6-E7A1D3CA90EA}"/>
              </a:ext>
            </a:extLst>
          </p:cNvPr>
          <p:cNvSpPr/>
          <p:nvPr userDrawn="1"/>
        </p:nvSpPr>
        <p:spPr>
          <a:xfrm>
            <a:off x="484632" y="4361688"/>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Icon&#10;&#10;Description automatically generated">
            <a:extLst>
              <a:ext uri="{FF2B5EF4-FFF2-40B4-BE49-F238E27FC236}">
                <a16:creationId xmlns:a16="http://schemas.microsoft.com/office/drawing/2014/main" id="{EC228387-7219-754F-BBBB-F161E3029DEB}"/>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3641342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 Pattern Plus - 0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05558-E694-6246-8351-BE2A4716F9AF}"/>
              </a:ext>
            </a:extLst>
          </p:cNvPr>
          <p:cNvPicPr>
            <a:picLocks noChangeAspect="1"/>
          </p:cNvPicPr>
          <p:nvPr userDrawn="1"/>
        </p:nvPicPr>
        <p:blipFill>
          <a:blip r:embed="rId3"/>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6D8D0332-5560-CE4F-8F24-3E592108CEAD}"/>
              </a:ext>
            </a:extLst>
          </p:cNvPr>
          <p:cNvSpPr>
            <a:spLocks noChangeArrowheads="1"/>
          </p:cNvSpPr>
          <p:nvPr userDrawn="1"/>
        </p:nvSpPr>
        <p:spPr bwMode="gray">
          <a:xfrm>
            <a:off x="786384" y="338328"/>
            <a:ext cx="4178808" cy="4178808"/>
          </a:xfrm>
          <a:prstGeom prst="rect">
            <a:avLst/>
          </a:prstGeom>
          <a:solidFill>
            <a:srgbClr val="C8102E">
              <a:alpha val="90000"/>
            </a:srgb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800" dirty="0"/>
          </a:p>
        </p:txBody>
      </p:sp>
      <p:sp>
        <p:nvSpPr>
          <p:cNvPr id="2" name="Title 1"/>
          <p:cNvSpPr>
            <a:spLocks noGrp="1"/>
          </p:cNvSpPr>
          <p:nvPr userDrawn="1">
            <p:ph type="ctrTitle"/>
          </p:nvPr>
        </p:nvSpPr>
        <p:spPr bwMode="gray">
          <a:xfrm>
            <a:off x="1005840" y="685800"/>
            <a:ext cx="3657600" cy="1371600"/>
          </a:xfrm>
        </p:spPr>
        <p:txBody>
          <a:bodyPr anchor="t" anchorCtr="0">
            <a:noAutofit/>
          </a:bodyPr>
          <a:lstStyle>
            <a:lvl1pPr>
              <a:defRPr sz="2600" baseline="0">
                <a:solidFill>
                  <a:schemeClr val="bg1"/>
                </a:solidFill>
              </a:defRPr>
            </a:lvl1pPr>
          </a:lstStyle>
          <a:p>
            <a:r>
              <a:rPr lang="en-US"/>
              <a:t>Click to edit Master title style</a:t>
            </a:r>
          </a:p>
        </p:txBody>
      </p:sp>
      <p:sp>
        <p:nvSpPr>
          <p:cNvPr id="3" name="Subtitle 2"/>
          <p:cNvSpPr>
            <a:spLocks noGrp="1"/>
          </p:cNvSpPr>
          <p:nvPr userDrawn="1">
            <p:ph type="subTitle" idx="1"/>
          </p:nvPr>
        </p:nvSpPr>
        <p:spPr bwMode="gray">
          <a:xfrm>
            <a:off x="1005840" y="2285996"/>
            <a:ext cx="3657600" cy="685800"/>
          </a:xfrm>
        </p:spPr>
        <p:txBody>
          <a:bodyPr>
            <a:noAutofit/>
          </a:bodyPr>
          <a:lstStyle>
            <a:lvl1pPr marL="0" indent="0" algn="l">
              <a:lnSpc>
                <a:spcPct val="110000"/>
              </a:lnSpc>
              <a:spcBef>
                <a:spcPts val="0"/>
              </a:spcBef>
              <a:buNone/>
              <a:defRPr sz="1200" b="1" baseline="0">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11" name="Rectangle 10"/>
          <p:cNvSpPr/>
          <p:nvPr userDrawn="1"/>
        </p:nvSpPr>
        <p:spPr bwMode="gray">
          <a:xfrm>
            <a:off x="0" y="0"/>
            <a:ext cx="9144000" cy="51435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6D267A7-D1A2-CD43-AF45-759A6B811D37}"/>
              </a:ext>
            </a:extLst>
          </p:cNvPr>
          <p:cNvSpPr/>
          <p:nvPr userDrawn="1"/>
        </p:nvSpPr>
        <p:spPr>
          <a:xfrm>
            <a:off x="484632" y="4517136"/>
            <a:ext cx="301752" cy="301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company name&#10;&#10;Description automatically generated">
            <a:extLst>
              <a:ext uri="{FF2B5EF4-FFF2-40B4-BE49-F238E27FC236}">
                <a16:creationId xmlns:a16="http://schemas.microsoft.com/office/drawing/2014/main" id="{AFC415BB-2A32-2347-A1B0-A78E1A12445D}"/>
              </a:ext>
            </a:extLst>
          </p:cNvPr>
          <p:cNvPicPr>
            <a:picLocks noChangeAspect="1"/>
          </p:cNvPicPr>
          <p:nvPr userDrawn="1"/>
        </p:nvPicPr>
        <p:blipFill>
          <a:blip r:embed="rId4"/>
          <a:stretch>
            <a:fillRect/>
          </a:stretch>
        </p:blipFill>
        <p:spPr>
          <a:xfrm>
            <a:off x="7461504" y="3383280"/>
            <a:ext cx="1342482" cy="1645920"/>
          </a:xfrm>
          <a:prstGeom prst="rect">
            <a:avLst/>
          </a:prstGeom>
        </p:spPr>
      </p:pic>
    </p:spTree>
    <p:custDataLst>
      <p:tags r:id="rId1"/>
    </p:custDataLst>
    <p:extLst>
      <p:ext uri="{BB962C8B-B14F-4D97-AF65-F5344CB8AC3E}">
        <p14:creationId xmlns:p14="http://schemas.microsoft.com/office/powerpoint/2010/main" val="3346923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34A0A91-9D96-D54D-B84B-F260D12E8F25}"/>
              </a:ext>
            </a:extLst>
          </p:cNvPr>
          <p:cNvSpPr/>
          <p:nvPr userDrawn="1"/>
        </p:nvSpPr>
        <p:spPr>
          <a:xfrm>
            <a:off x="182880" y="182880"/>
            <a:ext cx="18288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8779B04-50E5-9440-B8D9-1C7405D5C07D}"/>
              </a:ext>
            </a:extLst>
          </p:cNvPr>
          <p:cNvSpPr/>
          <p:nvPr userDrawn="1"/>
        </p:nvSpPr>
        <p:spPr>
          <a:xfrm>
            <a:off x="365760" y="0"/>
            <a:ext cx="8778240"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bwMode="gray">
          <a:xfrm>
            <a:off x="0" y="4965192"/>
            <a:ext cx="9144000" cy="182880"/>
          </a:xfrm>
          <a:prstGeom prst="rect">
            <a:avLst/>
          </a:prstGeom>
          <a:solidFill>
            <a:srgbClr val="C8C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gray">
          <a:xfrm>
            <a:off x="548640" y="310896"/>
            <a:ext cx="6510528" cy="685800"/>
          </a:xfrm>
          <a:prstGeom prst="rect">
            <a:avLst/>
          </a:prstGeom>
        </p:spPr>
        <p:txBody>
          <a:bodyPr vert="horz" lIns="0" tIns="0" rIns="0" bIns="0" rtlCol="0" anchor="ctr">
            <a:noAutofit/>
          </a:bodyPr>
          <a:lstStyle/>
          <a:p>
            <a:r>
              <a:rPr lang="en-US"/>
              <a:t>Click to edit Master title style</a:t>
            </a:r>
          </a:p>
        </p:txBody>
      </p:sp>
      <p:sp>
        <p:nvSpPr>
          <p:cNvPr id="3" name="Text Placeholder 2"/>
          <p:cNvSpPr>
            <a:spLocks noGrp="1"/>
          </p:cNvSpPr>
          <p:nvPr>
            <p:ph type="body" idx="1"/>
          </p:nvPr>
        </p:nvSpPr>
        <p:spPr bwMode="gray">
          <a:xfrm>
            <a:off x="548640" y="1188720"/>
            <a:ext cx="6510528" cy="347472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bwMode="gray">
          <a:xfrm>
            <a:off x="7088744" y="4965192"/>
            <a:ext cx="1143000" cy="182880"/>
          </a:xfrm>
          <a:prstGeom prst="rect">
            <a:avLst/>
          </a:prstGeom>
        </p:spPr>
        <p:txBody>
          <a:bodyPr vert="horz" lIns="0" tIns="0" rIns="0" bIns="0" rtlCol="0" anchor="ctr"/>
          <a:lstStyle>
            <a:lvl1pPr algn="r">
              <a:defRPr sz="700">
                <a:solidFill>
                  <a:schemeClr val="accent6"/>
                </a:solidFill>
              </a:defRPr>
            </a:lvl1pPr>
          </a:lstStyle>
          <a:p>
            <a:r>
              <a:rPr lang="en-US"/>
              <a:t>Month 00, 0000</a:t>
            </a:r>
            <a:endParaRPr lang="en-US" dirty="0"/>
          </a:p>
        </p:txBody>
      </p:sp>
      <p:sp>
        <p:nvSpPr>
          <p:cNvPr id="6" name="Slide Number Placeholder 5"/>
          <p:cNvSpPr>
            <a:spLocks noGrp="1"/>
          </p:cNvSpPr>
          <p:nvPr>
            <p:ph type="sldNum" sz="quarter" idx="4"/>
          </p:nvPr>
        </p:nvSpPr>
        <p:spPr bwMode="gray">
          <a:xfrm>
            <a:off x="8229198" y="4965192"/>
            <a:ext cx="365760" cy="182880"/>
          </a:xfrm>
          <a:prstGeom prst="rect">
            <a:avLst/>
          </a:prstGeom>
        </p:spPr>
        <p:txBody>
          <a:bodyPr vert="horz" lIns="0" tIns="0" rIns="0" bIns="0" rtlCol="0" anchor="ctr"/>
          <a:lstStyle>
            <a:lvl1pPr algn="r">
              <a:defRPr sz="700">
                <a:solidFill>
                  <a:schemeClr val="accent6"/>
                </a:solidFill>
              </a:defRPr>
            </a:lvl1pPr>
          </a:lstStyle>
          <a:p>
            <a:fld id="{CDBA9528-BCFE-1E43-A37D-912FF3C527A6}" type="slidenum">
              <a:rPr lang="en-US" smtClean="0"/>
              <a:pPr/>
              <a:t>‹#›</a:t>
            </a:fld>
            <a:endParaRPr lang="en-US" dirty="0"/>
          </a:p>
        </p:txBody>
      </p:sp>
      <p:sp>
        <p:nvSpPr>
          <p:cNvPr id="21" name="Freeform 9" title="Edwards Lifesciences"/>
          <p:cNvSpPr>
            <a:spLocks noEditPoints="1"/>
          </p:cNvSpPr>
          <p:nvPr/>
        </p:nvSpPr>
        <p:spPr bwMode="gray">
          <a:xfrm>
            <a:off x="7633334" y="46188"/>
            <a:ext cx="960120" cy="87162"/>
          </a:xfrm>
          <a:custGeom>
            <a:avLst/>
            <a:gdLst>
              <a:gd name="T0" fmla="*/ 172 w 11328"/>
              <a:gd name="T1" fmla="*/ 190 h 939"/>
              <a:gd name="T2" fmla="*/ 172 w 11328"/>
              <a:gd name="T3" fmla="*/ 820 h 939"/>
              <a:gd name="T4" fmla="*/ 1003 w 11328"/>
              <a:gd name="T5" fmla="*/ 867 h 939"/>
              <a:gd name="T6" fmla="*/ 998 w 11328"/>
              <a:gd name="T7" fmla="*/ 0 h 939"/>
              <a:gd name="T8" fmla="*/ 934 w 11328"/>
              <a:gd name="T9" fmla="*/ 395 h 939"/>
              <a:gd name="T10" fmla="*/ 2038 w 11328"/>
              <a:gd name="T11" fmla="*/ 929 h 939"/>
              <a:gd name="T12" fmla="*/ 1632 w 11328"/>
              <a:gd name="T13" fmla="*/ 929 h 939"/>
              <a:gd name="T14" fmla="*/ 1558 w 11328"/>
              <a:gd name="T15" fmla="*/ 799 h 939"/>
              <a:gd name="T16" fmla="*/ 1972 w 11328"/>
              <a:gd name="T17" fmla="*/ 801 h 939"/>
              <a:gd name="T18" fmla="*/ 2634 w 11328"/>
              <a:gd name="T19" fmla="*/ 929 h 939"/>
              <a:gd name="T20" fmla="*/ 2546 w 11328"/>
              <a:gd name="T21" fmla="*/ 568 h 939"/>
              <a:gd name="T22" fmla="*/ 2376 w 11328"/>
              <a:gd name="T23" fmla="*/ 431 h 939"/>
              <a:gd name="T24" fmla="*/ 2792 w 11328"/>
              <a:gd name="T25" fmla="*/ 929 h 939"/>
              <a:gd name="T26" fmla="*/ 2451 w 11328"/>
              <a:gd name="T27" fmla="*/ 748 h 939"/>
              <a:gd name="T28" fmla="*/ 3225 w 11328"/>
              <a:gd name="T29" fmla="*/ 425 h 939"/>
              <a:gd name="T30" fmla="*/ 3130 w 11328"/>
              <a:gd name="T31" fmla="*/ 315 h 939"/>
              <a:gd name="T32" fmla="*/ 3826 w 11328"/>
              <a:gd name="T33" fmla="*/ 929 h 939"/>
              <a:gd name="T34" fmla="*/ 3821 w 11328"/>
              <a:gd name="T35" fmla="*/ 331 h 939"/>
              <a:gd name="T36" fmla="*/ 3821 w 11328"/>
              <a:gd name="T37" fmla="*/ 403 h 939"/>
              <a:gd name="T38" fmla="*/ 3821 w 11328"/>
              <a:gd name="T39" fmla="*/ 403 h 939"/>
              <a:gd name="T40" fmla="*/ 4397 w 11328"/>
              <a:gd name="T41" fmla="*/ 772 h 939"/>
              <a:gd name="T42" fmla="*/ 4536 w 11328"/>
              <a:gd name="T43" fmla="*/ 335 h 939"/>
              <a:gd name="T44" fmla="*/ 4434 w 11328"/>
              <a:gd name="T45" fmla="*/ 579 h 939"/>
              <a:gd name="T46" fmla="*/ 5124 w 11328"/>
              <a:gd name="T47" fmla="*/ 82 h 939"/>
              <a:gd name="T48" fmla="*/ 5605 w 11328"/>
              <a:gd name="T49" fmla="*/ 227 h 939"/>
              <a:gd name="T50" fmla="*/ 5523 w 11328"/>
              <a:gd name="T51" fmla="*/ 929 h 939"/>
              <a:gd name="T52" fmla="*/ 6217 w 11328"/>
              <a:gd name="T53" fmla="*/ 112 h 939"/>
              <a:gd name="T54" fmla="*/ 6196 w 11328"/>
              <a:gd name="T55" fmla="*/ 316 h 939"/>
              <a:gd name="T56" fmla="*/ 5905 w 11328"/>
              <a:gd name="T57" fmla="*/ 407 h 939"/>
              <a:gd name="T58" fmla="*/ 5917 w 11328"/>
              <a:gd name="T59" fmla="*/ 131 h 939"/>
              <a:gd name="T60" fmla="*/ 6430 w 11328"/>
              <a:gd name="T61" fmla="*/ 645 h 939"/>
              <a:gd name="T62" fmla="*/ 6260 w 11328"/>
              <a:gd name="T63" fmla="*/ 623 h 939"/>
              <a:gd name="T64" fmla="*/ 6430 w 11328"/>
              <a:gd name="T65" fmla="*/ 633 h 939"/>
              <a:gd name="T66" fmla="*/ 6646 w 11328"/>
              <a:gd name="T67" fmla="*/ 547 h 939"/>
              <a:gd name="T68" fmla="*/ 7083 w 11328"/>
              <a:gd name="T69" fmla="*/ 840 h 939"/>
              <a:gd name="T70" fmla="*/ 7136 w 11328"/>
              <a:gd name="T71" fmla="*/ 303 h 939"/>
              <a:gd name="T72" fmla="*/ 7135 w 11328"/>
              <a:gd name="T73" fmla="*/ 534 h 939"/>
              <a:gd name="T74" fmla="*/ 7780 w 11328"/>
              <a:gd name="T75" fmla="*/ 402 h 939"/>
              <a:gd name="T76" fmla="*/ 7732 w 11328"/>
              <a:gd name="T77" fmla="*/ 939 h 939"/>
              <a:gd name="T78" fmla="*/ 7890 w 11328"/>
              <a:gd name="T79" fmla="*/ 431 h 939"/>
              <a:gd name="T80" fmla="*/ 8114 w 11328"/>
              <a:gd name="T81" fmla="*/ 227 h 939"/>
              <a:gd name="T82" fmla="*/ 8032 w 11328"/>
              <a:gd name="T83" fmla="*/ 929 h 939"/>
              <a:gd name="T84" fmla="*/ 8862 w 11328"/>
              <a:gd name="T85" fmla="*/ 903 h 939"/>
              <a:gd name="T86" fmla="*/ 8885 w 11328"/>
              <a:gd name="T87" fmla="*/ 623 h 939"/>
              <a:gd name="T88" fmla="*/ 8511 w 11328"/>
              <a:gd name="T89" fmla="*/ 475 h 939"/>
              <a:gd name="T90" fmla="*/ 9398 w 11328"/>
              <a:gd name="T91" fmla="*/ 577 h 939"/>
              <a:gd name="T92" fmla="*/ 9018 w 11328"/>
              <a:gd name="T93" fmla="*/ 929 h 939"/>
              <a:gd name="T94" fmla="*/ 9558 w 11328"/>
              <a:gd name="T95" fmla="*/ 438 h 939"/>
              <a:gd name="T96" fmla="*/ 10046 w 11328"/>
              <a:gd name="T97" fmla="*/ 402 h 939"/>
              <a:gd name="T98" fmla="*/ 9998 w 11328"/>
              <a:gd name="T99" fmla="*/ 939 h 939"/>
              <a:gd name="T100" fmla="*/ 10157 w 11328"/>
              <a:gd name="T101" fmla="*/ 431 h 939"/>
              <a:gd name="T102" fmla="*/ 10781 w 11328"/>
              <a:gd name="T103" fmla="*/ 903 h 939"/>
              <a:gd name="T104" fmla="*/ 10804 w 11328"/>
              <a:gd name="T105" fmla="*/ 623 h 939"/>
              <a:gd name="T106" fmla="*/ 10429 w 11328"/>
              <a:gd name="T107" fmla="*/ 475 h 939"/>
              <a:gd name="T108" fmla="*/ 10884 w 11328"/>
              <a:gd name="T109" fmla="*/ 903 h 939"/>
              <a:gd name="T110" fmla="*/ 11028 w 11328"/>
              <a:gd name="T111" fmla="*/ 653 h 939"/>
              <a:gd name="T112" fmla="*/ 11148 w 11328"/>
              <a:gd name="T113" fmla="*/ 399 h 939"/>
              <a:gd name="T114" fmla="*/ 11092 w 11328"/>
              <a:gd name="T115" fmla="*/ 939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328" h="939">
                <a:moveTo>
                  <a:pt x="0" y="929"/>
                </a:moveTo>
                <a:cubicBezTo>
                  <a:pt x="0" y="82"/>
                  <a:pt x="0" y="82"/>
                  <a:pt x="0" y="82"/>
                </a:cubicBezTo>
                <a:cubicBezTo>
                  <a:pt x="457" y="82"/>
                  <a:pt x="457" y="82"/>
                  <a:pt x="457" y="82"/>
                </a:cubicBezTo>
                <a:cubicBezTo>
                  <a:pt x="457" y="190"/>
                  <a:pt x="457" y="190"/>
                  <a:pt x="457" y="190"/>
                </a:cubicBezTo>
                <a:cubicBezTo>
                  <a:pt x="172" y="190"/>
                  <a:pt x="172" y="190"/>
                  <a:pt x="172" y="190"/>
                </a:cubicBezTo>
                <a:cubicBezTo>
                  <a:pt x="172" y="436"/>
                  <a:pt x="172" y="436"/>
                  <a:pt x="172" y="436"/>
                </a:cubicBezTo>
                <a:cubicBezTo>
                  <a:pt x="425" y="436"/>
                  <a:pt x="425" y="436"/>
                  <a:pt x="425" y="436"/>
                </a:cubicBezTo>
                <a:cubicBezTo>
                  <a:pt x="425" y="545"/>
                  <a:pt x="425" y="545"/>
                  <a:pt x="425" y="545"/>
                </a:cubicBezTo>
                <a:cubicBezTo>
                  <a:pt x="172" y="545"/>
                  <a:pt x="172" y="545"/>
                  <a:pt x="172" y="545"/>
                </a:cubicBezTo>
                <a:cubicBezTo>
                  <a:pt x="172" y="820"/>
                  <a:pt x="172" y="820"/>
                  <a:pt x="172" y="820"/>
                </a:cubicBezTo>
                <a:cubicBezTo>
                  <a:pt x="472" y="820"/>
                  <a:pt x="472" y="820"/>
                  <a:pt x="472" y="820"/>
                </a:cubicBezTo>
                <a:cubicBezTo>
                  <a:pt x="472" y="929"/>
                  <a:pt x="472" y="929"/>
                  <a:pt x="472" y="929"/>
                </a:cubicBezTo>
                <a:lnTo>
                  <a:pt x="0" y="929"/>
                </a:lnTo>
                <a:close/>
                <a:moveTo>
                  <a:pt x="1003" y="929"/>
                </a:moveTo>
                <a:cubicBezTo>
                  <a:pt x="1003" y="867"/>
                  <a:pt x="1003" y="867"/>
                  <a:pt x="1003" y="867"/>
                </a:cubicBezTo>
                <a:cubicBezTo>
                  <a:pt x="1003" y="867"/>
                  <a:pt x="959" y="937"/>
                  <a:pt x="834" y="937"/>
                </a:cubicBezTo>
                <a:cubicBezTo>
                  <a:pt x="682" y="937"/>
                  <a:pt x="582" y="833"/>
                  <a:pt x="582" y="634"/>
                </a:cubicBezTo>
                <a:cubicBezTo>
                  <a:pt x="582" y="430"/>
                  <a:pt x="707" y="305"/>
                  <a:pt x="871" y="305"/>
                </a:cubicBezTo>
                <a:cubicBezTo>
                  <a:pt x="962" y="305"/>
                  <a:pt x="998" y="331"/>
                  <a:pt x="998" y="331"/>
                </a:cubicBezTo>
                <a:cubicBezTo>
                  <a:pt x="998" y="0"/>
                  <a:pt x="998" y="0"/>
                  <a:pt x="998" y="0"/>
                </a:cubicBezTo>
                <a:cubicBezTo>
                  <a:pt x="1166" y="0"/>
                  <a:pt x="1166" y="0"/>
                  <a:pt x="1166" y="0"/>
                </a:cubicBezTo>
                <a:cubicBezTo>
                  <a:pt x="1166" y="929"/>
                  <a:pt x="1166" y="929"/>
                  <a:pt x="1166" y="929"/>
                </a:cubicBezTo>
                <a:lnTo>
                  <a:pt x="1003" y="929"/>
                </a:lnTo>
                <a:close/>
                <a:moveTo>
                  <a:pt x="998" y="403"/>
                </a:moveTo>
                <a:cubicBezTo>
                  <a:pt x="998" y="403"/>
                  <a:pt x="973" y="395"/>
                  <a:pt x="934" y="395"/>
                </a:cubicBezTo>
                <a:cubicBezTo>
                  <a:pt x="798" y="395"/>
                  <a:pt x="756" y="492"/>
                  <a:pt x="756" y="622"/>
                </a:cubicBezTo>
                <a:cubicBezTo>
                  <a:pt x="756" y="748"/>
                  <a:pt x="808" y="831"/>
                  <a:pt x="912" y="831"/>
                </a:cubicBezTo>
                <a:cubicBezTo>
                  <a:pt x="966" y="831"/>
                  <a:pt x="998" y="813"/>
                  <a:pt x="998" y="813"/>
                </a:cubicBezTo>
                <a:lnTo>
                  <a:pt x="998" y="403"/>
                </a:lnTo>
                <a:close/>
                <a:moveTo>
                  <a:pt x="2038" y="929"/>
                </a:moveTo>
                <a:cubicBezTo>
                  <a:pt x="1870" y="929"/>
                  <a:pt x="1870" y="929"/>
                  <a:pt x="1870" y="929"/>
                </a:cubicBezTo>
                <a:cubicBezTo>
                  <a:pt x="1766" y="528"/>
                  <a:pt x="1766" y="528"/>
                  <a:pt x="1766" y="528"/>
                </a:cubicBezTo>
                <a:cubicBezTo>
                  <a:pt x="1751" y="468"/>
                  <a:pt x="1751" y="448"/>
                  <a:pt x="1751" y="448"/>
                </a:cubicBezTo>
                <a:cubicBezTo>
                  <a:pt x="1751" y="448"/>
                  <a:pt x="1751" y="473"/>
                  <a:pt x="1736" y="527"/>
                </a:cubicBezTo>
                <a:cubicBezTo>
                  <a:pt x="1632" y="929"/>
                  <a:pt x="1632" y="929"/>
                  <a:pt x="1632" y="929"/>
                </a:cubicBezTo>
                <a:cubicBezTo>
                  <a:pt x="1459" y="929"/>
                  <a:pt x="1459" y="929"/>
                  <a:pt x="1459" y="929"/>
                </a:cubicBezTo>
                <a:cubicBezTo>
                  <a:pt x="1270" y="315"/>
                  <a:pt x="1270" y="315"/>
                  <a:pt x="1270" y="315"/>
                </a:cubicBezTo>
                <a:cubicBezTo>
                  <a:pt x="1440" y="315"/>
                  <a:pt x="1440" y="315"/>
                  <a:pt x="1440" y="315"/>
                </a:cubicBezTo>
                <a:cubicBezTo>
                  <a:pt x="1536" y="688"/>
                  <a:pt x="1536" y="688"/>
                  <a:pt x="1536" y="688"/>
                </a:cubicBezTo>
                <a:cubicBezTo>
                  <a:pt x="1556" y="767"/>
                  <a:pt x="1558" y="799"/>
                  <a:pt x="1558" y="799"/>
                </a:cubicBezTo>
                <a:cubicBezTo>
                  <a:pt x="1558" y="799"/>
                  <a:pt x="1559" y="774"/>
                  <a:pt x="1577" y="703"/>
                </a:cubicBezTo>
                <a:cubicBezTo>
                  <a:pt x="1678" y="315"/>
                  <a:pt x="1678" y="315"/>
                  <a:pt x="1678" y="315"/>
                </a:cubicBezTo>
                <a:cubicBezTo>
                  <a:pt x="1849" y="315"/>
                  <a:pt x="1849" y="315"/>
                  <a:pt x="1849" y="315"/>
                </a:cubicBezTo>
                <a:cubicBezTo>
                  <a:pt x="1954" y="708"/>
                  <a:pt x="1954" y="708"/>
                  <a:pt x="1954" y="708"/>
                </a:cubicBezTo>
                <a:cubicBezTo>
                  <a:pt x="1972" y="778"/>
                  <a:pt x="1972" y="801"/>
                  <a:pt x="1972" y="801"/>
                </a:cubicBezTo>
                <a:cubicBezTo>
                  <a:pt x="1972" y="801"/>
                  <a:pt x="1974" y="763"/>
                  <a:pt x="1993" y="688"/>
                </a:cubicBezTo>
                <a:cubicBezTo>
                  <a:pt x="2088" y="315"/>
                  <a:pt x="2088" y="315"/>
                  <a:pt x="2088" y="315"/>
                </a:cubicBezTo>
                <a:cubicBezTo>
                  <a:pt x="2234" y="315"/>
                  <a:pt x="2234" y="315"/>
                  <a:pt x="2234" y="315"/>
                </a:cubicBezTo>
                <a:lnTo>
                  <a:pt x="2038" y="929"/>
                </a:lnTo>
                <a:close/>
                <a:moveTo>
                  <a:pt x="2634" y="929"/>
                </a:moveTo>
                <a:cubicBezTo>
                  <a:pt x="2634" y="874"/>
                  <a:pt x="2634" y="874"/>
                  <a:pt x="2634" y="874"/>
                </a:cubicBezTo>
                <a:cubicBezTo>
                  <a:pt x="2634" y="874"/>
                  <a:pt x="2589" y="937"/>
                  <a:pt x="2477" y="937"/>
                </a:cubicBezTo>
                <a:cubicBezTo>
                  <a:pt x="2361" y="937"/>
                  <a:pt x="2285" y="869"/>
                  <a:pt x="2285" y="757"/>
                </a:cubicBezTo>
                <a:cubicBezTo>
                  <a:pt x="2285" y="690"/>
                  <a:pt x="2309" y="642"/>
                  <a:pt x="2354" y="610"/>
                </a:cubicBezTo>
                <a:cubicBezTo>
                  <a:pt x="2405" y="573"/>
                  <a:pt x="2474" y="568"/>
                  <a:pt x="2546" y="568"/>
                </a:cubicBezTo>
                <a:cubicBezTo>
                  <a:pt x="2586" y="568"/>
                  <a:pt x="2631" y="571"/>
                  <a:pt x="2631" y="571"/>
                </a:cubicBezTo>
                <a:cubicBezTo>
                  <a:pt x="2631" y="532"/>
                  <a:pt x="2631" y="532"/>
                  <a:pt x="2631" y="532"/>
                </a:cubicBezTo>
                <a:cubicBezTo>
                  <a:pt x="2631" y="502"/>
                  <a:pt x="2628" y="473"/>
                  <a:pt x="2621" y="454"/>
                </a:cubicBezTo>
                <a:cubicBezTo>
                  <a:pt x="2606" y="413"/>
                  <a:pt x="2568" y="400"/>
                  <a:pt x="2516" y="400"/>
                </a:cubicBezTo>
                <a:cubicBezTo>
                  <a:pt x="2432" y="400"/>
                  <a:pt x="2376" y="431"/>
                  <a:pt x="2376" y="431"/>
                </a:cubicBezTo>
                <a:cubicBezTo>
                  <a:pt x="2343" y="336"/>
                  <a:pt x="2343" y="336"/>
                  <a:pt x="2343" y="336"/>
                </a:cubicBezTo>
                <a:cubicBezTo>
                  <a:pt x="2343" y="336"/>
                  <a:pt x="2421" y="301"/>
                  <a:pt x="2559" y="301"/>
                </a:cubicBezTo>
                <a:cubicBezTo>
                  <a:pt x="2718" y="301"/>
                  <a:pt x="2763" y="369"/>
                  <a:pt x="2780" y="415"/>
                </a:cubicBezTo>
                <a:cubicBezTo>
                  <a:pt x="2793" y="453"/>
                  <a:pt x="2792" y="520"/>
                  <a:pt x="2792" y="562"/>
                </a:cubicBezTo>
                <a:cubicBezTo>
                  <a:pt x="2792" y="929"/>
                  <a:pt x="2792" y="929"/>
                  <a:pt x="2792" y="929"/>
                </a:cubicBezTo>
                <a:lnTo>
                  <a:pt x="2634" y="929"/>
                </a:lnTo>
                <a:close/>
                <a:moveTo>
                  <a:pt x="2631" y="646"/>
                </a:moveTo>
                <a:cubicBezTo>
                  <a:pt x="2631" y="646"/>
                  <a:pt x="2620" y="645"/>
                  <a:pt x="2574" y="645"/>
                </a:cubicBezTo>
                <a:cubicBezTo>
                  <a:pt x="2537" y="645"/>
                  <a:pt x="2507" y="651"/>
                  <a:pt x="2483" y="670"/>
                </a:cubicBezTo>
                <a:cubicBezTo>
                  <a:pt x="2459" y="689"/>
                  <a:pt x="2451" y="721"/>
                  <a:pt x="2451" y="748"/>
                </a:cubicBezTo>
                <a:cubicBezTo>
                  <a:pt x="2451" y="823"/>
                  <a:pt x="2506" y="843"/>
                  <a:pt x="2556" y="843"/>
                </a:cubicBezTo>
                <a:cubicBezTo>
                  <a:pt x="2606" y="843"/>
                  <a:pt x="2631" y="829"/>
                  <a:pt x="2631" y="829"/>
                </a:cubicBezTo>
                <a:lnTo>
                  <a:pt x="2631" y="646"/>
                </a:lnTo>
                <a:close/>
                <a:moveTo>
                  <a:pt x="3324" y="455"/>
                </a:moveTo>
                <a:cubicBezTo>
                  <a:pt x="3315" y="448"/>
                  <a:pt x="3280" y="425"/>
                  <a:pt x="3225" y="425"/>
                </a:cubicBezTo>
                <a:cubicBezTo>
                  <a:pt x="3167" y="425"/>
                  <a:pt x="3135" y="447"/>
                  <a:pt x="3135" y="447"/>
                </a:cubicBezTo>
                <a:cubicBezTo>
                  <a:pt x="3135" y="929"/>
                  <a:pt x="3135" y="929"/>
                  <a:pt x="3135" y="929"/>
                </a:cubicBezTo>
                <a:cubicBezTo>
                  <a:pt x="2967" y="929"/>
                  <a:pt x="2967" y="929"/>
                  <a:pt x="2967" y="929"/>
                </a:cubicBezTo>
                <a:cubicBezTo>
                  <a:pt x="2967" y="315"/>
                  <a:pt x="2967" y="315"/>
                  <a:pt x="2967" y="315"/>
                </a:cubicBezTo>
                <a:cubicBezTo>
                  <a:pt x="3130" y="315"/>
                  <a:pt x="3130" y="315"/>
                  <a:pt x="3130" y="315"/>
                </a:cubicBezTo>
                <a:cubicBezTo>
                  <a:pt x="3130" y="396"/>
                  <a:pt x="3130" y="396"/>
                  <a:pt x="3130" y="396"/>
                </a:cubicBezTo>
                <a:cubicBezTo>
                  <a:pt x="3130" y="396"/>
                  <a:pt x="3173" y="305"/>
                  <a:pt x="3278" y="305"/>
                </a:cubicBezTo>
                <a:cubicBezTo>
                  <a:pt x="3316" y="305"/>
                  <a:pt x="3340" y="313"/>
                  <a:pt x="3358" y="321"/>
                </a:cubicBezTo>
                <a:lnTo>
                  <a:pt x="3324" y="455"/>
                </a:lnTo>
                <a:close/>
                <a:moveTo>
                  <a:pt x="3826" y="929"/>
                </a:moveTo>
                <a:cubicBezTo>
                  <a:pt x="3826" y="867"/>
                  <a:pt x="3826" y="867"/>
                  <a:pt x="3826" y="867"/>
                </a:cubicBezTo>
                <a:cubicBezTo>
                  <a:pt x="3826" y="867"/>
                  <a:pt x="3781" y="937"/>
                  <a:pt x="3657" y="937"/>
                </a:cubicBezTo>
                <a:cubicBezTo>
                  <a:pt x="3504" y="937"/>
                  <a:pt x="3405" y="833"/>
                  <a:pt x="3405" y="634"/>
                </a:cubicBezTo>
                <a:cubicBezTo>
                  <a:pt x="3405" y="430"/>
                  <a:pt x="3529" y="305"/>
                  <a:pt x="3694" y="305"/>
                </a:cubicBezTo>
                <a:cubicBezTo>
                  <a:pt x="3785" y="305"/>
                  <a:pt x="3821" y="331"/>
                  <a:pt x="3821" y="331"/>
                </a:cubicBezTo>
                <a:cubicBezTo>
                  <a:pt x="3821" y="0"/>
                  <a:pt x="3821" y="0"/>
                  <a:pt x="3821" y="0"/>
                </a:cubicBezTo>
                <a:cubicBezTo>
                  <a:pt x="3989" y="0"/>
                  <a:pt x="3989" y="0"/>
                  <a:pt x="3989" y="0"/>
                </a:cubicBezTo>
                <a:cubicBezTo>
                  <a:pt x="3989" y="929"/>
                  <a:pt x="3989" y="929"/>
                  <a:pt x="3989" y="929"/>
                </a:cubicBezTo>
                <a:lnTo>
                  <a:pt x="3826" y="929"/>
                </a:lnTo>
                <a:close/>
                <a:moveTo>
                  <a:pt x="3821" y="403"/>
                </a:moveTo>
                <a:cubicBezTo>
                  <a:pt x="3821" y="403"/>
                  <a:pt x="3796" y="395"/>
                  <a:pt x="3756" y="395"/>
                </a:cubicBezTo>
                <a:cubicBezTo>
                  <a:pt x="3621" y="395"/>
                  <a:pt x="3579" y="492"/>
                  <a:pt x="3579" y="622"/>
                </a:cubicBezTo>
                <a:cubicBezTo>
                  <a:pt x="3579" y="748"/>
                  <a:pt x="3630" y="831"/>
                  <a:pt x="3735" y="831"/>
                </a:cubicBezTo>
                <a:cubicBezTo>
                  <a:pt x="3789" y="831"/>
                  <a:pt x="3821" y="813"/>
                  <a:pt x="3821" y="813"/>
                </a:cubicBezTo>
                <a:lnTo>
                  <a:pt x="3821" y="403"/>
                </a:lnTo>
                <a:close/>
                <a:moveTo>
                  <a:pt x="4313" y="939"/>
                </a:moveTo>
                <a:cubicBezTo>
                  <a:pt x="4171" y="939"/>
                  <a:pt x="4105" y="903"/>
                  <a:pt x="4105" y="903"/>
                </a:cubicBezTo>
                <a:cubicBezTo>
                  <a:pt x="4139" y="807"/>
                  <a:pt x="4139" y="807"/>
                  <a:pt x="4139" y="807"/>
                </a:cubicBezTo>
                <a:cubicBezTo>
                  <a:pt x="4139" y="807"/>
                  <a:pt x="4194" y="840"/>
                  <a:pt x="4295" y="840"/>
                </a:cubicBezTo>
                <a:cubicBezTo>
                  <a:pt x="4361" y="840"/>
                  <a:pt x="4397" y="817"/>
                  <a:pt x="4397" y="772"/>
                </a:cubicBezTo>
                <a:cubicBezTo>
                  <a:pt x="4397" y="736"/>
                  <a:pt x="4380" y="725"/>
                  <a:pt x="4339" y="702"/>
                </a:cubicBezTo>
                <a:cubicBezTo>
                  <a:pt x="4249" y="653"/>
                  <a:pt x="4249" y="653"/>
                  <a:pt x="4249" y="653"/>
                </a:cubicBezTo>
                <a:cubicBezTo>
                  <a:pt x="4169" y="609"/>
                  <a:pt x="4127" y="564"/>
                  <a:pt x="4127" y="478"/>
                </a:cubicBezTo>
                <a:cubicBezTo>
                  <a:pt x="4127" y="361"/>
                  <a:pt x="4211" y="303"/>
                  <a:pt x="4348" y="303"/>
                </a:cubicBezTo>
                <a:cubicBezTo>
                  <a:pt x="4469" y="303"/>
                  <a:pt x="4536" y="335"/>
                  <a:pt x="4536" y="335"/>
                </a:cubicBezTo>
                <a:cubicBezTo>
                  <a:pt x="4503" y="431"/>
                  <a:pt x="4503" y="431"/>
                  <a:pt x="4503" y="431"/>
                </a:cubicBezTo>
                <a:cubicBezTo>
                  <a:pt x="4503" y="431"/>
                  <a:pt x="4446" y="399"/>
                  <a:pt x="4369" y="399"/>
                </a:cubicBezTo>
                <a:cubicBezTo>
                  <a:pt x="4319" y="399"/>
                  <a:pt x="4275" y="412"/>
                  <a:pt x="4275" y="459"/>
                </a:cubicBezTo>
                <a:cubicBezTo>
                  <a:pt x="4275" y="497"/>
                  <a:pt x="4297" y="509"/>
                  <a:pt x="4347" y="534"/>
                </a:cubicBezTo>
                <a:cubicBezTo>
                  <a:pt x="4434" y="579"/>
                  <a:pt x="4434" y="579"/>
                  <a:pt x="4434" y="579"/>
                </a:cubicBezTo>
                <a:cubicBezTo>
                  <a:pt x="4509" y="617"/>
                  <a:pt x="4549" y="664"/>
                  <a:pt x="4549" y="747"/>
                </a:cubicBezTo>
                <a:cubicBezTo>
                  <a:pt x="4549" y="887"/>
                  <a:pt x="4440" y="939"/>
                  <a:pt x="4313" y="939"/>
                </a:cubicBezTo>
                <a:close/>
                <a:moveTo>
                  <a:pt x="4953" y="929"/>
                </a:moveTo>
                <a:cubicBezTo>
                  <a:pt x="4953" y="82"/>
                  <a:pt x="4953" y="82"/>
                  <a:pt x="4953" y="82"/>
                </a:cubicBezTo>
                <a:cubicBezTo>
                  <a:pt x="5124" y="82"/>
                  <a:pt x="5124" y="82"/>
                  <a:pt x="5124" y="82"/>
                </a:cubicBezTo>
                <a:cubicBezTo>
                  <a:pt x="5124" y="820"/>
                  <a:pt x="5124" y="820"/>
                  <a:pt x="5124" y="820"/>
                </a:cubicBezTo>
                <a:cubicBezTo>
                  <a:pt x="5421" y="820"/>
                  <a:pt x="5421" y="820"/>
                  <a:pt x="5421" y="820"/>
                </a:cubicBezTo>
                <a:cubicBezTo>
                  <a:pt x="5421" y="929"/>
                  <a:pt x="5421" y="929"/>
                  <a:pt x="5421" y="929"/>
                </a:cubicBezTo>
                <a:lnTo>
                  <a:pt x="4953" y="929"/>
                </a:lnTo>
                <a:close/>
                <a:moveTo>
                  <a:pt x="5605" y="227"/>
                </a:moveTo>
                <a:cubicBezTo>
                  <a:pt x="5547" y="227"/>
                  <a:pt x="5509" y="192"/>
                  <a:pt x="5509" y="141"/>
                </a:cubicBezTo>
                <a:cubicBezTo>
                  <a:pt x="5509" y="85"/>
                  <a:pt x="5547" y="51"/>
                  <a:pt x="5608" y="51"/>
                </a:cubicBezTo>
                <a:cubicBezTo>
                  <a:pt x="5666" y="51"/>
                  <a:pt x="5704" y="85"/>
                  <a:pt x="5704" y="137"/>
                </a:cubicBezTo>
                <a:cubicBezTo>
                  <a:pt x="5704" y="192"/>
                  <a:pt x="5666" y="227"/>
                  <a:pt x="5605" y="227"/>
                </a:cubicBezTo>
                <a:close/>
                <a:moveTo>
                  <a:pt x="5523" y="929"/>
                </a:moveTo>
                <a:cubicBezTo>
                  <a:pt x="5523" y="315"/>
                  <a:pt x="5523" y="315"/>
                  <a:pt x="5523" y="315"/>
                </a:cubicBezTo>
                <a:cubicBezTo>
                  <a:pt x="5691" y="315"/>
                  <a:pt x="5691" y="315"/>
                  <a:pt x="5691" y="315"/>
                </a:cubicBezTo>
                <a:cubicBezTo>
                  <a:pt x="5691" y="929"/>
                  <a:pt x="5691" y="929"/>
                  <a:pt x="5691" y="929"/>
                </a:cubicBezTo>
                <a:lnTo>
                  <a:pt x="5523" y="929"/>
                </a:lnTo>
                <a:close/>
                <a:moveTo>
                  <a:pt x="6217" y="112"/>
                </a:moveTo>
                <a:cubicBezTo>
                  <a:pt x="6217" y="112"/>
                  <a:pt x="6194" y="96"/>
                  <a:pt x="6154" y="96"/>
                </a:cubicBezTo>
                <a:cubicBezTo>
                  <a:pt x="6115" y="96"/>
                  <a:pt x="6094" y="111"/>
                  <a:pt x="6082" y="132"/>
                </a:cubicBezTo>
                <a:cubicBezTo>
                  <a:pt x="6071" y="151"/>
                  <a:pt x="6070" y="181"/>
                  <a:pt x="6070" y="227"/>
                </a:cubicBezTo>
                <a:cubicBezTo>
                  <a:pt x="6070" y="316"/>
                  <a:pt x="6070" y="316"/>
                  <a:pt x="6070" y="316"/>
                </a:cubicBezTo>
                <a:cubicBezTo>
                  <a:pt x="6196" y="316"/>
                  <a:pt x="6196" y="316"/>
                  <a:pt x="6196" y="316"/>
                </a:cubicBezTo>
                <a:cubicBezTo>
                  <a:pt x="6196" y="407"/>
                  <a:pt x="6196" y="407"/>
                  <a:pt x="6196" y="407"/>
                </a:cubicBezTo>
                <a:cubicBezTo>
                  <a:pt x="6070" y="407"/>
                  <a:pt x="6070" y="407"/>
                  <a:pt x="6070" y="407"/>
                </a:cubicBezTo>
                <a:cubicBezTo>
                  <a:pt x="6070" y="929"/>
                  <a:pt x="6070" y="929"/>
                  <a:pt x="6070" y="929"/>
                </a:cubicBezTo>
                <a:cubicBezTo>
                  <a:pt x="5905" y="929"/>
                  <a:pt x="5905" y="929"/>
                  <a:pt x="5905" y="929"/>
                </a:cubicBezTo>
                <a:cubicBezTo>
                  <a:pt x="5905" y="407"/>
                  <a:pt x="5905" y="407"/>
                  <a:pt x="5905" y="407"/>
                </a:cubicBezTo>
                <a:cubicBezTo>
                  <a:pt x="5828" y="407"/>
                  <a:pt x="5828" y="407"/>
                  <a:pt x="5828" y="407"/>
                </a:cubicBezTo>
                <a:cubicBezTo>
                  <a:pt x="5828" y="316"/>
                  <a:pt x="5828" y="316"/>
                  <a:pt x="5828" y="316"/>
                </a:cubicBezTo>
                <a:cubicBezTo>
                  <a:pt x="5905" y="316"/>
                  <a:pt x="5905" y="316"/>
                  <a:pt x="5905" y="316"/>
                </a:cubicBezTo>
                <a:cubicBezTo>
                  <a:pt x="5905" y="283"/>
                  <a:pt x="5905" y="283"/>
                  <a:pt x="5905" y="283"/>
                </a:cubicBezTo>
                <a:cubicBezTo>
                  <a:pt x="5905" y="249"/>
                  <a:pt x="5903" y="174"/>
                  <a:pt x="5917" y="131"/>
                </a:cubicBezTo>
                <a:cubicBezTo>
                  <a:pt x="5943" y="46"/>
                  <a:pt x="6005" y="0"/>
                  <a:pt x="6121" y="0"/>
                </a:cubicBezTo>
                <a:cubicBezTo>
                  <a:pt x="6203" y="0"/>
                  <a:pt x="6245" y="21"/>
                  <a:pt x="6245" y="21"/>
                </a:cubicBezTo>
                <a:lnTo>
                  <a:pt x="6217" y="112"/>
                </a:lnTo>
                <a:close/>
                <a:moveTo>
                  <a:pt x="6430" y="633"/>
                </a:moveTo>
                <a:cubicBezTo>
                  <a:pt x="6430" y="636"/>
                  <a:pt x="6430" y="645"/>
                  <a:pt x="6430" y="645"/>
                </a:cubicBezTo>
                <a:cubicBezTo>
                  <a:pt x="6430" y="765"/>
                  <a:pt x="6508" y="838"/>
                  <a:pt x="6627" y="838"/>
                </a:cubicBezTo>
                <a:cubicBezTo>
                  <a:pt x="6711" y="838"/>
                  <a:pt x="6758" y="810"/>
                  <a:pt x="6758" y="810"/>
                </a:cubicBezTo>
                <a:cubicBezTo>
                  <a:pt x="6790" y="903"/>
                  <a:pt x="6790" y="903"/>
                  <a:pt x="6790" y="903"/>
                </a:cubicBezTo>
                <a:cubicBezTo>
                  <a:pt x="6790" y="903"/>
                  <a:pt x="6723" y="939"/>
                  <a:pt x="6579" y="939"/>
                </a:cubicBezTo>
                <a:cubicBezTo>
                  <a:pt x="6411" y="939"/>
                  <a:pt x="6260" y="869"/>
                  <a:pt x="6260" y="623"/>
                </a:cubicBezTo>
                <a:cubicBezTo>
                  <a:pt x="6260" y="508"/>
                  <a:pt x="6303" y="303"/>
                  <a:pt x="6553" y="303"/>
                </a:cubicBezTo>
                <a:cubicBezTo>
                  <a:pt x="6674" y="303"/>
                  <a:pt x="6737" y="347"/>
                  <a:pt x="6776" y="414"/>
                </a:cubicBezTo>
                <a:cubicBezTo>
                  <a:pt x="6809" y="474"/>
                  <a:pt x="6813" y="556"/>
                  <a:pt x="6813" y="623"/>
                </a:cubicBezTo>
                <a:cubicBezTo>
                  <a:pt x="6813" y="624"/>
                  <a:pt x="6813" y="630"/>
                  <a:pt x="6813" y="633"/>
                </a:cubicBezTo>
                <a:lnTo>
                  <a:pt x="6430" y="633"/>
                </a:lnTo>
                <a:close/>
                <a:moveTo>
                  <a:pt x="6646" y="521"/>
                </a:moveTo>
                <a:cubicBezTo>
                  <a:pt x="6646" y="430"/>
                  <a:pt x="6613" y="384"/>
                  <a:pt x="6541" y="384"/>
                </a:cubicBezTo>
                <a:cubicBezTo>
                  <a:pt x="6481" y="384"/>
                  <a:pt x="6452" y="420"/>
                  <a:pt x="6439" y="475"/>
                </a:cubicBezTo>
                <a:cubicBezTo>
                  <a:pt x="6431" y="505"/>
                  <a:pt x="6431" y="537"/>
                  <a:pt x="6431" y="547"/>
                </a:cubicBezTo>
                <a:cubicBezTo>
                  <a:pt x="6646" y="547"/>
                  <a:pt x="6646" y="547"/>
                  <a:pt x="6646" y="547"/>
                </a:cubicBezTo>
                <a:lnTo>
                  <a:pt x="6646" y="521"/>
                </a:lnTo>
                <a:close/>
                <a:moveTo>
                  <a:pt x="7101" y="939"/>
                </a:moveTo>
                <a:cubicBezTo>
                  <a:pt x="6959" y="939"/>
                  <a:pt x="6893" y="903"/>
                  <a:pt x="6893" y="903"/>
                </a:cubicBezTo>
                <a:cubicBezTo>
                  <a:pt x="6927" y="807"/>
                  <a:pt x="6927" y="807"/>
                  <a:pt x="6927" y="807"/>
                </a:cubicBezTo>
                <a:cubicBezTo>
                  <a:pt x="6927" y="807"/>
                  <a:pt x="6982" y="840"/>
                  <a:pt x="7083" y="840"/>
                </a:cubicBezTo>
                <a:cubicBezTo>
                  <a:pt x="7149" y="840"/>
                  <a:pt x="7185" y="817"/>
                  <a:pt x="7185" y="772"/>
                </a:cubicBezTo>
                <a:cubicBezTo>
                  <a:pt x="7185" y="736"/>
                  <a:pt x="7168" y="725"/>
                  <a:pt x="7127" y="702"/>
                </a:cubicBezTo>
                <a:cubicBezTo>
                  <a:pt x="7037" y="653"/>
                  <a:pt x="7037" y="653"/>
                  <a:pt x="7037" y="653"/>
                </a:cubicBezTo>
                <a:cubicBezTo>
                  <a:pt x="6957" y="609"/>
                  <a:pt x="6915" y="564"/>
                  <a:pt x="6915" y="478"/>
                </a:cubicBezTo>
                <a:cubicBezTo>
                  <a:pt x="6915" y="361"/>
                  <a:pt x="6999" y="303"/>
                  <a:pt x="7136" y="303"/>
                </a:cubicBezTo>
                <a:cubicBezTo>
                  <a:pt x="7257" y="303"/>
                  <a:pt x="7324" y="335"/>
                  <a:pt x="7324" y="335"/>
                </a:cubicBezTo>
                <a:cubicBezTo>
                  <a:pt x="7291" y="431"/>
                  <a:pt x="7291" y="431"/>
                  <a:pt x="7291" y="431"/>
                </a:cubicBezTo>
                <a:cubicBezTo>
                  <a:pt x="7291" y="431"/>
                  <a:pt x="7234" y="399"/>
                  <a:pt x="7157" y="399"/>
                </a:cubicBezTo>
                <a:cubicBezTo>
                  <a:pt x="7107" y="399"/>
                  <a:pt x="7063" y="412"/>
                  <a:pt x="7063" y="459"/>
                </a:cubicBezTo>
                <a:cubicBezTo>
                  <a:pt x="7063" y="497"/>
                  <a:pt x="7085" y="509"/>
                  <a:pt x="7135" y="534"/>
                </a:cubicBezTo>
                <a:cubicBezTo>
                  <a:pt x="7222" y="579"/>
                  <a:pt x="7222" y="579"/>
                  <a:pt x="7222" y="579"/>
                </a:cubicBezTo>
                <a:cubicBezTo>
                  <a:pt x="7297" y="617"/>
                  <a:pt x="7337" y="664"/>
                  <a:pt x="7337" y="747"/>
                </a:cubicBezTo>
                <a:cubicBezTo>
                  <a:pt x="7337" y="887"/>
                  <a:pt x="7228" y="939"/>
                  <a:pt x="7101" y="939"/>
                </a:cubicBezTo>
                <a:close/>
                <a:moveTo>
                  <a:pt x="7890" y="431"/>
                </a:moveTo>
                <a:cubicBezTo>
                  <a:pt x="7890" y="431"/>
                  <a:pt x="7850" y="402"/>
                  <a:pt x="7780" y="402"/>
                </a:cubicBezTo>
                <a:cubicBezTo>
                  <a:pt x="7656" y="402"/>
                  <a:pt x="7604" y="475"/>
                  <a:pt x="7604" y="619"/>
                </a:cubicBezTo>
                <a:cubicBezTo>
                  <a:pt x="7604" y="718"/>
                  <a:pt x="7639" y="838"/>
                  <a:pt x="7778" y="838"/>
                </a:cubicBezTo>
                <a:cubicBezTo>
                  <a:pt x="7829" y="838"/>
                  <a:pt x="7871" y="821"/>
                  <a:pt x="7891" y="810"/>
                </a:cubicBezTo>
                <a:cubicBezTo>
                  <a:pt x="7922" y="903"/>
                  <a:pt x="7922" y="903"/>
                  <a:pt x="7922" y="903"/>
                </a:cubicBezTo>
                <a:cubicBezTo>
                  <a:pt x="7922" y="903"/>
                  <a:pt x="7864" y="939"/>
                  <a:pt x="7732" y="939"/>
                </a:cubicBezTo>
                <a:cubicBezTo>
                  <a:pt x="7529" y="939"/>
                  <a:pt x="7432" y="809"/>
                  <a:pt x="7432" y="634"/>
                </a:cubicBezTo>
                <a:cubicBezTo>
                  <a:pt x="7432" y="561"/>
                  <a:pt x="7448" y="491"/>
                  <a:pt x="7484" y="435"/>
                </a:cubicBezTo>
                <a:cubicBezTo>
                  <a:pt x="7534" y="358"/>
                  <a:pt x="7620" y="303"/>
                  <a:pt x="7758" y="303"/>
                </a:cubicBezTo>
                <a:cubicBezTo>
                  <a:pt x="7860" y="303"/>
                  <a:pt x="7924" y="335"/>
                  <a:pt x="7924" y="335"/>
                </a:cubicBezTo>
                <a:lnTo>
                  <a:pt x="7890" y="431"/>
                </a:lnTo>
                <a:close/>
                <a:moveTo>
                  <a:pt x="8114" y="227"/>
                </a:moveTo>
                <a:cubicBezTo>
                  <a:pt x="8056" y="227"/>
                  <a:pt x="8017" y="192"/>
                  <a:pt x="8017" y="141"/>
                </a:cubicBezTo>
                <a:cubicBezTo>
                  <a:pt x="8017" y="85"/>
                  <a:pt x="8056" y="51"/>
                  <a:pt x="8117" y="51"/>
                </a:cubicBezTo>
                <a:cubicBezTo>
                  <a:pt x="8175" y="51"/>
                  <a:pt x="8213" y="85"/>
                  <a:pt x="8213" y="137"/>
                </a:cubicBezTo>
                <a:cubicBezTo>
                  <a:pt x="8213" y="192"/>
                  <a:pt x="8175" y="227"/>
                  <a:pt x="8114" y="227"/>
                </a:cubicBezTo>
                <a:close/>
                <a:moveTo>
                  <a:pt x="8032" y="929"/>
                </a:moveTo>
                <a:cubicBezTo>
                  <a:pt x="8032" y="315"/>
                  <a:pt x="8032" y="315"/>
                  <a:pt x="8032" y="315"/>
                </a:cubicBezTo>
                <a:cubicBezTo>
                  <a:pt x="8200" y="315"/>
                  <a:pt x="8200" y="315"/>
                  <a:pt x="8200" y="315"/>
                </a:cubicBezTo>
                <a:cubicBezTo>
                  <a:pt x="8200" y="929"/>
                  <a:pt x="8200" y="929"/>
                  <a:pt x="8200" y="929"/>
                </a:cubicBezTo>
                <a:lnTo>
                  <a:pt x="8032" y="929"/>
                </a:lnTo>
                <a:close/>
                <a:moveTo>
                  <a:pt x="8502" y="633"/>
                </a:moveTo>
                <a:cubicBezTo>
                  <a:pt x="8502" y="636"/>
                  <a:pt x="8502" y="645"/>
                  <a:pt x="8502" y="645"/>
                </a:cubicBezTo>
                <a:cubicBezTo>
                  <a:pt x="8502" y="765"/>
                  <a:pt x="8580" y="838"/>
                  <a:pt x="8699" y="838"/>
                </a:cubicBezTo>
                <a:cubicBezTo>
                  <a:pt x="8783" y="838"/>
                  <a:pt x="8830" y="810"/>
                  <a:pt x="8830" y="810"/>
                </a:cubicBezTo>
                <a:cubicBezTo>
                  <a:pt x="8862" y="903"/>
                  <a:pt x="8862" y="903"/>
                  <a:pt x="8862" y="903"/>
                </a:cubicBezTo>
                <a:cubicBezTo>
                  <a:pt x="8862" y="903"/>
                  <a:pt x="8795" y="939"/>
                  <a:pt x="8651" y="939"/>
                </a:cubicBezTo>
                <a:cubicBezTo>
                  <a:pt x="8483" y="939"/>
                  <a:pt x="8332" y="869"/>
                  <a:pt x="8332" y="623"/>
                </a:cubicBezTo>
                <a:cubicBezTo>
                  <a:pt x="8332" y="508"/>
                  <a:pt x="8375" y="303"/>
                  <a:pt x="8625" y="303"/>
                </a:cubicBezTo>
                <a:cubicBezTo>
                  <a:pt x="8746" y="303"/>
                  <a:pt x="8809" y="347"/>
                  <a:pt x="8848" y="414"/>
                </a:cubicBezTo>
                <a:cubicBezTo>
                  <a:pt x="8881" y="474"/>
                  <a:pt x="8885" y="556"/>
                  <a:pt x="8885" y="623"/>
                </a:cubicBezTo>
                <a:cubicBezTo>
                  <a:pt x="8885" y="624"/>
                  <a:pt x="8885" y="630"/>
                  <a:pt x="8885" y="633"/>
                </a:cubicBezTo>
                <a:lnTo>
                  <a:pt x="8502" y="633"/>
                </a:lnTo>
                <a:close/>
                <a:moveTo>
                  <a:pt x="8718" y="521"/>
                </a:moveTo>
                <a:cubicBezTo>
                  <a:pt x="8718" y="430"/>
                  <a:pt x="8685" y="384"/>
                  <a:pt x="8613" y="384"/>
                </a:cubicBezTo>
                <a:cubicBezTo>
                  <a:pt x="8553" y="384"/>
                  <a:pt x="8524" y="420"/>
                  <a:pt x="8511" y="475"/>
                </a:cubicBezTo>
                <a:cubicBezTo>
                  <a:pt x="8503" y="505"/>
                  <a:pt x="8503" y="537"/>
                  <a:pt x="8503" y="547"/>
                </a:cubicBezTo>
                <a:cubicBezTo>
                  <a:pt x="8718" y="547"/>
                  <a:pt x="8718" y="547"/>
                  <a:pt x="8718" y="547"/>
                </a:cubicBezTo>
                <a:lnTo>
                  <a:pt x="8718" y="521"/>
                </a:lnTo>
                <a:close/>
                <a:moveTo>
                  <a:pt x="9398" y="929"/>
                </a:moveTo>
                <a:cubicBezTo>
                  <a:pt x="9398" y="577"/>
                  <a:pt x="9398" y="577"/>
                  <a:pt x="9398" y="577"/>
                </a:cubicBezTo>
                <a:cubicBezTo>
                  <a:pt x="9398" y="546"/>
                  <a:pt x="9398" y="514"/>
                  <a:pt x="9394" y="491"/>
                </a:cubicBezTo>
                <a:cubicBezTo>
                  <a:pt x="9382" y="433"/>
                  <a:pt x="9341" y="409"/>
                  <a:pt x="9278" y="409"/>
                </a:cubicBezTo>
                <a:cubicBezTo>
                  <a:pt x="9224" y="409"/>
                  <a:pt x="9186" y="430"/>
                  <a:pt x="9186" y="430"/>
                </a:cubicBezTo>
                <a:cubicBezTo>
                  <a:pt x="9186" y="929"/>
                  <a:pt x="9186" y="929"/>
                  <a:pt x="9186" y="929"/>
                </a:cubicBezTo>
                <a:cubicBezTo>
                  <a:pt x="9018" y="929"/>
                  <a:pt x="9018" y="929"/>
                  <a:pt x="9018" y="929"/>
                </a:cubicBezTo>
                <a:cubicBezTo>
                  <a:pt x="9018" y="315"/>
                  <a:pt x="9018" y="315"/>
                  <a:pt x="9018" y="315"/>
                </a:cubicBezTo>
                <a:cubicBezTo>
                  <a:pt x="9181" y="315"/>
                  <a:pt x="9181" y="315"/>
                  <a:pt x="9181" y="315"/>
                </a:cubicBezTo>
                <a:cubicBezTo>
                  <a:pt x="9181" y="377"/>
                  <a:pt x="9181" y="377"/>
                  <a:pt x="9181" y="377"/>
                </a:cubicBezTo>
                <a:cubicBezTo>
                  <a:pt x="9181" y="377"/>
                  <a:pt x="9234" y="301"/>
                  <a:pt x="9365" y="301"/>
                </a:cubicBezTo>
                <a:cubicBezTo>
                  <a:pt x="9493" y="301"/>
                  <a:pt x="9544" y="376"/>
                  <a:pt x="9558" y="438"/>
                </a:cubicBezTo>
                <a:cubicBezTo>
                  <a:pt x="9568" y="481"/>
                  <a:pt x="9568" y="531"/>
                  <a:pt x="9568" y="558"/>
                </a:cubicBezTo>
                <a:cubicBezTo>
                  <a:pt x="9568" y="929"/>
                  <a:pt x="9568" y="929"/>
                  <a:pt x="9568" y="929"/>
                </a:cubicBezTo>
                <a:lnTo>
                  <a:pt x="9398" y="929"/>
                </a:lnTo>
                <a:close/>
                <a:moveTo>
                  <a:pt x="10157" y="431"/>
                </a:moveTo>
                <a:cubicBezTo>
                  <a:pt x="10157" y="431"/>
                  <a:pt x="10117" y="402"/>
                  <a:pt x="10046" y="402"/>
                </a:cubicBezTo>
                <a:cubicBezTo>
                  <a:pt x="9923" y="402"/>
                  <a:pt x="9871" y="475"/>
                  <a:pt x="9871" y="619"/>
                </a:cubicBezTo>
                <a:cubicBezTo>
                  <a:pt x="9871" y="718"/>
                  <a:pt x="9906" y="838"/>
                  <a:pt x="10045" y="838"/>
                </a:cubicBezTo>
                <a:cubicBezTo>
                  <a:pt x="10096" y="838"/>
                  <a:pt x="10138" y="821"/>
                  <a:pt x="10158" y="810"/>
                </a:cubicBezTo>
                <a:cubicBezTo>
                  <a:pt x="10189" y="903"/>
                  <a:pt x="10189" y="903"/>
                  <a:pt x="10189" y="903"/>
                </a:cubicBezTo>
                <a:cubicBezTo>
                  <a:pt x="10189" y="903"/>
                  <a:pt x="10130" y="939"/>
                  <a:pt x="9998" y="939"/>
                </a:cubicBezTo>
                <a:cubicBezTo>
                  <a:pt x="9796" y="939"/>
                  <a:pt x="9698" y="809"/>
                  <a:pt x="9698" y="634"/>
                </a:cubicBezTo>
                <a:cubicBezTo>
                  <a:pt x="9698" y="561"/>
                  <a:pt x="9715" y="491"/>
                  <a:pt x="9751" y="435"/>
                </a:cubicBezTo>
                <a:cubicBezTo>
                  <a:pt x="9800" y="358"/>
                  <a:pt x="9887" y="303"/>
                  <a:pt x="10025" y="303"/>
                </a:cubicBezTo>
                <a:cubicBezTo>
                  <a:pt x="10127" y="303"/>
                  <a:pt x="10190" y="335"/>
                  <a:pt x="10190" y="335"/>
                </a:cubicBezTo>
                <a:lnTo>
                  <a:pt x="10157" y="431"/>
                </a:lnTo>
                <a:close/>
                <a:moveTo>
                  <a:pt x="10421" y="633"/>
                </a:moveTo>
                <a:cubicBezTo>
                  <a:pt x="10421" y="636"/>
                  <a:pt x="10421" y="645"/>
                  <a:pt x="10421" y="645"/>
                </a:cubicBezTo>
                <a:cubicBezTo>
                  <a:pt x="10421" y="765"/>
                  <a:pt x="10499" y="838"/>
                  <a:pt x="10618" y="838"/>
                </a:cubicBezTo>
                <a:cubicBezTo>
                  <a:pt x="10702" y="838"/>
                  <a:pt x="10748" y="810"/>
                  <a:pt x="10748" y="810"/>
                </a:cubicBezTo>
                <a:cubicBezTo>
                  <a:pt x="10781" y="903"/>
                  <a:pt x="10781" y="903"/>
                  <a:pt x="10781" y="903"/>
                </a:cubicBezTo>
                <a:cubicBezTo>
                  <a:pt x="10781" y="903"/>
                  <a:pt x="10714" y="939"/>
                  <a:pt x="10570" y="939"/>
                </a:cubicBezTo>
                <a:cubicBezTo>
                  <a:pt x="10402" y="939"/>
                  <a:pt x="10250" y="869"/>
                  <a:pt x="10250" y="623"/>
                </a:cubicBezTo>
                <a:cubicBezTo>
                  <a:pt x="10250" y="508"/>
                  <a:pt x="10294" y="303"/>
                  <a:pt x="10543" y="303"/>
                </a:cubicBezTo>
                <a:cubicBezTo>
                  <a:pt x="10664" y="303"/>
                  <a:pt x="10728" y="347"/>
                  <a:pt x="10766" y="414"/>
                </a:cubicBezTo>
                <a:cubicBezTo>
                  <a:pt x="10800" y="474"/>
                  <a:pt x="10804" y="556"/>
                  <a:pt x="10804" y="623"/>
                </a:cubicBezTo>
                <a:cubicBezTo>
                  <a:pt x="10804" y="624"/>
                  <a:pt x="10804" y="630"/>
                  <a:pt x="10804" y="633"/>
                </a:cubicBezTo>
                <a:lnTo>
                  <a:pt x="10421" y="633"/>
                </a:lnTo>
                <a:close/>
                <a:moveTo>
                  <a:pt x="10637" y="521"/>
                </a:moveTo>
                <a:cubicBezTo>
                  <a:pt x="10637" y="430"/>
                  <a:pt x="10603" y="384"/>
                  <a:pt x="10531" y="384"/>
                </a:cubicBezTo>
                <a:cubicBezTo>
                  <a:pt x="10471" y="384"/>
                  <a:pt x="10442" y="420"/>
                  <a:pt x="10429" y="475"/>
                </a:cubicBezTo>
                <a:cubicBezTo>
                  <a:pt x="10422" y="505"/>
                  <a:pt x="10422" y="537"/>
                  <a:pt x="10422" y="547"/>
                </a:cubicBezTo>
                <a:cubicBezTo>
                  <a:pt x="10637" y="547"/>
                  <a:pt x="10637" y="547"/>
                  <a:pt x="10637" y="547"/>
                </a:cubicBezTo>
                <a:lnTo>
                  <a:pt x="10637" y="521"/>
                </a:lnTo>
                <a:close/>
                <a:moveTo>
                  <a:pt x="11092" y="939"/>
                </a:moveTo>
                <a:cubicBezTo>
                  <a:pt x="10950" y="939"/>
                  <a:pt x="10884" y="903"/>
                  <a:pt x="10884" y="903"/>
                </a:cubicBezTo>
                <a:cubicBezTo>
                  <a:pt x="10918" y="807"/>
                  <a:pt x="10918" y="807"/>
                  <a:pt x="10918" y="807"/>
                </a:cubicBezTo>
                <a:cubicBezTo>
                  <a:pt x="10918" y="807"/>
                  <a:pt x="10973" y="840"/>
                  <a:pt x="11074" y="840"/>
                </a:cubicBezTo>
                <a:cubicBezTo>
                  <a:pt x="11140" y="840"/>
                  <a:pt x="11176" y="817"/>
                  <a:pt x="11176" y="772"/>
                </a:cubicBezTo>
                <a:cubicBezTo>
                  <a:pt x="11176" y="736"/>
                  <a:pt x="11159" y="725"/>
                  <a:pt x="11118" y="702"/>
                </a:cubicBezTo>
                <a:cubicBezTo>
                  <a:pt x="11028" y="653"/>
                  <a:pt x="11028" y="653"/>
                  <a:pt x="11028" y="653"/>
                </a:cubicBezTo>
                <a:cubicBezTo>
                  <a:pt x="10948" y="609"/>
                  <a:pt x="10906" y="564"/>
                  <a:pt x="10906" y="478"/>
                </a:cubicBezTo>
                <a:cubicBezTo>
                  <a:pt x="10906" y="361"/>
                  <a:pt x="10990" y="303"/>
                  <a:pt x="11126" y="303"/>
                </a:cubicBezTo>
                <a:cubicBezTo>
                  <a:pt x="11248" y="303"/>
                  <a:pt x="11315" y="335"/>
                  <a:pt x="11315" y="335"/>
                </a:cubicBezTo>
                <a:cubicBezTo>
                  <a:pt x="11281" y="431"/>
                  <a:pt x="11281" y="431"/>
                  <a:pt x="11281" y="431"/>
                </a:cubicBezTo>
                <a:cubicBezTo>
                  <a:pt x="11281" y="431"/>
                  <a:pt x="11225" y="399"/>
                  <a:pt x="11148" y="399"/>
                </a:cubicBezTo>
                <a:cubicBezTo>
                  <a:pt x="11098" y="399"/>
                  <a:pt x="11053" y="412"/>
                  <a:pt x="11053" y="459"/>
                </a:cubicBezTo>
                <a:cubicBezTo>
                  <a:pt x="11053" y="497"/>
                  <a:pt x="11076" y="509"/>
                  <a:pt x="11125" y="534"/>
                </a:cubicBezTo>
                <a:cubicBezTo>
                  <a:pt x="11213" y="579"/>
                  <a:pt x="11213" y="579"/>
                  <a:pt x="11213" y="579"/>
                </a:cubicBezTo>
                <a:cubicBezTo>
                  <a:pt x="11287" y="617"/>
                  <a:pt x="11328" y="664"/>
                  <a:pt x="11328" y="747"/>
                </a:cubicBezTo>
                <a:cubicBezTo>
                  <a:pt x="11328" y="887"/>
                  <a:pt x="11219" y="939"/>
                  <a:pt x="11092" y="9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ooter Placeholder 4">
            <a:extLst>
              <a:ext uri="{FF2B5EF4-FFF2-40B4-BE49-F238E27FC236}">
                <a16:creationId xmlns:a16="http://schemas.microsoft.com/office/drawing/2014/main" id="{283674B9-3F6F-C327-DDBA-E3C01A049675}"/>
              </a:ext>
            </a:extLst>
          </p:cNvPr>
          <p:cNvSpPr>
            <a:spLocks noGrp="1"/>
          </p:cNvSpPr>
          <p:nvPr>
            <p:ph type="ftr" sz="quarter" idx="3"/>
          </p:nvPr>
        </p:nvSpPr>
        <p:spPr bwMode="gray">
          <a:xfrm>
            <a:off x="3950208" y="4965192"/>
            <a:ext cx="3108960" cy="182880"/>
          </a:xfrm>
          <a:prstGeom prst="rect">
            <a:avLst/>
          </a:prstGeom>
        </p:spPr>
        <p:txBody>
          <a:bodyPr vert="horz" lIns="0" tIns="0" rIns="0" bIns="0" rtlCol="0" anchor="ctr"/>
          <a:lstStyle>
            <a:lvl1pPr algn="l">
              <a:defRPr sz="700">
                <a:solidFill>
                  <a:schemeClr val="accent6"/>
                </a:solidFill>
              </a:defRPr>
            </a:lvl1pPr>
          </a:lstStyle>
          <a:p>
            <a:r>
              <a:rPr lang="en-US" dirty="0"/>
              <a:t>DOC-0250104 Rev A </a:t>
            </a:r>
          </a:p>
        </p:txBody>
      </p:sp>
      <p:sp>
        <p:nvSpPr>
          <p:cNvPr id="9" name="TextBox 8">
            <a:extLst>
              <a:ext uri="{FF2B5EF4-FFF2-40B4-BE49-F238E27FC236}">
                <a16:creationId xmlns:a16="http://schemas.microsoft.com/office/drawing/2014/main" id="{A6A4834A-C89B-4CB4-7526-4F1AA17324B9}"/>
              </a:ext>
            </a:extLst>
          </p:cNvPr>
          <p:cNvSpPr txBox="1"/>
          <p:nvPr userDrawn="1"/>
        </p:nvSpPr>
        <p:spPr>
          <a:xfrm>
            <a:off x="548640" y="4965192"/>
            <a:ext cx="3111500" cy="182880"/>
          </a:xfrm>
          <a:prstGeom prst="rect">
            <a:avLst/>
          </a:prstGeom>
          <a:noFill/>
        </p:spPr>
        <p:txBody>
          <a:bodyPr wrap="square" lIns="0" tIns="0" rIns="0" bIns="0" rtlCol="0" anchor="ctr" anchorCtr="0">
            <a:noAutofit/>
          </a:bodyPr>
          <a:lstStyle/>
          <a:p>
            <a:pPr algn="l"/>
            <a:r>
              <a:rPr lang="en-US" sz="700" baseline="0" dirty="0">
                <a:solidFill>
                  <a:schemeClr val="accent6"/>
                </a:solidFill>
              </a:rPr>
              <a:t>Edwards Confidential                    Do not reproduce or distribute. </a:t>
            </a:r>
          </a:p>
        </p:txBody>
      </p:sp>
    </p:spTree>
    <p:custDataLst>
      <p:tags r:id="rId25"/>
    </p:custDataLst>
    <p:extLst>
      <p:ext uri="{BB962C8B-B14F-4D97-AF65-F5344CB8AC3E}">
        <p14:creationId xmlns:p14="http://schemas.microsoft.com/office/powerpoint/2010/main" val="3841801638"/>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 id="2147483845" r:id="rId18"/>
    <p:sldLayoutId id="2147483846" r:id="rId19"/>
    <p:sldLayoutId id="2147483847" r:id="rId20"/>
    <p:sldLayoutId id="2147483848" r:id="rId21"/>
    <p:sldLayoutId id="2147483849" r:id="rId22"/>
    <p:sldLayoutId id="2147483850" r:id="rId23"/>
  </p:sldLayoutIdLst>
  <p:hf hdr="0" dt="0"/>
  <p:txStyles>
    <p:titleStyle>
      <a:lvl1pPr algn="l" defTabSz="457189" rtl="0" eaLnBrk="1" latinLnBrk="0" hangingPunct="1">
        <a:lnSpc>
          <a:spcPct val="90000"/>
        </a:lnSpc>
        <a:spcBef>
          <a:spcPct val="0"/>
        </a:spcBef>
        <a:buNone/>
        <a:defRPr sz="2000" b="1" kern="1200">
          <a:solidFill>
            <a:schemeClr val="accent1"/>
          </a:solidFill>
          <a:latin typeface="+mj-lt"/>
          <a:ea typeface="+mj-ea"/>
          <a:cs typeface="+mj-cs"/>
        </a:defRPr>
      </a:lvl1pPr>
    </p:titleStyle>
    <p:bodyStyle>
      <a:lvl1pPr marL="173034"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16" indent="-16668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50"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783" indent="-17303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17"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200" kern="1200">
          <a:solidFill>
            <a:schemeClr val="tx1"/>
          </a:solidFill>
          <a:latin typeface="+mn-lt"/>
          <a:ea typeface="+mn-ea"/>
          <a:cs typeface="+mn-cs"/>
        </a:defRPr>
      </a:lvl1pPr>
      <a:lvl2pPr marL="457189" algn="l" defTabSz="457189" rtl="0" eaLnBrk="1" latinLnBrk="0" hangingPunct="1">
        <a:defRPr sz="1200" kern="1200">
          <a:solidFill>
            <a:schemeClr val="tx1"/>
          </a:solidFill>
          <a:latin typeface="+mn-lt"/>
          <a:ea typeface="+mn-ea"/>
          <a:cs typeface="+mn-cs"/>
        </a:defRPr>
      </a:lvl2pPr>
      <a:lvl3pPr marL="914378" algn="l" defTabSz="457189" rtl="0" eaLnBrk="1" latinLnBrk="0" hangingPunct="1">
        <a:defRPr sz="1200" kern="1200">
          <a:solidFill>
            <a:schemeClr val="tx1"/>
          </a:solidFill>
          <a:latin typeface="+mn-lt"/>
          <a:ea typeface="+mn-ea"/>
          <a:cs typeface="+mn-cs"/>
        </a:defRPr>
      </a:lvl3pPr>
      <a:lvl4pPr marL="1371566" algn="l" defTabSz="457189" rtl="0" eaLnBrk="1" latinLnBrk="0" hangingPunct="1">
        <a:defRPr sz="1200" kern="1200">
          <a:solidFill>
            <a:schemeClr val="tx1"/>
          </a:solidFill>
          <a:latin typeface="+mn-lt"/>
          <a:ea typeface="+mn-ea"/>
          <a:cs typeface="+mn-cs"/>
        </a:defRPr>
      </a:lvl4pPr>
      <a:lvl5pPr marL="1828754" algn="l" defTabSz="457189" rtl="0" eaLnBrk="1" latinLnBrk="0" hangingPunct="1">
        <a:defRPr sz="1200" kern="1200">
          <a:solidFill>
            <a:schemeClr val="tx1"/>
          </a:solidFill>
          <a:latin typeface="+mn-lt"/>
          <a:ea typeface="+mn-ea"/>
          <a:cs typeface="+mn-cs"/>
        </a:defRPr>
      </a:lvl5pPr>
      <a:lvl6pPr marL="2285943" algn="l" defTabSz="457189" rtl="0" eaLnBrk="1" latinLnBrk="0" hangingPunct="1">
        <a:defRPr sz="1200" kern="1200">
          <a:solidFill>
            <a:schemeClr val="tx1"/>
          </a:solidFill>
          <a:latin typeface="+mn-lt"/>
          <a:ea typeface="+mn-ea"/>
          <a:cs typeface="+mn-cs"/>
        </a:defRPr>
      </a:lvl6pPr>
      <a:lvl7pPr marL="2743132" algn="l" defTabSz="457189" rtl="0" eaLnBrk="1" latinLnBrk="0" hangingPunct="1">
        <a:defRPr sz="1200" kern="1200">
          <a:solidFill>
            <a:schemeClr val="tx1"/>
          </a:solidFill>
          <a:latin typeface="+mn-lt"/>
          <a:ea typeface="+mn-ea"/>
          <a:cs typeface="+mn-cs"/>
        </a:defRPr>
      </a:lvl7pPr>
      <a:lvl8pPr marL="3200320" algn="l" defTabSz="457189" rtl="0" eaLnBrk="1" latinLnBrk="0" hangingPunct="1">
        <a:defRPr sz="1200" kern="1200">
          <a:solidFill>
            <a:schemeClr val="tx1"/>
          </a:solidFill>
          <a:latin typeface="+mn-lt"/>
          <a:ea typeface="+mn-ea"/>
          <a:cs typeface="+mn-cs"/>
        </a:defRPr>
      </a:lvl8pPr>
      <a:lvl9pPr marL="3657509" algn="l" defTabSz="457189"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6.xml"/><Relationship Id="rId1" Type="http://schemas.openxmlformats.org/officeDocument/2006/relationships/tags" Target="../tags/tag35.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6.xml"/><Relationship Id="rId1" Type="http://schemas.openxmlformats.org/officeDocument/2006/relationships/tags" Target="../tags/tag36.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6.xml"/><Relationship Id="rId1" Type="http://schemas.openxmlformats.org/officeDocument/2006/relationships/tags" Target="../tags/tag3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6.xml"/><Relationship Id="rId1" Type="http://schemas.openxmlformats.org/officeDocument/2006/relationships/tags" Target="../tags/tag38.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13.xml"/><Relationship Id="rId1" Type="http://schemas.openxmlformats.org/officeDocument/2006/relationships/tags" Target="../tags/tag39.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3.xml"/><Relationship Id="rId1" Type="http://schemas.openxmlformats.org/officeDocument/2006/relationships/tags" Target="../tags/tag4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3.xml"/><Relationship Id="rId1" Type="http://schemas.openxmlformats.org/officeDocument/2006/relationships/tags" Target="../tags/tag42.xml"/></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0.xml"/><Relationship Id="rId7" Type="http://schemas.openxmlformats.org/officeDocument/2006/relationships/image" Target="../media/image40.png"/><Relationship Id="rId2" Type="http://schemas.openxmlformats.org/officeDocument/2006/relationships/slideLayout" Target="../slideLayouts/slideLayout13.xml"/><Relationship Id="rId1" Type="http://schemas.openxmlformats.org/officeDocument/2006/relationships/tags" Target="../tags/tag43.xml"/><Relationship Id="rId6" Type="http://schemas.microsoft.com/office/2007/relationships/hdphoto" Target="../media/hdphoto1.wdp"/><Relationship Id="rId5" Type="http://schemas.openxmlformats.org/officeDocument/2006/relationships/image" Target="../media/image39.pn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6.xml"/><Relationship Id="rId1" Type="http://schemas.openxmlformats.org/officeDocument/2006/relationships/tags" Target="../tags/tag44.xml"/><Relationship Id="rId5" Type="http://schemas.openxmlformats.org/officeDocument/2006/relationships/image" Target="../media/image44.pn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6.xml"/><Relationship Id="rId1" Type="http://schemas.openxmlformats.org/officeDocument/2006/relationships/tags" Target="../tags/tag45.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46.xml"/></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video" Target="../media/media2.mp4"/><Relationship Id="rId7" Type="http://schemas.openxmlformats.org/officeDocument/2006/relationships/notesSlide" Target="../notesSlides/notesSlide13.xml"/><Relationship Id="rId2" Type="http://schemas.microsoft.com/office/2007/relationships/media" Target="../media/media2.mp4"/><Relationship Id="rId1" Type="http://schemas.openxmlformats.org/officeDocument/2006/relationships/tags" Target="../tags/tag47.xml"/><Relationship Id="rId6" Type="http://schemas.openxmlformats.org/officeDocument/2006/relationships/slideLayout" Target="../slideLayouts/slideLayout13.xml"/><Relationship Id="rId5" Type="http://schemas.openxmlformats.org/officeDocument/2006/relationships/video" Target="../media/media3.mp4"/><Relationship Id="rId4" Type="http://schemas.microsoft.com/office/2007/relationships/media" Target="../media/media3.mp4"/><Relationship Id="rId9"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48.xml"/><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ags" Target="../tags/tag49.xml"/><Relationship Id="rId5" Type="http://schemas.openxmlformats.org/officeDocument/2006/relationships/image" Target="../media/image49.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video" Target="../media/media4.mp4"/><Relationship Id="rId2" Type="http://schemas.microsoft.com/office/2007/relationships/media" Target="../media/media4.mp4"/><Relationship Id="rId1" Type="http://schemas.openxmlformats.org/officeDocument/2006/relationships/tags" Target="../tags/tag50.xml"/><Relationship Id="rId6" Type="http://schemas.openxmlformats.org/officeDocument/2006/relationships/image" Target="../media/image50.png"/><Relationship Id="rId5" Type="http://schemas.openxmlformats.org/officeDocument/2006/relationships/notesSlide" Target="../notesSlides/notesSlide16.xml"/><Relationship Id="rId4"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video" Target="../media/media5.mp4"/><Relationship Id="rId2" Type="http://schemas.microsoft.com/office/2007/relationships/media" Target="../media/media5.mp4"/><Relationship Id="rId1" Type="http://schemas.openxmlformats.org/officeDocument/2006/relationships/tags" Target="../tags/tag51.xml"/><Relationship Id="rId6" Type="http://schemas.openxmlformats.org/officeDocument/2006/relationships/image" Target="../media/image51.png"/><Relationship Id="rId5" Type="http://schemas.openxmlformats.org/officeDocument/2006/relationships/notesSlide" Target="../notesSlides/notesSlide17.xml"/><Relationship Id="rId4"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video" Target="../media/media6.mp4"/><Relationship Id="rId7" Type="http://schemas.openxmlformats.org/officeDocument/2006/relationships/notesSlide" Target="../notesSlides/notesSlide18.xml"/><Relationship Id="rId2" Type="http://schemas.microsoft.com/office/2007/relationships/media" Target="../media/media6.mp4"/><Relationship Id="rId1" Type="http://schemas.openxmlformats.org/officeDocument/2006/relationships/tags" Target="../tags/tag52.xml"/><Relationship Id="rId6" Type="http://schemas.openxmlformats.org/officeDocument/2006/relationships/slideLayout" Target="../slideLayouts/slideLayout16.xml"/><Relationship Id="rId5" Type="http://schemas.openxmlformats.org/officeDocument/2006/relationships/video" Target="../media/media7.mp4"/><Relationship Id="rId4" Type="http://schemas.microsoft.com/office/2007/relationships/media" Target="../media/media7.mp4"/><Relationship Id="rId9"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6.xml"/><Relationship Id="rId1" Type="http://schemas.openxmlformats.org/officeDocument/2006/relationships/tags" Target="../tags/tag53.xml"/><Relationship Id="rId4" Type="http://schemas.openxmlformats.org/officeDocument/2006/relationships/image" Target="../media/image54.tif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6.svg"/><Relationship Id="rId2" Type="http://schemas.openxmlformats.org/officeDocument/2006/relationships/slideLayout" Target="../slideLayouts/slideLayout16.xml"/><Relationship Id="rId1" Type="http://schemas.openxmlformats.org/officeDocument/2006/relationships/tags" Target="../tags/tag54.xml"/><Relationship Id="rId6" Type="http://schemas.openxmlformats.org/officeDocument/2006/relationships/image" Target="../media/image35.png"/><Relationship Id="rId5" Type="http://schemas.openxmlformats.org/officeDocument/2006/relationships/image" Target="../media/image56.jpeg"/><Relationship Id="rId4" Type="http://schemas.openxmlformats.org/officeDocument/2006/relationships/image" Target="../media/image5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28.xml"/></Relationships>
</file>

<file path=ppt/slides/_rels/slide30.xml.rels><?xml version="1.0" encoding="UTF-8" standalone="yes"?>
<Relationships xmlns="http://schemas.openxmlformats.org/package/2006/relationships"><Relationship Id="rId3" Type="http://schemas.openxmlformats.org/officeDocument/2006/relationships/video" Target="../media/media8.mp4"/><Relationship Id="rId2" Type="http://schemas.microsoft.com/office/2007/relationships/media" Target="../media/media8.mp4"/><Relationship Id="rId1" Type="http://schemas.openxmlformats.org/officeDocument/2006/relationships/tags" Target="../tags/tag55.xml"/><Relationship Id="rId6" Type="http://schemas.openxmlformats.org/officeDocument/2006/relationships/image" Target="../media/image57.png"/><Relationship Id="rId5" Type="http://schemas.openxmlformats.org/officeDocument/2006/relationships/notesSlide" Target="../notesSlides/notesSlide21.xml"/><Relationship Id="rId4"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16.xml"/><Relationship Id="rId1" Type="http://schemas.openxmlformats.org/officeDocument/2006/relationships/tags" Target="../tags/tag56.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6.xml"/><Relationship Id="rId1" Type="http://schemas.openxmlformats.org/officeDocument/2006/relationships/tags" Target="../tags/tag57.xml"/><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61.svg"/><Relationship Id="rId2" Type="http://schemas.openxmlformats.org/officeDocument/2006/relationships/slideLayout" Target="../slideLayouts/slideLayout16.xml"/><Relationship Id="rId1" Type="http://schemas.openxmlformats.org/officeDocument/2006/relationships/tags" Target="../tags/tag58.xml"/><Relationship Id="rId6" Type="http://schemas.openxmlformats.org/officeDocument/2006/relationships/image" Target="../media/image60.png"/><Relationship Id="rId5" Type="http://schemas.openxmlformats.org/officeDocument/2006/relationships/image" Target="../media/image18.png"/><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notesSlide" Target="../notesSlides/notesSlide24.xml"/><Relationship Id="rId7" Type="http://schemas.openxmlformats.org/officeDocument/2006/relationships/image" Target="../media/image64.png"/><Relationship Id="rId2" Type="http://schemas.openxmlformats.org/officeDocument/2006/relationships/slideLayout" Target="../slideLayouts/slideLayout13.xml"/><Relationship Id="rId1" Type="http://schemas.openxmlformats.org/officeDocument/2006/relationships/tags" Target="../tags/tag59.xml"/><Relationship Id="rId6" Type="http://schemas.openxmlformats.org/officeDocument/2006/relationships/image" Target="../media/image63.png"/><Relationship Id="rId5" Type="http://schemas.openxmlformats.org/officeDocument/2006/relationships/image" Target="../media/image44.png"/><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13.xml"/><Relationship Id="rId1" Type="http://schemas.openxmlformats.org/officeDocument/2006/relationships/tags" Target="../tags/tag6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3" Type="http://schemas.openxmlformats.org/officeDocument/2006/relationships/video" Target="../media/media9.mp4"/><Relationship Id="rId7" Type="http://schemas.openxmlformats.org/officeDocument/2006/relationships/image" Target="../media/image36.svg"/><Relationship Id="rId2" Type="http://schemas.microsoft.com/office/2007/relationships/media" Target="../media/media9.mp4"/><Relationship Id="rId1" Type="http://schemas.openxmlformats.org/officeDocument/2006/relationships/tags" Target="../tags/tag62.xml"/><Relationship Id="rId6" Type="http://schemas.openxmlformats.org/officeDocument/2006/relationships/image" Target="../media/image35.png"/><Relationship Id="rId5" Type="http://schemas.openxmlformats.org/officeDocument/2006/relationships/image" Target="../media/image70.png"/><Relationship Id="rId4"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video" Target="../media/media10.mp4"/><Relationship Id="rId2" Type="http://schemas.microsoft.com/office/2007/relationships/media" Target="../media/media10.mp4"/><Relationship Id="rId1" Type="http://schemas.openxmlformats.org/officeDocument/2006/relationships/tags" Target="../tags/tag63.xml"/><Relationship Id="rId5" Type="http://schemas.openxmlformats.org/officeDocument/2006/relationships/image" Target="../media/image71.png"/><Relationship Id="rId4"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video" Target="../media/media11.mp4"/><Relationship Id="rId7" Type="http://schemas.openxmlformats.org/officeDocument/2006/relationships/image" Target="../media/image35.png"/><Relationship Id="rId2" Type="http://schemas.microsoft.com/office/2007/relationships/media" Target="../media/media11.mp4"/><Relationship Id="rId1" Type="http://schemas.openxmlformats.org/officeDocument/2006/relationships/tags" Target="../tags/tag64.xml"/><Relationship Id="rId6" Type="http://schemas.openxmlformats.org/officeDocument/2006/relationships/image" Target="../media/image72.png"/><Relationship Id="rId5" Type="http://schemas.openxmlformats.org/officeDocument/2006/relationships/notesSlide" Target="../notesSlides/notesSlide25.xml"/><Relationship Id="rId4"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29.xml"/><Relationship Id="rId6" Type="http://schemas.openxmlformats.org/officeDocument/2006/relationships/image" Target="../media/image13.png"/><Relationship Id="rId5" Type="http://schemas.openxmlformats.org/officeDocument/2006/relationships/notesSlide" Target="../notesSlides/notesSlide3.xml"/><Relationship Id="rId4"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36.svg"/><Relationship Id="rId2" Type="http://schemas.openxmlformats.org/officeDocument/2006/relationships/slideLayout" Target="../slideLayouts/slideLayout16.xml"/><Relationship Id="rId1" Type="http://schemas.openxmlformats.org/officeDocument/2006/relationships/tags" Target="../tags/tag65.xml"/><Relationship Id="rId6" Type="http://schemas.openxmlformats.org/officeDocument/2006/relationships/image" Target="../media/image35.png"/><Relationship Id="rId5" Type="http://schemas.openxmlformats.org/officeDocument/2006/relationships/image" Target="../media/image75.png"/><Relationship Id="rId4" Type="http://schemas.openxmlformats.org/officeDocument/2006/relationships/image" Target="../media/image74.png"/></Relationships>
</file>

<file path=ppt/slides/_rels/slide41.xml.rels><?xml version="1.0" encoding="UTF-8" standalone="yes"?>
<Relationships xmlns="http://schemas.openxmlformats.org/package/2006/relationships"><Relationship Id="rId3" Type="http://schemas.openxmlformats.org/officeDocument/2006/relationships/video" Target="../media/media12.mp4"/><Relationship Id="rId2" Type="http://schemas.microsoft.com/office/2007/relationships/media" Target="../media/media12.mp4"/><Relationship Id="rId1" Type="http://schemas.openxmlformats.org/officeDocument/2006/relationships/tags" Target="../tags/tag6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6.xml"/><Relationship Id="rId1" Type="http://schemas.openxmlformats.org/officeDocument/2006/relationships/tags" Target="../tags/tag6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78.png"/></Relationships>
</file>

<file path=ppt/slides/_rels/slide43.xml.rels><?xml version="1.0" encoding="UTF-8" standalone="yes"?>
<Relationships xmlns="http://schemas.openxmlformats.org/package/2006/relationships"><Relationship Id="rId8" Type="http://schemas.openxmlformats.org/officeDocument/2006/relationships/image" Target="../media/image83.svg"/><Relationship Id="rId3" Type="http://schemas.openxmlformats.org/officeDocument/2006/relationships/notesSlide" Target="../notesSlides/notesSlide27.xml"/><Relationship Id="rId7" Type="http://schemas.openxmlformats.org/officeDocument/2006/relationships/image" Target="../media/image82.png"/><Relationship Id="rId2" Type="http://schemas.openxmlformats.org/officeDocument/2006/relationships/slideLayout" Target="../slideLayouts/slideLayout13.xml"/><Relationship Id="rId1" Type="http://schemas.openxmlformats.org/officeDocument/2006/relationships/tags" Target="../tags/tag68.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84.png"/></Relationships>
</file>

<file path=ppt/slides/_rels/slide44.xml.rels><?xml version="1.0" encoding="UTF-8" standalone="yes"?>
<Relationships xmlns="http://schemas.openxmlformats.org/package/2006/relationships"><Relationship Id="rId3" Type="http://schemas.openxmlformats.org/officeDocument/2006/relationships/video" Target="../media/media13.mp4"/><Relationship Id="rId2" Type="http://schemas.microsoft.com/office/2007/relationships/media" Target="../media/media13.mp4"/><Relationship Id="rId1" Type="http://schemas.openxmlformats.org/officeDocument/2006/relationships/tags" Target="../tags/tag69.xml"/><Relationship Id="rId6" Type="http://schemas.openxmlformats.org/officeDocument/2006/relationships/image" Target="../media/image85.png"/><Relationship Id="rId5" Type="http://schemas.openxmlformats.org/officeDocument/2006/relationships/notesSlide" Target="../notesSlides/notesSlide28.xml"/><Relationship Id="rId4"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70.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86.png"/></Relationships>
</file>

<file path=ppt/slides/_rels/slide46.xml.rels><?xml version="1.0" encoding="UTF-8" standalone="yes"?>
<Relationships xmlns="http://schemas.openxmlformats.org/package/2006/relationships"><Relationship Id="rId3" Type="http://schemas.openxmlformats.org/officeDocument/2006/relationships/video" Target="../media/media14.mp4"/><Relationship Id="rId2" Type="http://schemas.microsoft.com/office/2007/relationships/media" Target="../media/media14.mp4"/><Relationship Id="rId1" Type="http://schemas.openxmlformats.org/officeDocument/2006/relationships/tags" Target="../tags/tag71.xml"/><Relationship Id="rId5" Type="http://schemas.openxmlformats.org/officeDocument/2006/relationships/image" Target="../media/image87.png"/><Relationship Id="rId4"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video" Target="../media/media15.mp4"/><Relationship Id="rId7" Type="http://schemas.openxmlformats.org/officeDocument/2006/relationships/image" Target="../media/image90.png"/><Relationship Id="rId2" Type="http://schemas.microsoft.com/office/2007/relationships/media" Target="../media/media15.mp4"/><Relationship Id="rId1" Type="http://schemas.openxmlformats.org/officeDocument/2006/relationships/tags" Target="../tags/tag7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slideLayout" Target="../slideLayouts/slideLayout16.xml"/><Relationship Id="rId9" Type="http://schemas.openxmlformats.org/officeDocument/2006/relationships/image" Target="../media/image92.svg"/></Relationships>
</file>

<file path=ppt/slides/_rels/slide48.xml.rels><?xml version="1.0" encoding="UTF-8" standalone="yes"?>
<Relationships xmlns="http://schemas.openxmlformats.org/package/2006/relationships"><Relationship Id="rId3" Type="http://schemas.openxmlformats.org/officeDocument/2006/relationships/video" Target="../media/media16.mp4"/><Relationship Id="rId2" Type="http://schemas.microsoft.com/office/2007/relationships/media" Target="../media/media16.mp4"/><Relationship Id="rId1" Type="http://schemas.openxmlformats.org/officeDocument/2006/relationships/tags" Target="../tags/tag73.xml"/><Relationship Id="rId5" Type="http://schemas.openxmlformats.org/officeDocument/2006/relationships/image" Target="../media/image93.png"/><Relationship Id="rId4"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7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30.xml"/></Relationships>
</file>

<file path=ppt/slides/_rels/slide5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slideLayout" Target="../slideLayouts/slideLayout13.xml"/><Relationship Id="rId1" Type="http://schemas.openxmlformats.org/officeDocument/2006/relationships/tags" Target="../tags/tag75.xml"/></Relationships>
</file>

<file path=ppt/slides/_rels/slide51.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video" Target="../media/media17.mp4"/><Relationship Id="rId7" Type="http://schemas.openxmlformats.org/officeDocument/2006/relationships/image" Target="../media/image92.svg"/><Relationship Id="rId2" Type="http://schemas.microsoft.com/office/2007/relationships/media" Target="../media/media17.mp4"/><Relationship Id="rId1" Type="http://schemas.openxmlformats.org/officeDocument/2006/relationships/tags" Target="../tags/tag76.xml"/><Relationship Id="rId6" Type="http://schemas.openxmlformats.org/officeDocument/2006/relationships/image" Target="../media/image91.png"/><Relationship Id="rId5" Type="http://schemas.openxmlformats.org/officeDocument/2006/relationships/notesSlide" Target="../notesSlides/notesSlide30.xml"/><Relationship Id="rId10" Type="http://schemas.openxmlformats.org/officeDocument/2006/relationships/image" Target="../media/image36.svg"/><Relationship Id="rId4" Type="http://schemas.openxmlformats.org/officeDocument/2006/relationships/slideLayout" Target="../slideLayouts/slideLayout13.xml"/><Relationship Id="rId9" Type="http://schemas.openxmlformats.org/officeDocument/2006/relationships/image" Target="../media/image35.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8.xml"/><Relationship Id="rId1" Type="http://schemas.openxmlformats.org/officeDocument/2006/relationships/tags" Target="../tags/tag77.xml"/></Relationships>
</file>

<file path=ppt/slides/_rels/slide53.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36.svg"/><Relationship Id="rId2" Type="http://schemas.openxmlformats.org/officeDocument/2006/relationships/slideLayout" Target="../slideLayouts/slideLayout16.xml"/><Relationship Id="rId1" Type="http://schemas.openxmlformats.org/officeDocument/2006/relationships/tags" Target="../tags/tag78.xml"/><Relationship Id="rId6" Type="http://schemas.openxmlformats.org/officeDocument/2006/relationships/image" Target="../media/image35.png"/><Relationship Id="rId5" Type="http://schemas.openxmlformats.org/officeDocument/2006/relationships/image" Target="../media/image92.svg"/><Relationship Id="rId4" Type="http://schemas.openxmlformats.org/officeDocument/2006/relationships/image" Target="../media/image91.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79.xml"/></Relationships>
</file>

<file path=ppt/slides/_rels/slide55.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60.png"/><Relationship Id="rId3" Type="http://schemas.openxmlformats.org/officeDocument/2006/relationships/notesSlide" Target="../notesSlides/notesSlide33.xml"/><Relationship Id="rId7" Type="http://schemas.openxmlformats.org/officeDocument/2006/relationships/image" Target="../media/image99.png"/><Relationship Id="rId12" Type="http://schemas.microsoft.com/office/2007/relationships/hdphoto" Target="../media/hdphoto4.wdp"/><Relationship Id="rId2" Type="http://schemas.openxmlformats.org/officeDocument/2006/relationships/slideLayout" Target="../slideLayouts/slideLayout16.xml"/><Relationship Id="rId16" Type="http://schemas.openxmlformats.org/officeDocument/2006/relationships/image" Target="../media/image36.svg"/><Relationship Id="rId1" Type="http://schemas.openxmlformats.org/officeDocument/2006/relationships/tags" Target="../tags/tag80.xml"/><Relationship Id="rId6" Type="http://schemas.openxmlformats.org/officeDocument/2006/relationships/image" Target="../media/image98.png"/><Relationship Id="rId11" Type="http://schemas.openxmlformats.org/officeDocument/2006/relationships/image" Target="../media/image102.png"/><Relationship Id="rId5" Type="http://schemas.microsoft.com/office/2007/relationships/hdphoto" Target="../media/hdphoto2.wdp"/><Relationship Id="rId15" Type="http://schemas.openxmlformats.org/officeDocument/2006/relationships/image" Target="../media/image35.png"/><Relationship Id="rId10" Type="http://schemas.microsoft.com/office/2007/relationships/hdphoto" Target="../media/hdphoto3.wdp"/><Relationship Id="rId4" Type="http://schemas.openxmlformats.org/officeDocument/2006/relationships/image" Target="../media/image97.png"/><Relationship Id="rId9" Type="http://schemas.openxmlformats.org/officeDocument/2006/relationships/image" Target="../media/image101.png"/><Relationship Id="rId14" Type="http://schemas.openxmlformats.org/officeDocument/2006/relationships/image" Target="../media/image61.sv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6.xml"/><Relationship Id="rId1" Type="http://schemas.openxmlformats.org/officeDocument/2006/relationships/tags" Target="../tags/tag81.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6.xml"/><Relationship Id="rId1" Type="http://schemas.openxmlformats.org/officeDocument/2006/relationships/tags" Target="../tags/tag8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0.xml"/><Relationship Id="rId1" Type="http://schemas.openxmlformats.org/officeDocument/2006/relationships/tags" Target="../tags/tag83.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slideLayout" Target="../slideLayouts/slideLayout16.xml"/><Relationship Id="rId1" Type="http://schemas.openxmlformats.org/officeDocument/2006/relationships/tags" Target="../tags/tag3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ags" Target="../tags/tag3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tags" Target="../tags/tag33.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3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FD678-D058-CE46-9107-CE06F797E840}"/>
              </a:ext>
            </a:extLst>
          </p:cNvPr>
          <p:cNvSpPr>
            <a:spLocks noGrp="1"/>
          </p:cNvSpPr>
          <p:nvPr>
            <p:ph type="ctrTitle"/>
          </p:nvPr>
        </p:nvSpPr>
        <p:spPr/>
        <p:txBody>
          <a:bodyPr/>
          <a:lstStyle/>
          <a:p>
            <a:r>
              <a:rPr lang="en-US" dirty="0"/>
              <a:t>Edwards SAPIEN 3 Transcatheter Pulmonic Valve Delivery System</a:t>
            </a:r>
          </a:p>
        </p:txBody>
      </p:sp>
      <p:sp>
        <p:nvSpPr>
          <p:cNvPr id="3" name="Subtitle 2">
            <a:extLst>
              <a:ext uri="{FF2B5EF4-FFF2-40B4-BE49-F238E27FC236}">
                <a16:creationId xmlns:a16="http://schemas.microsoft.com/office/drawing/2014/main" id="{B660A556-9131-7A49-833C-A9DC0DBBEFEB}"/>
              </a:ext>
            </a:extLst>
          </p:cNvPr>
          <p:cNvSpPr>
            <a:spLocks noGrp="1"/>
          </p:cNvSpPr>
          <p:nvPr>
            <p:ph type="subTitle" idx="1"/>
          </p:nvPr>
        </p:nvSpPr>
        <p:spPr>
          <a:xfrm>
            <a:off x="1005840" y="2285996"/>
            <a:ext cx="3657600" cy="2174707"/>
          </a:xfrm>
        </p:spPr>
        <p:txBody>
          <a:bodyPr vert="horz" lIns="0" tIns="0" rIns="0" bIns="0" rtlCol="0" anchor="t">
            <a:noAutofit/>
          </a:bodyPr>
          <a:lstStyle/>
          <a:p>
            <a:r>
              <a:rPr lang="en-US" dirty="0"/>
              <a:t>20 / 23 / 26 / 29 mm Sizes</a:t>
            </a:r>
          </a:p>
          <a:p>
            <a:r>
              <a:rPr lang="en-US" dirty="0"/>
              <a:t>Pulmonic Procedural Training Manual </a:t>
            </a:r>
            <a:endParaRPr lang="en-US" dirty="0">
              <a:cs typeface="Arial"/>
            </a:endParaRPr>
          </a:p>
          <a:p>
            <a:endParaRPr lang="en-US" b="0" dirty="0"/>
          </a:p>
          <a:p>
            <a:endParaRPr lang="en-US" b="0" dirty="0"/>
          </a:p>
          <a:p>
            <a:endParaRPr lang="en-US" b="0" dirty="0"/>
          </a:p>
          <a:p>
            <a:endParaRPr lang="en-US" b="0" dirty="0"/>
          </a:p>
          <a:p>
            <a:endParaRPr lang="en-US" b="0" dirty="0"/>
          </a:p>
          <a:p>
            <a:pPr>
              <a:defRPr/>
            </a:pPr>
            <a:r>
              <a:rPr lang="en-US" sz="800" b="0" kern="0" dirty="0">
                <a:solidFill>
                  <a:schemeClr val="accent2">
                    <a:lumMod val="20000"/>
                    <a:lumOff val="80000"/>
                  </a:schemeClr>
                </a:solidFill>
              </a:rPr>
              <a:t>See instructions for use for full prescribing information, including indications, contraindications, warnings, precautions and potential adverse events</a:t>
            </a:r>
            <a:endParaRPr lang="en-US" sz="800" b="0" kern="0" dirty="0">
              <a:solidFill>
                <a:schemeClr val="accent2">
                  <a:lumMod val="20000"/>
                  <a:lumOff val="80000"/>
                </a:schemeClr>
              </a:solidFill>
              <a:cs typeface="Arial"/>
            </a:endParaRPr>
          </a:p>
          <a:p>
            <a:pPr>
              <a:defRPr/>
            </a:pPr>
            <a:endParaRPr lang="en-US" sz="800" b="0" kern="0" dirty="0">
              <a:solidFill>
                <a:schemeClr val="accent2">
                  <a:lumMod val="20000"/>
                  <a:lumOff val="80000"/>
                </a:schemeClr>
              </a:solidFill>
              <a:cs typeface="Arial"/>
            </a:endParaRPr>
          </a:p>
          <a:p>
            <a:pPr>
              <a:defRPr/>
            </a:pPr>
            <a:r>
              <a:rPr lang="en-US" sz="800" b="0" kern="0" dirty="0">
                <a:solidFill>
                  <a:schemeClr val="accent2">
                    <a:lumMod val="20000"/>
                    <a:lumOff val="80000"/>
                  </a:schemeClr>
                </a:solidFill>
                <a:cs typeface="Arial"/>
              </a:rPr>
              <a:t>Edwards Confidential. Do not reproduce or distribute.</a:t>
            </a:r>
          </a:p>
          <a:p>
            <a:pPr>
              <a:defRPr/>
            </a:pPr>
            <a:r>
              <a:rPr lang="en-US" sz="800" b="0" kern="0" dirty="0">
                <a:solidFill>
                  <a:srgbClr val="E7E8E8"/>
                </a:solidFill>
                <a:cs typeface="Arial"/>
              </a:rPr>
              <a:t>DOC-0250104 Rev A </a:t>
            </a:r>
          </a:p>
        </p:txBody>
      </p:sp>
    </p:spTree>
    <p:custDataLst>
      <p:tags r:id="rId1"/>
    </p:custDataLst>
    <p:extLst>
      <p:ext uri="{BB962C8B-B14F-4D97-AF65-F5344CB8AC3E}">
        <p14:creationId xmlns:p14="http://schemas.microsoft.com/office/powerpoint/2010/main" val="1435465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Edwards SAPIEN 3 THV</a:t>
            </a:r>
          </a:p>
        </p:txBody>
      </p:sp>
      <p:sp>
        <p:nvSpPr>
          <p:cNvPr id="4" name="Footer Placeholder 3">
            <a:extLst>
              <a:ext uri="{FF2B5EF4-FFF2-40B4-BE49-F238E27FC236}">
                <a16:creationId xmlns:a16="http://schemas.microsoft.com/office/drawing/2014/main" id="{442D7EDF-047B-AF8B-0C3B-351D8664EDD2}"/>
              </a:ext>
            </a:extLst>
          </p:cNvPr>
          <p:cNvSpPr>
            <a:spLocks noGrp="1"/>
          </p:cNvSpPr>
          <p:nvPr>
            <p:ph type="ftr" sz="quarter" idx="11"/>
          </p:nvPr>
        </p:nvSpPr>
        <p:spPr/>
        <p:txBody>
          <a:bodyPr/>
          <a:lstStyle/>
          <a:p>
            <a:r>
              <a:rPr lang="en-US" dirty="0"/>
              <a:t>DOC-0250104 Rev A </a:t>
            </a:r>
          </a:p>
        </p:txBody>
      </p:sp>
      <p:sp>
        <p:nvSpPr>
          <p:cNvPr id="3" name="Slide Number Placeholder 2">
            <a:extLst>
              <a:ext uri="{FF2B5EF4-FFF2-40B4-BE49-F238E27FC236}">
                <a16:creationId xmlns:a16="http://schemas.microsoft.com/office/drawing/2014/main" id="{A56B7216-12FF-583C-70B9-F6CEA7F6E5D9}"/>
              </a:ext>
            </a:extLst>
          </p:cNvPr>
          <p:cNvSpPr>
            <a:spLocks noGrp="1"/>
          </p:cNvSpPr>
          <p:nvPr>
            <p:ph type="sldNum" sz="quarter" idx="12"/>
          </p:nvPr>
        </p:nvSpPr>
        <p:spPr/>
        <p:txBody>
          <a:bodyPr/>
          <a:lstStyle/>
          <a:p>
            <a:fld id="{CDBA9528-BCFE-1E43-A37D-912FF3C527A6}" type="slidenum">
              <a:rPr lang="en-US" smtClean="0"/>
              <a:pPr/>
              <a:t>10</a:t>
            </a:fld>
            <a:endParaRPr lang="en-US" dirty="0"/>
          </a:p>
        </p:txBody>
      </p:sp>
      <p:sp>
        <p:nvSpPr>
          <p:cNvPr id="20" name="Rectangle 19"/>
          <p:cNvSpPr/>
          <p:nvPr/>
        </p:nvSpPr>
        <p:spPr>
          <a:xfrm>
            <a:off x="548640" y="4515115"/>
            <a:ext cx="5410032" cy="415498"/>
          </a:xfrm>
          <a:prstGeom prst="rect">
            <a:avLst/>
          </a:prstGeom>
        </p:spPr>
        <p:txBody>
          <a:bodyPr wrap="square" lIns="0">
            <a:spAutoFit/>
          </a:bodyPr>
          <a:lstStyle/>
          <a:p>
            <a:pPr marL="40480" indent="-40480">
              <a:defRPr/>
            </a:pPr>
            <a:r>
              <a:rPr lang="en-US" sz="700" kern="0" baseline="30000" dirty="0"/>
              <a:t>1 </a:t>
            </a:r>
            <a:r>
              <a:rPr lang="en-US" sz="700" kern="0" dirty="0"/>
              <a:t>No clinical data are available which evaluate the long-term impact of the Edwards Lifesciences tissue treatment in patients.  </a:t>
            </a:r>
          </a:p>
          <a:p>
            <a:pPr>
              <a:defRPr/>
            </a:pPr>
            <a:r>
              <a:rPr lang="en-US" sz="700" kern="0" baseline="30000" dirty="0"/>
              <a:t>2</a:t>
            </a:r>
            <a:r>
              <a:rPr lang="en-US" sz="700" kern="0" dirty="0"/>
              <a:t> Rounded to the nearest 0.5 mm</a:t>
            </a:r>
          </a:p>
          <a:p>
            <a:pPr>
              <a:defRPr/>
            </a:pPr>
            <a:r>
              <a:rPr lang="en-US" sz="700" kern="0" baseline="30000" dirty="0"/>
              <a:t>3</a:t>
            </a:r>
            <a:r>
              <a:rPr lang="en-US" sz="700" kern="0" dirty="0"/>
              <a:t> Measured at bottom of zigzag</a:t>
            </a:r>
          </a:p>
        </p:txBody>
      </p:sp>
      <p:graphicFrame>
        <p:nvGraphicFramePr>
          <p:cNvPr id="9" name="Table 8"/>
          <p:cNvGraphicFramePr>
            <a:graphicFrameLocks noGrp="1"/>
          </p:cNvGraphicFramePr>
          <p:nvPr>
            <p:extLst>
              <p:ext uri="{D42A27DB-BD31-4B8C-83A1-F6EECF244321}">
                <p14:modId xmlns:p14="http://schemas.microsoft.com/office/powerpoint/2010/main" val="2236776704"/>
              </p:ext>
            </p:extLst>
          </p:nvPr>
        </p:nvGraphicFramePr>
        <p:xfrm>
          <a:off x="548640" y="1095882"/>
          <a:ext cx="8091925" cy="3104149"/>
        </p:xfrm>
        <a:graphic>
          <a:graphicData uri="http://schemas.openxmlformats.org/drawingml/2006/table">
            <a:tbl>
              <a:tblPr firstRow="1" bandRow="1">
                <a:effectLst>
                  <a:outerShdw blurRad="254000" algn="ctr" rotWithShape="0">
                    <a:prstClr val="black">
                      <a:alpha val="20000"/>
                    </a:prstClr>
                  </a:outerShdw>
                </a:effectLst>
              </a:tblPr>
              <a:tblGrid>
                <a:gridCol w="2311002">
                  <a:extLst>
                    <a:ext uri="{9D8B030D-6E8A-4147-A177-3AD203B41FA5}">
                      <a16:colId xmlns:a16="http://schemas.microsoft.com/office/drawing/2014/main" val="20000"/>
                    </a:ext>
                  </a:extLst>
                </a:gridCol>
                <a:gridCol w="1494321">
                  <a:extLst>
                    <a:ext uri="{9D8B030D-6E8A-4147-A177-3AD203B41FA5}">
                      <a16:colId xmlns:a16="http://schemas.microsoft.com/office/drawing/2014/main" val="20001"/>
                    </a:ext>
                  </a:extLst>
                </a:gridCol>
                <a:gridCol w="1465324">
                  <a:extLst>
                    <a:ext uri="{9D8B030D-6E8A-4147-A177-3AD203B41FA5}">
                      <a16:colId xmlns:a16="http://schemas.microsoft.com/office/drawing/2014/main" val="3873613708"/>
                    </a:ext>
                  </a:extLst>
                </a:gridCol>
                <a:gridCol w="1519249">
                  <a:extLst>
                    <a:ext uri="{9D8B030D-6E8A-4147-A177-3AD203B41FA5}">
                      <a16:colId xmlns:a16="http://schemas.microsoft.com/office/drawing/2014/main" val="3239507301"/>
                    </a:ext>
                  </a:extLst>
                </a:gridCol>
                <a:gridCol w="1302029">
                  <a:extLst>
                    <a:ext uri="{9D8B030D-6E8A-4147-A177-3AD203B41FA5}">
                      <a16:colId xmlns:a16="http://schemas.microsoft.com/office/drawing/2014/main" val="3556125145"/>
                    </a:ext>
                  </a:extLst>
                </a:gridCol>
              </a:tblGrid>
              <a:tr h="271703">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algn="l"/>
                      <a:endParaRPr lang="en-US" sz="1000" b="1" kern="1200" dirty="0">
                        <a:solidFill>
                          <a:schemeClr val="tx1"/>
                        </a:solidFill>
                        <a:latin typeface="Arial" panose="020B0604020202020204" pitchFamily="34" charset="0"/>
                        <a:ea typeface="+mn-ea"/>
                        <a:cs typeface="Arial" panose="020B0604020202020204" pitchFamily="34" charset="0"/>
                      </a:endParaRPr>
                    </a:p>
                  </a:txBody>
                  <a:tcPr marL="137160" marR="137160" marT="34290" marB="34290" anchor="ctr">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1" dirty="0">
                          <a:solidFill>
                            <a:schemeClr val="bg1"/>
                          </a:solidFill>
                          <a:latin typeface="Arial" panose="020B0604020202020204" pitchFamily="34" charset="0"/>
                          <a:cs typeface="Arial" panose="020B0604020202020204" pitchFamily="34" charset="0"/>
                        </a:rPr>
                        <a:t>20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AE2573"/>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23 mm</a:t>
                      </a:r>
                    </a:p>
                  </a:txBody>
                  <a:tcPr marL="137160" marR="137160" marT="34290" marB="34290" anchor="ctr">
                    <a:lnL w="12700" cap="flat" cmpd="sng" algn="ctr">
                      <a:noFill/>
                      <a:prstDash val="solid"/>
                      <a:round/>
                      <a:headEnd type="none" w="med" len="med"/>
                      <a:tailEnd type="none" w="med" len="med"/>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84BD00"/>
                    </a:solidFill>
                  </a:tcPr>
                </a:tc>
                <a:tc>
                  <a:txBody>
                    <a:bodyPr/>
                    <a:lstStyle/>
                    <a:p>
                      <a:pPr marL="0" algn="l" defTabSz="914400"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26 mm</a:t>
                      </a:r>
                    </a:p>
                  </a:txBody>
                  <a:tcPr marL="137160" marR="137160" marT="34290" marB="3429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753BBD"/>
                    </a:solidFill>
                  </a:tcPr>
                </a:tc>
                <a:tc>
                  <a:txBody>
                    <a:bodyPr/>
                    <a:lstStyle/>
                    <a:p>
                      <a:pPr marL="0" algn="l" defTabSz="914400"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29 mm</a:t>
                      </a:r>
                    </a:p>
                  </a:txBody>
                  <a:tcPr marL="137160" marR="137160" marT="34290" marB="3429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solidFill>
                  </a:tcPr>
                </a:tc>
                <a:extLst>
                  <a:ext uri="{0D108BD9-81ED-4DB2-BD59-A6C34878D82A}">
                    <a16:rowId xmlns:a16="http://schemas.microsoft.com/office/drawing/2014/main" val="10000"/>
                  </a:ext>
                </a:extLst>
              </a:tr>
              <a:tr h="330408">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1000" b="1" dirty="0">
                          <a:solidFill>
                            <a:schemeClr val="tx1"/>
                          </a:solidFill>
                          <a:latin typeface="Arial" panose="020B0604020202020204" pitchFamily="34" charset="0"/>
                          <a:cs typeface="Arial" panose="020B0604020202020204" pitchFamily="34" charset="0"/>
                        </a:rPr>
                        <a:t>Tissue</a:t>
                      </a:r>
                    </a:p>
                  </a:txBody>
                  <a:tcPr marL="182880" marR="137160" marT="34290" marB="34290" anchor="ctr">
                    <a:lnL w="12700" cmpd="sng">
                      <a:noFill/>
                    </a:lnL>
                    <a:lnR w="12700" cmpd="sng">
                      <a:noFill/>
                    </a:lnR>
                    <a:lnT w="952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pPr algn="ctr"/>
                      <a:r>
                        <a:rPr lang="en-US" sz="1000" dirty="0">
                          <a:solidFill>
                            <a:schemeClr val="tx1"/>
                          </a:solidFill>
                          <a:latin typeface="Arial" panose="020B0604020202020204" pitchFamily="34" charset="0"/>
                          <a:cs typeface="Arial" panose="020B0604020202020204" pitchFamily="34" charset="0"/>
                        </a:rPr>
                        <a:t>Bovine</a:t>
                      </a:r>
                      <a:r>
                        <a:rPr lang="en-US" sz="1000" baseline="0" dirty="0">
                          <a:solidFill>
                            <a:schemeClr val="tx1"/>
                          </a:solidFill>
                          <a:latin typeface="Arial" panose="020B0604020202020204" pitchFamily="34" charset="0"/>
                          <a:cs typeface="Arial" panose="020B0604020202020204" pitchFamily="34" charset="0"/>
                        </a:rPr>
                        <a:t> pericardium, ThermaFix tissue treatment</a:t>
                      </a:r>
                      <a:r>
                        <a:rPr lang="en-US" sz="1000" baseline="30000" dirty="0">
                          <a:solidFill>
                            <a:schemeClr val="tx1"/>
                          </a:solidFill>
                          <a:latin typeface="Arial" panose="020B0604020202020204" pitchFamily="34" charset="0"/>
                          <a:cs typeface="Arial" panose="020B0604020202020204" pitchFamily="34" charset="0"/>
                        </a:rPr>
                        <a:t>1</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mpd="sng">
                      <a:noFill/>
                      <a:prstDash val="solid"/>
                    </a:lnL>
                    <a:lnT w="9525" cap="flat" cmpd="sng" algn="ctr">
                      <a:solidFill>
                        <a:schemeClr val="accent2"/>
                      </a:solidFill>
                      <a:prstDash val="solid"/>
                      <a:round/>
                      <a:headEnd type="none" w="med" len="med"/>
                      <a:tailEnd type="none" w="med" len="med"/>
                    </a:lnT>
                  </a:tcPr>
                </a:tc>
                <a:tc hMerge="1">
                  <a:txBody>
                    <a:bodyPr/>
                    <a:lstStyle/>
                    <a:p>
                      <a:endParaRPr lang="en-US"/>
                    </a:p>
                  </a:txBody>
                  <a:tcPr>
                    <a:lnL w="12700" cmpd="sng">
                      <a:noFill/>
                      <a:prstDash val="solid"/>
                    </a:lnL>
                    <a:lnT w="9525" cap="flat" cmpd="sng" algn="ctr">
                      <a:solidFill>
                        <a:schemeClr val="accent2"/>
                      </a:solidFill>
                      <a:prstDash val="solid"/>
                      <a:round/>
                      <a:headEnd type="none" w="med" len="med"/>
                      <a:tailEnd type="none" w="med" len="med"/>
                    </a:lnT>
                  </a:tcPr>
                </a:tc>
                <a:tc hMerge="1">
                  <a:txBody>
                    <a:bodyPr/>
                    <a:lstStyle/>
                    <a:p>
                      <a:pPr algn="ctr"/>
                      <a:endParaRPr lang="en-US" sz="900" baseline="30000">
                        <a:solidFill>
                          <a:schemeClr val="tx1"/>
                        </a:solidFill>
                        <a:latin typeface="Arial" panose="020B0604020202020204" pitchFamily="34" charset="0"/>
                        <a:cs typeface="Arial" panose="020B0604020202020204" pitchFamily="34" charset="0"/>
                      </a:endParaRP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30408">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1000" b="1" dirty="0">
                          <a:solidFill>
                            <a:schemeClr val="tx1"/>
                          </a:solidFill>
                          <a:latin typeface="Arial" panose="020B0604020202020204" pitchFamily="34" charset="0"/>
                          <a:cs typeface="Arial" panose="020B0604020202020204" pitchFamily="34" charset="0"/>
                        </a:rPr>
                        <a:t>Frame</a:t>
                      </a:r>
                    </a:p>
                  </a:txBody>
                  <a:tcPr marL="182880" marR="137160" marT="34290" marB="3429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4">
                  <a:txBody>
                    <a:bodyPr/>
                    <a:lstStyle/>
                    <a:p>
                      <a:pPr algn="ctr"/>
                      <a:r>
                        <a:rPr lang="en-US" sz="1000" dirty="0">
                          <a:solidFill>
                            <a:schemeClr val="tx1"/>
                          </a:solidFill>
                          <a:latin typeface="Arial" panose="020B0604020202020204" pitchFamily="34" charset="0"/>
                          <a:cs typeface="Arial" panose="020B0604020202020204" pitchFamily="34" charset="0"/>
                        </a:rPr>
                        <a:t>Cobalt-chromium alloy</a:t>
                      </a:r>
                      <a:endParaRPr lang="en-US" sz="1000" baseline="30000" dirty="0">
                        <a:solidFill>
                          <a:schemeClr val="tx1"/>
                        </a:solidFill>
                        <a:latin typeface="Arial" panose="020B0604020202020204" pitchFamily="34" charset="0"/>
                        <a:cs typeface="Arial" panose="020B0604020202020204" pitchFamily="34" charset="0"/>
                      </a:endParaRP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mpd="sng">
                      <a:noFill/>
                      <a:prstDash val="solid"/>
                    </a:lnL>
                  </a:tcPr>
                </a:tc>
                <a:tc hMerge="1">
                  <a:txBody>
                    <a:bodyPr/>
                    <a:lstStyle/>
                    <a:p>
                      <a:endParaRPr lang="en-US"/>
                    </a:p>
                  </a:txBody>
                  <a:tcPr>
                    <a:lnL w="12700" cmpd="sng">
                      <a:noFill/>
                      <a:prstDash val="solid"/>
                    </a:lnL>
                  </a:tcPr>
                </a:tc>
                <a:tc hMerge="1">
                  <a:txBody>
                    <a:bodyPr/>
                    <a:lstStyle/>
                    <a:p>
                      <a:pPr algn="ctr"/>
                      <a:endParaRPr lang="en-US" sz="900" baseline="30000">
                        <a:solidFill>
                          <a:schemeClr val="tx1"/>
                        </a:solidFill>
                        <a:latin typeface="Arial" panose="020B0604020202020204" pitchFamily="34" charset="0"/>
                        <a:cs typeface="Arial" panose="020B0604020202020204" pitchFamily="34" charset="0"/>
                      </a:endParaRP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2"/>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19590">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1000" b="1" dirty="0">
                          <a:solidFill>
                            <a:schemeClr val="tx1"/>
                          </a:solidFill>
                          <a:latin typeface="Arial" panose="020B0604020202020204" pitchFamily="34" charset="0"/>
                          <a:cs typeface="Arial" panose="020B0604020202020204" pitchFamily="34" charset="0"/>
                        </a:rPr>
                        <a:t>Noncompliant landing zone size</a:t>
                      </a:r>
                      <a:r>
                        <a:rPr lang="en-US" sz="1000" b="1" baseline="0" dirty="0">
                          <a:solidFill>
                            <a:schemeClr val="tx1"/>
                          </a:solidFill>
                          <a:latin typeface="Arial" panose="020B0604020202020204" pitchFamily="34" charset="0"/>
                          <a:cs typeface="Arial" panose="020B0604020202020204" pitchFamily="34" charset="0"/>
                        </a:rPr>
                        <a:t> during balloon predilation</a:t>
                      </a:r>
                      <a:endParaRPr lang="en-US" sz="1000" b="1" dirty="0">
                        <a:solidFill>
                          <a:schemeClr val="tx1"/>
                        </a:solidFill>
                        <a:latin typeface="Arial" panose="020B0604020202020204" pitchFamily="34" charset="0"/>
                        <a:cs typeface="Arial" panose="020B0604020202020204" pitchFamily="34" charset="0"/>
                      </a:endParaRPr>
                    </a:p>
                  </a:txBody>
                  <a:tcPr marL="182880" marR="137160" marT="34290" marB="34290" anchor="ctr">
                    <a:lnL w="12700" cmpd="sng">
                      <a:noFill/>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sz="1000" b="1" strike="noStrike" kern="1200" dirty="0">
                          <a:solidFill>
                            <a:schemeClr val="bg1"/>
                          </a:solidFill>
                          <a:latin typeface="Arial" panose="020B0604020202020204" pitchFamily="34" charset="0"/>
                          <a:ea typeface="+mn-ea"/>
                          <a:cs typeface="Arial" panose="020B0604020202020204" pitchFamily="34" charset="0"/>
                        </a:rPr>
                        <a:t>16.5 - </a:t>
                      </a:r>
                      <a:r>
                        <a:rPr lang="en-US" sz="1000" b="1" kern="1200" baseline="0" dirty="0">
                          <a:solidFill>
                            <a:schemeClr val="bg1"/>
                          </a:solidFill>
                          <a:latin typeface="Arial" panose="020B0604020202020204" pitchFamily="34" charset="0"/>
                          <a:ea typeface="+mn-ea"/>
                          <a:cs typeface="Arial" panose="020B0604020202020204" pitchFamily="34" charset="0"/>
                        </a:rPr>
                        <a:t>20</a:t>
                      </a:r>
                      <a:r>
                        <a:rPr lang="en-US" sz="1000" b="1" kern="1200" dirty="0">
                          <a:solidFill>
                            <a:schemeClr val="bg1"/>
                          </a:solidFill>
                          <a:latin typeface="Arial" panose="020B0604020202020204" pitchFamily="34" charset="0"/>
                          <a:ea typeface="+mn-ea"/>
                          <a:cs typeface="Arial" panose="020B0604020202020204" pitchFamily="34" charset="0"/>
                        </a:rPr>
                        <a:t>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20 - </a:t>
                      </a:r>
                      <a:r>
                        <a:rPr lang="en-US" sz="1000" b="1" baseline="0" dirty="0">
                          <a:solidFill>
                            <a:schemeClr val="bg1"/>
                          </a:solidFill>
                          <a:latin typeface="Arial" panose="020B0604020202020204" pitchFamily="34" charset="0"/>
                          <a:cs typeface="Arial" panose="020B0604020202020204" pitchFamily="34" charset="0"/>
                        </a:rPr>
                        <a:t>23</a:t>
                      </a:r>
                      <a:r>
                        <a:rPr lang="en-US" sz="1000" b="1" dirty="0">
                          <a:solidFill>
                            <a:schemeClr val="bg1"/>
                          </a:solidFill>
                          <a:latin typeface="Arial" panose="020B0604020202020204" pitchFamily="34" charset="0"/>
                          <a:cs typeface="Arial" panose="020B0604020202020204" pitchFamily="34" charset="0"/>
                        </a:rPr>
                        <a:t>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p>
                      <a:r>
                        <a:rPr lang="en-US" sz="1000" b="1" dirty="0">
                          <a:solidFill>
                            <a:schemeClr val="bg1"/>
                          </a:solidFill>
                          <a:latin typeface="Arial"/>
                          <a:cs typeface="Arial"/>
                        </a:rPr>
                        <a:t>23 </a:t>
                      </a:r>
                      <a:r>
                        <a:rPr lang="en-US" sz="1000" b="1" baseline="0" dirty="0">
                          <a:solidFill>
                            <a:schemeClr val="bg1"/>
                          </a:solidFill>
                          <a:latin typeface="Arial"/>
                          <a:cs typeface="Arial"/>
                        </a:rPr>
                        <a:t>- </a:t>
                      </a:r>
                      <a:r>
                        <a:rPr lang="en-US" sz="1000" b="1" dirty="0">
                          <a:solidFill>
                            <a:schemeClr val="bg1"/>
                          </a:solidFill>
                          <a:latin typeface="Arial"/>
                          <a:cs typeface="Arial"/>
                        </a:rPr>
                        <a:t>26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26 - 29 mm</a:t>
                      </a: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3"/>
                  </a:ext>
                </a:extLst>
              </a:tr>
              <a:tr h="330408">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1000" b="1" dirty="0">
                          <a:solidFill>
                            <a:schemeClr val="tx1"/>
                          </a:solidFill>
                          <a:latin typeface="Arial" panose="020B0604020202020204" pitchFamily="34" charset="0"/>
                          <a:cs typeface="Arial" panose="020B0604020202020204" pitchFamily="34" charset="0"/>
                        </a:rPr>
                        <a:t>Crimped</a:t>
                      </a:r>
                      <a:r>
                        <a:rPr lang="en-US" sz="1000" b="1" baseline="0" dirty="0">
                          <a:solidFill>
                            <a:schemeClr val="tx1"/>
                          </a:solidFill>
                          <a:latin typeface="Arial" panose="020B0604020202020204" pitchFamily="34" charset="0"/>
                          <a:cs typeface="Arial" panose="020B0604020202020204" pitchFamily="34" charset="0"/>
                        </a:rPr>
                        <a:t> height</a:t>
                      </a:r>
                      <a:r>
                        <a:rPr lang="en-US" sz="1000" b="1" baseline="30000" dirty="0">
                          <a:solidFill>
                            <a:schemeClr val="tx1"/>
                          </a:solidFill>
                          <a:latin typeface="Arial" panose="020B0604020202020204" pitchFamily="34" charset="0"/>
                          <a:cs typeface="Arial" panose="020B0604020202020204" pitchFamily="34" charset="0"/>
                        </a:rPr>
                        <a:t>2</a:t>
                      </a:r>
                    </a:p>
                  </a:txBody>
                  <a:tcPr marL="182880" marR="137160" marT="34290" marB="34290" anchor="ctr">
                    <a:lnL w="12700" cmpd="sng">
                      <a:noFill/>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21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24.5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p>
                      <a:r>
                        <a:rPr lang="en-US" sz="1000" b="1" dirty="0">
                          <a:solidFill>
                            <a:schemeClr val="bg1"/>
                          </a:solidFill>
                          <a:latin typeface="Arial"/>
                          <a:cs typeface="Arial"/>
                        </a:rPr>
                        <a:t>27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31</a:t>
                      </a:r>
                      <a:r>
                        <a:rPr lang="en-US" sz="1000" b="1" baseline="0" dirty="0">
                          <a:solidFill>
                            <a:schemeClr val="bg1"/>
                          </a:solidFill>
                          <a:latin typeface="Arial" panose="020B0604020202020204" pitchFamily="34" charset="0"/>
                          <a:cs typeface="Arial" panose="020B0604020202020204" pitchFamily="34" charset="0"/>
                        </a:rPr>
                        <a:t> mm</a:t>
                      </a:r>
                      <a:endParaRPr lang="en-US" sz="1000" b="1" dirty="0">
                        <a:solidFill>
                          <a:schemeClr val="bg1"/>
                        </a:solidFill>
                        <a:latin typeface="Arial" panose="020B0604020202020204" pitchFamily="34" charset="0"/>
                        <a:cs typeface="Arial" panose="020B0604020202020204" pitchFamily="34" charset="0"/>
                      </a:endParaRP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4"/>
                  </a:ext>
                </a:extLst>
              </a:tr>
              <a:tr h="330408">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1000" b="1" dirty="0">
                          <a:solidFill>
                            <a:schemeClr val="tx1"/>
                          </a:solidFill>
                          <a:latin typeface="Arial" panose="020B0604020202020204" pitchFamily="34" charset="0"/>
                          <a:cs typeface="Arial" panose="020B0604020202020204" pitchFamily="34" charset="0"/>
                        </a:rPr>
                        <a:t>Expanded height</a:t>
                      </a:r>
                    </a:p>
                  </a:txBody>
                  <a:tcPr marL="182880" marR="137160" marT="34290" marB="3429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15.5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18</a:t>
                      </a:r>
                      <a:r>
                        <a:rPr lang="en-US" sz="1000" b="1" baseline="0" dirty="0">
                          <a:solidFill>
                            <a:schemeClr val="bg1"/>
                          </a:solidFill>
                          <a:latin typeface="Arial" panose="020B0604020202020204" pitchFamily="34" charset="0"/>
                          <a:cs typeface="Arial" panose="020B0604020202020204" pitchFamily="34" charset="0"/>
                        </a:rPr>
                        <a:t> </a:t>
                      </a:r>
                      <a:r>
                        <a:rPr lang="en-US" sz="1000" b="1" dirty="0">
                          <a:solidFill>
                            <a:schemeClr val="bg1"/>
                          </a:solidFill>
                          <a:latin typeface="Arial" panose="020B0604020202020204" pitchFamily="34" charset="0"/>
                          <a:cs typeface="Arial" panose="020B0604020202020204" pitchFamily="34" charset="0"/>
                        </a:rPr>
                        <a:t>mm</a:t>
                      </a: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p>
                      <a:r>
                        <a:rPr lang="en-US" sz="1000" b="1" dirty="0">
                          <a:solidFill>
                            <a:schemeClr val="bg1"/>
                          </a:solidFill>
                          <a:latin typeface="Arial" panose="020B0604020202020204" pitchFamily="34" charset="0"/>
                          <a:cs typeface="Arial" panose="020B0604020202020204" pitchFamily="34" charset="0"/>
                        </a:rPr>
                        <a:t>20 mm</a:t>
                      </a:r>
                      <a:endParaRPr lang="en-US" sz="1000" b="1" dirty="0">
                        <a:solidFill>
                          <a:schemeClr val="bg1"/>
                        </a:solidFill>
                      </a:endParaRP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22.5</a:t>
                      </a:r>
                      <a:r>
                        <a:rPr lang="en-US" sz="1000" b="1" baseline="0" dirty="0">
                          <a:solidFill>
                            <a:schemeClr val="bg1"/>
                          </a:solidFill>
                          <a:latin typeface="Arial" panose="020B0604020202020204" pitchFamily="34" charset="0"/>
                          <a:cs typeface="Arial" panose="020B0604020202020204" pitchFamily="34" charset="0"/>
                        </a:rPr>
                        <a:t> mm</a:t>
                      </a:r>
                      <a:endParaRPr lang="en-US" sz="1000" b="1" dirty="0">
                        <a:solidFill>
                          <a:schemeClr val="bg1"/>
                        </a:solidFill>
                        <a:latin typeface="Arial" panose="020B0604020202020204" pitchFamily="34" charset="0"/>
                        <a:cs typeface="Arial" panose="020B0604020202020204" pitchFamily="34" charset="0"/>
                      </a:endParaRP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5"/>
                  </a:ext>
                </a:extLst>
              </a:tr>
              <a:tr h="330408">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1000" b="1" dirty="0">
                          <a:solidFill>
                            <a:schemeClr val="tx1"/>
                          </a:solidFill>
                          <a:latin typeface="Arial" panose="020B0604020202020204" pitchFamily="34" charset="0"/>
                          <a:cs typeface="Arial" panose="020B0604020202020204" pitchFamily="34" charset="0"/>
                        </a:rPr>
                        <a:t>Foreshortening</a:t>
                      </a:r>
                    </a:p>
                  </a:txBody>
                  <a:tcPr marL="182880" marR="137160" marT="34290" marB="3429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5.5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6.5 mm</a:t>
                      </a: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p>
                      <a:r>
                        <a:rPr lang="en-US" sz="1000" b="1" dirty="0">
                          <a:solidFill>
                            <a:schemeClr val="bg1"/>
                          </a:solidFill>
                          <a:latin typeface="Arial" panose="020B0604020202020204" pitchFamily="34" charset="0"/>
                          <a:cs typeface="Arial" panose="020B0604020202020204" pitchFamily="34" charset="0"/>
                        </a:rPr>
                        <a:t>7 mm</a:t>
                      </a:r>
                      <a:endParaRPr lang="en-US" sz="1000" b="1" dirty="0">
                        <a:solidFill>
                          <a:schemeClr val="bg1"/>
                        </a:solidFill>
                      </a:endParaRP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p>
                      <a:pPr algn="l"/>
                      <a:r>
                        <a:rPr lang="en-US" sz="1000" b="1" baseline="0" dirty="0">
                          <a:solidFill>
                            <a:schemeClr val="bg1"/>
                          </a:solidFill>
                          <a:latin typeface="Arial" panose="020B0604020202020204" pitchFamily="34" charset="0"/>
                          <a:cs typeface="Arial" panose="020B0604020202020204" pitchFamily="34" charset="0"/>
                        </a:rPr>
                        <a:t>8.5 mm</a:t>
                      </a:r>
                      <a:endParaRPr lang="en-US" sz="1000" b="1" dirty="0">
                        <a:solidFill>
                          <a:schemeClr val="bg1"/>
                        </a:solidFill>
                        <a:latin typeface="Arial" panose="020B0604020202020204" pitchFamily="34" charset="0"/>
                        <a:cs typeface="Arial" panose="020B0604020202020204" pitchFamily="34" charset="0"/>
                      </a:endParaRP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6"/>
                  </a:ext>
                </a:extLst>
              </a:tr>
              <a:tr h="330408">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l"/>
                      <a:r>
                        <a:rPr lang="en-US" sz="1000" b="1" dirty="0">
                          <a:solidFill>
                            <a:schemeClr val="tx1"/>
                          </a:solidFill>
                          <a:latin typeface="Arial" panose="020B0604020202020204" pitchFamily="34" charset="0"/>
                          <a:cs typeface="Arial" panose="020B0604020202020204" pitchFamily="34" charset="0"/>
                        </a:rPr>
                        <a:t>Inner skirt height</a:t>
                      </a:r>
                      <a:r>
                        <a:rPr lang="en-US" sz="1000" b="1" baseline="30000" dirty="0">
                          <a:solidFill>
                            <a:schemeClr val="tx1"/>
                          </a:solidFill>
                          <a:latin typeface="Arial" panose="020B0604020202020204" pitchFamily="34" charset="0"/>
                          <a:cs typeface="Arial" panose="020B0604020202020204" pitchFamily="34" charset="0"/>
                        </a:rPr>
                        <a:t>3</a:t>
                      </a:r>
                    </a:p>
                  </a:txBody>
                  <a:tcPr marL="182880" marR="137160" marT="34290" marB="3429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7.9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9.3 mm</a:t>
                      </a: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p>
                      <a:r>
                        <a:rPr lang="en-US" sz="1000" b="1" dirty="0">
                          <a:solidFill>
                            <a:schemeClr val="bg1"/>
                          </a:solidFill>
                          <a:latin typeface="Arial" panose="020B0604020202020204" pitchFamily="34" charset="0"/>
                          <a:cs typeface="Arial" panose="020B0604020202020204" pitchFamily="34" charset="0"/>
                        </a:rPr>
                        <a:t>10.2 mm</a:t>
                      </a:r>
                      <a:endParaRPr lang="en-US" sz="1000" b="1" dirty="0">
                        <a:solidFill>
                          <a:schemeClr val="bg1"/>
                        </a:solidFill>
                      </a:endParaRP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11.6</a:t>
                      </a:r>
                      <a:r>
                        <a:rPr lang="en-US" sz="1000" b="1" baseline="0" dirty="0">
                          <a:solidFill>
                            <a:schemeClr val="bg1"/>
                          </a:solidFill>
                          <a:latin typeface="Arial" panose="020B0604020202020204" pitchFamily="34" charset="0"/>
                          <a:cs typeface="Arial" panose="020B0604020202020204" pitchFamily="34" charset="0"/>
                        </a:rPr>
                        <a:t> mm</a:t>
                      </a:r>
                      <a:endParaRPr lang="en-US" sz="1000" b="1" dirty="0">
                        <a:solidFill>
                          <a:schemeClr val="bg1"/>
                        </a:solidFill>
                        <a:latin typeface="Arial" panose="020B0604020202020204" pitchFamily="34" charset="0"/>
                        <a:cs typeface="Arial" panose="020B0604020202020204" pitchFamily="34" charset="0"/>
                      </a:endParaRP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7"/>
                  </a:ext>
                </a:extLst>
              </a:tr>
              <a:tr h="330408">
                <a:tc>
                  <a:txBody>
                    <a:bodyPr/>
                    <a:lstStyle/>
                    <a:p>
                      <a:pPr marL="0" algn="l" defTabSz="914400" rtl="0" eaLnBrk="1" latinLnBrk="0" hangingPunct="1"/>
                      <a:r>
                        <a:rPr lang="en-US" sz="1000" b="1" kern="1200" dirty="0">
                          <a:solidFill>
                            <a:schemeClr val="tx1"/>
                          </a:solidFill>
                          <a:latin typeface="Arial" panose="020B0604020202020204" pitchFamily="34" charset="0"/>
                          <a:ea typeface="+mn-ea"/>
                          <a:cs typeface="Arial" panose="020B0604020202020204" pitchFamily="34" charset="0"/>
                        </a:rPr>
                        <a:t>Outer skirt height</a:t>
                      </a:r>
                    </a:p>
                  </a:txBody>
                  <a:tcPr marL="182880" marR="137160" marT="34290" marB="34290" anchor="ctr">
                    <a:lnL w="12700" cmpd="sng">
                      <a:noFill/>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5.2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6.6 mm</a:t>
                      </a: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p>
                      <a:r>
                        <a:rPr lang="en-US" sz="1000" b="1" dirty="0">
                          <a:solidFill>
                            <a:schemeClr val="bg1"/>
                          </a:solidFill>
                          <a:latin typeface="Arial" panose="020B0604020202020204" pitchFamily="34" charset="0"/>
                          <a:cs typeface="Arial" panose="020B0604020202020204" pitchFamily="34" charset="0"/>
                        </a:rPr>
                        <a:t>7.0 mm</a:t>
                      </a:r>
                      <a:endParaRPr lang="en-US" sz="1000" b="1" dirty="0">
                        <a:solidFill>
                          <a:schemeClr val="bg1"/>
                        </a:solidFill>
                      </a:endParaRPr>
                    </a:p>
                  </a:txBody>
                  <a:tcPr marL="137160" marR="13716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p>
                      <a:pPr algn="l"/>
                      <a:r>
                        <a:rPr lang="en-US" sz="1000" b="1" dirty="0">
                          <a:solidFill>
                            <a:schemeClr val="bg1"/>
                          </a:solidFill>
                          <a:latin typeface="Arial" panose="020B0604020202020204" pitchFamily="34" charset="0"/>
                          <a:cs typeface="Arial" panose="020B0604020202020204" pitchFamily="34" charset="0"/>
                        </a:rPr>
                        <a:t>8.1 mm</a:t>
                      </a:r>
                    </a:p>
                  </a:txBody>
                  <a:tcPr marL="137160" marR="137160" marT="34290" marB="34290" anchor="ctr">
                    <a:lnL w="12700" cap="flat" cmpd="sng" algn="ctr">
                      <a:no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8"/>
                  </a:ext>
                </a:extLst>
              </a:tr>
            </a:tbl>
          </a:graphicData>
        </a:graphic>
      </p:graphicFrame>
    </p:spTree>
    <p:custDataLst>
      <p:tags r:id="rId1"/>
    </p:custDataLst>
    <p:extLst>
      <p:ext uri="{BB962C8B-B14F-4D97-AF65-F5344CB8AC3E}">
        <p14:creationId xmlns:p14="http://schemas.microsoft.com/office/powerpoint/2010/main" val="293647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20D85E47-6AA8-2E62-6E6F-8DD120F0928C}"/>
              </a:ext>
            </a:extLst>
          </p:cNvPr>
          <p:cNvGrpSpPr/>
          <p:nvPr/>
        </p:nvGrpSpPr>
        <p:grpSpPr>
          <a:xfrm>
            <a:off x="6577865" y="1174685"/>
            <a:ext cx="2286000" cy="2286000"/>
            <a:chOff x="6577865" y="1249399"/>
            <a:chExt cx="2286000" cy="2286000"/>
          </a:xfrm>
        </p:grpSpPr>
        <p:grpSp>
          <p:nvGrpSpPr>
            <p:cNvPr id="56" name="Group 55">
              <a:extLst>
                <a:ext uri="{FF2B5EF4-FFF2-40B4-BE49-F238E27FC236}">
                  <a16:creationId xmlns:a16="http://schemas.microsoft.com/office/drawing/2014/main" id="{A435C471-936A-D987-56B5-04C06229B80A}"/>
                </a:ext>
              </a:extLst>
            </p:cNvPr>
            <p:cNvGrpSpPr/>
            <p:nvPr/>
          </p:nvGrpSpPr>
          <p:grpSpPr>
            <a:xfrm>
              <a:off x="6577865" y="1249399"/>
              <a:ext cx="2286000" cy="2286000"/>
              <a:chOff x="563972" y="1082744"/>
              <a:chExt cx="2286000" cy="2286000"/>
            </a:xfrm>
          </p:grpSpPr>
          <p:sp>
            <p:nvSpPr>
              <p:cNvPr id="57" name="Rounded Rectangle 20">
                <a:extLst>
                  <a:ext uri="{FF2B5EF4-FFF2-40B4-BE49-F238E27FC236}">
                    <a16:creationId xmlns:a16="http://schemas.microsoft.com/office/drawing/2014/main" id="{F016A741-8C98-5DA8-384F-739F1435B43C}"/>
                  </a:ext>
                </a:extLst>
              </p:cNvPr>
              <p:cNvSpPr/>
              <p:nvPr/>
            </p:nvSpPr>
            <p:spPr>
              <a:xfrm>
                <a:off x="563972" y="1082744"/>
                <a:ext cx="2286000" cy="2286000"/>
              </a:xfrm>
              <a:prstGeom prst="ellipse">
                <a:avLst/>
              </a:prstGeom>
              <a:solidFill>
                <a:schemeClr val="accent4">
                  <a:lumMod val="20000"/>
                  <a:lumOff val="80000"/>
                </a:schemeClr>
              </a:solidFill>
              <a:ln w="635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BFA97E2-5BEF-C389-BE04-8839856DA6C1}"/>
                  </a:ext>
                </a:extLst>
              </p:cNvPr>
              <p:cNvSpPr txBox="1"/>
              <p:nvPr/>
            </p:nvSpPr>
            <p:spPr>
              <a:xfrm>
                <a:off x="835414" y="1849065"/>
                <a:ext cx="1729046" cy="1100301"/>
              </a:xfrm>
              <a:prstGeom prst="rect">
                <a:avLst/>
              </a:prstGeom>
              <a:noFill/>
            </p:spPr>
            <p:txBody>
              <a:bodyPr wrap="square" rIns="0" rtlCol="0">
                <a:spAutoFit/>
              </a:bodyPr>
              <a:lstStyle/>
              <a:p>
                <a:r>
                  <a:rPr lang="en-US" sz="1050" b="1" dirty="0"/>
                  <a:t>Balloon folding technology simplifies </a:t>
                </a:r>
                <a:br>
                  <a:rPr lang="en-US" sz="1050" b="1" dirty="0"/>
                </a:br>
                <a:r>
                  <a:rPr lang="en-US" sz="1050" b="1" dirty="0"/>
                  <a:t>the procedure</a:t>
                </a:r>
              </a:p>
              <a:p>
                <a:pPr marL="119057" indent="-119057">
                  <a:spcBef>
                    <a:spcPts val="300"/>
                  </a:spcBef>
                  <a:buClr>
                    <a:schemeClr val="accent1"/>
                  </a:buClr>
                  <a:buFont typeface="Wingdings" pitchFamily="2" charset="2"/>
                  <a:buChar char="§"/>
                </a:pPr>
                <a:r>
                  <a:rPr lang="en-US" sz="1050" dirty="0"/>
                  <a:t>Eliminates valve alignment and flex catheter retraction steps</a:t>
                </a:r>
              </a:p>
            </p:txBody>
          </p:sp>
        </p:grpSp>
        <p:pic>
          <p:nvPicPr>
            <p:cNvPr id="60" name="Picture 4">
              <a:extLst>
                <a:ext uri="{FF2B5EF4-FFF2-40B4-BE49-F238E27FC236}">
                  <a16:creationId xmlns:a16="http://schemas.microsoft.com/office/drawing/2014/main" id="{6718A023-AADD-8214-D5E2-3A75193E6AD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459" t="5514" r="-4392" b="-109558"/>
            <a:stretch>
              <a:fillRect/>
            </a:stretch>
          </p:blipFill>
          <p:spPr bwMode="auto">
            <a:xfrm>
              <a:off x="6643592" y="1317645"/>
              <a:ext cx="2178121" cy="2182929"/>
            </a:xfrm>
            <a:prstGeom prst="ellipse">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02742977-9476-DE61-4D15-64CC09A646E0}"/>
              </a:ext>
            </a:extLst>
          </p:cNvPr>
          <p:cNvGrpSpPr/>
          <p:nvPr/>
        </p:nvGrpSpPr>
        <p:grpSpPr>
          <a:xfrm>
            <a:off x="233901" y="1970705"/>
            <a:ext cx="2286000" cy="2286000"/>
            <a:chOff x="308994" y="1849243"/>
            <a:chExt cx="2286000" cy="2286000"/>
          </a:xfrm>
        </p:grpSpPr>
        <p:sp>
          <p:nvSpPr>
            <p:cNvPr id="21" name="Rounded Rectangle 20"/>
            <p:cNvSpPr/>
            <p:nvPr/>
          </p:nvSpPr>
          <p:spPr>
            <a:xfrm>
              <a:off x="308994" y="1849243"/>
              <a:ext cx="2286000" cy="2286000"/>
            </a:xfrm>
            <a:prstGeom prst="ellipse">
              <a:avLst/>
            </a:prstGeom>
            <a:solidFill>
              <a:schemeClr val="bg2">
                <a:lumMod val="40000"/>
                <a:lumOff val="60000"/>
              </a:schemeClr>
            </a:solidFill>
            <a:ln w="635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TextBox 21"/>
            <p:cNvSpPr txBox="1"/>
            <p:nvPr/>
          </p:nvSpPr>
          <p:spPr>
            <a:xfrm>
              <a:off x="665747" y="2575879"/>
              <a:ext cx="1709458" cy="1300356"/>
            </a:xfrm>
            <a:prstGeom prst="rect">
              <a:avLst/>
            </a:prstGeom>
            <a:noFill/>
          </p:spPr>
          <p:txBody>
            <a:bodyPr wrap="square" rIns="0" rtlCol="0">
              <a:spAutoFit/>
            </a:bodyPr>
            <a:lstStyle/>
            <a:p>
              <a:pPr>
                <a:spcBef>
                  <a:spcPts val="300"/>
                </a:spcBef>
              </a:pPr>
              <a:r>
                <a:rPr lang="en-US" sz="1050" b="1" dirty="0"/>
                <a:t>Designed for valve deliverability</a:t>
              </a:r>
            </a:p>
            <a:p>
              <a:pPr marL="119057" indent="-119057">
                <a:spcBef>
                  <a:spcPts val="300"/>
                </a:spcBef>
                <a:buClr>
                  <a:schemeClr val="accent1"/>
                </a:buClr>
                <a:buFont typeface="Wingdings" pitchFamily="2" charset="2"/>
                <a:buChar char="§"/>
              </a:pPr>
              <a:r>
                <a:rPr lang="en-US" sz="1050" dirty="0"/>
                <a:t>Valve capsule to cover SAPIEN 3 valve</a:t>
              </a:r>
            </a:p>
            <a:p>
              <a:pPr marL="119057" indent="-119057">
                <a:spcBef>
                  <a:spcPts val="300"/>
                </a:spcBef>
                <a:buClr>
                  <a:schemeClr val="accent1"/>
                </a:buClr>
                <a:buFont typeface="Wingdings" pitchFamily="2" charset="2"/>
                <a:buChar char="§"/>
              </a:pPr>
              <a:r>
                <a:rPr lang="en-US" sz="1050" dirty="0"/>
                <a:t>Hydrophilic coating </a:t>
              </a:r>
              <a:br>
                <a:rPr lang="en-US" sz="1050" dirty="0"/>
              </a:br>
              <a:r>
                <a:rPr lang="en-US" sz="1050" dirty="0"/>
                <a:t>on tapered tip and </a:t>
              </a:r>
              <a:br>
                <a:rPr lang="en-US" sz="1050" dirty="0"/>
              </a:br>
              <a:r>
                <a:rPr lang="en-US" sz="1050" dirty="0"/>
                <a:t>valve capsule</a:t>
              </a:r>
            </a:p>
          </p:txBody>
        </p:sp>
        <p:pic>
          <p:nvPicPr>
            <p:cNvPr id="1026" name="Picture 2">
              <a:extLst>
                <a:ext uri="{FF2B5EF4-FFF2-40B4-BE49-F238E27FC236}">
                  <a16:creationId xmlns:a16="http://schemas.microsoft.com/office/drawing/2014/main" id="{E262DB7B-C9B7-7C6F-7B57-42598291796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539" t="20115" r="15568" b="-47220"/>
            <a:stretch/>
          </p:blipFill>
          <p:spPr bwMode="auto">
            <a:xfrm>
              <a:off x="382806" y="1894684"/>
              <a:ext cx="2160740" cy="2178963"/>
            </a:xfrm>
            <a:prstGeom prst="ellipse">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
        <p:nvSpPr>
          <p:cNvPr id="4" name="Oval 3">
            <a:extLst>
              <a:ext uri="{FF2B5EF4-FFF2-40B4-BE49-F238E27FC236}">
                <a16:creationId xmlns:a16="http://schemas.microsoft.com/office/drawing/2014/main" id="{756985C9-E66C-A129-E2EA-CF48399B686C}"/>
              </a:ext>
            </a:extLst>
          </p:cNvPr>
          <p:cNvSpPr/>
          <p:nvPr/>
        </p:nvSpPr>
        <p:spPr>
          <a:xfrm>
            <a:off x="2911567" y="1260996"/>
            <a:ext cx="3495841" cy="3495842"/>
          </a:xfrm>
          <a:prstGeom prst="ellipse">
            <a:avLst/>
          </a:prstGeom>
          <a:solidFill>
            <a:schemeClr val="bg1">
              <a:lumMod val="95000"/>
            </a:schemeClr>
          </a:solidFill>
          <a:ln w="63500">
            <a:solidFill>
              <a:schemeClr val="bg1"/>
            </a:solidFill>
          </a:ln>
          <a:effectLst>
            <a:outerShdw blurRad="3810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0" name="Picture 2">
            <a:extLst>
              <a:ext uri="{FF2B5EF4-FFF2-40B4-BE49-F238E27FC236}">
                <a16:creationId xmlns:a16="http://schemas.microsoft.com/office/drawing/2014/main" id="{91451794-DF01-7D5C-6111-7CB861D5ECB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7982" b="17604"/>
          <a:stretch/>
        </p:blipFill>
        <p:spPr bwMode="auto">
          <a:xfrm>
            <a:off x="2684635" y="2034471"/>
            <a:ext cx="5411243" cy="2265059"/>
          </a:xfrm>
          <a:prstGeom prst="rect">
            <a:avLst/>
          </a:prstGeom>
          <a:noFill/>
          <a:effectLst>
            <a:outerShdw blurRad="1905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SAPIEN 3 Pulmonic delivery system overview</a:t>
            </a:r>
          </a:p>
        </p:txBody>
      </p:sp>
      <p:grpSp>
        <p:nvGrpSpPr>
          <p:cNvPr id="7" name="Group 6">
            <a:extLst>
              <a:ext uri="{FF2B5EF4-FFF2-40B4-BE49-F238E27FC236}">
                <a16:creationId xmlns:a16="http://schemas.microsoft.com/office/drawing/2014/main" id="{B49BA8E8-A09A-DC44-B1A4-554B3BBB199B}"/>
              </a:ext>
            </a:extLst>
          </p:cNvPr>
          <p:cNvGrpSpPr/>
          <p:nvPr/>
        </p:nvGrpSpPr>
        <p:grpSpPr>
          <a:xfrm>
            <a:off x="3184032" y="1620648"/>
            <a:ext cx="5045166" cy="3016340"/>
            <a:chOff x="3307990" y="2123375"/>
            <a:chExt cx="5045166" cy="3016340"/>
          </a:xfrm>
        </p:grpSpPr>
        <p:sp>
          <p:nvSpPr>
            <p:cNvPr id="8" name="TextBox 7"/>
            <p:cNvSpPr txBox="1"/>
            <p:nvPr/>
          </p:nvSpPr>
          <p:spPr>
            <a:xfrm>
              <a:off x="3989376" y="2123375"/>
              <a:ext cx="1143603" cy="369332"/>
            </a:xfrm>
            <a:prstGeom prst="rect">
              <a:avLst/>
            </a:prstGeom>
            <a:noFill/>
          </p:spPr>
          <p:txBody>
            <a:bodyPr wrap="square" rtlCol="0">
              <a:spAutoFit/>
            </a:bodyPr>
            <a:lstStyle/>
            <a:p>
              <a:r>
                <a:rPr lang="en-US" sz="900" dirty="0"/>
                <a:t>Valve crimped </a:t>
              </a:r>
              <a:br>
                <a:rPr lang="en-US" sz="900" dirty="0"/>
              </a:br>
              <a:r>
                <a:rPr lang="en-US" sz="900" dirty="0"/>
                <a:t>directly on balloon</a:t>
              </a:r>
            </a:p>
          </p:txBody>
        </p:sp>
        <p:sp>
          <p:nvSpPr>
            <p:cNvPr id="14" name="TextBox 13"/>
            <p:cNvSpPr txBox="1"/>
            <p:nvPr/>
          </p:nvSpPr>
          <p:spPr>
            <a:xfrm>
              <a:off x="3565789" y="4648776"/>
              <a:ext cx="1483920" cy="230832"/>
            </a:xfrm>
            <a:prstGeom prst="rect">
              <a:avLst/>
            </a:prstGeom>
            <a:noFill/>
          </p:spPr>
          <p:txBody>
            <a:bodyPr wrap="square" rtlCol="0">
              <a:spAutoFit/>
            </a:bodyPr>
            <a:lstStyle/>
            <a:p>
              <a:pPr algn="ctr"/>
              <a:r>
                <a:rPr lang="en-US" sz="900" dirty="0"/>
                <a:t>Inline sheath</a:t>
              </a:r>
            </a:p>
          </p:txBody>
        </p:sp>
        <p:cxnSp>
          <p:nvCxnSpPr>
            <p:cNvPr id="15" name="Straight Connector 14"/>
            <p:cNvCxnSpPr>
              <a:cxnSpLocks/>
            </p:cNvCxnSpPr>
            <p:nvPr/>
          </p:nvCxnSpPr>
          <p:spPr>
            <a:xfrm>
              <a:off x="4307749" y="4394286"/>
              <a:ext cx="0" cy="278789"/>
            </a:xfrm>
            <a:prstGeom prst="line">
              <a:avLst/>
            </a:prstGeom>
            <a:ln w="15875">
              <a:headEnd type="oval"/>
              <a:tailEnd type="non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869236" y="4908883"/>
              <a:ext cx="1483920" cy="230832"/>
            </a:xfrm>
            <a:prstGeom prst="rect">
              <a:avLst/>
            </a:prstGeom>
            <a:noFill/>
          </p:spPr>
          <p:txBody>
            <a:bodyPr wrap="square" rtlCol="0">
              <a:spAutoFit/>
            </a:bodyPr>
            <a:lstStyle/>
            <a:p>
              <a:pPr algn="ctr"/>
              <a:r>
                <a:rPr lang="en-US" sz="900" dirty="0"/>
                <a:t>Color coded gripper</a:t>
              </a:r>
            </a:p>
          </p:txBody>
        </p:sp>
        <p:cxnSp>
          <p:nvCxnSpPr>
            <p:cNvPr id="17" name="Straight Connector 16"/>
            <p:cNvCxnSpPr>
              <a:cxnSpLocks/>
              <a:endCxn id="16" idx="0"/>
            </p:cNvCxnSpPr>
            <p:nvPr/>
          </p:nvCxnSpPr>
          <p:spPr>
            <a:xfrm>
              <a:off x="7611196" y="4673075"/>
              <a:ext cx="0" cy="235808"/>
            </a:xfrm>
            <a:prstGeom prst="line">
              <a:avLst/>
            </a:prstGeom>
            <a:ln w="15875">
              <a:headEnd type="oval"/>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307990" y="3187457"/>
              <a:ext cx="991043" cy="507831"/>
            </a:xfrm>
            <a:prstGeom prst="rect">
              <a:avLst/>
            </a:prstGeom>
            <a:noFill/>
          </p:spPr>
          <p:txBody>
            <a:bodyPr wrap="square" rtlCol="0">
              <a:spAutoFit/>
            </a:bodyPr>
            <a:lstStyle>
              <a:defPPr>
                <a:defRPr lang="en-US"/>
              </a:defPPr>
              <a:lvl1pPr>
                <a:defRPr sz="900"/>
              </a:lvl1pPr>
            </a:lstStyle>
            <a:p>
              <a:r>
                <a:rPr lang="en-US" dirty="0"/>
                <a:t>Tapered tip to facilitate tracking</a:t>
              </a:r>
            </a:p>
          </p:txBody>
        </p:sp>
        <p:cxnSp>
          <p:nvCxnSpPr>
            <p:cNvPr id="19" name="Straight Connector 18"/>
            <p:cNvCxnSpPr>
              <a:cxnSpLocks/>
            </p:cNvCxnSpPr>
            <p:nvPr/>
          </p:nvCxnSpPr>
          <p:spPr>
            <a:xfrm>
              <a:off x="3803512" y="2992125"/>
              <a:ext cx="0" cy="195332"/>
            </a:xfrm>
            <a:prstGeom prst="line">
              <a:avLst/>
            </a:prstGeom>
            <a:ln w="15875">
              <a:headEnd type="oval"/>
              <a:tailEnd type="non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190327" y="2264326"/>
              <a:ext cx="676908" cy="461665"/>
            </a:xfrm>
            <a:prstGeom prst="rect">
              <a:avLst/>
            </a:prstGeom>
            <a:noFill/>
          </p:spPr>
          <p:txBody>
            <a:bodyPr wrap="square" rIns="0" bIns="0" rtlCol="0">
              <a:spAutoFit/>
            </a:bodyPr>
            <a:lstStyle/>
            <a:p>
              <a:r>
                <a:rPr lang="en-US" sz="900" dirty="0"/>
                <a:t>Valve capsule to cover valve </a:t>
              </a:r>
            </a:p>
          </p:txBody>
        </p:sp>
      </p:grpSp>
      <p:cxnSp>
        <p:nvCxnSpPr>
          <p:cNvPr id="13" name="Connector: Elbow 12">
            <a:extLst>
              <a:ext uri="{FF2B5EF4-FFF2-40B4-BE49-F238E27FC236}">
                <a16:creationId xmlns:a16="http://schemas.microsoft.com/office/drawing/2014/main" id="{08FA8103-5D36-4BDD-673A-CBE54D396E06}"/>
              </a:ext>
            </a:extLst>
          </p:cNvPr>
          <p:cNvCxnSpPr>
            <a:cxnSpLocks/>
          </p:cNvCxnSpPr>
          <p:nvPr/>
        </p:nvCxnSpPr>
        <p:spPr>
          <a:xfrm rot="16200000" flipH="1">
            <a:off x="4473263" y="2046062"/>
            <a:ext cx="799233" cy="201650"/>
          </a:xfrm>
          <a:prstGeom prst="bentConnector3">
            <a:avLst>
              <a:gd name="adj1" fmla="val -203"/>
            </a:avLst>
          </a:prstGeom>
          <a:ln w="15875">
            <a:headEnd type="none"/>
            <a:tailEnd type="oval"/>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9CB4F4CE-338A-F633-7E2B-1B067C986032}"/>
              </a:ext>
            </a:extLst>
          </p:cNvPr>
          <p:cNvCxnSpPr>
            <a:cxnSpLocks/>
          </p:cNvCxnSpPr>
          <p:nvPr/>
        </p:nvCxnSpPr>
        <p:spPr>
          <a:xfrm rot="16200000" flipH="1">
            <a:off x="5265396" y="2210064"/>
            <a:ext cx="912738" cy="257489"/>
          </a:xfrm>
          <a:prstGeom prst="bentConnector3">
            <a:avLst>
              <a:gd name="adj1" fmla="val 39"/>
            </a:avLst>
          </a:prstGeom>
          <a:ln w="15875">
            <a:headEnd type="none"/>
            <a:tailEnd type="ova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13F831FA-5890-0B47-D17F-6FF68795A5A0}"/>
              </a:ext>
            </a:extLst>
          </p:cNvPr>
          <p:cNvSpPr>
            <a:spLocks noGrp="1"/>
          </p:cNvSpPr>
          <p:nvPr>
            <p:ph type="sldNum" sz="quarter" idx="12"/>
          </p:nvPr>
        </p:nvSpPr>
        <p:spPr/>
        <p:txBody>
          <a:bodyPr/>
          <a:lstStyle/>
          <a:p>
            <a:fld id="{CDBA9528-BCFE-1E43-A37D-912FF3C527A6}" type="slidenum">
              <a:rPr lang="en-US" smtClean="0"/>
              <a:pPr/>
              <a:t>11</a:t>
            </a:fld>
            <a:endParaRPr lang="en-US" dirty="0"/>
          </a:p>
        </p:txBody>
      </p:sp>
      <p:sp>
        <p:nvSpPr>
          <p:cNvPr id="23" name="Footer Placeholder 4">
            <a:extLst>
              <a:ext uri="{FF2B5EF4-FFF2-40B4-BE49-F238E27FC236}">
                <a16:creationId xmlns:a16="http://schemas.microsoft.com/office/drawing/2014/main" id="{193346AC-EB56-AAB2-D283-DF20A52734FC}"/>
              </a:ext>
            </a:extLst>
          </p:cNvPr>
          <p:cNvSpPr>
            <a:spLocks noGrp="1"/>
          </p:cNvSpPr>
          <p:nvPr>
            <p:ph type="ftr" sz="quarter" idx="11"/>
          </p:nvPr>
        </p:nvSpPr>
        <p:spPr>
          <a:xfrm>
            <a:off x="3950208" y="4965192"/>
            <a:ext cx="3108960" cy="182880"/>
          </a:xfrm>
        </p:spPr>
        <p:txBody>
          <a:bodyPr/>
          <a:lstStyle/>
          <a:p>
            <a:r>
              <a:rPr lang="en-US" dirty="0"/>
              <a:t>DOC-0250104 Rev A </a:t>
            </a:r>
          </a:p>
        </p:txBody>
      </p:sp>
    </p:spTree>
    <p:custDataLst>
      <p:tags r:id="rId1"/>
    </p:custDataLst>
    <p:extLst>
      <p:ext uri="{BB962C8B-B14F-4D97-AF65-F5344CB8AC3E}">
        <p14:creationId xmlns:p14="http://schemas.microsoft.com/office/powerpoint/2010/main" val="286513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SAPIEN 3 Pulmonic delivery system – Specifications</a:t>
            </a:r>
          </a:p>
        </p:txBody>
      </p:sp>
      <p:graphicFrame>
        <p:nvGraphicFramePr>
          <p:cNvPr id="3" name="Table 2">
            <a:extLst>
              <a:ext uri="{FF2B5EF4-FFF2-40B4-BE49-F238E27FC236}">
                <a16:creationId xmlns:a16="http://schemas.microsoft.com/office/drawing/2014/main" id="{12BC9EEC-21CC-462F-DB93-9716EC1E0AD0}"/>
              </a:ext>
            </a:extLst>
          </p:cNvPr>
          <p:cNvGraphicFramePr>
            <a:graphicFrameLocks noGrp="1"/>
          </p:cNvGraphicFramePr>
          <p:nvPr>
            <p:extLst>
              <p:ext uri="{D42A27DB-BD31-4B8C-83A1-F6EECF244321}">
                <p14:modId xmlns:p14="http://schemas.microsoft.com/office/powerpoint/2010/main" val="2373072986"/>
              </p:ext>
            </p:extLst>
          </p:nvPr>
        </p:nvGraphicFramePr>
        <p:xfrm>
          <a:off x="3883631" y="3086478"/>
          <a:ext cx="3039683" cy="1381153"/>
        </p:xfrm>
        <a:graphic>
          <a:graphicData uri="http://schemas.openxmlformats.org/drawingml/2006/table">
            <a:tbl>
              <a:tblPr>
                <a:effectLst>
                  <a:outerShdw blurRad="254000" algn="ctr" rotWithShape="0">
                    <a:prstClr val="black">
                      <a:alpha val="20000"/>
                    </a:prstClr>
                  </a:outerShdw>
                </a:effectLst>
              </a:tblPr>
              <a:tblGrid>
                <a:gridCol w="828328">
                  <a:extLst>
                    <a:ext uri="{9D8B030D-6E8A-4147-A177-3AD203B41FA5}">
                      <a16:colId xmlns:a16="http://schemas.microsoft.com/office/drawing/2014/main" val="20000"/>
                    </a:ext>
                  </a:extLst>
                </a:gridCol>
                <a:gridCol w="2211355">
                  <a:extLst>
                    <a:ext uri="{9D8B030D-6E8A-4147-A177-3AD203B41FA5}">
                      <a16:colId xmlns:a16="http://schemas.microsoft.com/office/drawing/2014/main" val="20001"/>
                    </a:ext>
                  </a:extLst>
                </a:gridCol>
              </a:tblGrid>
              <a:tr h="3134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Times New Roman"/>
                        </a:rPr>
                        <a:t>THV size</a:t>
                      </a:r>
                    </a:p>
                  </a:txBody>
                  <a:tcPr marR="51435" marT="0" marB="0" anchor="ctr">
                    <a:lnL w="3175"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Arial"/>
                        </a:rPr>
                        <a:t>Catheter capsule outer diameter</a:t>
                      </a:r>
                      <a:endParaRPr lang="en-US" sz="900" b="1" baseline="30000" dirty="0">
                        <a:solidFill>
                          <a:schemeClr val="bg1"/>
                        </a:solidFill>
                        <a:latin typeface="+mn-lt"/>
                        <a:ea typeface="Times New Roman"/>
                        <a:cs typeface="Times New Roman"/>
                      </a:endParaRPr>
                    </a:p>
                  </a:txBody>
                  <a:tcPr marR="51435" marT="0" marB="0" anchor="ctr">
                    <a:lnL w="6350" cap="flat" cmpd="sng" algn="ctr">
                      <a:solidFill>
                        <a:schemeClr val="bg1">
                          <a:lumMod val="7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26692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Arial"/>
                        </a:rPr>
                        <a:t>20 mm</a:t>
                      </a:r>
                      <a:endParaRPr lang="en-US" sz="900" b="1" dirty="0">
                        <a:solidFill>
                          <a:schemeClr val="tx1"/>
                        </a:solidFill>
                        <a:latin typeface="+mn-lt"/>
                        <a:ea typeface="Times New Roman"/>
                        <a:cs typeface="Times New Roman"/>
                      </a:endParaRPr>
                    </a:p>
                  </a:txBody>
                  <a:tcPr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tx1"/>
                          </a:solidFill>
                          <a:latin typeface="+mn-lt"/>
                          <a:ea typeface="Times New Roman"/>
                          <a:cs typeface="Arial"/>
                        </a:rPr>
                        <a:t>25.1Fr / 8.4 mm</a:t>
                      </a:r>
                      <a:endParaRPr lang="en-US" sz="900" b="1" dirty="0">
                        <a:solidFill>
                          <a:schemeClr val="tx1"/>
                        </a:solidFill>
                        <a:latin typeface="+mn-lt"/>
                        <a:ea typeface="Times New Roman"/>
                        <a:cs typeface="Times New Roman"/>
                      </a:endParaRP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6692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Arial"/>
                        </a:rPr>
                        <a:t>23 mm</a:t>
                      </a:r>
                      <a:endParaRPr lang="en-US" sz="900" b="1" dirty="0">
                        <a:solidFill>
                          <a:schemeClr val="tx1"/>
                        </a:solidFill>
                        <a:latin typeface="+mn-lt"/>
                        <a:ea typeface="Times New Roman"/>
                        <a:cs typeface="Times New Roman"/>
                      </a:endParaRPr>
                    </a:p>
                  </a:txBody>
                  <a:tcPr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tx1"/>
                          </a:solidFill>
                          <a:latin typeface="+mn-lt"/>
                          <a:ea typeface="Times New Roman"/>
                          <a:cs typeface="Arial"/>
                        </a:rPr>
                        <a:t>27.1</a:t>
                      </a:r>
                      <a:r>
                        <a:rPr lang="en-US" sz="900" b="1" baseline="0" dirty="0">
                          <a:solidFill>
                            <a:schemeClr val="tx1"/>
                          </a:solidFill>
                          <a:latin typeface="+mn-lt"/>
                          <a:ea typeface="Times New Roman"/>
                          <a:cs typeface="Arial"/>
                        </a:rPr>
                        <a:t>Fr / 9.0 mm</a:t>
                      </a:r>
                      <a:endParaRPr lang="en-US" sz="900" b="1" dirty="0">
                        <a:solidFill>
                          <a:schemeClr val="tx1"/>
                        </a:solidFill>
                        <a:latin typeface="+mn-lt"/>
                        <a:ea typeface="Times New Roman"/>
                        <a:cs typeface="Times New Roman"/>
                      </a:endParaRP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6692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Arial"/>
                        </a:rPr>
                        <a:t>26 mm</a:t>
                      </a:r>
                      <a:endParaRPr lang="en-US" sz="900" b="1" dirty="0">
                        <a:solidFill>
                          <a:schemeClr val="tx1"/>
                        </a:solidFill>
                        <a:latin typeface="+mn-lt"/>
                        <a:ea typeface="Times New Roman"/>
                        <a:cs typeface="Times New Roman"/>
                      </a:endParaRPr>
                    </a:p>
                  </a:txBody>
                  <a:tcPr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tx1"/>
                          </a:solidFill>
                          <a:latin typeface="Arial"/>
                          <a:ea typeface="Times New Roman"/>
                          <a:cs typeface="Arial"/>
                        </a:rPr>
                        <a:t>27.1</a:t>
                      </a:r>
                      <a:r>
                        <a:rPr lang="en-US" sz="900" b="1" kern="1200" baseline="0" dirty="0">
                          <a:solidFill>
                            <a:schemeClr val="tx1"/>
                          </a:solidFill>
                          <a:latin typeface="Arial"/>
                          <a:ea typeface="Times New Roman"/>
                          <a:cs typeface="Arial"/>
                        </a:rPr>
                        <a:t>Fr / 9.0 mm</a:t>
                      </a:r>
                      <a:endParaRPr lang="en-US" sz="900" b="1" kern="1200" dirty="0">
                        <a:solidFill>
                          <a:schemeClr val="tx1"/>
                        </a:solidFill>
                        <a:latin typeface="Arial"/>
                        <a:ea typeface="Times New Roman"/>
                        <a:cs typeface="Times New Roman"/>
                      </a:endParaRP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6692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Times New Roman"/>
                        </a:rPr>
                        <a:t>29 mm</a:t>
                      </a:r>
                    </a:p>
                  </a:txBody>
                  <a:tcPr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tx1"/>
                          </a:solidFill>
                          <a:latin typeface="+mn-lt"/>
                          <a:ea typeface="Times New Roman"/>
                          <a:cs typeface="Times New Roman"/>
                        </a:rPr>
                        <a:t>28.5Fr / 9.5 mm</a:t>
                      </a: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518FC2EC-3132-4DDF-4327-938605498DC2}"/>
              </a:ext>
            </a:extLst>
          </p:cNvPr>
          <p:cNvGrpSpPr/>
          <p:nvPr/>
        </p:nvGrpSpPr>
        <p:grpSpPr>
          <a:xfrm>
            <a:off x="360535" y="1322703"/>
            <a:ext cx="8152541" cy="1662469"/>
            <a:chOff x="731520" y="1874186"/>
            <a:chExt cx="10888863" cy="2220461"/>
          </a:xfrm>
        </p:grpSpPr>
        <p:pic>
          <p:nvPicPr>
            <p:cNvPr id="5122" name="Picture 2">
              <a:extLst>
                <a:ext uri="{FF2B5EF4-FFF2-40B4-BE49-F238E27FC236}">
                  <a16:creationId xmlns:a16="http://schemas.microsoft.com/office/drawing/2014/main" id="{29CFA7D8-4A2F-1AA1-FDFF-AB7D6A9F1E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36" t="38235" r="6534" b="39431"/>
            <a:stretch/>
          </p:blipFill>
          <p:spPr bwMode="auto">
            <a:xfrm>
              <a:off x="731520" y="2073079"/>
              <a:ext cx="10888863" cy="1612591"/>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D1AC5BEE-3C75-4D84-B3C8-CD770D013156}"/>
                </a:ext>
              </a:extLst>
            </p:cNvPr>
            <p:cNvGrpSpPr/>
            <p:nvPr/>
          </p:nvGrpSpPr>
          <p:grpSpPr>
            <a:xfrm>
              <a:off x="982759" y="1874186"/>
              <a:ext cx="5182892" cy="897728"/>
              <a:chOff x="202128" y="2161642"/>
              <a:chExt cx="3887169" cy="656594"/>
            </a:xfrm>
          </p:grpSpPr>
          <p:sp>
            <p:nvSpPr>
              <p:cNvPr id="9" name="TextBox 8"/>
              <p:cNvSpPr txBox="1"/>
              <p:nvPr/>
            </p:nvSpPr>
            <p:spPr>
              <a:xfrm>
                <a:off x="916494" y="2161642"/>
                <a:ext cx="2503727" cy="450992"/>
              </a:xfrm>
              <a:prstGeom prst="rect">
                <a:avLst/>
              </a:prstGeom>
              <a:noFill/>
            </p:spPr>
            <p:txBody>
              <a:bodyPr wrap="none" rtlCol="0">
                <a:spAutoFit/>
              </a:bodyPr>
              <a:lstStyle/>
              <a:p>
                <a:pPr algn="ctr" defTabSz="914355">
                  <a:defRPr/>
                </a:pPr>
                <a:r>
                  <a:rPr lang="en-US" sz="900" b="1" kern="0" dirty="0"/>
                  <a:t>112 cm</a:t>
                </a:r>
              </a:p>
              <a:p>
                <a:pPr algn="ctr" defTabSz="914355">
                  <a:defRPr/>
                </a:pPr>
                <a:r>
                  <a:rPr lang="en-US" sz="900" kern="0" dirty="0"/>
                  <a:t>Effective length balloon uncovered (all sizes) </a:t>
                </a:r>
                <a:br>
                  <a:rPr lang="en-US" sz="900" kern="0" dirty="0"/>
                </a:br>
                <a:endParaRPr lang="en-US" sz="900" kern="0" baseline="30000" dirty="0"/>
              </a:p>
            </p:txBody>
          </p:sp>
          <p:sp>
            <p:nvSpPr>
              <p:cNvPr id="11" name="Left Brace 10"/>
              <p:cNvSpPr/>
              <p:nvPr/>
            </p:nvSpPr>
            <p:spPr>
              <a:xfrm rot="5400000" flipV="1">
                <a:off x="2021612" y="750551"/>
                <a:ext cx="248201" cy="3887169"/>
              </a:xfrm>
              <a:prstGeom prst="leftBrace">
                <a:avLst>
                  <a:gd name="adj1" fmla="val 44524"/>
                  <a:gd name="adj2" fmla="val 5018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13" name="Left Brace 12"/>
            <p:cNvSpPr/>
            <p:nvPr/>
          </p:nvSpPr>
          <p:spPr>
            <a:xfrm rot="16200000" flipV="1">
              <a:off x="1167366" y="2969899"/>
              <a:ext cx="261859" cy="631077"/>
            </a:xfrm>
            <a:prstGeom prst="leftBrace">
              <a:avLst>
                <a:gd name="adj1" fmla="val 27396"/>
                <a:gd name="adj2" fmla="val 50179"/>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792561" y="3416367"/>
              <a:ext cx="1025984" cy="678280"/>
            </a:xfrm>
            <a:prstGeom prst="rect">
              <a:avLst/>
            </a:prstGeom>
            <a:noFill/>
          </p:spPr>
          <p:txBody>
            <a:bodyPr wrap="none" rtlCol="0">
              <a:spAutoFit/>
            </a:bodyPr>
            <a:lstStyle/>
            <a:p>
              <a:pPr algn="ctr" defTabSz="914355">
                <a:defRPr/>
              </a:pPr>
              <a:r>
                <a:rPr lang="en-US" sz="900" b="1" kern="0" dirty="0"/>
                <a:t>42 mm</a:t>
              </a:r>
              <a:br>
                <a:rPr lang="en-US" sz="900" b="1" kern="0" dirty="0"/>
              </a:br>
              <a:r>
                <a:rPr lang="en-US" sz="900" kern="0" dirty="0"/>
                <a:t>Tapered tip</a:t>
              </a:r>
              <a:br>
                <a:rPr lang="en-US" sz="900" kern="0" dirty="0"/>
              </a:br>
              <a:r>
                <a:rPr lang="en-US" sz="900" kern="0" dirty="0"/>
                <a:t>(all sizes)</a:t>
              </a:r>
            </a:p>
          </p:txBody>
        </p:sp>
      </p:grpSp>
      <p:sp>
        <p:nvSpPr>
          <p:cNvPr id="5" name="Footer Placeholder 4">
            <a:extLst>
              <a:ext uri="{FF2B5EF4-FFF2-40B4-BE49-F238E27FC236}">
                <a16:creationId xmlns:a16="http://schemas.microsoft.com/office/drawing/2014/main" id="{638BF925-CFDC-19D6-9F98-3BEA41ADE317}"/>
              </a:ext>
            </a:extLst>
          </p:cNvPr>
          <p:cNvSpPr>
            <a:spLocks noGrp="1"/>
          </p:cNvSpPr>
          <p:nvPr>
            <p:ph type="ftr" sz="quarter" idx="11"/>
          </p:nvPr>
        </p:nvSpPr>
        <p:spPr/>
        <p:txBody>
          <a:bodyPr/>
          <a:lstStyle/>
          <a:p>
            <a:r>
              <a:rPr lang="en-US" dirty="0"/>
              <a:t>DOC-0250104 Rev A </a:t>
            </a:r>
          </a:p>
        </p:txBody>
      </p:sp>
      <p:grpSp>
        <p:nvGrpSpPr>
          <p:cNvPr id="15" name="Group 14">
            <a:extLst>
              <a:ext uri="{FF2B5EF4-FFF2-40B4-BE49-F238E27FC236}">
                <a16:creationId xmlns:a16="http://schemas.microsoft.com/office/drawing/2014/main" id="{E8BE9EDE-4373-EC6A-881F-909A115F28BF}"/>
              </a:ext>
            </a:extLst>
          </p:cNvPr>
          <p:cNvGrpSpPr/>
          <p:nvPr/>
        </p:nvGrpSpPr>
        <p:grpSpPr>
          <a:xfrm>
            <a:off x="1743215" y="2882631"/>
            <a:ext cx="1788847" cy="1788847"/>
            <a:chOff x="1732941" y="2492213"/>
            <a:chExt cx="1788847" cy="1788847"/>
          </a:xfrm>
        </p:grpSpPr>
        <p:sp>
          <p:nvSpPr>
            <p:cNvPr id="26" name="Rounded Rectangle 20">
              <a:extLst>
                <a:ext uri="{FF2B5EF4-FFF2-40B4-BE49-F238E27FC236}">
                  <a16:creationId xmlns:a16="http://schemas.microsoft.com/office/drawing/2014/main" id="{E6A457F5-0A6D-2394-7EC4-40E3F7385A15}"/>
                </a:ext>
              </a:extLst>
            </p:cNvPr>
            <p:cNvSpPr/>
            <p:nvPr/>
          </p:nvSpPr>
          <p:spPr>
            <a:xfrm>
              <a:off x="1732941" y="2492213"/>
              <a:ext cx="1788847" cy="1788847"/>
            </a:xfrm>
            <a:prstGeom prst="ellipse">
              <a:avLst/>
            </a:prstGeom>
            <a:solidFill>
              <a:schemeClr val="bg2">
                <a:lumMod val="40000"/>
                <a:lumOff val="60000"/>
              </a:schemeClr>
            </a:solidFill>
            <a:ln w="63500">
              <a:solidFill>
                <a:schemeClr val="bg1"/>
              </a:solidFill>
            </a:ln>
            <a:effectLst>
              <a:outerShdw blurRad="3810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D6F41134-176B-D0C9-A355-9A1564DBFA21}"/>
                </a:ext>
              </a:extLst>
            </p:cNvPr>
            <p:cNvGrpSpPr/>
            <p:nvPr/>
          </p:nvGrpSpPr>
          <p:grpSpPr>
            <a:xfrm>
              <a:off x="1901711" y="2682597"/>
              <a:ext cx="1451306" cy="1408078"/>
              <a:chOff x="1901711" y="2827880"/>
              <a:chExt cx="1451306" cy="1408078"/>
            </a:xfrm>
          </p:grpSpPr>
          <p:sp>
            <p:nvSpPr>
              <p:cNvPr id="24" name="TextBox 23">
                <a:extLst>
                  <a:ext uri="{FF2B5EF4-FFF2-40B4-BE49-F238E27FC236}">
                    <a16:creationId xmlns:a16="http://schemas.microsoft.com/office/drawing/2014/main" id="{5F27D03D-23E0-7BA9-7110-88BA14889D3E}"/>
                  </a:ext>
                </a:extLst>
              </p:cNvPr>
              <p:cNvSpPr txBox="1"/>
              <p:nvPr/>
            </p:nvSpPr>
            <p:spPr>
              <a:xfrm>
                <a:off x="1901711" y="2827880"/>
                <a:ext cx="1451306" cy="1408078"/>
              </a:xfrm>
              <a:prstGeom prst="rect">
                <a:avLst/>
              </a:prstGeom>
              <a:noFill/>
            </p:spPr>
            <p:txBody>
              <a:bodyPr wrap="square">
                <a:spAutoFit/>
              </a:bodyPr>
              <a:lstStyle/>
              <a:p>
                <a:pPr algn="ctr"/>
                <a:r>
                  <a:rPr lang="en-US" sz="1350" dirty="0"/>
                  <a:t>Pulmonic </a:t>
                </a:r>
                <a:br>
                  <a:rPr lang="en-US" sz="1350" dirty="0"/>
                </a:br>
                <a:r>
                  <a:rPr lang="en-US" sz="1350" dirty="0"/>
                  <a:t>delivery system</a:t>
                </a:r>
                <a:br>
                  <a:rPr lang="en-US" sz="1350" dirty="0"/>
                </a:br>
                <a:endParaRPr lang="en-US" sz="1350" dirty="0"/>
              </a:p>
              <a:p>
                <a:pPr algn="ctr"/>
                <a:r>
                  <a:rPr lang="en-US" sz="1350" b="1" dirty="0">
                    <a:solidFill>
                      <a:schemeClr val="accent1"/>
                    </a:solidFill>
                  </a:rPr>
                  <a:t>Guidewire </a:t>
                </a:r>
                <a:br>
                  <a:rPr lang="en-US" sz="1350" b="1" dirty="0">
                    <a:solidFill>
                      <a:schemeClr val="accent1"/>
                    </a:solidFill>
                  </a:rPr>
                </a:br>
                <a:r>
                  <a:rPr lang="en-US" sz="1350" b="1" dirty="0">
                    <a:solidFill>
                      <a:schemeClr val="accent1"/>
                    </a:solidFill>
                  </a:rPr>
                  <a:t>compatibility</a:t>
                </a:r>
                <a:endParaRPr lang="en-US" b="1" dirty="0">
                  <a:solidFill>
                    <a:schemeClr val="accent1"/>
                  </a:solidFill>
                </a:endParaRPr>
              </a:p>
              <a:p>
                <a:pPr algn="ctr"/>
                <a:r>
                  <a:rPr lang="en-US" b="1" dirty="0">
                    <a:solidFill>
                      <a:schemeClr val="accent1"/>
                    </a:solidFill>
                  </a:rPr>
                  <a:t>0.035”</a:t>
                </a:r>
              </a:p>
            </p:txBody>
          </p:sp>
          <p:cxnSp>
            <p:nvCxnSpPr>
              <p:cNvPr id="8" name="Straight Connector 7">
                <a:extLst>
                  <a:ext uri="{FF2B5EF4-FFF2-40B4-BE49-F238E27FC236}">
                    <a16:creationId xmlns:a16="http://schemas.microsoft.com/office/drawing/2014/main" id="{73B9E5EB-A190-8384-144B-B28AF94BB4BB}"/>
                  </a:ext>
                </a:extLst>
              </p:cNvPr>
              <p:cNvCxnSpPr>
                <a:cxnSpLocks/>
              </p:cNvCxnSpPr>
              <p:nvPr/>
            </p:nvCxnSpPr>
            <p:spPr>
              <a:xfrm>
                <a:off x="2062285" y="3400746"/>
                <a:ext cx="1130158" cy="0"/>
              </a:xfrm>
              <a:prstGeom prst="line">
                <a:avLst/>
              </a:prstGeom>
              <a:ln w="19050" cap="rnd">
                <a:solidFill>
                  <a:schemeClr val="accent6">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grpSp>
      </p:grpSp>
      <p:sp>
        <p:nvSpPr>
          <p:cNvPr id="4" name="Slide Number Placeholder 3">
            <a:extLst>
              <a:ext uri="{FF2B5EF4-FFF2-40B4-BE49-F238E27FC236}">
                <a16:creationId xmlns:a16="http://schemas.microsoft.com/office/drawing/2014/main" id="{96EF6476-75FA-8C7A-E0A2-3E2C04BDBF3A}"/>
              </a:ext>
            </a:extLst>
          </p:cNvPr>
          <p:cNvSpPr>
            <a:spLocks noGrp="1"/>
          </p:cNvSpPr>
          <p:nvPr>
            <p:ph type="sldNum" sz="quarter" idx="12"/>
          </p:nvPr>
        </p:nvSpPr>
        <p:spPr/>
        <p:txBody>
          <a:bodyPr/>
          <a:lstStyle/>
          <a:p>
            <a:fld id="{CDBA9528-BCFE-1E43-A37D-912FF3C527A6}" type="slidenum">
              <a:rPr lang="en-US" smtClean="0"/>
              <a:pPr/>
              <a:t>12</a:t>
            </a:fld>
            <a:endParaRPr lang="en-US" dirty="0"/>
          </a:p>
        </p:txBody>
      </p:sp>
    </p:spTree>
    <p:custDataLst>
      <p:tags r:id="rId1"/>
    </p:custDataLst>
    <p:extLst>
      <p:ext uri="{BB962C8B-B14F-4D97-AF65-F5344CB8AC3E}">
        <p14:creationId xmlns:p14="http://schemas.microsoft.com/office/powerpoint/2010/main" val="306109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device&#10;&#10;AI-generated content may be incorrect.">
            <a:extLst>
              <a:ext uri="{FF2B5EF4-FFF2-40B4-BE49-F238E27FC236}">
                <a16:creationId xmlns:a16="http://schemas.microsoft.com/office/drawing/2014/main" id="{2D3D4933-26A1-20BA-3E0B-C1A0B5151013}"/>
              </a:ext>
            </a:extLst>
          </p:cNvPr>
          <p:cNvPicPr>
            <a:picLocks noChangeAspect="1"/>
          </p:cNvPicPr>
          <p:nvPr/>
        </p:nvPicPr>
        <p:blipFill>
          <a:blip r:embed="rId4" cstate="print">
            <a:extLst>
              <a:ext uri="{28A0092B-C50C-407E-A947-70E740481C1C}">
                <a14:useLocalDpi xmlns:a14="http://schemas.microsoft.com/office/drawing/2010/main" val="0"/>
              </a:ext>
            </a:extLst>
          </a:blip>
          <a:srcRect t="29451" b="23220"/>
          <a:stretch/>
        </p:blipFill>
        <p:spPr>
          <a:xfrm>
            <a:off x="188156" y="2891791"/>
            <a:ext cx="5385175" cy="1433670"/>
          </a:xfrm>
          <a:prstGeom prst="rect">
            <a:avLst/>
          </a:prstGeom>
          <a:noFill/>
          <a:effectLst>
            <a:outerShdw blurRad="190500" sx="102000" sy="102000" algn="ctr" rotWithShape="0">
              <a:prstClr val="black">
                <a:alpha val="20000"/>
              </a:prstClr>
            </a:outerShdw>
          </a:effectLst>
        </p:spPr>
      </p:pic>
      <p:sp>
        <p:nvSpPr>
          <p:cNvPr id="4" name="Title 3"/>
          <p:cNvSpPr>
            <a:spLocks noGrp="1"/>
          </p:cNvSpPr>
          <p:nvPr>
            <p:ph type="title"/>
          </p:nvPr>
        </p:nvSpPr>
        <p:spPr/>
        <p:txBody>
          <a:bodyPr/>
          <a:lstStyle/>
          <a:p>
            <a:r>
              <a:rPr lang="en-US" dirty="0"/>
              <a:t>Edwards Pulmonic delivery system – Balloon</a:t>
            </a:r>
          </a:p>
        </p:txBody>
      </p:sp>
      <p:sp>
        <p:nvSpPr>
          <p:cNvPr id="11" name="Footer Placeholder 10">
            <a:extLst>
              <a:ext uri="{FF2B5EF4-FFF2-40B4-BE49-F238E27FC236}">
                <a16:creationId xmlns:a16="http://schemas.microsoft.com/office/drawing/2014/main" id="{34B8C2E8-0199-94B5-6650-BB25B204FB2F}"/>
              </a:ext>
            </a:extLst>
          </p:cNvPr>
          <p:cNvSpPr>
            <a:spLocks noGrp="1"/>
          </p:cNvSpPr>
          <p:nvPr>
            <p:ph type="ftr" sz="quarter" idx="11"/>
          </p:nvPr>
        </p:nvSpPr>
        <p:spPr/>
        <p:txBody>
          <a:bodyPr/>
          <a:lstStyle/>
          <a:p>
            <a:r>
              <a:rPr lang="en-US" dirty="0"/>
              <a:t>DOC-0250104 Rev A </a:t>
            </a:r>
          </a:p>
        </p:txBody>
      </p:sp>
      <p:sp>
        <p:nvSpPr>
          <p:cNvPr id="5" name="Slide Number Placeholder 4">
            <a:extLst>
              <a:ext uri="{FF2B5EF4-FFF2-40B4-BE49-F238E27FC236}">
                <a16:creationId xmlns:a16="http://schemas.microsoft.com/office/drawing/2014/main" id="{3B25587C-A50B-7EE3-A0E6-8E95E0855BFA}"/>
              </a:ext>
            </a:extLst>
          </p:cNvPr>
          <p:cNvSpPr>
            <a:spLocks noGrp="1"/>
          </p:cNvSpPr>
          <p:nvPr>
            <p:ph type="sldNum" sz="quarter" idx="12"/>
          </p:nvPr>
        </p:nvSpPr>
        <p:spPr/>
        <p:txBody>
          <a:bodyPr/>
          <a:lstStyle/>
          <a:p>
            <a:fld id="{CDBA9528-BCFE-1E43-A37D-912FF3C527A6}" type="slidenum">
              <a:rPr lang="en-US" smtClean="0"/>
              <a:pPr/>
              <a:t>13</a:t>
            </a:fld>
            <a:endParaRPr lang="en-US" dirty="0"/>
          </a:p>
        </p:txBody>
      </p:sp>
      <p:graphicFrame>
        <p:nvGraphicFramePr>
          <p:cNvPr id="6" name="Table 5">
            <a:extLst>
              <a:ext uri="{FF2B5EF4-FFF2-40B4-BE49-F238E27FC236}">
                <a16:creationId xmlns:a16="http://schemas.microsoft.com/office/drawing/2014/main" id="{BE8B5AE4-6433-D617-DCAD-63F498B10198}"/>
              </a:ext>
            </a:extLst>
          </p:cNvPr>
          <p:cNvGraphicFramePr>
            <a:graphicFrameLocks noGrp="1"/>
          </p:cNvGraphicFramePr>
          <p:nvPr>
            <p:extLst>
              <p:ext uri="{D42A27DB-BD31-4B8C-83A1-F6EECF244321}">
                <p14:modId xmlns:p14="http://schemas.microsoft.com/office/powerpoint/2010/main" val="691923166"/>
              </p:ext>
            </p:extLst>
          </p:nvPr>
        </p:nvGraphicFramePr>
        <p:xfrm>
          <a:off x="548640" y="1085850"/>
          <a:ext cx="5811520" cy="1256829"/>
        </p:xfrm>
        <a:graphic>
          <a:graphicData uri="http://schemas.openxmlformats.org/drawingml/2006/table">
            <a:tbl>
              <a:tblPr firstRow="1" bandRow="1">
                <a:effectLst>
                  <a:outerShdw blurRad="254000" algn="ctr" rotWithShape="0">
                    <a:prstClr val="black">
                      <a:alpha val="20000"/>
                    </a:prstClr>
                  </a:outerShdw>
                </a:effectLst>
                <a:tableStyleId>{5C22544A-7EE6-4342-B048-85BDC9FD1C3A}</a:tableStyleId>
              </a:tblPr>
              <a:tblGrid>
                <a:gridCol w="1694628">
                  <a:extLst>
                    <a:ext uri="{9D8B030D-6E8A-4147-A177-3AD203B41FA5}">
                      <a16:colId xmlns:a16="http://schemas.microsoft.com/office/drawing/2014/main" val="169058109"/>
                    </a:ext>
                  </a:extLst>
                </a:gridCol>
                <a:gridCol w="1060289">
                  <a:extLst>
                    <a:ext uri="{9D8B030D-6E8A-4147-A177-3AD203B41FA5}">
                      <a16:colId xmlns:a16="http://schemas.microsoft.com/office/drawing/2014/main" val="20000"/>
                    </a:ext>
                  </a:extLst>
                </a:gridCol>
                <a:gridCol w="1101082">
                  <a:extLst>
                    <a:ext uri="{9D8B030D-6E8A-4147-A177-3AD203B41FA5}">
                      <a16:colId xmlns:a16="http://schemas.microsoft.com/office/drawing/2014/main" val="20001"/>
                    </a:ext>
                  </a:extLst>
                </a:gridCol>
                <a:gridCol w="1017065">
                  <a:extLst>
                    <a:ext uri="{9D8B030D-6E8A-4147-A177-3AD203B41FA5}">
                      <a16:colId xmlns:a16="http://schemas.microsoft.com/office/drawing/2014/main" val="20002"/>
                    </a:ext>
                  </a:extLst>
                </a:gridCol>
                <a:gridCol w="938456">
                  <a:extLst>
                    <a:ext uri="{9D8B030D-6E8A-4147-A177-3AD203B41FA5}">
                      <a16:colId xmlns:a16="http://schemas.microsoft.com/office/drawing/2014/main" val="20003"/>
                    </a:ext>
                  </a:extLst>
                </a:gridCol>
              </a:tblGrid>
              <a:tr h="342900">
                <a:tc>
                  <a:txBody>
                    <a:bodyPr/>
                    <a:lstStyle/>
                    <a:p>
                      <a:pPr algn="l"/>
                      <a:r>
                        <a:rPr lang="en-US" sz="1000" b="1" dirty="0">
                          <a:solidFill>
                            <a:schemeClr val="tx1"/>
                          </a:solidFill>
                        </a:rPr>
                        <a:t>Balloon dimensions</a:t>
                      </a:r>
                    </a:p>
                  </a:txBody>
                  <a:tcPr marL="73152" marR="68580" marT="34290" marB="34290" anchor="ctr">
                    <a:lnL w="12700" cmpd="sng">
                      <a:noFill/>
                    </a:lnL>
                    <a:lnR w="6350" cap="flat" cmpd="sng" algn="ctr">
                      <a:solidFill>
                        <a:schemeClr val="bg1">
                          <a:lumMod val="75000"/>
                        </a:schemeClr>
                      </a:solidFill>
                      <a:prstDash val="solid"/>
                      <a:round/>
                      <a:headEnd type="none" w="med" len="med"/>
                      <a:tailEnd type="none" w="med" len="med"/>
                    </a:lnR>
                    <a:lnT w="127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sz="1000" b="1" dirty="0">
                          <a:solidFill>
                            <a:schemeClr val="bg1"/>
                          </a:solidFill>
                        </a:rPr>
                        <a:t>20 mm</a:t>
                      </a:r>
                    </a:p>
                  </a:txBody>
                  <a:tcPr marL="73152" marR="68580" marT="34290" marB="3429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solidFill>
                  </a:tcPr>
                </a:tc>
                <a:tc>
                  <a:txBody>
                    <a:bodyPr/>
                    <a:lstStyle/>
                    <a:p>
                      <a:pPr algn="l"/>
                      <a:r>
                        <a:rPr lang="en-US" sz="1000" b="1" dirty="0">
                          <a:solidFill>
                            <a:schemeClr val="bg1"/>
                          </a:solidFill>
                        </a:rPr>
                        <a:t>23 mm</a:t>
                      </a:r>
                    </a:p>
                  </a:txBody>
                  <a:tcPr marL="73152" marR="68580" marT="34290" marB="3429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solidFill>
                  </a:tcPr>
                </a:tc>
                <a:tc>
                  <a:txBody>
                    <a:bodyPr/>
                    <a:lstStyle/>
                    <a:p>
                      <a:pPr algn="l"/>
                      <a:r>
                        <a:rPr lang="en-US" sz="1000" b="1" dirty="0">
                          <a:solidFill>
                            <a:schemeClr val="bg1"/>
                          </a:solidFill>
                        </a:rPr>
                        <a:t>26 mm</a:t>
                      </a:r>
                    </a:p>
                  </a:txBody>
                  <a:tcPr marL="73152" marR="68580" marT="34290" marB="3429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solidFill>
                  </a:tcPr>
                </a:tc>
                <a:tc>
                  <a:txBody>
                    <a:bodyPr/>
                    <a:lstStyle/>
                    <a:p>
                      <a:pPr algn="l"/>
                      <a:r>
                        <a:rPr lang="en-US" sz="1000" b="1" dirty="0">
                          <a:solidFill>
                            <a:schemeClr val="bg1"/>
                          </a:solidFill>
                        </a:rPr>
                        <a:t>29 mm</a:t>
                      </a:r>
                    </a:p>
                  </a:txBody>
                  <a:tcPr marL="73152" marR="68580" marT="34290" marB="34290" anchor="ctr">
                    <a:lnL w="6350" cap="flat" cmpd="sng" algn="ctr">
                      <a:solidFill>
                        <a:schemeClr val="bg1">
                          <a:lumMod val="75000"/>
                        </a:schemeClr>
                      </a:solidFill>
                      <a:prstDash val="solid"/>
                      <a:round/>
                      <a:headEnd type="none" w="med" len="med"/>
                      <a:tailEnd type="none" w="med" len="med"/>
                    </a:lnL>
                    <a:lnR w="12700" cmpd="sng">
                      <a:noFill/>
                    </a:lnR>
                    <a:lnT w="127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8B00"/>
                    </a:solidFill>
                  </a:tcPr>
                </a:tc>
                <a:extLst>
                  <a:ext uri="{0D108BD9-81ED-4DB2-BD59-A6C34878D82A}">
                    <a16:rowId xmlns:a16="http://schemas.microsoft.com/office/drawing/2014/main" val="10000"/>
                  </a:ext>
                </a:extLst>
              </a:tr>
              <a:tr h="471969">
                <a:tc>
                  <a:txBody>
                    <a:bodyPr/>
                    <a:lstStyle/>
                    <a:p>
                      <a:pPr algn="l"/>
                      <a:r>
                        <a:rPr lang="en-US" sz="1000" b="1" dirty="0"/>
                        <a:t>Balloon length </a:t>
                      </a:r>
                      <a:br>
                        <a:rPr lang="en-US" sz="1000" b="1" dirty="0"/>
                      </a:br>
                      <a:r>
                        <a:rPr lang="en-US" sz="1000" b="1" dirty="0"/>
                        <a:t>shoulder-to-shoulder (A)</a:t>
                      </a:r>
                    </a:p>
                  </a:txBody>
                  <a:tcPr marL="73152" marR="68580" marT="68580" marB="68580" anchor="ctr">
                    <a:lnL w="12700" cmpd="sng">
                      <a:noFill/>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r>
                        <a:rPr lang="en-US" sz="1000" b="1" dirty="0">
                          <a:solidFill>
                            <a:schemeClr val="bg1"/>
                          </a:solidFill>
                        </a:rPr>
                        <a:t>24 mm</a:t>
                      </a:r>
                    </a:p>
                  </a:txBody>
                  <a:tcPr marL="73152" marR="68580" marT="68580" marB="6858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p>
                      <a:pPr algn="l"/>
                      <a:r>
                        <a:rPr lang="en-US" sz="1000" b="1" dirty="0">
                          <a:solidFill>
                            <a:schemeClr val="bg1"/>
                          </a:solidFill>
                        </a:rPr>
                        <a:t>28 mm</a:t>
                      </a:r>
                    </a:p>
                  </a:txBody>
                  <a:tcPr marL="73152" marR="68580" marT="68580" marB="6858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p>
                      <a:pPr algn="l"/>
                      <a:r>
                        <a:rPr lang="en-US" sz="1000" b="1" dirty="0">
                          <a:solidFill>
                            <a:schemeClr val="bg1"/>
                          </a:solidFill>
                        </a:rPr>
                        <a:t>30 mm</a:t>
                      </a:r>
                    </a:p>
                  </a:txBody>
                  <a:tcPr marL="73152" marR="68580" marT="68580" marB="6858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p>
                      <a:pPr algn="l"/>
                      <a:r>
                        <a:rPr lang="en-US" sz="1000" b="1" dirty="0">
                          <a:solidFill>
                            <a:schemeClr val="bg1"/>
                          </a:solidFill>
                        </a:rPr>
                        <a:t>34 mm</a:t>
                      </a:r>
                    </a:p>
                  </a:txBody>
                  <a:tcPr marL="73152" marR="68580" marT="68580" marB="68580" anchor="ctr">
                    <a:lnL w="6350" cap="flat" cmpd="sng" algn="ctr">
                      <a:solidFill>
                        <a:schemeClr val="bg1">
                          <a:lumMod val="75000"/>
                        </a:schemeClr>
                      </a:solid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1"/>
                  </a:ext>
                </a:extLst>
              </a:tr>
              <a:tr h="411480">
                <a:tc>
                  <a:txBody>
                    <a:bodyPr/>
                    <a:lstStyle/>
                    <a:p>
                      <a:pPr algn="l"/>
                      <a:r>
                        <a:rPr lang="en-US" sz="1000" b="1" dirty="0"/>
                        <a:t>Proximal </a:t>
                      </a:r>
                      <a:br>
                        <a:rPr lang="en-US" sz="1000" b="1" dirty="0"/>
                      </a:br>
                      <a:r>
                        <a:rPr lang="en-US" sz="1000" b="1" dirty="0"/>
                        <a:t>shoulder-to-nosecone (B)</a:t>
                      </a:r>
                    </a:p>
                  </a:txBody>
                  <a:tcPr marL="73152" marR="68580" marT="68580" marB="68580" anchor="ctr">
                    <a:lnL w="12700" cmpd="sng">
                      <a:noFill/>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en-US" sz="1000" b="1" dirty="0">
                          <a:solidFill>
                            <a:schemeClr val="bg1"/>
                          </a:solidFill>
                        </a:rPr>
                        <a:t>8.0 cm</a:t>
                      </a:r>
                    </a:p>
                  </a:txBody>
                  <a:tcPr marL="73152" marR="68580" marT="68580" marB="6858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AE2573">
                        <a:alpha val="66000"/>
                      </a:srgbClr>
                    </a:solidFill>
                  </a:tcPr>
                </a:tc>
                <a:tc>
                  <a:txBody>
                    <a:bodyPr/>
                    <a:lstStyle/>
                    <a:p>
                      <a:pPr algn="l"/>
                      <a:r>
                        <a:rPr lang="en-US" sz="1000" b="1" dirty="0">
                          <a:solidFill>
                            <a:schemeClr val="bg1"/>
                          </a:solidFill>
                        </a:rPr>
                        <a:t>8.6 cm</a:t>
                      </a:r>
                    </a:p>
                  </a:txBody>
                  <a:tcPr marL="73152" marR="68580" marT="68580" marB="6858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4BD00">
                        <a:alpha val="66000"/>
                      </a:srgbClr>
                    </a:solidFill>
                  </a:tcPr>
                </a:tc>
                <a:tc>
                  <a:txBody>
                    <a:bodyPr/>
                    <a:lstStyle/>
                    <a:p>
                      <a:pPr algn="l"/>
                      <a:r>
                        <a:rPr lang="en-US" sz="1000" b="1" dirty="0">
                          <a:solidFill>
                            <a:schemeClr val="bg1"/>
                          </a:solidFill>
                        </a:rPr>
                        <a:t>9.1 cm</a:t>
                      </a:r>
                    </a:p>
                  </a:txBody>
                  <a:tcPr marL="73152" marR="68580" marT="68580" marB="6858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53BBD">
                        <a:alpha val="66000"/>
                      </a:srgbClr>
                    </a:solidFill>
                  </a:tcPr>
                </a:tc>
                <a:tc>
                  <a:txBody>
                    <a:bodyPr/>
                    <a:lstStyle/>
                    <a:p>
                      <a:pPr algn="l"/>
                      <a:r>
                        <a:rPr lang="en-US" sz="1000" b="1" dirty="0">
                          <a:solidFill>
                            <a:schemeClr val="bg1"/>
                          </a:solidFill>
                        </a:rPr>
                        <a:t>9.5 cm</a:t>
                      </a:r>
                    </a:p>
                  </a:txBody>
                  <a:tcPr marL="73152" marR="68580" marT="68580" marB="68580" anchor="ctr">
                    <a:lnL w="6350" cap="flat" cmpd="sng" algn="ctr">
                      <a:solidFill>
                        <a:schemeClr val="bg1">
                          <a:lumMod val="75000"/>
                        </a:schemeClr>
                      </a:solid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647266382"/>
                  </a:ext>
                </a:extLst>
              </a:tr>
            </a:tbl>
          </a:graphicData>
        </a:graphic>
      </p:graphicFrame>
      <p:sp>
        <p:nvSpPr>
          <p:cNvPr id="19" name="TextBox 18">
            <a:extLst>
              <a:ext uri="{FF2B5EF4-FFF2-40B4-BE49-F238E27FC236}">
                <a16:creationId xmlns:a16="http://schemas.microsoft.com/office/drawing/2014/main" id="{D54CCEDB-AEA3-3EDF-8E32-55F241939002}"/>
              </a:ext>
            </a:extLst>
          </p:cNvPr>
          <p:cNvSpPr txBox="1"/>
          <p:nvPr/>
        </p:nvSpPr>
        <p:spPr>
          <a:xfrm>
            <a:off x="2822916" y="2536458"/>
            <a:ext cx="338554" cy="369332"/>
          </a:xfrm>
          <a:prstGeom prst="rect">
            <a:avLst/>
          </a:prstGeom>
          <a:noFill/>
        </p:spPr>
        <p:txBody>
          <a:bodyPr wrap="none" rtlCol="0">
            <a:spAutoFit/>
          </a:bodyPr>
          <a:lstStyle/>
          <a:p>
            <a:r>
              <a:rPr lang="en-US" dirty="0"/>
              <a:t>A</a:t>
            </a:r>
          </a:p>
        </p:txBody>
      </p:sp>
      <p:sp>
        <p:nvSpPr>
          <p:cNvPr id="25" name="TextBox 24">
            <a:extLst>
              <a:ext uri="{FF2B5EF4-FFF2-40B4-BE49-F238E27FC236}">
                <a16:creationId xmlns:a16="http://schemas.microsoft.com/office/drawing/2014/main" id="{F7A82635-FA6C-F93E-8145-77CB327B794E}"/>
              </a:ext>
            </a:extLst>
          </p:cNvPr>
          <p:cNvSpPr txBox="1"/>
          <p:nvPr/>
        </p:nvSpPr>
        <p:spPr>
          <a:xfrm>
            <a:off x="1862833" y="4045621"/>
            <a:ext cx="338554" cy="369332"/>
          </a:xfrm>
          <a:prstGeom prst="rect">
            <a:avLst/>
          </a:prstGeom>
          <a:noFill/>
        </p:spPr>
        <p:txBody>
          <a:bodyPr wrap="none" rtlCol="0">
            <a:spAutoFit/>
          </a:bodyPr>
          <a:lstStyle/>
          <a:p>
            <a:r>
              <a:rPr lang="en-US" dirty="0"/>
              <a:t>B</a:t>
            </a:r>
          </a:p>
        </p:txBody>
      </p:sp>
      <p:graphicFrame>
        <p:nvGraphicFramePr>
          <p:cNvPr id="3" name="Table 2">
            <a:extLst>
              <a:ext uri="{FF2B5EF4-FFF2-40B4-BE49-F238E27FC236}">
                <a16:creationId xmlns:a16="http://schemas.microsoft.com/office/drawing/2014/main" id="{7F1D0FF0-9488-891D-F428-04A139E4AF87}"/>
              </a:ext>
            </a:extLst>
          </p:cNvPr>
          <p:cNvGraphicFramePr>
            <a:graphicFrameLocks noGrp="1"/>
          </p:cNvGraphicFramePr>
          <p:nvPr>
            <p:extLst>
              <p:ext uri="{D42A27DB-BD31-4B8C-83A1-F6EECF244321}">
                <p14:modId xmlns:p14="http://schemas.microsoft.com/office/powerpoint/2010/main" val="1238164060"/>
              </p:ext>
            </p:extLst>
          </p:nvPr>
        </p:nvGraphicFramePr>
        <p:xfrm>
          <a:off x="5015525" y="2790496"/>
          <a:ext cx="3762715" cy="1441468"/>
        </p:xfrm>
        <a:graphic>
          <a:graphicData uri="http://schemas.openxmlformats.org/drawingml/2006/table">
            <a:tbl>
              <a:tblPr firstRow="1" bandRow="1">
                <a:effectLst>
                  <a:outerShdw blurRad="254000" algn="ctr" rotWithShape="0">
                    <a:prstClr val="black">
                      <a:alpha val="20000"/>
                    </a:prstClr>
                  </a:outerShdw>
                </a:effectLst>
              </a:tblPr>
              <a:tblGrid>
                <a:gridCol w="652544">
                  <a:extLst>
                    <a:ext uri="{9D8B030D-6E8A-4147-A177-3AD203B41FA5}">
                      <a16:colId xmlns:a16="http://schemas.microsoft.com/office/drawing/2014/main" val="561674951"/>
                    </a:ext>
                  </a:extLst>
                </a:gridCol>
                <a:gridCol w="1551073">
                  <a:extLst>
                    <a:ext uri="{9D8B030D-6E8A-4147-A177-3AD203B41FA5}">
                      <a16:colId xmlns:a16="http://schemas.microsoft.com/office/drawing/2014/main" val="3361503509"/>
                    </a:ext>
                  </a:extLst>
                </a:gridCol>
                <a:gridCol w="1559098">
                  <a:extLst>
                    <a:ext uri="{9D8B030D-6E8A-4147-A177-3AD203B41FA5}">
                      <a16:colId xmlns:a16="http://schemas.microsoft.com/office/drawing/2014/main" val="921660458"/>
                    </a:ext>
                  </a:extLst>
                </a:gridCol>
              </a:tblGrid>
              <a:tr h="376940">
                <a:tc>
                  <a:txBody>
                    <a:bodyPr/>
                    <a:lstStyle/>
                    <a:p>
                      <a:pPr marL="0" algn="l" defTabSz="914400" rtl="0" eaLnBrk="1" latinLnBrk="0" hangingPunct="1"/>
                      <a:r>
                        <a:rPr lang="en-US" sz="900" b="1" kern="1200" dirty="0">
                          <a:solidFill>
                            <a:schemeClr val="tx1"/>
                          </a:solidFill>
                          <a:latin typeface="Arial" panose="020B0604020202020204" pitchFamily="34" charset="0"/>
                          <a:ea typeface="+mn-ea"/>
                          <a:cs typeface="Arial" panose="020B0604020202020204" pitchFamily="34" charset="0"/>
                        </a:rPr>
                        <a:t>THV Size</a:t>
                      </a:r>
                    </a:p>
                  </a:txBody>
                  <a:tcPr marL="73152" marR="68580" marT="19289" marB="19289" anchor="ctr">
                    <a:lnL w="3175"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marL="0" algn="l" defTabSz="914400" rtl="0" eaLnBrk="1" latinLnBrk="0" hangingPunct="1"/>
                      <a:r>
                        <a:rPr lang="en-US" sz="900" b="1" kern="1200" dirty="0">
                          <a:solidFill>
                            <a:schemeClr val="tx1"/>
                          </a:solidFill>
                          <a:latin typeface="Arial" panose="020B0604020202020204" pitchFamily="34" charset="0"/>
                          <a:ea typeface="+mn-ea"/>
                          <a:cs typeface="Arial" panose="020B0604020202020204" pitchFamily="34" charset="0"/>
                        </a:rPr>
                        <a:t>Nominal inflation volumes*</a:t>
                      </a:r>
                    </a:p>
                  </a:txBody>
                  <a:tcPr marL="73152" marR="0" marT="19289" marB="19289"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marL="0" algn="l" defTabSz="914400" rtl="0" eaLnBrk="1" latinLnBrk="0" hangingPunct="1"/>
                      <a:r>
                        <a:rPr lang="en-US" sz="900" b="1" kern="1200" dirty="0">
                          <a:solidFill>
                            <a:schemeClr val="tx1"/>
                          </a:solidFill>
                          <a:latin typeface="Arial" panose="020B0604020202020204" pitchFamily="34" charset="0"/>
                          <a:ea typeface="+mn-ea"/>
                          <a:cs typeface="Arial" panose="020B0604020202020204" pitchFamily="34" charset="0"/>
                        </a:rPr>
                        <a:t>Rated burst pressures </a:t>
                      </a:r>
                    </a:p>
                  </a:txBody>
                  <a:tcPr marL="73152" marR="205740" marT="19289" marB="19289" anchor="ctr">
                    <a:lnL w="6350" cap="flat" cmpd="sng" algn="ctr">
                      <a:solidFill>
                        <a:schemeClr val="bg1">
                          <a:lumMod val="7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30682902"/>
                  </a:ext>
                </a:extLst>
              </a:tr>
              <a:tr h="266132">
                <a:tc>
                  <a:txBody>
                    <a:body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20 mm</a:t>
                      </a:r>
                    </a:p>
                  </a:txBody>
                  <a:tcPr marL="73152" marT="25718" marB="2571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solidFill>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 10 mL </a:t>
                      </a:r>
                    </a:p>
                  </a:txBody>
                  <a:tcPr marL="73152" marR="0" marT="25718" marB="2571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9 atm </a:t>
                      </a:r>
                    </a:p>
                  </a:txBody>
                  <a:tcPr marL="73152" marR="205740" marT="25718" marB="25718" anchor="ctr">
                    <a:lnL w="6350" cap="flat" cmpd="sng" algn="ctr">
                      <a:solidFill>
                        <a:schemeClr val="bg1">
                          <a:lumMod val="75000"/>
                        </a:schemeClr>
                      </a:solid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extLst>
                  <a:ext uri="{0D108BD9-81ED-4DB2-BD59-A6C34878D82A}">
                    <a16:rowId xmlns:a16="http://schemas.microsoft.com/office/drawing/2014/main" val="2891551325"/>
                  </a:ext>
                </a:extLst>
              </a:tr>
              <a:tr h="266132">
                <a:tc>
                  <a:txBody>
                    <a:body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23 mm</a:t>
                      </a:r>
                    </a:p>
                  </a:txBody>
                  <a:tcPr marL="73152" marT="25718" marB="2571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solidFill>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 15 mL</a:t>
                      </a:r>
                    </a:p>
                  </a:txBody>
                  <a:tcPr marL="73152" marR="0" marT="25718" marB="2571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9 atm</a:t>
                      </a:r>
                    </a:p>
                  </a:txBody>
                  <a:tcPr marL="73152" marR="205740" marT="25718" marB="25718" anchor="ctr">
                    <a:lnL w="6350" cap="flat" cmpd="sng" algn="ctr">
                      <a:solidFill>
                        <a:schemeClr val="bg1">
                          <a:lumMod val="75000"/>
                        </a:schemeClr>
                      </a:solid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extLst>
                  <a:ext uri="{0D108BD9-81ED-4DB2-BD59-A6C34878D82A}">
                    <a16:rowId xmlns:a16="http://schemas.microsoft.com/office/drawing/2014/main" val="1890992284"/>
                  </a:ext>
                </a:extLst>
              </a:tr>
              <a:tr h="266132">
                <a:tc>
                  <a:txBody>
                    <a:body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26 mm</a:t>
                      </a:r>
                    </a:p>
                  </a:txBody>
                  <a:tcPr marL="73152" marT="25718" marB="2571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solidFill>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 21 mL</a:t>
                      </a:r>
                    </a:p>
                  </a:txBody>
                  <a:tcPr marL="73152" marR="0" marT="25718" marB="2571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9 atm</a:t>
                      </a:r>
                    </a:p>
                  </a:txBody>
                  <a:tcPr marL="73152" marR="205740" marT="25718" marB="25718" anchor="ctr">
                    <a:lnL w="6350" cap="flat" cmpd="sng" algn="ctr">
                      <a:solidFill>
                        <a:schemeClr val="bg1">
                          <a:lumMod val="75000"/>
                        </a:schemeClr>
                      </a:solid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extLst>
                  <a:ext uri="{0D108BD9-81ED-4DB2-BD59-A6C34878D82A}">
                    <a16:rowId xmlns:a16="http://schemas.microsoft.com/office/drawing/2014/main" val="809982612"/>
                  </a:ext>
                </a:extLst>
              </a:tr>
              <a:tr h="266132">
                <a:tc>
                  <a:txBody>
                    <a:body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29 mm</a:t>
                      </a:r>
                    </a:p>
                  </a:txBody>
                  <a:tcPr marL="73152" marT="25718" marB="2571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8B00"/>
                    </a:solidFill>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 29 mL</a:t>
                      </a:r>
                    </a:p>
                  </a:txBody>
                  <a:tcPr marL="73152" marR="0" marT="25718" marB="2571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8B00">
                        <a:alpha val="66000"/>
                      </a:srgbClr>
                    </a:solidFill>
                  </a:tcP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algn="l" defTabSz="914400" rtl="0" eaLnBrk="1" latinLnBrk="0" hangingPunct="1"/>
                      <a:r>
                        <a:rPr lang="en-US" sz="900" b="1" kern="1200" dirty="0">
                          <a:solidFill>
                            <a:schemeClr val="bg1"/>
                          </a:solidFill>
                          <a:latin typeface="Arial" panose="020B0604020202020204" pitchFamily="34" charset="0"/>
                          <a:ea typeface="+mn-ea"/>
                          <a:cs typeface="Arial" panose="020B0604020202020204" pitchFamily="34" charset="0"/>
                        </a:rPr>
                        <a:t>9 atm</a:t>
                      </a:r>
                    </a:p>
                  </a:txBody>
                  <a:tcPr marL="73152" marR="205740" marT="19289" marB="19289" anchor="ctr">
                    <a:lnL w="6350" cap="flat" cmpd="sng" algn="ctr">
                      <a:solidFill>
                        <a:schemeClr val="bg1">
                          <a:lumMod val="75000"/>
                        </a:schemeClr>
                      </a:solid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3451315774"/>
                  </a:ext>
                </a:extLst>
              </a:tr>
            </a:tbl>
          </a:graphicData>
        </a:graphic>
      </p:graphicFrame>
      <p:sp>
        <p:nvSpPr>
          <p:cNvPr id="2" name="TextBox 1">
            <a:extLst>
              <a:ext uri="{FF2B5EF4-FFF2-40B4-BE49-F238E27FC236}">
                <a16:creationId xmlns:a16="http://schemas.microsoft.com/office/drawing/2014/main" id="{3E52FBB2-5B60-8097-E2C2-A01A8FAB5717}"/>
              </a:ext>
            </a:extLst>
          </p:cNvPr>
          <p:cNvSpPr txBox="1"/>
          <p:nvPr/>
        </p:nvSpPr>
        <p:spPr>
          <a:xfrm>
            <a:off x="548640" y="4740462"/>
            <a:ext cx="3834342" cy="200055"/>
          </a:xfrm>
          <a:prstGeom prst="rect">
            <a:avLst/>
          </a:prstGeom>
          <a:noFill/>
        </p:spPr>
        <p:txBody>
          <a:bodyPr wrap="square" lIns="0" rtlCol="0">
            <a:spAutoFit/>
          </a:bodyPr>
          <a:lstStyle/>
          <a:p>
            <a:pPr marL="61910" indent="-61910"/>
            <a:r>
              <a:rPr lang="en-US" sz="700" i="1" dirty="0"/>
              <a:t>*	</a:t>
            </a:r>
            <a:r>
              <a:rPr lang="en-US" sz="700" dirty="0"/>
              <a:t>The delivery system requires a prescribed volume for THV deployment and proper function</a:t>
            </a:r>
          </a:p>
        </p:txBody>
      </p:sp>
      <p:sp>
        <p:nvSpPr>
          <p:cNvPr id="9" name="Left Brace 8">
            <a:extLst>
              <a:ext uri="{FF2B5EF4-FFF2-40B4-BE49-F238E27FC236}">
                <a16:creationId xmlns:a16="http://schemas.microsoft.com/office/drawing/2014/main" id="{E7851998-788B-EC60-B868-EE2E6B3B9C73}"/>
              </a:ext>
            </a:extLst>
          </p:cNvPr>
          <p:cNvSpPr/>
          <p:nvPr/>
        </p:nvSpPr>
        <p:spPr>
          <a:xfrm rot="5400000">
            <a:off x="2874532" y="2407812"/>
            <a:ext cx="235323" cy="1106019"/>
          </a:xfrm>
          <a:prstGeom prst="leftBrace">
            <a:avLst>
              <a:gd name="adj1" fmla="val 3155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Left Brace 9">
            <a:extLst>
              <a:ext uri="{FF2B5EF4-FFF2-40B4-BE49-F238E27FC236}">
                <a16:creationId xmlns:a16="http://schemas.microsoft.com/office/drawing/2014/main" id="{52065570-AF6D-138F-7227-58B9CD440C35}"/>
              </a:ext>
            </a:extLst>
          </p:cNvPr>
          <p:cNvSpPr/>
          <p:nvPr/>
        </p:nvSpPr>
        <p:spPr>
          <a:xfrm rot="16200000" flipV="1">
            <a:off x="1904684" y="2293733"/>
            <a:ext cx="256032" cy="3273552"/>
          </a:xfrm>
          <a:prstGeom prst="leftBrace">
            <a:avLst>
              <a:gd name="adj1" fmla="val 3244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7660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679D01AE-D9B4-7551-0A5B-BD790EEA25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568" t="25666" b="35824"/>
          <a:stretch/>
        </p:blipFill>
        <p:spPr bwMode="auto">
          <a:xfrm>
            <a:off x="-2422" y="1221398"/>
            <a:ext cx="6305706" cy="1764071"/>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3869134" y="1392495"/>
            <a:ext cx="944993" cy="341632"/>
          </a:xfrm>
          <a:prstGeom prst="rect">
            <a:avLst/>
          </a:prstGeom>
          <a:noFill/>
        </p:spPr>
        <p:txBody>
          <a:bodyPr wrap="square" rtlCol="0">
            <a:spAutoFit/>
          </a:bodyPr>
          <a:lstStyle/>
          <a:p>
            <a:pPr algn="r">
              <a:lnSpc>
                <a:spcPct val="90000"/>
              </a:lnSpc>
            </a:pPr>
            <a:r>
              <a:rPr lang="en-US" sz="900" dirty="0">
                <a:cs typeface="Arial" panose="020B0604020202020204" pitchFamily="34" charset="0"/>
              </a:rPr>
              <a:t>Color-coded gripper</a:t>
            </a:r>
          </a:p>
        </p:txBody>
      </p:sp>
      <p:sp>
        <p:nvSpPr>
          <p:cNvPr id="24" name="TextBox 23">
            <a:extLst>
              <a:ext uri="{FF2B5EF4-FFF2-40B4-BE49-F238E27FC236}">
                <a16:creationId xmlns:a16="http://schemas.microsoft.com/office/drawing/2014/main" id="{3373DF50-5CC0-4DC7-9645-DC1A3F6ACA55}"/>
              </a:ext>
            </a:extLst>
          </p:cNvPr>
          <p:cNvSpPr txBox="1"/>
          <p:nvPr/>
        </p:nvSpPr>
        <p:spPr>
          <a:xfrm>
            <a:off x="3189280" y="1392495"/>
            <a:ext cx="882704" cy="341632"/>
          </a:xfrm>
          <a:prstGeom prst="rect">
            <a:avLst/>
          </a:prstGeom>
          <a:noFill/>
        </p:spPr>
        <p:txBody>
          <a:bodyPr wrap="square" rtlCol="0">
            <a:spAutoFit/>
          </a:bodyPr>
          <a:lstStyle/>
          <a:p>
            <a:pPr>
              <a:lnSpc>
                <a:spcPct val="90000"/>
              </a:lnSpc>
            </a:pPr>
            <a:r>
              <a:rPr lang="en-US" sz="900" dirty="0">
                <a:cs typeface="Arial" panose="020B0604020202020204" pitchFamily="34" charset="0"/>
              </a:rPr>
              <a:t>Delivery system lock</a:t>
            </a:r>
          </a:p>
        </p:txBody>
      </p:sp>
      <p:sp>
        <p:nvSpPr>
          <p:cNvPr id="22" name="TextBox 21">
            <a:extLst>
              <a:ext uri="{FF2B5EF4-FFF2-40B4-BE49-F238E27FC236}">
                <a16:creationId xmlns:a16="http://schemas.microsoft.com/office/drawing/2014/main" id="{7CC62912-0CA1-4739-B4FE-6B3979BCA20C}"/>
              </a:ext>
            </a:extLst>
          </p:cNvPr>
          <p:cNvSpPr txBox="1"/>
          <p:nvPr/>
        </p:nvSpPr>
        <p:spPr>
          <a:xfrm>
            <a:off x="5399006" y="1392495"/>
            <a:ext cx="1188129" cy="216982"/>
          </a:xfrm>
          <a:prstGeom prst="rect">
            <a:avLst/>
          </a:prstGeom>
          <a:noFill/>
        </p:spPr>
        <p:txBody>
          <a:bodyPr wrap="square" rtlCol="0">
            <a:spAutoFit/>
          </a:bodyPr>
          <a:lstStyle/>
          <a:p>
            <a:pPr>
              <a:lnSpc>
                <a:spcPct val="90000"/>
              </a:lnSpc>
            </a:pPr>
            <a:r>
              <a:rPr lang="en-US" sz="900" dirty="0">
                <a:cs typeface="Arial" panose="020B0604020202020204" pitchFamily="34" charset="0"/>
              </a:rPr>
              <a:t>Inflation volume</a:t>
            </a:r>
          </a:p>
        </p:txBody>
      </p:sp>
      <p:cxnSp>
        <p:nvCxnSpPr>
          <p:cNvPr id="28" name="Connector: Elbow 27">
            <a:extLst>
              <a:ext uri="{FF2B5EF4-FFF2-40B4-BE49-F238E27FC236}">
                <a16:creationId xmlns:a16="http://schemas.microsoft.com/office/drawing/2014/main" id="{94E98F8F-3552-3446-A868-6E73BCE31CBC}"/>
              </a:ext>
            </a:extLst>
          </p:cNvPr>
          <p:cNvCxnSpPr>
            <a:cxnSpLocks/>
            <a:endCxn id="24" idx="2"/>
          </p:cNvCxnSpPr>
          <p:nvPr/>
        </p:nvCxnSpPr>
        <p:spPr>
          <a:xfrm rot="10800000">
            <a:off x="3630632" y="1734127"/>
            <a:ext cx="710522" cy="556258"/>
          </a:xfrm>
          <a:prstGeom prst="bentConnector2">
            <a:avLst/>
          </a:prstGeom>
          <a:noFill/>
          <a:ln w="15240" cap="flat" cmpd="sng" algn="ctr">
            <a:solidFill>
              <a:schemeClr val="accent1"/>
            </a:solidFill>
            <a:prstDash val="solid"/>
            <a:round/>
            <a:headEnd type="oval" w="med" len="med"/>
            <a:tailEnd type="none" w="med" len="med"/>
          </a:ln>
          <a:effectLst/>
        </p:spPr>
      </p:cxnSp>
      <p:cxnSp>
        <p:nvCxnSpPr>
          <p:cNvPr id="31" name="Connector: Elbow 30">
            <a:extLst>
              <a:ext uri="{FF2B5EF4-FFF2-40B4-BE49-F238E27FC236}">
                <a16:creationId xmlns:a16="http://schemas.microsoft.com/office/drawing/2014/main" id="{9E0A0AFF-7CA1-1CFF-D674-536711553433}"/>
              </a:ext>
            </a:extLst>
          </p:cNvPr>
          <p:cNvCxnSpPr>
            <a:cxnSpLocks/>
            <a:endCxn id="22" idx="1"/>
          </p:cNvCxnSpPr>
          <p:nvPr/>
        </p:nvCxnSpPr>
        <p:spPr>
          <a:xfrm rot="5400000" flipH="1" flipV="1">
            <a:off x="4918624" y="1760062"/>
            <a:ext cx="739458" cy="221306"/>
          </a:xfrm>
          <a:prstGeom prst="bentConnector2">
            <a:avLst/>
          </a:prstGeom>
          <a:noFill/>
          <a:ln w="15240" cap="flat" cmpd="sng" algn="ctr">
            <a:solidFill>
              <a:schemeClr val="accent1"/>
            </a:solidFill>
            <a:prstDash val="solid"/>
            <a:round/>
            <a:headEnd type="oval" w="med" len="med"/>
            <a:tailEnd type="none" w="med" len="med"/>
          </a:ln>
          <a:effectLst/>
        </p:spPr>
      </p:cxnSp>
      <p:cxnSp>
        <p:nvCxnSpPr>
          <p:cNvPr id="34" name="Connector: Elbow 33">
            <a:extLst>
              <a:ext uri="{FF2B5EF4-FFF2-40B4-BE49-F238E27FC236}">
                <a16:creationId xmlns:a16="http://schemas.microsoft.com/office/drawing/2014/main" id="{7E0715E8-B64C-7B93-5F16-84C2CECF932A}"/>
              </a:ext>
            </a:extLst>
          </p:cNvPr>
          <p:cNvCxnSpPr>
            <a:cxnSpLocks/>
            <a:endCxn id="30" idx="3"/>
          </p:cNvCxnSpPr>
          <p:nvPr/>
        </p:nvCxnSpPr>
        <p:spPr>
          <a:xfrm rot="16200000" flipV="1">
            <a:off x="4582876" y="1794563"/>
            <a:ext cx="552045" cy="89541"/>
          </a:xfrm>
          <a:prstGeom prst="bentConnector2">
            <a:avLst/>
          </a:prstGeom>
          <a:noFill/>
          <a:ln w="15240" cap="flat" cmpd="sng" algn="ctr">
            <a:solidFill>
              <a:schemeClr val="accent1"/>
            </a:solidFill>
            <a:prstDash val="solid"/>
            <a:round/>
            <a:headEnd type="oval" w="med" len="med"/>
            <a:tailEnd type="none" w="med" len="med"/>
          </a:ln>
          <a:effectLst/>
        </p:spPr>
      </p:cxnSp>
      <p:sp>
        <p:nvSpPr>
          <p:cNvPr id="2" name="Title 1"/>
          <p:cNvSpPr>
            <a:spLocks noGrp="1"/>
          </p:cNvSpPr>
          <p:nvPr>
            <p:ph type="title"/>
          </p:nvPr>
        </p:nvSpPr>
        <p:spPr/>
        <p:txBody>
          <a:bodyPr/>
          <a:lstStyle/>
          <a:p>
            <a:r>
              <a:rPr lang="en-US" dirty="0"/>
              <a:t>SAPIEN 3 Pulmonic delivery system – Handle</a:t>
            </a:r>
          </a:p>
        </p:txBody>
      </p:sp>
      <p:pic>
        <p:nvPicPr>
          <p:cNvPr id="3078" name="Picture 6">
            <a:extLst>
              <a:ext uri="{FF2B5EF4-FFF2-40B4-BE49-F238E27FC236}">
                <a16:creationId xmlns:a16="http://schemas.microsoft.com/office/drawing/2014/main" id="{DED43130-5AE8-825D-6879-4257AE3142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6944" t="38767" r="1" b="36745"/>
          <a:stretch/>
        </p:blipFill>
        <p:spPr bwMode="auto">
          <a:xfrm>
            <a:off x="-2422" y="2641097"/>
            <a:ext cx="7785720" cy="2021367"/>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cxnSp>
        <p:nvCxnSpPr>
          <p:cNvPr id="11" name="Straight Arrow Connector 10"/>
          <p:cNvCxnSpPr>
            <a:cxnSpLocks/>
          </p:cNvCxnSpPr>
          <p:nvPr/>
        </p:nvCxnSpPr>
        <p:spPr>
          <a:xfrm>
            <a:off x="564094" y="3134360"/>
            <a:ext cx="0" cy="339110"/>
          </a:xfrm>
          <a:prstGeom prst="straightConnector1">
            <a:avLst/>
          </a:prstGeom>
          <a:noFill/>
          <a:ln w="15240" cap="flat" cmpd="sng" algn="ctr">
            <a:solidFill>
              <a:schemeClr val="accent1"/>
            </a:solidFill>
            <a:prstDash val="solid"/>
            <a:round/>
            <a:headEnd type="none" w="med" len="med"/>
            <a:tailEnd type="oval" w="med" len="med"/>
          </a:ln>
          <a:effectLst/>
        </p:spPr>
      </p:cxnSp>
      <p:sp>
        <p:nvSpPr>
          <p:cNvPr id="12" name="TextBox 11"/>
          <p:cNvSpPr txBox="1"/>
          <p:nvPr/>
        </p:nvSpPr>
        <p:spPr>
          <a:xfrm>
            <a:off x="126816" y="2950814"/>
            <a:ext cx="1009469" cy="216982"/>
          </a:xfrm>
          <a:prstGeom prst="rect">
            <a:avLst/>
          </a:prstGeom>
          <a:noFill/>
        </p:spPr>
        <p:txBody>
          <a:bodyPr wrap="square" rtlCol="0">
            <a:spAutoFit/>
          </a:bodyPr>
          <a:lstStyle/>
          <a:p>
            <a:pPr algn="ctr">
              <a:lnSpc>
                <a:spcPct val="90000"/>
              </a:lnSpc>
            </a:pPr>
            <a:r>
              <a:rPr lang="en-US" sz="900" dirty="0">
                <a:cs typeface="Arial" panose="020B0604020202020204" pitchFamily="34" charset="0"/>
              </a:rPr>
              <a:t>Outer shaft</a:t>
            </a:r>
          </a:p>
        </p:txBody>
      </p:sp>
      <p:sp>
        <p:nvSpPr>
          <p:cNvPr id="13" name="TextBox 12"/>
          <p:cNvSpPr txBox="1"/>
          <p:nvPr/>
        </p:nvSpPr>
        <p:spPr>
          <a:xfrm>
            <a:off x="1326412" y="4226567"/>
            <a:ext cx="875224" cy="216982"/>
          </a:xfrm>
          <a:prstGeom prst="rect">
            <a:avLst/>
          </a:prstGeom>
          <a:noFill/>
        </p:spPr>
        <p:txBody>
          <a:bodyPr wrap="square" rtlCol="0">
            <a:spAutoFit/>
          </a:bodyPr>
          <a:lstStyle/>
          <a:p>
            <a:pPr algn="ctr">
              <a:lnSpc>
                <a:spcPct val="90000"/>
              </a:lnSpc>
            </a:pPr>
            <a:r>
              <a:rPr lang="en-US" sz="900" dirty="0">
                <a:cs typeface="Arial" panose="020B0604020202020204" pitchFamily="34" charset="0"/>
              </a:rPr>
              <a:t>Flush port</a:t>
            </a:r>
          </a:p>
        </p:txBody>
      </p:sp>
      <p:cxnSp>
        <p:nvCxnSpPr>
          <p:cNvPr id="14" name="Straight Arrow Connector 13"/>
          <p:cNvCxnSpPr>
            <a:cxnSpLocks/>
          </p:cNvCxnSpPr>
          <p:nvPr/>
        </p:nvCxnSpPr>
        <p:spPr>
          <a:xfrm flipH="1" flipV="1">
            <a:off x="1743475" y="3756571"/>
            <a:ext cx="1" cy="436298"/>
          </a:xfrm>
          <a:prstGeom prst="straightConnector1">
            <a:avLst/>
          </a:prstGeom>
          <a:noFill/>
          <a:ln w="15240" cap="flat" cmpd="sng" algn="ctr">
            <a:solidFill>
              <a:schemeClr val="accent1"/>
            </a:solidFill>
            <a:prstDash val="solid"/>
            <a:round/>
            <a:headEnd type="none" w="med" len="med"/>
            <a:tailEnd type="oval" w="med" len="med"/>
          </a:ln>
          <a:effectLst/>
        </p:spPr>
      </p:cxnSp>
      <p:sp>
        <p:nvSpPr>
          <p:cNvPr id="18" name="TextBox 17"/>
          <p:cNvSpPr txBox="1"/>
          <p:nvPr/>
        </p:nvSpPr>
        <p:spPr>
          <a:xfrm>
            <a:off x="5657434" y="3920270"/>
            <a:ext cx="712705" cy="341632"/>
          </a:xfrm>
          <a:prstGeom prst="rect">
            <a:avLst/>
          </a:prstGeom>
          <a:noFill/>
        </p:spPr>
        <p:txBody>
          <a:bodyPr wrap="square" rtlCol="0">
            <a:spAutoFit/>
          </a:bodyPr>
          <a:lstStyle/>
          <a:p>
            <a:pPr>
              <a:lnSpc>
                <a:spcPct val="90000"/>
              </a:lnSpc>
            </a:pPr>
            <a:r>
              <a:rPr lang="en-US" sz="900" dirty="0">
                <a:cs typeface="Arial" panose="020B0604020202020204" pitchFamily="34" charset="0"/>
              </a:rPr>
              <a:t>Balloon shaft</a:t>
            </a:r>
          </a:p>
        </p:txBody>
      </p:sp>
      <p:sp>
        <p:nvSpPr>
          <p:cNvPr id="19" name="TextBox 18"/>
          <p:cNvSpPr txBox="1"/>
          <p:nvPr/>
        </p:nvSpPr>
        <p:spPr>
          <a:xfrm>
            <a:off x="7142401" y="2659349"/>
            <a:ext cx="954512" cy="341632"/>
          </a:xfrm>
          <a:prstGeom prst="rect">
            <a:avLst/>
          </a:prstGeom>
          <a:noFill/>
        </p:spPr>
        <p:txBody>
          <a:bodyPr wrap="square" tIns="91440" bIns="0" rtlCol="0">
            <a:spAutoFit/>
          </a:bodyPr>
          <a:lstStyle/>
          <a:p>
            <a:pPr>
              <a:lnSpc>
                <a:spcPct val="90000"/>
              </a:lnSpc>
            </a:pPr>
            <a:r>
              <a:rPr lang="en-US" sz="900" dirty="0">
                <a:cs typeface="Arial" panose="020B0604020202020204" pitchFamily="34" charset="0"/>
              </a:rPr>
              <a:t>Balloon inflation port</a:t>
            </a:r>
          </a:p>
        </p:txBody>
      </p:sp>
      <p:sp>
        <p:nvSpPr>
          <p:cNvPr id="20" name="TextBox 19"/>
          <p:cNvSpPr txBox="1"/>
          <p:nvPr/>
        </p:nvSpPr>
        <p:spPr>
          <a:xfrm>
            <a:off x="7397915" y="3909303"/>
            <a:ext cx="993414" cy="341632"/>
          </a:xfrm>
          <a:prstGeom prst="rect">
            <a:avLst/>
          </a:prstGeom>
          <a:noFill/>
        </p:spPr>
        <p:txBody>
          <a:bodyPr wrap="square" rtlCol="0">
            <a:spAutoFit/>
          </a:bodyPr>
          <a:lstStyle/>
          <a:p>
            <a:pPr>
              <a:lnSpc>
                <a:spcPct val="90000"/>
              </a:lnSpc>
            </a:pPr>
            <a:r>
              <a:rPr lang="en-US" sz="900" dirty="0">
                <a:cs typeface="Arial" panose="020B0604020202020204" pitchFamily="34" charset="0"/>
              </a:rPr>
              <a:t>Guidewire lumen</a:t>
            </a:r>
          </a:p>
        </p:txBody>
      </p:sp>
      <p:sp>
        <p:nvSpPr>
          <p:cNvPr id="26" name="TextBox 25">
            <a:extLst>
              <a:ext uri="{FF2B5EF4-FFF2-40B4-BE49-F238E27FC236}">
                <a16:creationId xmlns:a16="http://schemas.microsoft.com/office/drawing/2014/main" id="{6E6B83CB-C830-408A-9AEF-9708EB0A88A5}"/>
              </a:ext>
            </a:extLst>
          </p:cNvPr>
          <p:cNvSpPr txBox="1"/>
          <p:nvPr/>
        </p:nvSpPr>
        <p:spPr>
          <a:xfrm>
            <a:off x="4678933" y="3920270"/>
            <a:ext cx="712705" cy="466281"/>
          </a:xfrm>
          <a:prstGeom prst="rect">
            <a:avLst/>
          </a:prstGeom>
          <a:noFill/>
        </p:spPr>
        <p:txBody>
          <a:bodyPr wrap="square" rtlCol="0">
            <a:spAutoFit/>
          </a:bodyPr>
          <a:lstStyle/>
          <a:p>
            <a:pPr>
              <a:lnSpc>
                <a:spcPct val="90000"/>
              </a:lnSpc>
            </a:pPr>
            <a:r>
              <a:rPr lang="en-US" sz="900" dirty="0">
                <a:cs typeface="Arial" panose="020B0604020202020204" pitchFamily="34" charset="0"/>
              </a:rPr>
              <a:t>Balloon shaft marker</a:t>
            </a:r>
          </a:p>
        </p:txBody>
      </p:sp>
      <p:cxnSp>
        <p:nvCxnSpPr>
          <p:cNvPr id="38" name="Connector: Elbow 37">
            <a:extLst>
              <a:ext uri="{FF2B5EF4-FFF2-40B4-BE49-F238E27FC236}">
                <a16:creationId xmlns:a16="http://schemas.microsoft.com/office/drawing/2014/main" id="{1AF844B5-9650-6297-702F-F80745FA3522}"/>
              </a:ext>
            </a:extLst>
          </p:cNvPr>
          <p:cNvCxnSpPr>
            <a:cxnSpLocks/>
          </p:cNvCxnSpPr>
          <p:nvPr/>
        </p:nvCxnSpPr>
        <p:spPr>
          <a:xfrm rot="5400000" flipH="1" flipV="1">
            <a:off x="6938416" y="2895876"/>
            <a:ext cx="300656" cy="175114"/>
          </a:xfrm>
          <a:prstGeom prst="bentConnector2">
            <a:avLst/>
          </a:prstGeom>
          <a:noFill/>
          <a:ln w="15240" cap="flat" cmpd="sng" algn="ctr">
            <a:solidFill>
              <a:schemeClr val="accent1"/>
            </a:solidFill>
            <a:prstDash val="solid"/>
            <a:round/>
            <a:headEnd type="oval" w="med" len="med"/>
            <a:tailEnd type="none" w="med" len="med"/>
          </a:ln>
          <a:effectLst/>
        </p:spPr>
      </p:cxnSp>
      <p:cxnSp>
        <p:nvCxnSpPr>
          <p:cNvPr id="40" name="Connector: Elbow 39">
            <a:extLst>
              <a:ext uri="{FF2B5EF4-FFF2-40B4-BE49-F238E27FC236}">
                <a16:creationId xmlns:a16="http://schemas.microsoft.com/office/drawing/2014/main" id="{EDE26689-7560-509E-498A-5553A76D0509}"/>
              </a:ext>
            </a:extLst>
          </p:cNvPr>
          <p:cNvCxnSpPr>
            <a:cxnSpLocks/>
          </p:cNvCxnSpPr>
          <p:nvPr/>
        </p:nvCxnSpPr>
        <p:spPr>
          <a:xfrm rot="16200000" flipH="1">
            <a:off x="7135093" y="3766324"/>
            <a:ext cx="380050" cy="201187"/>
          </a:xfrm>
          <a:prstGeom prst="bentConnector2">
            <a:avLst/>
          </a:prstGeom>
          <a:noFill/>
          <a:ln w="15240" cap="flat" cmpd="sng" algn="ctr">
            <a:solidFill>
              <a:schemeClr val="accent1"/>
            </a:solidFill>
            <a:prstDash val="solid"/>
            <a:round/>
            <a:headEnd type="oval" w="med" len="med"/>
            <a:tailEnd type="none" w="med" len="med"/>
          </a:ln>
          <a:effectLst/>
        </p:spPr>
      </p:cxnSp>
      <p:cxnSp>
        <p:nvCxnSpPr>
          <p:cNvPr id="42" name="Connector: Elbow 41">
            <a:extLst>
              <a:ext uri="{FF2B5EF4-FFF2-40B4-BE49-F238E27FC236}">
                <a16:creationId xmlns:a16="http://schemas.microsoft.com/office/drawing/2014/main" id="{731DE49A-2BB2-3332-3F95-5AE29679D9E8}"/>
              </a:ext>
            </a:extLst>
          </p:cNvPr>
          <p:cNvCxnSpPr>
            <a:cxnSpLocks/>
          </p:cNvCxnSpPr>
          <p:nvPr/>
        </p:nvCxnSpPr>
        <p:spPr>
          <a:xfrm rot="16200000" flipH="1">
            <a:off x="5441868" y="3836458"/>
            <a:ext cx="433261" cy="88426"/>
          </a:xfrm>
          <a:prstGeom prst="bentConnector3">
            <a:avLst>
              <a:gd name="adj1" fmla="val 99790"/>
            </a:avLst>
          </a:prstGeom>
          <a:noFill/>
          <a:ln w="15240" cap="flat" cmpd="sng" algn="ctr">
            <a:solidFill>
              <a:schemeClr val="accent1"/>
            </a:solidFill>
            <a:prstDash val="solid"/>
            <a:round/>
            <a:headEnd type="oval" w="med" len="med"/>
            <a:tailEnd type="none" w="med" len="med"/>
          </a:ln>
          <a:effectLst/>
        </p:spPr>
      </p:cxnSp>
      <p:cxnSp>
        <p:nvCxnSpPr>
          <p:cNvPr id="43" name="Connector: Elbow 42">
            <a:extLst>
              <a:ext uri="{FF2B5EF4-FFF2-40B4-BE49-F238E27FC236}">
                <a16:creationId xmlns:a16="http://schemas.microsoft.com/office/drawing/2014/main" id="{E74B2E77-D27B-F814-3178-4C408CF338A4}"/>
              </a:ext>
            </a:extLst>
          </p:cNvPr>
          <p:cNvCxnSpPr>
            <a:cxnSpLocks/>
          </p:cNvCxnSpPr>
          <p:nvPr/>
        </p:nvCxnSpPr>
        <p:spPr>
          <a:xfrm rot="16200000" flipH="1">
            <a:off x="4419666" y="3792757"/>
            <a:ext cx="505847" cy="103241"/>
          </a:xfrm>
          <a:prstGeom prst="bentConnector2">
            <a:avLst/>
          </a:prstGeom>
          <a:noFill/>
          <a:ln w="15240" cap="flat" cmpd="sng" algn="ctr">
            <a:solidFill>
              <a:schemeClr val="accent1"/>
            </a:solidFill>
            <a:prstDash val="solid"/>
            <a:round/>
            <a:headEnd type="oval" w="med" len="med"/>
            <a:tailEnd type="none" w="med" len="med"/>
          </a:ln>
          <a:effectLst/>
        </p:spPr>
      </p:cxnSp>
      <p:sp>
        <p:nvSpPr>
          <p:cNvPr id="6" name="Footer Placeholder 5">
            <a:extLst>
              <a:ext uri="{FF2B5EF4-FFF2-40B4-BE49-F238E27FC236}">
                <a16:creationId xmlns:a16="http://schemas.microsoft.com/office/drawing/2014/main" id="{37E6AE09-F92D-A86A-5F87-194EFBC391F3}"/>
              </a:ext>
            </a:extLst>
          </p:cNvPr>
          <p:cNvSpPr>
            <a:spLocks noGrp="1"/>
          </p:cNvSpPr>
          <p:nvPr>
            <p:ph type="ftr" sz="quarter" idx="13"/>
          </p:nvPr>
        </p:nvSpPr>
        <p:spPr/>
        <p:txBody>
          <a:bodyPr/>
          <a:lstStyle/>
          <a:p>
            <a:r>
              <a:rPr lang="en-US" dirty="0"/>
              <a:t>DOC-0250104 Rev A </a:t>
            </a:r>
          </a:p>
        </p:txBody>
      </p:sp>
      <p:sp>
        <p:nvSpPr>
          <p:cNvPr id="3" name="Slide Number Placeholder 2">
            <a:extLst>
              <a:ext uri="{FF2B5EF4-FFF2-40B4-BE49-F238E27FC236}">
                <a16:creationId xmlns:a16="http://schemas.microsoft.com/office/drawing/2014/main" id="{3E221246-EBB8-5D4E-E3D4-7E1730021A39}"/>
              </a:ext>
            </a:extLst>
          </p:cNvPr>
          <p:cNvSpPr>
            <a:spLocks noGrp="1"/>
          </p:cNvSpPr>
          <p:nvPr>
            <p:ph type="sldNum" sz="quarter" idx="12"/>
          </p:nvPr>
        </p:nvSpPr>
        <p:spPr/>
        <p:txBody>
          <a:bodyPr/>
          <a:lstStyle/>
          <a:p>
            <a:fld id="{CDBA9528-BCFE-1E43-A37D-912FF3C527A6}" type="slidenum">
              <a:rPr lang="en-US" smtClean="0"/>
              <a:pPr/>
              <a:t>14</a:t>
            </a:fld>
            <a:endParaRPr lang="en-US" dirty="0"/>
          </a:p>
        </p:txBody>
      </p:sp>
    </p:spTree>
    <p:custDataLst>
      <p:tags r:id="rId1"/>
    </p:custDataLst>
    <p:extLst>
      <p:ext uri="{BB962C8B-B14F-4D97-AF65-F5344CB8AC3E}">
        <p14:creationId xmlns:p14="http://schemas.microsoft.com/office/powerpoint/2010/main" val="245724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11150"/>
            <a:ext cx="8045450" cy="685800"/>
          </a:xfrm>
        </p:spPr>
        <p:txBody>
          <a:bodyPr/>
          <a:lstStyle/>
          <a:p>
            <a:r>
              <a:rPr lang="en-US" dirty="0"/>
              <a:t>SAPIEN 3 Pulmonic delivery system – Distal end</a:t>
            </a:r>
          </a:p>
        </p:txBody>
      </p:sp>
      <p:sp>
        <p:nvSpPr>
          <p:cNvPr id="3" name="Content Placeholder 2"/>
          <p:cNvSpPr>
            <a:spLocks noGrp="1"/>
          </p:cNvSpPr>
          <p:nvPr>
            <p:ph idx="1"/>
          </p:nvPr>
        </p:nvSpPr>
        <p:spPr>
          <a:xfrm>
            <a:off x="549275" y="1463039"/>
            <a:ext cx="2888869" cy="1152145"/>
          </a:xfrm>
        </p:spPr>
        <p:txBody>
          <a:bodyPr>
            <a:noAutofit/>
          </a:bodyPr>
          <a:lstStyle/>
          <a:p>
            <a:r>
              <a:rPr lang="en-US" sz="1200" dirty="0"/>
              <a:t>Valve is covered by capsule until valve is positioned in desired location</a:t>
            </a:r>
          </a:p>
          <a:p>
            <a:r>
              <a:rPr lang="en-US" sz="1200" dirty="0"/>
              <a:t>Valve is crimped directly on balloon</a:t>
            </a:r>
            <a:br>
              <a:rPr lang="en-US" sz="1200" dirty="0"/>
            </a:br>
            <a:r>
              <a:rPr lang="en-US" sz="1200" dirty="0"/>
              <a:t>(no valve alignment)</a:t>
            </a:r>
          </a:p>
        </p:txBody>
      </p:sp>
      <p:sp>
        <p:nvSpPr>
          <p:cNvPr id="33" name="Footer Placeholder 32">
            <a:extLst>
              <a:ext uri="{FF2B5EF4-FFF2-40B4-BE49-F238E27FC236}">
                <a16:creationId xmlns:a16="http://schemas.microsoft.com/office/drawing/2014/main" id="{6E9A9FD9-B31B-693D-0462-92F61E993ECA}"/>
              </a:ext>
            </a:extLst>
          </p:cNvPr>
          <p:cNvSpPr>
            <a:spLocks noGrp="1"/>
          </p:cNvSpPr>
          <p:nvPr>
            <p:ph type="ftr" sz="quarter" idx="13"/>
          </p:nvPr>
        </p:nvSpPr>
        <p:spPr>
          <a:xfrm>
            <a:off x="3950208" y="4965192"/>
            <a:ext cx="3108960" cy="182880"/>
          </a:xfrm>
        </p:spPr>
        <p:txBody>
          <a:bodyPr/>
          <a:lstStyle/>
          <a:p>
            <a:r>
              <a:rPr lang="en-US" dirty="0"/>
              <a:t>DOC-0250104 Rev A </a:t>
            </a:r>
          </a:p>
        </p:txBody>
      </p:sp>
      <p:sp>
        <p:nvSpPr>
          <p:cNvPr id="55" name="TextBox 54">
            <a:extLst>
              <a:ext uri="{FF2B5EF4-FFF2-40B4-BE49-F238E27FC236}">
                <a16:creationId xmlns:a16="http://schemas.microsoft.com/office/drawing/2014/main" id="{B5B198CB-0B9B-6DF9-CF29-799E47FD344E}"/>
              </a:ext>
            </a:extLst>
          </p:cNvPr>
          <p:cNvSpPr txBox="1"/>
          <p:nvPr/>
        </p:nvSpPr>
        <p:spPr>
          <a:xfrm>
            <a:off x="549275" y="4761653"/>
            <a:ext cx="4096892" cy="199735"/>
          </a:xfrm>
          <a:prstGeom prst="rect">
            <a:avLst/>
          </a:prstGeom>
          <a:noFill/>
        </p:spPr>
        <p:txBody>
          <a:bodyPr wrap="square" lIns="0">
            <a:spAutoFit/>
          </a:bodyPr>
          <a:lstStyle/>
          <a:p>
            <a:r>
              <a:rPr lang="en-US" sz="698" dirty="0"/>
              <a:t>Animal model shown for illustration</a:t>
            </a:r>
          </a:p>
        </p:txBody>
      </p:sp>
      <p:grpSp>
        <p:nvGrpSpPr>
          <p:cNvPr id="10" name="Group 9">
            <a:extLst>
              <a:ext uri="{FF2B5EF4-FFF2-40B4-BE49-F238E27FC236}">
                <a16:creationId xmlns:a16="http://schemas.microsoft.com/office/drawing/2014/main" id="{46DC6907-005F-35F7-9271-622575625D6E}"/>
              </a:ext>
            </a:extLst>
          </p:cNvPr>
          <p:cNvGrpSpPr/>
          <p:nvPr/>
        </p:nvGrpSpPr>
        <p:grpSpPr>
          <a:xfrm>
            <a:off x="4080117" y="1348797"/>
            <a:ext cx="3854886" cy="2325538"/>
            <a:chOff x="4756773" y="992181"/>
            <a:chExt cx="3854886" cy="2325538"/>
          </a:xfrm>
        </p:grpSpPr>
        <p:grpSp>
          <p:nvGrpSpPr>
            <p:cNvPr id="4" name="Group 3">
              <a:extLst>
                <a:ext uri="{FF2B5EF4-FFF2-40B4-BE49-F238E27FC236}">
                  <a16:creationId xmlns:a16="http://schemas.microsoft.com/office/drawing/2014/main" id="{FD45F077-48C6-3BDF-7C1F-33B342F6AE20}"/>
                </a:ext>
              </a:extLst>
            </p:cNvPr>
            <p:cNvGrpSpPr/>
            <p:nvPr/>
          </p:nvGrpSpPr>
          <p:grpSpPr>
            <a:xfrm>
              <a:off x="4756773" y="992181"/>
              <a:ext cx="3854886" cy="2325538"/>
              <a:chOff x="6758941" y="2039326"/>
              <a:chExt cx="5139848" cy="3100717"/>
            </a:xfrm>
          </p:grpSpPr>
          <p:pic>
            <p:nvPicPr>
              <p:cNvPr id="5" name="Picture 4">
                <a:extLst>
                  <a:ext uri="{FF2B5EF4-FFF2-40B4-BE49-F238E27FC236}">
                    <a16:creationId xmlns:a16="http://schemas.microsoft.com/office/drawing/2014/main" id="{48F68266-0497-1C6F-6B1C-8CECA58C6903}"/>
                  </a:ext>
                </a:extLst>
              </p:cNvPr>
              <p:cNvPicPr>
                <a:picLocks noChangeAspect="1"/>
              </p:cNvPicPr>
              <p:nvPr/>
            </p:nvPicPr>
            <p:blipFill>
              <a:blip r:embed="rId3"/>
              <a:stretch>
                <a:fillRect/>
              </a:stretch>
            </p:blipFill>
            <p:spPr>
              <a:xfrm>
                <a:off x="6758941" y="2039326"/>
                <a:ext cx="5139847" cy="3100717"/>
              </a:xfrm>
              <a:prstGeom prst="rect">
                <a:avLst/>
              </a:prstGeom>
              <a:ln w="50800">
                <a:solidFill>
                  <a:schemeClr val="bg1"/>
                </a:solidFill>
                <a:miter lim="800000"/>
              </a:ln>
              <a:effectLst>
                <a:outerShdw blurRad="381000" dir="2700000" algn="tl" rotWithShape="0">
                  <a:prstClr val="black">
                    <a:alpha val="20000"/>
                  </a:prstClr>
                </a:outerShdw>
              </a:effectLst>
            </p:spPr>
          </p:pic>
          <p:sp>
            <p:nvSpPr>
              <p:cNvPr id="7" name="TextBox 6">
                <a:extLst>
                  <a:ext uri="{FF2B5EF4-FFF2-40B4-BE49-F238E27FC236}">
                    <a16:creationId xmlns:a16="http://schemas.microsoft.com/office/drawing/2014/main" id="{A858923B-89E2-F5DA-0BED-E628FA5CD8D6}"/>
                  </a:ext>
                </a:extLst>
              </p:cNvPr>
              <p:cNvSpPr txBox="1"/>
              <p:nvPr/>
            </p:nvSpPr>
            <p:spPr>
              <a:xfrm>
                <a:off x="10139086" y="3033229"/>
                <a:ext cx="1405179" cy="621708"/>
              </a:xfrm>
              <a:prstGeom prst="rect">
                <a:avLst/>
              </a:prstGeom>
              <a:noFill/>
            </p:spPr>
            <p:txBody>
              <a:bodyPr wrap="square" rtlCol="0">
                <a:spAutoFit/>
              </a:bodyPr>
              <a:lstStyle/>
              <a:p>
                <a:pPr>
                  <a:lnSpc>
                    <a:spcPct val="90000"/>
                  </a:lnSpc>
                </a:pPr>
                <a:r>
                  <a:rPr lang="en-US" sz="900" dirty="0">
                    <a:solidFill>
                      <a:schemeClr val="bg1"/>
                    </a:solidFill>
                    <a:cs typeface="Calibri" pitchFamily="34" charset="0"/>
                  </a:rPr>
                  <a:t>Radiopaque shoulder markers</a:t>
                </a:r>
              </a:p>
            </p:txBody>
          </p:sp>
          <p:sp>
            <p:nvSpPr>
              <p:cNvPr id="17" name="TextBox 16">
                <a:extLst>
                  <a:ext uri="{FF2B5EF4-FFF2-40B4-BE49-F238E27FC236}">
                    <a16:creationId xmlns:a16="http://schemas.microsoft.com/office/drawing/2014/main" id="{B017948B-06AE-B82A-18AF-6B4CCF805B0F}"/>
                  </a:ext>
                </a:extLst>
              </p:cNvPr>
              <p:cNvSpPr txBox="1"/>
              <p:nvPr/>
            </p:nvSpPr>
            <p:spPr>
              <a:xfrm>
                <a:off x="6876066" y="3520845"/>
                <a:ext cx="1297679" cy="289309"/>
              </a:xfrm>
              <a:prstGeom prst="rect">
                <a:avLst/>
              </a:prstGeom>
              <a:noFill/>
            </p:spPr>
            <p:txBody>
              <a:bodyPr wrap="square" rtlCol="0">
                <a:spAutoFit/>
              </a:bodyPr>
              <a:lstStyle/>
              <a:p>
                <a:pPr>
                  <a:lnSpc>
                    <a:spcPct val="90000"/>
                  </a:lnSpc>
                </a:pPr>
                <a:r>
                  <a:rPr lang="en-US" sz="900" dirty="0">
                    <a:solidFill>
                      <a:schemeClr val="bg1"/>
                    </a:solidFill>
                    <a:cs typeface="Calibri" pitchFamily="34" charset="0"/>
                  </a:rPr>
                  <a:t>Tapered tip</a:t>
                </a:r>
              </a:p>
            </p:txBody>
          </p:sp>
          <p:cxnSp>
            <p:nvCxnSpPr>
              <p:cNvPr id="18" name="Straight Arrow Connector 17">
                <a:extLst>
                  <a:ext uri="{FF2B5EF4-FFF2-40B4-BE49-F238E27FC236}">
                    <a16:creationId xmlns:a16="http://schemas.microsoft.com/office/drawing/2014/main" id="{B7C33648-E27D-3AEA-2DCB-14B79CC54862}"/>
                  </a:ext>
                </a:extLst>
              </p:cNvPr>
              <p:cNvCxnSpPr>
                <a:cxnSpLocks/>
              </p:cNvCxnSpPr>
              <p:nvPr/>
            </p:nvCxnSpPr>
            <p:spPr>
              <a:xfrm>
                <a:off x="7904732" y="3684384"/>
                <a:ext cx="386239" cy="0"/>
              </a:xfrm>
              <a:prstGeom prst="straightConnector1">
                <a:avLst/>
              </a:prstGeom>
              <a:noFill/>
              <a:ln w="15875">
                <a:solidFill>
                  <a:srgbClr val="C00000"/>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22" name="TextBox 21">
                <a:extLst>
                  <a:ext uri="{FF2B5EF4-FFF2-40B4-BE49-F238E27FC236}">
                    <a16:creationId xmlns:a16="http://schemas.microsoft.com/office/drawing/2014/main" id="{C96F7978-BEAA-1B36-7866-C7B8D2BFA265}"/>
                  </a:ext>
                </a:extLst>
              </p:cNvPr>
              <p:cNvSpPr txBox="1"/>
              <p:nvPr/>
            </p:nvSpPr>
            <p:spPr>
              <a:xfrm>
                <a:off x="10943926" y="3944400"/>
                <a:ext cx="954863" cy="455509"/>
              </a:xfrm>
              <a:prstGeom prst="rect">
                <a:avLst/>
              </a:prstGeom>
              <a:noFill/>
            </p:spPr>
            <p:txBody>
              <a:bodyPr wrap="square" rtlCol="0">
                <a:spAutoFit/>
              </a:bodyPr>
              <a:lstStyle/>
              <a:p>
                <a:pPr>
                  <a:lnSpc>
                    <a:spcPct val="90000"/>
                  </a:lnSpc>
                </a:pPr>
                <a:r>
                  <a:rPr lang="en-US" sz="900" dirty="0">
                    <a:solidFill>
                      <a:schemeClr val="bg1"/>
                    </a:solidFill>
                    <a:cs typeface="Calibri" pitchFamily="34" charset="0"/>
                  </a:rPr>
                  <a:t>Valve capsule</a:t>
                </a:r>
              </a:p>
            </p:txBody>
          </p:sp>
          <p:cxnSp>
            <p:nvCxnSpPr>
              <p:cNvPr id="24" name="Straight Arrow Connector 23">
                <a:extLst>
                  <a:ext uri="{FF2B5EF4-FFF2-40B4-BE49-F238E27FC236}">
                    <a16:creationId xmlns:a16="http://schemas.microsoft.com/office/drawing/2014/main" id="{06D8D629-42DD-45C1-36D6-E64F0C4F91F0}"/>
                  </a:ext>
                </a:extLst>
              </p:cNvPr>
              <p:cNvCxnSpPr>
                <a:cxnSpLocks/>
              </p:cNvCxnSpPr>
              <p:nvPr/>
            </p:nvCxnSpPr>
            <p:spPr>
              <a:xfrm flipH="1">
                <a:off x="10758750" y="4350447"/>
                <a:ext cx="263745" cy="462289"/>
              </a:xfrm>
              <a:prstGeom prst="straightConnector1">
                <a:avLst/>
              </a:prstGeom>
              <a:noFill/>
              <a:ln w="15875">
                <a:solidFill>
                  <a:srgbClr val="C00000"/>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grpSp>
        <p:sp>
          <p:nvSpPr>
            <p:cNvPr id="28" name="Left Brace 27">
              <a:extLst>
                <a:ext uri="{FF2B5EF4-FFF2-40B4-BE49-F238E27FC236}">
                  <a16:creationId xmlns:a16="http://schemas.microsoft.com/office/drawing/2014/main" id="{275C9197-A432-450D-67B5-028C82B94207}"/>
                </a:ext>
              </a:extLst>
            </p:cNvPr>
            <p:cNvSpPr/>
            <p:nvPr/>
          </p:nvSpPr>
          <p:spPr>
            <a:xfrm rot="7210532">
              <a:off x="6948262" y="2071240"/>
              <a:ext cx="584404" cy="715666"/>
            </a:xfrm>
            <a:prstGeom prst="leftBrace">
              <a:avLst>
                <a:gd name="adj1" fmla="val 0"/>
                <a:gd name="adj2" fmla="val 50000"/>
              </a:avLst>
            </a:prstGeom>
            <a:ln>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9" name="Group 8">
            <a:extLst>
              <a:ext uri="{FF2B5EF4-FFF2-40B4-BE49-F238E27FC236}">
                <a16:creationId xmlns:a16="http://schemas.microsoft.com/office/drawing/2014/main" id="{F9048840-791D-C133-BE64-6BFB52636089}"/>
              </a:ext>
            </a:extLst>
          </p:cNvPr>
          <p:cNvGrpSpPr/>
          <p:nvPr/>
        </p:nvGrpSpPr>
        <p:grpSpPr>
          <a:xfrm>
            <a:off x="589295" y="2903231"/>
            <a:ext cx="8588573" cy="1917917"/>
            <a:chOff x="589295" y="2674631"/>
            <a:chExt cx="8588573" cy="1917917"/>
          </a:xfrm>
        </p:grpSpPr>
        <p:pic>
          <p:nvPicPr>
            <p:cNvPr id="29" name="Picture 2">
              <a:extLst>
                <a:ext uri="{FF2B5EF4-FFF2-40B4-BE49-F238E27FC236}">
                  <a16:creationId xmlns:a16="http://schemas.microsoft.com/office/drawing/2014/main" id="{C07C5D6A-C8F1-EF6D-CD91-C6FA4D696A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26" t="31640" r="44143" b="45464"/>
            <a:stretch>
              <a:fillRect/>
            </a:stretch>
          </p:blipFill>
          <p:spPr bwMode="auto">
            <a:xfrm>
              <a:off x="649240" y="2674631"/>
              <a:ext cx="8528628" cy="1917917"/>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cxnSp>
          <p:nvCxnSpPr>
            <p:cNvPr id="30" name="Straight Arrow Connector 29">
              <a:extLst>
                <a:ext uri="{FF2B5EF4-FFF2-40B4-BE49-F238E27FC236}">
                  <a16:creationId xmlns:a16="http://schemas.microsoft.com/office/drawing/2014/main" id="{E6CCD1AB-A859-9C7D-B760-97C95B7723F1}"/>
                </a:ext>
              </a:extLst>
            </p:cNvPr>
            <p:cNvCxnSpPr>
              <a:cxnSpLocks/>
            </p:cNvCxnSpPr>
            <p:nvPr/>
          </p:nvCxnSpPr>
          <p:spPr>
            <a:xfrm>
              <a:off x="2700013" y="3788844"/>
              <a:ext cx="0" cy="227771"/>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31" name="TextBox 30">
              <a:extLst>
                <a:ext uri="{FF2B5EF4-FFF2-40B4-BE49-F238E27FC236}">
                  <a16:creationId xmlns:a16="http://schemas.microsoft.com/office/drawing/2014/main" id="{B6FE46C6-EC7A-B755-5DA6-2729947C23FA}"/>
                </a:ext>
              </a:extLst>
            </p:cNvPr>
            <p:cNvSpPr txBox="1"/>
            <p:nvPr/>
          </p:nvSpPr>
          <p:spPr>
            <a:xfrm>
              <a:off x="1669600" y="3097733"/>
              <a:ext cx="1260028" cy="341632"/>
            </a:xfrm>
            <a:prstGeom prst="rect">
              <a:avLst/>
            </a:prstGeom>
            <a:noFill/>
          </p:spPr>
          <p:txBody>
            <a:bodyPr wrap="square" rtlCol="0">
              <a:spAutoFit/>
            </a:bodyPr>
            <a:lstStyle/>
            <a:p>
              <a:pPr algn="ctr">
                <a:lnSpc>
                  <a:spcPct val="90000"/>
                </a:lnSpc>
              </a:pPr>
              <a:r>
                <a:rPr lang="en-US" sz="900" dirty="0">
                  <a:cs typeface="Calibri" pitchFamily="34" charset="0"/>
                </a:rPr>
                <a:t>Internal shoulders</a:t>
              </a:r>
              <a:br>
                <a:rPr lang="en-US" sz="900" dirty="0">
                  <a:cs typeface="Calibri" pitchFamily="34" charset="0"/>
                </a:rPr>
              </a:br>
              <a:r>
                <a:rPr lang="en-US" sz="900" dirty="0">
                  <a:cs typeface="Calibri" pitchFamily="34" charset="0"/>
                </a:rPr>
                <a:t>(underneath balloon)</a:t>
              </a:r>
            </a:p>
          </p:txBody>
        </p:sp>
        <p:cxnSp>
          <p:nvCxnSpPr>
            <p:cNvPr id="32" name="Straight Arrow Connector 31">
              <a:extLst>
                <a:ext uri="{FF2B5EF4-FFF2-40B4-BE49-F238E27FC236}">
                  <a16:creationId xmlns:a16="http://schemas.microsoft.com/office/drawing/2014/main" id="{FBD90E48-B73F-1424-D163-EEA330237DE0}"/>
                </a:ext>
              </a:extLst>
            </p:cNvPr>
            <p:cNvCxnSpPr>
              <a:cxnSpLocks/>
            </p:cNvCxnSpPr>
            <p:nvPr/>
          </p:nvCxnSpPr>
          <p:spPr>
            <a:xfrm>
              <a:off x="4281131" y="3931920"/>
              <a:ext cx="0" cy="216803"/>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36" name="TextBox 35">
              <a:extLst>
                <a:ext uri="{FF2B5EF4-FFF2-40B4-BE49-F238E27FC236}">
                  <a16:creationId xmlns:a16="http://schemas.microsoft.com/office/drawing/2014/main" id="{9413D501-4566-9698-356D-E3384126D0E0}"/>
                </a:ext>
              </a:extLst>
            </p:cNvPr>
            <p:cNvSpPr txBox="1"/>
            <p:nvPr/>
          </p:nvSpPr>
          <p:spPr>
            <a:xfrm>
              <a:off x="3734547" y="3709867"/>
              <a:ext cx="1104581" cy="216982"/>
            </a:xfrm>
            <a:prstGeom prst="rect">
              <a:avLst/>
            </a:prstGeom>
            <a:noFill/>
          </p:spPr>
          <p:txBody>
            <a:bodyPr wrap="square" rtlCol="0">
              <a:spAutoFit/>
            </a:bodyPr>
            <a:lstStyle/>
            <a:p>
              <a:pPr algn="ctr">
                <a:lnSpc>
                  <a:spcPct val="90000"/>
                </a:lnSpc>
              </a:pPr>
              <a:r>
                <a:rPr lang="en-US" sz="900" dirty="0">
                  <a:cs typeface="Calibri" pitchFamily="34" charset="0"/>
                </a:rPr>
                <a:t>Valve capsule</a:t>
              </a:r>
            </a:p>
          </p:txBody>
        </p:sp>
        <p:cxnSp>
          <p:nvCxnSpPr>
            <p:cNvPr id="37" name="Straight Arrow Connector 36">
              <a:extLst>
                <a:ext uri="{FF2B5EF4-FFF2-40B4-BE49-F238E27FC236}">
                  <a16:creationId xmlns:a16="http://schemas.microsoft.com/office/drawing/2014/main" id="{40320CDD-BB4A-B87A-C63E-12FFEDA49685}"/>
                </a:ext>
              </a:extLst>
            </p:cNvPr>
            <p:cNvCxnSpPr>
              <a:cxnSpLocks/>
            </p:cNvCxnSpPr>
            <p:nvPr/>
          </p:nvCxnSpPr>
          <p:spPr>
            <a:xfrm>
              <a:off x="1180558" y="3443298"/>
              <a:ext cx="0" cy="651695"/>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38" name="TextBox 37">
              <a:extLst>
                <a:ext uri="{FF2B5EF4-FFF2-40B4-BE49-F238E27FC236}">
                  <a16:creationId xmlns:a16="http://schemas.microsoft.com/office/drawing/2014/main" id="{A30BBF38-EDA6-F9B1-6ACD-3B27116E2515}"/>
                </a:ext>
              </a:extLst>
            </p:cNvPr>
            <p:cNvSpPr txBox="1"/>
            <p:nvPr/>
          </p:nvSpPr>
          <p:spPr>
            <a:xfrm>
              <a:off x="589295" y="3250130"/>
              <a:ext cx="1122603" cy="216982"/>
            </a:xfrm>
            <a:prstGeom prst="rect">
              <a:avLst/>
            </a:prstGeom>
            <a:noFill/>
          </p:spPr>
          <p:txBody>
            <a:bodyPr wrap="square" rtlCol="0">
              <a:spAutoFit/>
            </a:bodyPr>
            <a:lstStyle/>
            <a:p>
              <a:pPr algn="ctr">
                <a:lnSpc>
                  <a:spcPct val="90000"/>
                </a:lnSpc>
              </a:pPr>
              <a:r>
                <a:rPr lang="en-US" sz="900" dirty="0">
                  <a:cs typeface="Calibri" pitchFamily="34" charset="0"/>
                </a:rPr>
                <a:t>Tapered tip</a:t>
              </a:r>
            </a:p>
          </p:txBody>
        </p:sp>
        <p:cxnSp>
          <p:nvCxnSpPr>
            <p:cNvPr id="39" name="Straight Arrow Connector 38">
              <a:extLst>
                <a:ext uri="{FF2B5EF4-FFF2-40B4-BE49-F238E27FC236}">
                  <a16:creationId xmlns:a16="http://schemas.microsoft.com/office/drawing/2014/main" id="{27F677E1-C4A6-2423-7BFE-C490DAEAA76D}"/>
                </a:ext>
              </a:extLst>
            </p:cNvPr>
            <p:cNvCxnSpPr>
              <a:cxnSpLocks/>
            </p:cNvCxnSpPr>
            <p:nvPr/>
          </p:nvCxnSpPr>
          <p:spPr>
            <a:xfrm>
              <a:off x="1947115" y="3788844"/>
              <a:ext cx="0" cy="239379"/>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cxnSp>
          <p:nvCxnSpPr>
            <p:cNvPr id="40" name="Straight Arrow Connector 39">
              <a:extLst>
                <a:ext uri="{FF2B5EF4-FFF2-40B4-BE49-F238E27FC236}">
                  <a16:creationId xmlns:a16="http://schemas.microsoft.com/office/drawing/2014/main" id="{29764017-EBA2-24E2-4E98-F734F09C368F}"/>
                </a:ext>
              </a:extLst>
            </p:cNvPr>
            <p:cNvCxnSpPr>
              <a:cxnSpLocks/>
            </p:cNvCxnSpPr>
            <p:nvPr/>
          </p:nvCxnSpPr>
          <p:spPr>
            <a:xfrm>
              <a:off x="3134364" y="3452130"/>
              <a:ext cx="0" cy="663421"/>
            </a:xfrm>
            <a:prstGeom prst="straightConnector1">
              <a:avLst/>
            </a:prstGeom>
            <a:noFill/>
            <a:ln w="12700">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sp>
          <p:nvSpPr>
            <p:cNvPr id="41" name="TextBox 40">
              <a:extLst>
                <a:ext uri="{FF2B5EF4-FFF2-40B4-BE49-F238E27FC236}">
                  <a16:creationId xmlns:a16="http://schemas.microsoft.com/office/drawing/2014/main" id="{FE37290F-3DAE-852B-568A-75D6B89246A0}"/>
                </a:ext>
              </a:extLst>
            </p:cNvPr>
            <p:cNvSpPr txBox="1"/>
            <p:nvPr/>
          </p:nvSpPr>
          <p:spPr>
            <a:xfrm>
              <a:off x="2721345" y="3097733"/>
              <a:ext cx="826038" cy="341632"/>
            </a:xfrm>
            <a:prstGeom prst="rect">
              <a:avLst/>
            </a:prstGeom>
            <a:noFill/>
          </p:spPr>
          <p:txBody>
            <a:bodyPr wrap="square" rtlCol="0">
              <a:spAutoFit/>
            </a:bodyPr>
            <a:lstStyle/>
            <a:p>
              <a:pPr algn="ctr">
                <a:lnSpc>
                  <a:spcPct val="90000"/>
                </a:lnSpc>
              </a:pPr>
              <a:r>
                <a:rPr lang="en-US" sz="900" dirty="0">
                  <a:cs typeface="Calibri" pitchFamily="34" charset="0"/>
                </a:rPr>
                <a:t>Balloon</a:t>
              </a:r>
              <a:br>
                <a:rPr lang="en-US" sz="900" dirty="0">
                  <a:cs typeface="Calibri" pitchFamily="34" charset="0"/>
                </a:rPr>
              </a:br>
              <a:r>
                <a:rPr lang="en-US" sz="900" dirty="0">
                  <a:cs typeface="Calibri" pitchFamily="34" charset="0"/>
                </a:rPr>
                <a:t>shaft</a:t>
              </a:r>
            </a:p>
          </p:txBody>
        </p:sp>
        <p:sp>
          <p:nvSpPr>
            <p:cNvPr id="42" name="Left Brace 41">
              <a:extLst>
                <a:ext uri="{FF2B5EF4-FFF2-40B4-BE49-F238E27FC236}">
                  <a16:creationId xmlns:a16="http://schemas.microsoft.com/office/drawing/2014/main" id="{32ABC87B-7F68-870B-2B02-0962F27196C2}"/>
                </a:ext>
              </a:extLst>
            </p:cNvPr>
            <p:cNvSpPr/>
            <p:nvPr/>
          </p:nvSpPr>
          <p:spPr>
            <a:xfrm rot="5400000">
              <a:off x="2026176" y="3344771"/>
              <a:ext cx="600875" cy="746793"/>
            </a:xfrm>
            <a:prstGeom prst="leftBrace">
              <a:avLst>
                <a:gd name="adj1" fmla="val 0"/>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8" name="Slide Number Placeholder 7">
            <a:extLst>
              <a:ext uri="{FF2B5EF4-FFF2-40B4-BE49-F238E27FC236}">
                <a16:creationId xmlns:a16="http://schemas.microsoft.com/office/drawing/2014/main" id="{2620DBC0-216D-45CF-1DFC-8C4EB211966F}"/>
              </a:ext>
            </a:extLst>
          </p:cNvPr>
          <p:cNvSpPr>
            <a:spLocks noGrp="1"/>
          </p:cNvSpPr>
          <p:nvPr>
            <p:ph type="sldNum" sz="quarter" idx="12"/>
          </p:nvPr>
        </p:nvSpPr>
        <p:spPr/>
        <p:txBody>
          <a:bodyPr/>
          <a:lstStyle/>
          <a:p>
            <a:fld id="{CDBA9528-BCFE-1E43-A37D-912FF3C527A6}" type="slidenum">
              <a:rPr lang="en-US" smtClean="0"/>
              <a:pPr/>
              <a:t>15</a:t>
            </a:fld>
            <a:endParaRPr lang="en-US" dirty="0"/>
          </a:p>
        </p:txBody>
      </p:sp>
    </p:spTree>
    <p:custDataLst>
      <p:tags r:id="rId1"/>
    </p:custDataLst>
    <p:extLst>
      <p:ext uri="{BB962C8B-B14F-4D97-AF65-F5344CB8AC3E}">
        <p14:creationId xmlns:p14="http://schemas.microsoft.com/office/powerpoint/2010/main" val="3602956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B616DFF1-C9D5-E6ED-413A-680565F054E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1219" r="6049" b="34578"/>
          <a:stretch/>
        </p:blipFill>
        <p:spPr bwMode="auto">
          <a:xfrm>
            <a:off x="1526203" y="903479"/>
            <a:ext cx="7489211" cy="1533610"/>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980D9A18-DC0D-8D3F-1D92-2AB78AC22885}"/>
              </a:ext>
            </a:extLst>
          </p:cNvPr>
          <p:cNvGrpSpPr/>
          <p:nvPr/>
        </p:nvGrpSpPr>
        <p:grpSpPr>
          <a:xfrm>
            <a:off x="1907986" y="1743037"/>
            <a:ext cx="2620151" cy="2948397"/>
            <a:chOff x="2058178" y="1743037"/>
            <a:chExt cx="2620151" cy="2948397"/>
          </a:xfrm>
        </p:grpSpPr>
        <p:sp>
          <p:nvSpPr>
            <p:cNvPr id="9" name="Isosceles Triangle 8">
              <a:extLst>
                <a:ext uri="{FF2B5EF4-FFF2-40B4-BE49-F238E27FC236}">
                  <a16:creationId xmlns:a16="http://schemas.microsoft.com/office/drawing/2014/main" id="{35678CDF-642F-27F5-8F6D-E6CE16F0BA5D}"/>
                </a:ext>
              </a:extLst>
            </p:cNvPr>
            <p:cNvSpPr/>
            <p:nvPr/>
          </p:nvSpPr>
          <p:spPr>
            <a:xfrm>
              <a:off x="2512095" y="1743037"/>
              <a:ext cx="1729789" cy="617384"/>
            </a:xfrm>
            <a:prstGeom prst="triangle">
              <a:avLst/>
            </a:prstGeom>
            <a:gradFill flip="none" rotWithShape="1">
              <a:gsLst>
                <a:gs pos="51000">
                  <a:schemeClr val="accent2">
                    <a:lumMod val="40000"/>
                    <a:lumOff val="60000"/>
                    <a:alpha val="43348"/>
                  </a:schemeClr>
                </a:gs>
                <a:gs pos="0">
                  <a:schemeClr val="accent6">
                    <a:alpha val="49543"/>
                  </a:schemeClr>
                </a:gs>
                <a:gs pos="95000">
                  <a:schemeClr val="accent2">
                    <a:lumMod val="60000"/>
                    <a:alpha val="49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59161E42-CE6B-CE39-A6E9-003E0E1E2EBA}"/>
                </a:ext>
              </a:extLst>
            </p:cNvPr>
            <p:cNvSpPr/>
            <p:nvPr/>
          </p:nvSpPr>
          <p:spPr>
            <a:xfrm>
              <a:off x="2058178" y="2071283"/>
              <a:ext cx="2620151" cy="2620151"/>
            </a:xfrm>
            <a:prstGeom prst="ellipse">
              <a:avLst/>
            </a:prstGeom>
            <a:solidFill>
              <a:schemeClr val="bg1">
                <a:lumMod val="85000"/>
              </a:schemeClr>
            </a:solidFill>
            <a:ln w="63500">
              <a:solidFill>
                <a:schemeClr val="bg1"/>
              </a:solidFill>
            </a:ln>
            <a:effectLst>
              <a:outerShdw blurRad="3810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lstStyle/>
          <a:p>
            <a:r>
              <a:rPr lang="en-US" dirty="0"/>
              <a:t>SAPIEN 3 Pulmonic delivery system – Inline sheath</a:t>
            </a:r>
          </a:p>
        </p:txBody>
      </p:sp>
      <p:pic>
        <p:nvPicPr>
          <p:cNvPr id="5" name="Content Placeholder 4"/>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18851" t="28229" r="11782" b="33675"/>
          <a:stretch/>
        </p:blipFill>
        <p:spPr>
          <a:xfrm>
            <a:off x="1833979" y="2571751"/>
            <a:ext cx="4285397" cy="1323833"/>
          </a:xfrm>
          <a:prstGeom prst="rect">
            <a:avLst/>
          </a:prstGeom>
          <a:noFill/>
          <a:effectLst>
            <a:outerShdw blurRad="50800" dist="38100" dir="5400000" algn="t" rotWithShape="0">
              <a:prstClr val="black">
                <a:alpha val="40000"/>
              </a:prstClr>
            </a:outerShdw>
          </a:effectLst>
        </p:spPr>
      </p:pic>
      <p:grpSp>
        <p:nvGrpSpPr>
          <p:cNvPr id="14" name="Group 13"/>
          <p:cNvGrpSpPr/>
          <p:nvPr/>
        </p:nvGrpSpPr>
        <p:grpSpPr>
          <a:xfrm>
            <a:off x="1957428" y="3471761"/>
            <a:ext cx="2730977" cy="768029"/>
            <a:chOff x="914405" y="2451722"/>
            <a:chExt cx="5208721" cy="847340"/>
          </a:xfrm>
        </p:grpSpPr>
        <p:sp>
          <p:nvSpPr>
            <p:cNvPr id="15" name="TextBox 14"/>
            <p:cNvSpPr txBox="1"/>
            <p:nvPr/>
          </p:nvSpPr>
          <p:spPr>
            <a:xfrm>
              <a:off x="2499193" y="2840658"/>
              <a:ext cx="2082680" cy="458404"/>
            </a:xfrm>
            <a:prstGeom prst="rect">
              <a:avLst/>
            </a:prstGeom>
            <a:noFill/>
          </p:spPr>
          <p:txBody>
            <a:bodyPr wrap="none" rtlCol="0">
              <a:spAutoFit/>
            </a:bodyPr>
            <a:lstStyle/>
            <a:p>
              <a:pPr algn="ctr" defTabSz="914355">
                <a:defRPr/>
              </a:pPr>
              <a:r>
                <a:rPr lang="en-US" sz="1050" kern="0" dirty="0"/>
                <a:t>10 cm </a:t>
              </a:r>
              <a:br>
                <a:rPr lang="en-US" sz="1050" kern="0" dirty="0"/>
              </a:br>
              <a:r>
                <a:rPr lang="en-US" sz="1050" kern="0" dirty="0"/>
                <a:t>effective length</a:t>
              </a:r>
              <a:endParaRPr lang="en-US" sz="1050" kern="0" baseline="30000" dirty="0"/>
            </a:p>
          </p:txBody>
        </p:sp>
        <p:sp>
          <p:nvSpPr>
            <p:cNvPr id="16" name="Left Brace 15"/>
            <p:cNvSpPr/>
            <p:nvPr/>
          </p:nvSpPr>
          <p:spPr>
            <a:xfrm rot="16200000" flipV="1">
              <a:off x="3324298" y="41829"/>
              <a:ext cx="388936" cy="5208721"/>
            </a:xfrm>
            <a:prstGeom prst="leftBrace">
              <a:avLst>
                <a:gd name="adj1" fmla="val 49283"/>
                <a:gd name="adj2" fmla="val 50964"/>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sp>
        <p:nvSpPr>
          <p:cNvPr id="17" name="TextBox 16"/>
          <p:cNvSpPr txBox="1"/>
          <p:nvPr/>
        </p:nvSpPr>
        <p:spPr>
          <a:xfrm>
            <a:off x="599213" y="2184114"/>
            <a:ext cx="1234224" cy="577081"/>
          </a:xfrm>
          <a:prstGeom prst="rect">
            <a:avLst/>
          </a:prstGeom>
          <a:noFill/>
        </p:spPr>
        <p:txBody>
          <a:bodyPr wrap="square" lIns="91440" tIns="45720" rIns="91440" bIns="45720" rtlCol="0" anchor="t">
            <a:spAutoFit/>
          </a:bodyPr>
          <a:lstStyle/>
          <a:p>
            <a:r>
              <a:rPr lang="en-US" sz="1050" dirty="0">
                <a:latin typeface="Arial"/>
                <a:cs typeface="Arial"/>
              </a:rPr>
              <a:t>25.5Fr / 8.5 mm </a:t>
            </a:r>
            <a:br>
              <a:rPr lang="en-US" sz="1050" dirty="0"/>
            </a:br>
            <a:r>
              <a:rPr lang="en-US" sz="1050" dirty="0">
                <a:latin typeface="Arial"/>
                <a:cs typeface="Arial"/>
              </a:rPr>
              <a:t>outer diameter </a:t>
            </a:r>
            <a:br>
              <a:rPr lang="en-US" sz="1050" dirty="0"/>
            </a:br>
            <a:r>
              <a:rPr lang="en-US" sz="1050" dirty="0">
                <a:latin typeface="Arial"/>
                <a:cs typeface="Arial"/>
              </a:rPr>
              <a:t>(all sizes)</a:t>
            </a:r>
          </a:p>
        </p:txBody>
      </p:sp>
      <p:sp>
        <p:nvSpPr>
          <p:cNvPr id="10" name="TextBox 9"/>
          <p:cNvSpPr txBox="1"/>
          <p:nvPr/>
        </p:nvSpPr>
        <p:spPr>
          <a:xfrm>
            <a:off x="5564233" y="2184113"/>
            <a:ext cx="1483920" cy="253916"/>
          </a:xfrm>
          <a:prstGeom prst="rect">
            <a:avLst/>
          </a:prstGeom>
          <a:noFill/>
        </p:spPr>
        <p:txBody>
          <a:bodyPr wrap="square" rtlCol="0">
            <a:spAutoFit/>
          </a:bodyPr>
          <a:lstStyle/>
          <a:p>
            <a:pPr algn="ctr"/>
            <a:r>
              <a:rPr lang="en-US" sz="1050" dirty="0"/>
              <a:t>Flush port</a:t>
            </a:r>
          </a:p>
        </p:txBody>
      </p:sp>
      <p:cxnSp>
        <p:nvCxnSpPr>
          <p:cNvPr id="12" name="Connector: Elbow 11">
            <a:extLst>
              <a:ext uri="{FF2B5EF4-FFF2-40B4-BE49-F238E27FC236}">
                <a16:creationId xmlns:a16="http://schemas.microsoft.com/office/drawing/2014/main" id="{73281DBD-27B8-0454-1222-B82DD42FC506}"/>
              </a:ext>
            </a:extLst>
          </p:cNvPr>
          <p:cNvCxnSpPr>
            <a:cxnSpLocks/>
          </p:cNvCxnSpPr>
          <p:nvPr/>
        </p:nvCxnSpPr>
        <p:spPr>
          <a:xfrm rot="10800000">
            <a:off x="1695801" y="2389380"/>
            <a:ext cx="1086928" cy="747133"/>
          </a:xfrm>
          <a:prstGeom prst="bentConnector3">
            <a:avLst>
              <a:gd name="adj1" fmla="val -637"/>
            </a:avLst>
          </a:prstGeom>
          <a:noFill/>
          <a:ln w="15875" cap="flat" cmpd="sng" algn="ctr">
            <a:solidFill>
              <a:schemeClr val="accent1"/>
            </a:solidFill>
            <a:prstDash val="solid"/>
            <a:round/>
            <a:headEnd type="oval" w="med" len="med"/>
            <a:tailEnd type="none" w="med" len="med"/>
          </a:ln>
          <a:effectLst/>
        </p:spPr>
      </p:cxnSp>
      <p:cxnSp>
        <p:nvCxnSpPr>
          <p:cNvPr id="21" name="Connector: Elbow 20">
            <a:extLst>
              <a:ext uri="{FF2B5EF4-FFF2-40B4-BE49-F238E27FC236}">
                <a16:creationId xmlns:a16="http://schemas.microsoft.com/office/drawing/2014/main" id="{CB85E07D-60C0-B873-59FD-5B32530B5AE6}"/>
              </a:ext>
            </a:extLst>
          </p:cNvPr>
          <p:cNvCxnSpPr>
            <a:cxnSpLocks/>
          </p:cNvCxnSpPr>
          <p:nvPr/>
        </p:nvCxnSpPr>
        <p:spPr>
          <a:xfrm flipV="1">
            <a:off x="5558742" y="2298072"/>
            <a:ext cx="347322" cy="349544"/>
          </a:xfrm>
          <a:prstGeom prst="bentConnector3">
            <a:avLst>
              <a:gd name="adj1" fmla="val 803"/>
            </a:avLst>
          </a:prstGeom>
          <a:noFill/>
          <a:ln w="15875" cap="flat" cmpd="sng" algn="ctr">
            <a:solidFill>
              <a:schemeClr val="accent1"/>
            </a:solidFill>
            <a:prstDash val="solid"/>
            <a:round/>
            <a:headEnd type="oval" w="med" len="med"/>
            <a:tailEnd type="none" w="med" len="med"/>
          </a:ln>
          <a:effectLst/>
        </p:spPr>
      </p:cxnSp>
      <p:sp>
        <p:nvSpPr>
          <p:cNvPr id="28" name="Footer Placeholder 27">
            <a:extLst>
              <a:ext uri="{FF2B5EF4-FFF2-40B4-BE49-F238E27FC236}">
                <a16:creationId xmlns:a16="http://schemas.microsoft.com/office/drawing/2014/main" id="{569348B9-E3C7-28F1-097F-AE51185D7DF1}"/>
              </a:ext>
            </a:extLst>
          </p:cNvPr>
          <p:cNvSpPr>
            <a:spLocks noGrp="1"/>
          </p:cNvSpPr>
          <p:nvPr>
            <p:ph type="ftr" sz="quarter" idx="13"/>
          </p:nvPr>
        </p:nvSpPr>
        <p:spPr/>
        <p:txBody>
          <a:bodyPr/>
          <a:lstStyle/>
          <a:p>
            <a:r>
              <a:rPr lang="en-US" dirty="0"/>
              <a:t>DOC-0250104 Rev A </a:t>
            </a:r>
          </a:p>
        </p:txBody>
      </p:sp>
      <p:sp>
        <p:nvSpPr>
          <p:cNvPr id="20" name="Slide Number Placeholder 19">
            <a:extLst>
              <a:ext uri="{FF2B5EF4-FFF2-40B4-BE49-F238E27FC236}">
                <a16:creationId xmlns:a16="http://schemas.microsoft.com/office/drawing/2014/main" id="{A533C94E-2A78-BFF1-ECB0-14140F5088DB}"/>
              </a:ext>
            </a:extLst>
          </p:cNvPr>
          <p:cNvSpPr>
            <a:spLocks noGrp="1"/>
          </p:cNvSpPr>
          <p:nvPr>
            <p:ph type="sldNum" sz="quarter" idx="12"/>
          </p:nvPr>
        </p:nvSpPr>
        <p:spPr/>
        <p:txBody>
          <a:bodyPr/>
          <a:lstStyle/>
          <a:p>
            <a:fld id="{CDBA9528-BCFE-1E43-A37D-912FF3C527A6}" type="slidenum">
              <a:rPr lang="en-US" smtClean="0"/>
              <a:pPr/>
              <a:t>16</a:t>
            </a:fld>
            <a:endParaRPr lang="en-US" dirty="0"/>
          </a:p>
        </p:txBody>
      </p:sp>
      <p:grpSp>
        <p:nvGrpSpPr>
          <p:cNvPr id="23" name="Group 22">
            <a:extLst>
              <a:ext uri="{FF2B5EF4-FFF2-40B4-BE49-F238E27FC236}">
                <a16:creationId xmlns:a16="http://schemas.microsoft.com/office/drawing/2014/main" id="{34B17F41-5CA0-A6E8-5533-E79E205D5432}"/>
              </a:ext>
            </a:extLst>
          </p:cNvPr>
          <p:cNvGrpSpPr/>
          <p:nvPr/>
        </p:nvGrpSpPr>
        <p:grpSpPr>
          <a:xfrm>
            <a:off x="6105086" y="3038536"/>
            <a:ext cx="1972650" cy="726353"/>
            <a:chOff x="2858966" y="1282529"/>
            <a:chExt cx="1972650" cy="726353"/>
          </a:xfrm>
        </p:grpSpPr>
        <p:grpSp>
          <p:nvGrpSpPr>
            <p:cNvPr id="24" name="Group 23">
              <a:extLst>
                <a:ext uri="{FF2B5EF4-FFF2-40B4-BE49-F238E27FC236}">
                  <a16:creationId xmlns:a16="http://schemas.microsoft.com/office/drawing/2014/main" id="{2BD1C66F-0408-D00D-BAA0-F39C18CDA576}"/>
                </a:ext>
              </a:extLst>
            </p:cNvPr>
            <p:cNvGrpSpPr/>
            <p:nvPr/>
          </p:nvGrpSpPr>
          <p:grpSpPr>
            <a:xfrm>
              <a:off x="2858966" y="1282529"/>
              <a:ext cx="511695" cy="511210"/>
              <a:chOff x="6550298" y="1216452"/>
              <a:chExt cx="511695" cy="511210"/>
            </a:xfrm>
          </p:grpSpPr>
          <p:sp>
            <p:nvSpPr>
              <p:cNvPr id="26" name="Rounded Rectangle 25">
                <a:extLst>
                  <a:ext uri="{FF2B5EF4-FFF2-40B4-BE49-F238E27FC236}">
                    <a16:creationId xmlns:a16="http://schemas.microsoft.com/office/drawing/2014/main" id="{AAEAE327-3A11-7433-0ACC-ADF1E3BDDF73}"/>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27" name="TextBox 26">
                <a:extLst>
                  <a:ext uri="{FF2B5EF4-FFF2-40B4-BE49-F238E27FC236}">
                    <a16:creationId xmlns:a16="http://schemas.microsoft.com/office/drawing/2014/main" id="{09829161-961A-E91F-2DAF-66C336D1102F}"/>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29" name="Graphic 28">
                <a:extLst>
                  <a:ext uri="{FF2B5EF4-FFF2-40B4-BE49-F238E27FC236}">
                    <a16:creationId xmlns:a16="http://schemas.microsoft.com/office/drawing/2014/main" id="{34A299F8-2F9C-B3BA-8287-DEB5490C95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25" name="Rectangle 24">
              <a:extLst>
                <a:ext uri="{FF2B5EF4-FFF2-40B4-BE49-F238E27FC236}">
                  <a16:creationId xmlns:a16="http://schemas.microsoft.com/office/drawing/2014/main" id="{F8E090B9-7371-7D44-3E56-6D18DFC9AFC5}"/>
                </a:ext>
              </a:extLst>
            </p:cNvPr>
            <p:cNvSpPr/>
            <p:nvPr/>
          </p:nvSpPr>
          <p:spPr>
            <a:xfrm>
              <a:off x="3261800" y="1282529"/>
              <a:ext cx="1569816" cy="726353"/>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The inline sheath does not come off the delivery system. Shown separately for illustrative purposes.</a:t>
              </a:r>
              <a:endParaRPr lang="en-US" sz="800" dirty="0">
                <a:solidFill>
                  <a:schemeClr val="accent6"/>
                </a:solidFill>
                <a:ea typeface="ＭＳ Ｐゴシック" pitchFamily="34" charset="-128"/>
              </a:endParaRPr>
            </a:p>
          </p:txBody>
        </p:sp>
      </p:grpSp>
    </p:spTree>
    <p:custDataLst>
      <p:tags r:id="rId1"/>
    </p:custDataLst>
    <p:extLst>
      <p:ext uri="{BB962C8B-B14F-4D97-AF65-F5344CB8AC3E}">
        <p14:creationId xmlns:p14="http://schemas.microsoft.com/office/powerpoint/2010/main" val="258240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5F99E-47A1-256F-9F40-3A2A0934C2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D65052-891B-FD74-A506-5E9EA9492C0A}"/>
              </a:ext>
            </a:extLst>
          </p:cNvPr>
          <p:cNvSpPr>
            <a:spLocks noGrp="1"/>
          </p:cNvSpPr>
          <p:nvPr>
            <p:ph type="title"/>
          </p:nvPr>
        </p:nvSpPr>
        <p:spPr>
          <a:xfrm>
            <a:off x="548640" y="310896"/>
            <a:ext cx="8046318" cy="685800"/>
          </a:xfrm>
        </p:spPr>
        <p:txBody>
          <a:bodyPr/>
          <a:lstStyle/>
          <a:p>
            <a:r>
              <a:rPr lang="en-US" dirty="0"/>
              <a:t>SAPIEN 3 Pulmonic delivery system – Dilators </a:t>
            </a:r>
          </a:p>
        </p:txBody>
      </p:sp>
      <p:sp>
        <p:nvSpPr>
          <p:cNvPr id="3" name="Slide Number Placeholder 2">
            <a:extLst>
              <a:ext uri="{FF2B5EF4-FFF2-40B4-BE49-F238E27FC236}">
                <a16:creationId xmlns:a16="http://schemas.microsoft.com/office/drawing/2014/main" id="{D67E86E9-00BD-A4E7-FD61-725AE7BE5F8A}"/>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17</a:t>
            </a:fld>
            <a:endParaRPr lang="en-US" dirty="0"/>
          </a:p>
        </p:txBody>
      </p:sp>
      <p:sp>
        <p:nvSpPr>
          <p:cNvPr id="4" name="Footer Placeholder 3">
            <a:extLst>
              <a:ext uri="{FF2B5EF4-FFF2-40B4-BE49-F238E27FC236}">
                <a16:creationId xmlns:a16="http://schemas.microsoft.com/office/drawing/2014/main" id="{09914C1F-7DB8-EF0F-6CF1-B336A9AA03AF}"/>
              </a:ext>
            </a:extLst>
          </p:cNvPr>
          <p:cNvSpPr>
            <a:spLocks noGrp="1"/>
          </p:cNvSpPr>
          <p:nvPr>
            <p:ph type="ftr" sz="quarter" idx="13"/>
          </p:nvPr>
        </p:nvSpPr>
        <p:spPr>
          <a:xfrm>
            <a:off x="3950208" y="4965192"/>
            <a:ext cx="3108960" cy="182880"/>
          </a:xfrm>
        </p:spPr>
        <p:txBody>
          <a:bodyPr/>
          <a:lstStyle/>
          <a:p>
            <a:r>
              <a:rPr lang="en-US" dirty="0"/>
              <a:t>DOC-0250104 Rev A </a:t>
            </a:r>
          </a:p>
        </p:txBody>
      </p:sp>
      <p:sp>
        <p:nvSpPr>
          <p:cNvPr id="20" name="Left Brace 19">
            <a:extLst>
              <a:ext uri="{FF2B5EF4-FFF2-40B4-BE49-F238E27FC236}">
                <a16:creationId xmlns:a16="http://schemas.microsoft.com/office/drawing/2014/main" id="{7C6BD236-7CCE-69CD-6955-43EAFB62E62C}"/>
              </a:ext>
            </a:extLst>
          </p:cNvPr>
          <p:cNvSpPr/>
          <p:nvPr/>
        </p:nvSpPr>
        <p:spPr>
          <a:xfrm rot="16200000" flipV="1">
            <a:off x="3084136" y="178725"/>
            <a:ext cx="385578" cy="4948976"/>
          </a:xfrm>
          <a:prstGeom prst="leftBrace">
            <a:avLst>
              <a:gd name="adj1" fmla="val 66403"/>
              <a:gd name="adj2" fmla="val 50964"/>
            </a:avLst>
          </a:pr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sp>
        <p:nvSpPr>
          <p:cNvPr id="21" name="TextBox 20">
            <a:extLst>
              <a:ext uri="{FF2B5EF4-FFF2-40B4-BE49-F238E27FC236}">
                <a16:creationId xmlns:a16="http://schemas.microsoft.com/office/drawing/2014/main" id="{13F3CACE-32E0-97E5-82B7-A03B654F1EB7}"/>
              </a:ext>
            </a:extLst>
          </p:cNvPr>
          <p:cNvSpPr txBox="1"/>
          <p:nvPr/>
        </p:nvSpPr>
        <p:spPr>
          <a:xfrm>
            <a:off x="2466416" y="2948462"/>
            <a:ext cx="1529586" cy="338554"/>
          </a:xfrm>
          <a:prstGeom prst="rect">
            <a:avLst/>
          </a:prstGeom>
          <a:noFill/>
        </p:spPr>
        <p:txBody>
          <a:bodyPr wrap="none" rtlCol="0">
            <a:spAutoFit/>
          </a:bodyPr>
          <a:lstStyle/>
          <a:p>
            <a:pPr algn="ctr" defTabSz="914355">
              <a:defRPr/>
            </a:pPr>
            <a:r>
              <a:rPr lang="en-US" sz="1600" kern="0" dirty="0"/>
              <a:t>40 cm all sizes</a:t>
            </a:r>
            <a:endParaRPr lang="en-US" sz="1600" kern="0" baseline="30000" dirty="0"/>
          </a:p>
        </p:txBody>
      </p:sp>
      <p:pic>
        <p:nvPicPr>
          <p:cNvPr id="2050" name="BF7FE889-4831-47B0-9C5E-AC7C3B575A53" descr="image001">
            <a:extLst>
              <a:ext uri="{FF2B5EF4-FFF2-40B4-BE49-F238E27FC236}">
                <a16:creationId xmlns:a16="http://schemas.microsoft.com/office/drawing/2014/main" id="{4FC0F98B-273E-6C59-9AE4-FB5A8B6597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131" t="42323" b="45923"/>
          <a:stretch/>
        </p:blipFill>
        <p:spPr bwMode="auto">
          <a:xfrm>
            <a:off x="540199" y="2061719"/>
            <a:ext cx="6548546" cy="492404"/>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a:extLst>
              <a:ext uri="{FF2B5EF4-FFF2-40B4-BE49-F238E27FC236}">
                <a16:creationId xmlns:a16="http://schemas.microsoft.com/office/drawing/2014/main" id="{D788E459-4F1C-ACA8-3A4A-732EA2D4170C}"/>
              </a:ext>
            </a:extLst>
          </p:cNvPr>
          <p:cNvGraphicFramePr>
            <a:graphicFrameLocks noGrp="1"/>
          </p:cNvGraphicFramePr>
          <p:nvPr>
            <p:extLst>
              <p:ext uri="{D42A27DB-BD31-4B8C-83A1-F6EECF244321}">
                <p14:modId xmlns:p14="http://schemas.microsoft.com/office/powerpoint/2010/main" val="258072902"/>
              </p:ext>
            </p:extLst>
          </p:nvPr>
        </p:nvGraphicFramePr>
        <p:xfrm>
          <a:off x="6486716" y="1664209"/>
          <a:ext cx="2213244" cy="1743555"/>
        </p:xfrm>
        <a:graphic>
          <a:graphicData uri="http://schemas.openxmlformats.org/drawingml/2006/table">
            <a:tbl>
              <a:tblPr firstRow="1" bandRow="1">
                <a:effectLst>
                  <a:outerShdw blurRad="254000" algn="ctr" rotWithShape="0">
                    <a:prstClr val="black">
                      <a:alpha val="20000"/>
                    </a:prstClr>
                  </a:outerShdw>
                </a:effectLst>
              </a:tblPr>
              <a:tblGrid>
                <a:gridCol w="755919">
                  <a:extLst>
                    <a:ext uri="{9D8B030D-6E8A-4147-A177-3AD203B41FA5}">
                      <a16:colId xmlns:a16="http://schemas.microsoft.com/office/drawing/2014/main" val="561674951"/>
                    </a:ext>
                  </a:extLst>
                </a:gridCol>
                <a:gridCol w="1457325">
                  <a:extLst>
                    <a:ext uri="{9D8B030D-6E8A-4147-A177-3AD203B41FA5}">
                      <a16:colId xmlns:a16="http://schemas.microsoft.com/office/drawing/2014/main" val="3361503509"/>
                    </a:ext>
                  </a:extLst>
                </a:gridCol>
              </a:tblGrid>
              <a:tr h="340923">
                <a:tc>
                  <a:txBody>
                    <a:bodyPr/>
                    <a:lstStyle/>
                    <a:p>
                      <a:pPr marL="0" algn="l" defTabSz="914400" rtl="0" eaLnBrk="1" latinLnBrk="0" hangingPunct="1"/>
                      <a:r>
                        <a:rPr lang="en-US" sz="900" b="1" kern="1200" dirty="0">
                          <a:solidFill>
                            <a:schemeClr val="bg1"/>
                          </a:solidFill>
                          <a:latin typeface="+mn-lt"/>
                          <a:ea typeface="+mn-ea"/>
                          <a:cs typeface="Arial" pitchFamily="34" charset="0"/>
                        </a:rPr>
                        <a:t>THV size</a:t>
                      </a:r>
                    </a:p>
                  </a:txBody>
                  <a:tcPr marL="73152" marR="68580" marT="19289" marB="19289"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marL="0" algn="l" defTabSz="914400" rtl="0" eaLnBrk="1" latinLnBrk="0" hangingPunct="1"/>
                      <a:r>
                        <a:rPr lang="en-US" sz="900" b="1" kern="1200" dirty="0">
                          <a:solidFill>
                            <a:schemeClr val="bg1"/>
                          </a:solidFill>
                          <a:latin typeface="+mn-lt"/>
                          <a:ea typeface="+mn-ea"/>
                          <a:cs typeface="Arial" pitchFamily="34" charset="0"/>
                        </a:rPr>
                        <a:t>Provided dilator size</a:t>
                      </a:r>
                    </a:p>
                  </a:txBody>
                  <a:tcPr marL="73152" marR="0" marT="19289" marB="19289"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430682902"/>
                  </a:ext>
                </a:extLst>
              </a:tr>
              <a:tr h="350658">
                <a:tc>
                  <a:txBody>
                    <a:bodyPr/>
                    <a:lstStyle/>
                    <a:p>
                      <a:pPr marL="0" algn="l" defTabSz="914400" rtl="0" eaLnBrk="1" latinLnBrk="0" hangingPunct="1"/>
                      <a:r>
                        <a:rPr lang="en-US" sz="1000" b="1" kern="1200" dirty="0">
                          <a:solidFill>
                            <a:schemeClr val="tx1"/>
                          </a:solidFill>
                          <a:latin typeface="+mn-lt"/>
                          <a:ea typeface="+mn-ea"/>
                          <a:cs typeface="Arial" pitchFamily="34" charset="0"/>
                        </a:rPr>
                        <a:t>20 mm</a:t>
                      </a:r>
                    </a:p>
                  </a:txBody>
                  <a:tcPr marL="73152" marT="25718" marB="2571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1000" b="1" dirty="0">
                          <a:solidFill>
                            <a:schemeClr val="tx1"/>
                          </a:solidFill>
                          <a:latin typeface="+mn-lt"/>
                          <a:ea typeface="Times New Roman"/>
                          <a:cs typeface="Arial"/>
                        </a:rPr>
                        <a:t>25Fr</a:t>
                      </a:r>
                      <a:endParaRPr lang="en-US" sz="1000" b="1" dirty="0">
                        <a:solidFill>
                          <a:schemeClr val="tx1"/>
                        </a:solidFill>
                        <a:latin typeface="+mn-lt"/>
                        <a:ea typeface="Times New Roman"/>
                        <a:cs typeface="Times New Roman"/>
                      </a:endParaRPr>
                    </a:p>
                  </a:txBody>
                  <a:tcPr marL="73152"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1551325"/>
                  </a:ext>
                </a:extLst>
              </a:tr>
              <a:tr h="350658">
                <a:tc>
                  <a:txBody>
                    <a:bodyPr/>
                    <a:lstStyle/>
                    <a:p>
                      <a:pPr marL="0" algn="l" defTabSz="914400" rtl="0" eaLnBrk="1" latinLnBrk="0" hangingPunct="1"/>
                      <a:r>
                        <a:rPr lang="en-US" sz="1000" b="1" kern="1200" dirty="0">
                          <a:solidFill>
                            <a:schemeClr val="tx1"/>
                          </a:solidFill>
                          <a:latin typeface="+mn-lt"/>
                          <a:ea typeface="+mn-ea"/>
                          <a:cs typeface="Arial"/>
                        </a:rPr>
                        <a:t>23 mm</a:t>
                      </a:r>
                    </a:p>
                  </a:txBody>
                  <a:tcPr marL="73152" marT="25718" marB="2571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1000" b="1" dirty="0">
                          <a:solidFill>
                            <a:schemeClr val="tx1"/>
                          </a:solidFill>
                          <a:latin typeface="+mn-lt"/>
                          <a:ea typeface="Times New Roman"/>
                          <a:cs typeface="Arial"/>
                        </a:rPr>
                        <a:t>27Fr</a:t>
                      </a:r>
                      <a:endParaRPr lang="en-US" sz="1000" b="1" dirty="0">
                        <a:solidFill>
                          <a:schemeClr val="tx1"/>
                        </a:solidFill>
                        <a:latin typeface="+mn-lt"/>
                        <a:ea typeface="Times New Roman"/>
                        <a:cs typeface="Times New Roman"/>
                      </a:endParaRPr>
                    </a:p>
                  </a:txBody>
                  <a:tcPr marL="73152"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0992284"/>
                  </a:ext>
                </a:extLst>
              </a:tr>
              <a:tr h="350658">
                <a:tc>
                  <a:txBody>
                    <a:bodyPr/>
                    <a:lstStyle/>
                    <a:p>
                      <a:pPr marL="0" algn="l" defTabSz="914400" rtl="0" eaLnBrk="1" latinLnBrk="0" hangingPunct="1"/>
                      <a:r>
                        <a:rPr lang="en-US" sz="1000" b="1" kern="1200" dirty="0">
                          <a:solidFill>
                            <a:schemeClr val="tx1"/>
                          </a:solidFill>
                          <a:latin typeface="+mn-lt"/>
                          <a:ea typeface="+mn-ea"/>
                          <a:cs typeface="Arial" pitchFamily="34" charset="0"/>
                        </a:rPr>
                        <a:t>26 mm</a:t>
                      </a:r>
                    </a:p>
                  </a:txBody>
                  <a:tcPr marL="73152" marT="25718" marB="2571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1000" b="1" dirty="0">
                          <a:solidFill>
                            <a:schemeClr val="tx1"/>
                          </a:solidFill>
                          <a:latin typeface="+mn-lt"/>
                          <a:ea typeface="Times New Roman"/>
                          <a:cs typeface="Times New Roman"/>
                        </a:rPr>
                        <a:t>27Fr</a:t>
                      </a:r>
                    </a:p>
                  </a:txBody>
                  <a:tcPr marL="73152"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09982612"/>
                  </a:ext>
                </a:extLst>
              </a:tr>
              <a:tr h="350658">
                <a:tc>
                  <a:txBody>
                    <a:bodyPr/>
                    <a:lstStyle/>
                    <a:p>
                      <a:pPr marL="0" algn="l" defTabSz="914400" rtl="0" eaLnBrk="1" latinLnBrk="0" hangingPunct="1"/>
                      <a:r>
                        <a:rPr lang="en-US" sz="1000" b="1" kern="1200" dirty="0">
                          <a:solidFill>
                            <a:schemeClr val="tx1"/>
                          </a:solidFill>
                          <a:latin typeface="+mn-lt"/>
                          <a:ea typeface="+mn-ea"/>
                          <a:cs typeface="Arial"/>
                        </a:rPr>
                        <a:t>29 mm</a:t>
                      </a:r>
                    </a:p>
                  </a:txBody>
                  <a:tcPr marL="73152" marT="25718" marB="2571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1000" b="1" dirty="0">
                          <a:solidFill>
                            <a:schemeClr val="tx1"/>
                          </a:solidFill>
                          <a:latin typeface="+mn-lt"/>
                          <a:ea typeface="Times New Roman"/>
                          <a:cs typeface="Times New Roman"/>
                        </a:rPr>
                        <a:t>28Fr</a:t>
                      </a:r>
                    </a:p>
                  </a:txBody>
                  <a:tcPr marL="73152"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51315774"/>
                  </a:ext>
                </a:extLst>
              </a:tr>
            </a:tbl>
          </a:graphicData>
        </a:graphic>
      </p:graphicFrame>
    </p:spTree>
    <p:custDataLst>
      <p:tags r:id="rId1"/>
    </p:custDataLst>
    <p:extLst>
      <p:ext uri="{BB962C8B-B14F-4D97-AF65-F5344CB8AC3E}">
        <p14:creationId xmlns:p14="http://schemas.microsoft.com/office/powerpoint/2010/main" val="82960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20">
            <a:extLst>
              <a:ext uri="{FF2B5EF4-FFF2-40B4-BE49-F238E27FC236}">
                <a16:creationId xmlns:a16="http://schemas.microsoft.com/office/drawing/2014/main" id="{A813E3A9-6FF5-5CCD-694D-732D976D8CCA}"/>
              </a:ext>
            </a:extLst>
          </p:cNvPr>
          <p:cNvSpPr/>
          <p:nvPr/>
        </p:nvSpPr>
        <p:spPr>
          <a:xfrm>
            <a:off x="603373" y="2638980"/>
            <a:ext cx="2184400" cy="1713624"/>
          </a:xfrm>
          <a:prstGeom prst="roundRect">
            <a:avLst>
              <a:gd name="adj" fmla="val 7004"/>
            </a:avLst>
          </a:prstGeom>
          <a:solidFill>
            <a:schemeClr val="bg2">
              <a:lumMod val="20000"/>
              <a:lumOff val="80000"/>
            </a:schemeClr>
          </a:solidFill>
          <a:ln w="50800">
            <a:solidFill>
              <a:schemeClr val="bg1"/>
            </a:solidFill>
          </a:ln>
          <a:effectLst>
            <a:outerShdw blurRad="190500" dist="63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endParaRPr lang="en-US" sz="1050" b="1" dirty="0">
              <a:solidFill>
                <a:schemeClr val="tx1"/>
              </a:solidFill>
            </a:endParaRPr>
          </a:p>
        </p:txBody>
      </p:sp>
      <p:sp>
        <p:nvSpPr>
          <p:cNvPr id="21" name="Rounded Rectangle 20">
            <a:extLst>
              <a:ext uri="{FF2B5EF4-FFF2-40B4-BE49-F238E27FC236}">
                <a16:creationId xmlns:a16="http://schemas.microsoft.com/office/drawing/2014/main" id="{FD2FFE86-635C-150F-6A4A-00C3D6EDFA3B}"/>
              </a:ext>
            </a:extLst>
          </p:cNvPr>
          <p:cNvSpPr/>
          <p:nvPr/>
        </p:nvSpPr>
        <p:spPr>
          <a:xfrm>
            <a:off x="3052783" y="2649023"/>
            <a:ext cx="2184400" cy="1713624"/>
          </a:xfrm>
          <a:prstGeom prst="roundRect">
            <a:avLst>
              <a:gd name="adj" fmla="val 7004"/>
            </a:avLst>
          </a:prstGeom>
          <a:solidFill>
            <a:schemeClr val="tx2">
              <a:lumMod val="20000"/>
              <a:lumOff val="80000"/>
            </a:schemeClr>
          </a:solidFill>
          <a:ln w="50800">
            <a:solidFill>
              <a:schemeClr val="bg1"/>
            </a:solidFill>
          </a:ln>
          <a:effectLst>
            <a:outerShdw blurRad="190500" dist="63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endParaRPr lang="en-US" sz="1050" b="1" dirty="0">
              <a:solidFill>
                <a:schemeClr val="tx1"/>
              </a:solidFill>
            </a:endParaRPr>
          </a:p>
        </p:txBody>
      </p:sp>
      <p:sp>
        <p:nvSpPr>
          <p:cNvPr id="2" name="Title 1"/>
          <p:cNvSpPr>
            <a:spLocks noGrp="1"/>
          </p:cNvSpPr>
          <p:nvPr>
            <p:ph type="title"/>
          </p:nvPr>
        </p:nvSpPr>
        <p:spPr>
          <a:xfrm>
            <a:off x="548640" y="310896"/>
            <a:ext cx="8046318" cy="685800"/>
          </a:xfrm>
        </p:spPr>
        <p:txBody>
          <a:bodyPr/>
          <a:lstStyle/>
          <a:p>
            <a:r>
              <a:rPr lang="en-US" dirty="0"/>
              <a:t>Crimper, Qualcrimp, and 2-piece crimp stopper</a:t>
            </a:r>
          </a:p>
        </p:txBody>
      </p:sp>
      <p:sp>
        <p:nvSpPr>
          <p:cNvPr id="25" name="Content Placeholder 4">
            <a:extLst>
              <a:ext uri="{FF2B5EF4-FFF2-40B4-BE49-F238E27FC236}">
                <a16:creationId xmlns:a16="http://schemas.microsoft.com/office/drawing/2014/main" id="{758AEB5E-1C8C-F844-B67A-18F214CDDCE8}"/>
              </a:ext>
            </a:extLst>
          </p:cNvPr>
          <p:cNvSpPr>
            <a:spLocks noGrp="1"/>
          </p:cNvSpPr>
          <p:nvPr>
            <p:ph idx="1"/>
          </p:nvPr>
        </p:nvSpPr>
        <p:spPr>
          <a:xfrm>
            <a:off x="549275" y="1189039"/>
            <a:ext cx="6656197" cy="1298130"/>
          </a:xfrm>
        </p:spPr>
        <p:txBody>
          <a:bodyPr>
            <a:normAutofit/>
          </a:bodyPr>
          <a:lstStyle/>
          <a:p>
            <a:r>
              <a:rPr lang="en-US" sz="1200" dirty="0"/>
              <a:t>Additional components used during device preparation</a:t>
            </a:r>
          </a:p>
          <a:p>
            <a:pPr lvl="1"/>
            <a:r>
              <a:rPr lang="en-US" sz="1100" dirty="0"/>
              <a:t>Crimper is the same for all THV sizes and is packaged separately</a:t>
            </a:r>
          </a:p>
          <a:p>
            <a:pPr lvl="1"/>
            <a:r>
              <a:rPr lang="en-US" sz="1100" dirty="0"/>
              <a:t>Qualcrimp crimping accessory is designed to protect the THV leaflets when crimping to a low profile and is packaged with the delivery system</a:t>
            </a:r>
          </a:p>
          <a:p>
            <a:pPr lvl="1"/>
            <a:r>
              <a:rPr lang="en-US" sz="1100" dirty="0"/>
              <a:t>Color-coded 2-piece crimp stopper is used during crimping and is packaged with the delivery system</a:t>
            </a:r>
          </a:p>
          <a:p>
            <a:endParaRPr lang="en-US" sz="1200" dirty="0"/>
          </a:p>
        </p:txBody>
      </p:sp>
      <p:pic>
        <p:nvPicPr>
          <p:cNvPr id="43" name="Picture 2" descr="J:\THV Global Marketing\Products\SAPIEN 3\Downstream OUS Launch\CG Images\S3-CMDR Image Catalog\Accessories Catalog\TransBG\75_QualCrimp01.Cam_Crimp_Long.F00.01.png">
            <a:extLst>
              <a:ext uri="{FF2B5EF4-FFF2-40B4-BE49-F238E27FC236}">
                <a16:creationId xmlns:a16="http://schemas.microsoft.com/office/drawing/2014/main" id="{81D6786F-65B1-E74D-B750-467B670E608D}"/>
              </a:ext>
            </a:extLst>
          </p:cNvPr>
          <p:cNvPicPr>
            <a:picLocks noChangeAspect="1" noChangeArrowheads="1"/>
          </p:cNvPicPr>
          <p:nvPr/>
        </p:nvPicPr>
        <p:blipFill>
          <a:blip r:embed="rId4" cstate="print"/>
          <a:srcRect l="32691" t="20513" r="32511" b="17786"/>
          <a:stretch>
            <a:fillRect/>
          </a:stretch>
        </p:blipFill>
        <p:spPr bwMode="auto">
          <a:xfrm>
            <a:off x="3678661" y="3252234"/>
            <a:ext cx="957941" cy="955503"/>
          </a:xfrm>
          <a:prstGeom prst="rect">
            <a:avLst/>
          </a:prstGeom>
          <a:noFill/>
        </p:spPr>
      </p:pic>
      <p:sp>
        <p:nvSpPr>
          <p:cNvPr id="44" name="TextBox 12">
            <a:extLst>
              <a:ext uri="{FF2B5EF4-FFF2-40B4-BE49-F238E27FC236}">
                <a16:creationId xmlns:a16="http://schemas.microsoft.com/office/drawing/2014/main" id="{F18113A8-02FB-3341-B53D-D3B069528398}"/>
              </a:ext>
            </a:extLst>
          </p:cNvPr>
          <p:cNvSpPr txBox="1">
            <a:spLocks noChangeArrowheads="1"/>
          </p:cNvSpPr>
          <p:nvPr/>
        </p:nvSpPr>
        <p:spPr bwMode="auto">
          <a:xfrm>
            <a:off x="3153061" y="2822919"/>
            <a:ext cx="2009141" cy="161583"/>
          </a:xfrm>
          <a:prstGeom prst="rect">
            <a:avLst/>
          </a:prstGeom>
          <a:noFill/>
          <a:ln w="9525">
            <a:noFill/>
            <a:miter lim="800000"/>
            <a:headEnd/>
            <a:tailEnd/>
          </a:ln>
        </p:spPr>
        <p:txBody>
          <a:bodyPr wrap="square" lIns="0" tIns="0" rIns="0" bIns="0" anchor="ctr">
            <a:spAutoFit/>
          </a:bodyPr>
          <a:lstStyle/>
          <a:p>
            <a:r>
              <a:rPr lang="en-US" sz="1050" b="1" dirty="0">
                <a:cs typeface="Arial" pitchFamily="34" charset="0"/>
              </a:rPr>
              <a:t>Qualcrimp crimping accessory</a:t>
            </a:r>
          </a:p>
        </p:txBody>
      </p:sp>
      <p:pic>
        <p:nvPicPr>
          <p:cNvPr id="47" name="Picture 8">
            <a:extLst>
              <a:ext uri="{FF2B5EF4-FFF2-40B4-BE49-F238E27FC236}">
                <a16:creationId xmlns:a16="http://schemas.microsoft.com/office/drawing/2014/main" id="{DA77352C-CD67-EB4C-B1EC-2576E00CAC3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6790" b="95062" l="5346" r="94340">
                        <a14:foregroundMark x1="49686" y1="11728" x2="49686" y2="11728"/>
                        <a14:foregroundMark x1="52201" y1="43827" x2="52201" y2="43827"/>
                        <a14:foregroundMark x1="5346" y1="26543" x2="5346" y2="26543"/>
                        <a14:foregroundMark x1="50943" y1="40123" x2="50943" y2="40123"/>
                        <a14:foregroundMark x1="50314" y1="86420" x2="50314" y2="86420"/>
                        <a14:foregroundMark x1="32704" y1="88272" x2="59748" y2="85185"/>
                        <a14:foregroundMark x1="59748" y1="85185" x2="85535" y2="88889"/>
                        <a14:foregroundMark x1="6918" y1="90123" x2="26101" y2="90741"/>
                        <a14:foregroundMark x1="16981" y1="93210" x2="32390" y2="95679"/>
                        <a14:foregroundMark x1="94340" y1="91358" x2="89937" y2="90123"/>
                        <a14:foregroundMark x1="51258" y1="6790" x2="51258" y2="6790"/>
                        <a14:foregroundMark x1="53145" y1="44444" x2="53145" y2="44444"/>
                        <a14:foregroundMark x1="51572" y1="41358" x2="53145" y2="43210"/>
                      </a14:backgroundRemoval>
                    </a14:imgEffect>
                  </a14:imgLayer>
                </a14:imgProps>
              </a:ext>
            </a:extLst>
          </a:blip>
          <a:srcRect/>
          <a:stretch>
            <a:fillRect/>
          </a:stretch>
        </p:blipFill>
        <p:spPr bwMode="auto">
          <a:xfrm>
            <a:off x="869318" y="3266065"/>
            <a:ext cx="1811990" cy="923090"/>
          </a:xfrm>
          <a:prstGeom prst="rect">
            <a:avLst/>
          </a:prstGeom>
          <a:noFill/>
          <a:ln w="9525">
            <a:noFill/>
            <a:miter lim="800000"/>
            <a:headEnd/>
            <a:tailEnd/>
          </a:ln>
        </p:spPr>
      </p:pic>
      <p:sp>
        <p:nvSpPr>
          <p:cNvPr id="48" name="TextBox 12">
            <a:extLst>
              <a:ext uri="{FF2B5EF4-FFF2-40B4-BE49-F238E27FC236}">
                <a16:creationId xmlns:a16="http://schemas.microsoft.com/office/drawing/2014/main" id="{4FAB587C-2F85-9048-818B-4BEA19943D73}"/>
              </a:ext>
            </a:extLst>
          </p:cNvPr>
          <p:cNvSpPr txBox="1">
            <a:spLocks noChangeArrowheads="1"/>
          </p:cNvSpPr>
          <p:nvPr/>
        </p:nvSpPr>
        <p:spPr bwMode="auto">
          <a:xfrm>
            <a:off x="743221" y="2822919"/>
            <a:ext cx="1938087" cy="161583"/>
          </a:xfrm>
          <a:prstGeom prst="rect">
            <a:avLst/>
          </a:prstGeom>
          <a:noFill/>
          <a:ln w="9525">
            <a:noFill/>
            <a:miter lim="800000"/>
            <a:headEnd/>
            <a:tailEnd/>
          </a:ln>
        </p:spPr>
        <p:txBody>
          <a:bodyPr wrap="square" lIns="0" tIns="0" rIns="0" bIns="0" anchor="ctr">
            <a:spAutoFit/>
          </a:bodyPr>
          <a:lstStyle>
            <a:defPPr>
              <a:defRPr lang="en-US"/>
            </a:defPPr>
            <a:lvl1pPr>
              <a:defRPr sz="1050" b="1">
                <a:cs typeface="Arial" pitchFamily="34" charset="0"/>
              </a:defRPr>
            </a:lvl1pPr>
          </a:lstStyle>
          <a:p>
            <a:r>
              <a:rPr lang="en-US" dirty="0"/>
              <a:t>Crimper</a:t>
            </a:r>
          </a:p>
        </p:txBody>
      </p:sp>
      <p:sp>
        <p:nvSpPr>
          <p:cNvPr id="17" name="Footer Placeholder 16">
            <a:extLst>
              <a:ext uri="{FF2B5EF4-FFF2-40B4-BE49-F238E27FC236}">
                <a16:creationId xmlns:a16="http://schemas.microsoft.com/office/drawing/2014/main" id="{34A29603-D1F5-A597-3587-9775FC7ED89A}"/>
              </a:ext>
            </a:extLst>
          </p:cNvPr>
          <p:cNvSpPr>
            <a:spLocks noGrp="1"/>
          </p:cNvSpPr>
          <p:nvPr>
            <p:ph type="ftr" sz="quarter" idx="13"/>
          </p:nvPr>
        </p:nvSpPr>
        <p:spPr/>
        <p:txBody>
          <a:bodyPr/>
          <a:lstStyle/>
          <a:p>
            <a:r>
              <a:rPr lang="en-US" dirty="0"/>
              <a:t>DOC-0250104 Rev A </a:t>
            </a:r>
          </a:p>
        </p:txBody>
      </p:sp>
      <p:sp>
        <p:nvSpPr>
          <p:cNvPr id="3" name="Slide Number Placeholder 2">
            <a:extLst>
              <a:ext uri="{FF2B5EF4-FFF2-40B4-BE49-F238E27FC236}">
                <a16:creationId xmlns:a16="http://schemas.microsoft.com/office/drawing/2014/main" id="{63657FF5-0996-DEAA-9586-870F67F98EDA}"/>
              </a:ext>
            </a:extLst>
          </p:cNvPr>
          <p:cNvSpPr>
            <a:spLocks noGrp="1"/>
          </p:cNvSpPr>
          <p:nvPr>
            <p:ph type="sldNum" sz="quarter" idx="12"/>
          </p:nvPr>
        </p:nvSpPr>
        <p:spPr/>
        <p:txBody>
          <a:bodyPr/>
          <a:lstStyle/>
          <a:p>
            <a:fld id="{CDBA9528-BCFE-1E43-A37D-912FF3C527A6}" type="slidenum">
              <a:rPr lang="en-US" smtClean="0"/>
              <a:pPr/>
              <a:t>18</a:t>
            </a:fld>
            <a:endParaRPr lang="en-US" dirty="0"/>
          </a:p>
        </p:txBody>
      </p:sp>
      <p:sp>
        <p:nvSpPr>
          <p:cNvPr id="22" name="Rounded Rectangle 20">
            <a:extLst>
              <a:ext uri="{FF2B5EF4-FFF2-40B4-BE49-F238E27FC236}">
                <a16:creationId xmlns:a16="http://schemas.microsoft.com/office/drawing/2014/main" id="{AA0CE30E-8243-7563-5AE2-E412EE9AF72B}"/>
              </a:ext>
            </a:extLst>
          </p:cNvPr>
          <p:cNvSpPr/>
          <p:nvPr/>
        </p:nvSpPr>
        <p:spPr>
          <a:xfrm>
            <a:off x="5502193" y="2659066"/>
            <a:ext cx="3270332" cy="1713624"/>
          </a:xfrm>
          <a:prstGeom prst="roundRect">
            <a:avLst>
              <a:gd name="adj" fmla="val 7004"/>
            </a:avLst>
          </a:prstGeom>
          <a:solidFill>
            <a:schemeClr val="accent4">
              <a:lumMod val="20000"/>
              <a:lumOff val="80000"/>
            </a:schemeClr>
          </a:solidFill>
          <a:ln w="50800">
            <a:solidFill>
              <a:schemeClr val="bg1"/>
            </a:solidFill>
          </a:ln>
          <a:effectLst>
            <a:outerShdw blurRad="190500" dist="63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endParaRPr lang="en-US" sz="1050" b="1" dirty="0">
              <a:solidFill>
                <a:schemeClr val="tx1"/>
              </a:solidFill>
            </a:endParaRPr>
          </a:p>
        </p:txBody>
      </p:sp>
      <p:sp>
        <p:nvSpPr>
          <p:cNvPr id="29" name="TextBox 12">
            <a:extLst>
              <a:ext uri="{FF2B5EF4-FFF2-40B4-BE49-F238E27FC236}">
                <a16:creationId xmlns:a16="http://schemas.microsoft.com/office/drawing/2014/main" id="{E66E3859-C336-2F4F-9301-90807881DAC6}"/>
              </a:ext>
            </a:extLst>
          </p:cNvPr>
          <p:cNvSpPr txBox="1">
            <a:spLocks noChangeArrowheads="1"/>
          </p:cNvSpPr>
          <p:nvPr/>
        </p:nvSpPr>
        <p:spPr bwMode="auto">
          <a:xfrm>
            <a:off x="5661175" y="2822919"/>
            <a:ext cx="3068627" cy="161583"/>
          </a:xfrm>
          <a:prstGeom prst="rect">
            <a:avLst/>
          </a:prstGeom>
          <a:noFill/>
          <a:ln w="9525">
            <a:noFill/>
            <a:miter lim="800000"/>
            <a:headEnd/>
            <a:tailEnd/>
          </a:ln>
        </p:spPr>
        <p:txBody>
          <a:bodyPr wrap="square" lIns="0" tIns="0" rIns="0" bIns="0" anchor="ctr">
            <a:spAutoFit/>
          </a:bodyPr>
          <a:lstStyle/>
          <a:p>
            <a:r>
              <a:rPr lang="en-US" sz="1050" b="1" dirty="0">
                <a:cs typeface="Arial" pitchFamily="34" charset="0"/>
              </a:rPr>
              <a:t>2-piece crimp stopper</a:t>
            </a:r>
            <a:endParaRPr lang="en-US" dirty="0"/>
          </a:p>
        </p:txBody>
      </p:sp>
      <p:grpSp>
        <p:nvGrpSpPr>
          <p:cNvPr id="23" name="Group 22">
            <a:extLst>
              <a:ext uri="{FF2B5EF4-FFF2-40B4-BE49-F238E27FC236}">
                <a16:creationId xmlns:a16="http://schemas.microsoft.com/office/drawing/2014/main" id="{B561710C-F800-E29E-7543-D864902C133A}"/>
              </a:ext>
            </a:extLst>
          </p:cNvPr>
          <p:cNvGrpSpPr/>
          <p:nvPr/>
        </p:nvGrpSpPr>
        <p:grpSpPr>
          <a:xfrm>
            <a:off x="5699264" y="4006354"/>
            <a:ext cx="2985695" cy="230832"/>
            <a:chOff x="7599018" y="5773982"/>
            <a:chExt cx="3980927" cy="307776"/>
          </a:xfrm>
        </p:grpSpPr>
        <p:sp>
          <p:nvSpPr>
            <p:cNvPr id="6" name="TextBox 5">
              <a:extLst>
                <a:ext uri="{FF2B5EF4-FFF2-40B4-BE49-F238E27FC236}">
                  <a16:creationId xmlns:a16="http://schemas.microsoft.com/office/drawing/2014/main" id="{8A299F13-A54D-3D63-A042-B5F9B86ABCD9}"/>
                </a:ext>
              </a:extLst>
            </p:cNvPr>
            <p:cNvSpPr txBox="1"/>
            <p:nvPr/>
          </p:nvSpPr>
          <p:spPr>
            <a:xfrm>
              <a:off x="8614215" y="5773982"/>
              <a:ext cx="800840" cy="307776"/>
            </a:xfrm>
            <a:prstGeom prst="rect">
              <a:avLst/>
            </a:prstGeom>
            <a:noFill/>
          </p:spPr>
          <p:txBody>
            <a:bodyPr wrap="square" rtlCol="0">
              <a:spAutoFit/>
            </a:bodyPr>
            <a:lstStyle/>
            <a:p>
              <a:pPr algn="ctr"/>
              <a:r>
                <a:rPr lang="en-US" sz="900" b="1" dirty="0"/>
                <a:t>23 mm</a:t>
              </a:r>
            </a:p>
          </p:txBody>
        </p:sp>
        <p:sp>
          <p:nvSpPr>
            <p:cNvPr id="7" name="TextBox 6">
              <a:extLst>
                <a:ext uri="{FF2B5EF4-FFF2-40B4-BE49-F238E27FC236}">
                  <a16:creationId xmlns:a16="http://schemas.microsoft.com/office/drawing/2014/main" id="{1203B535-6DB0-0DBE-6BEC-75A073C209F5}"/>
                </a:ext>
              </a:extLst>
            </p:cNvPr>
            <p:cNvSpPr txBox="1"/>
            <p:nvPr/>
          </p:nvSpPr>
          <p:spPr>
            <a:xfrm>
              <a:off x="9715760" y="5773982"/>
              <a:ext cx="800840" cy="307776"/>
            </a:xfrm>
            <a:prstGeom prst="rect">
              <a:avLst/>
            </a:prstGeom>
            <a:noFill/>
          </p:spPr>
          <p:txBody>
            <a:bodyPr wrap="square" rtlCol="0">
              <a:spAutoFit/>
            </a:bodyPr>
            <a:lstStyle/>
            <a:p>
              <a:pPr algn="ctr"/>
              <a:r>
                <a:rPr lang="en-US" sz="900" b="1" dirty="0"/>
                <a:t>26 mm</a:t>
              </a:r>
            </a:p>
          </p:txBody>
        </p:sp>
        <p:sp>
          <p:nvSpPr>
            <p:cNvPr id="8" name="TextBox 7">
              <a:extLst>
                <a:ext uri="{FF2B5EF4-FFF2-40B4-BE49-F238E27FC236}">
                  <a16:creationId xmlns:a16="http://schemas.microsoft.com/office/drawing/2014/main" id="{BC45E1CA-2354-11B8-8FA0-FC2641A4E0BD}"/>
                </a:ext>
              </a:extLst>
            </p:cNvPr>
            <p:cNvSpPr txBox="1"/>
            <p:nvPr/>
          </p:nvSpPr>
          <p:spPr>
            <a:xfrm>
              <a:off x="10779105" y="5773982"/>
              <a:ext cx="800840" cy="307776"/>
            </a:xfrm>
            <a:prstGeom prst="rect">
              <a:avLst/>
            </a:prstGeom>
            <a:noFill/>
          </p:spPr>
          <p:txBody>
            <a:bodyPr wrap="square" rtlCol="0">
              <a:spAutoFit/>
            </a:bodyPr>
            <a:lstStyle/>
            <a:p>
              <a:pPr algn="ctr"/>
              <a:r>
                <a:rPr lang="en-US" sz="900" b="1" dirty="0"/>
                <a:t>29 mm</a:t>
              </a:r>
            </a:p>
          </p:txBody>
        </p:sp>
        <p:sp>
          <p:nvSpPr>
            <p:cNvPr id="12" name="TextBox 11">
              <a:extLst>
                <a:ext uri="{FF2B5EF4-FFF2-40B4-BE49-F238E27FC236}">
                  <a16:creationId xmlns:a16="http://schemas.microsoft.com/office/drawing/2014/main" id="{28083980-2B9D-037E-45F5-C954DE6D0FC5}"/>
                </a:ext>
              </a:extLst>
            </p:cNvPr>
            <p:cNvSpPr txBox="1"/>
            <p:nvPr/>
          </p:nvSpPr>
          <p:spPr>
            <a:xfrm>
              <a:off x="7599018" y="5773982"/>
              <a:ext cx="800840" cy="307776"/>
            </a:xfrm>
            <a:prstGeom prst="rect">
              <a:avLst/>
            </a:prstGeom>
            <a:noFill/>
          </p:spPr>
          <p:txBody>
            <a:bodyPr wrap="square" rtlCol="0">
              <a:spAutoFit/>
            </a:bodyPr>
            <a:lstStyle/>
            <a:p>
              <a:pPr algn="ctr"/>
              <a:r>
                <a:rPr lang="en-US" sz="900" b="1" dirty="0"/>
                <a:t>20 mm</a:t>
              </a:r>
            </a:p>
          </p:txBody>
        </p:sp>
      </p:grpSp>
      <p:grpSp>
        <p:nvGrpSpPr>
          <p:cNvPr id="32" name="Group 31">
            <a:extLst>
              <a:ext uri="{FF2B5EF4-FFF2-40B4-BE49-F238E27FC236}">
                <a16:creationId xmlns:a16="http://schemas.microsoft.com/office/drawing/2014/main" id="{9D48E3C4-61AB-F3BB-A343-1187A0E51E7B}"/>
              </a:ext>
            </a:extLst>
          </p:cNvPr>
          <p:cNvGrpSpPr/>
          <p:nvPr/>
        </p:nvGrpSpPr>
        <p:grpSpPr>
          <a:xfrm>
            <a:off x="6396812" y="3112151"/>
            <a:ext cx="1590043" cy="1077003"/>
            <a:chOff x="8529082" y="4171261"/>
            <a:chExt cx="2120057" cy="1582755"/>
          </a:xfrm>
        </p:grpSpPr>
        <p:cxnSp>
          <p:nvCxnSpPr>
            <p:cNvPr id="27" name="Straight Connector 26">
              <a:extLst>
                <a:ext uri="{FF2B5EF4-FFF2-40B4-BE49-F238E27FC236}">
                  <a16:creationId xmlns:a16="http://schemas.microsoft.com/office/drawing/2014/main" id="{3CBF48D1-1DB2-FD90-9334-309EB194A39C}"/>
                </a:ext>
              </a:extLst>
            </p:cNvPr>
            <p:cNvCxnSpPr>
              <a:cxnSpLocks/>
            </p:cNvCxnSpPr>
            <p:nvPr/>
          </p:nvCxnSpPr>
          <p:spPr>
            <a:xfrm>
              <a:off x="8529082" y="4171261"/>
              <a:ext cx="0" cy="1582755"/>
            </a:xfrm>
            <a:prstGeom prst="line">
              <a:avLst/>
            </a:prstGeom>
            <a:ln w="158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411F490-47FF-BC6D-4C02-A86A960DF738}"/>
                </a:ext>
              </a:extLst>
            </p:cNvPr>
            <p:cNvCxnSpPr>
              <a:cxnSpLocks/>
            </p:cNvCxnSpPr>
            <p:nvPr/>
          </p:nvCxnSpPr>
          <p:spPr>
            <a:xfrm>
              <a:off x="9589847" y="4171261"/>
              <a:ext cx="0" cy="1582755"/>
            </a:xfrm>
            <a:prstGeom prst="line">
              <a:avLst/>
            </a:prstGeom>
            <a:ln w="158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F444AA5-97FA-4291-D94E-657CADB1F2A7}"/>
                </a:ext>
              </a:extLst>
            </p:cNvPr>
            <p:cNvCxnSpPr>
              <a:cxnSpLocks/>
            </p:cNvCxnSpPr>
            <p:nvPr/>
          </p:nvCxnSpPr>
          <p:spPr>
            <a:xfrm>
              <a:off x="10649139" y="4171261"/>
              <a:ext cx="0" cy="1582755"/>
            </a:xfrm>
            <a:prstGeom prst="line">
              <a:avLst/>
            </a:prstGeom>
            <a:ln w="15875">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pic>
        <p:nvPicPr>
          <p:cNvPr id="5" name="Picture 4" descr="A green plastic object with a black background&#10;&#10;AI-generated content may be incorrect.">
            <a:extLst>
              <a:ext uri="{FF2B5EF4-FFF2-40B4-BE49-F238E27FC236}">
                <a16:creationId xmlns:a16="http://schemas.microsoft.com/office/drawing/2014/main" id="{D0CBB587-BD5F-C786-F245-DFD62CCBDD2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65974" y="3023021"/>
            <a:ext cx="400650" cy="1097280"/>
          </a:xfrm>
          <a:prstGeom prst="rect">
            <a:avLst/>
          </a:prstGeom>
        </p:spPr>
      </p:pic>
      <p:pic>
        <p:nvPicPr>
          <p:cNvPr id="10" name="Picture 9" descr="A close up of an orange object&#10;&#10;AI-generated content may be incorrect.">
            <a:extLst>
              <a:ext uri="{FF2B5EF4-FFF2-40B4-BE49-F238E27FC236}">
                <a16:creationId xmlns:a16="http://schemas.microsoft.com/office/drawing/2014/main" id="{BDA23AB1-C9DF-6B44-184A-B4C5AF718BE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82702" y="3023021"/>
            <a:ext cx="400650" cy="1097280"/>
          </a:xfrm>
          <a:prstGeom prst="rect">
            <a:avLst/>
          </a:prstGeom>
        </p:spPr>
      </p:pic>
      <p:pic>
        <p:nvPicPr>
          <p:cNvPr id="14" name="Picture 13" descr="A purple plastic object with a black background&#10;&#10;AI-generated content may be incorrect.">
            <a:extLst>
              <a:ext uri="{FF2B5EF4-FFF2-40B4-BE49-F238E27FC236}">
                <a16:creationId xmlns:a16="http://schemas.microsoft.com/office/drawing/2014/main" id="{65307FB9-336F-E321-D05F-8496212FD0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10654" y="3023021"/>
            <a:ext cx="400650" cy="1097280"/>
          </a:xfrm>
          <a:prstGeom prst="rect">
            <a:avLst/>
          </a:prstGeom>
        </p:spPr>
      </p:pic>
      <p:pic>
        <p:nvPicPr>
          <p:cNvPr id="30" name="Picture 29" descr="A purple plastic object with a black background&#10;&#10;AI-generated content may be incorrect.">
            <a:extLst>
              <a:ext uri="{FF2B5EF4-FFF2-40B4-BE49-F238E27FC236}">
                <a16:creationId xmlns:a16="http://schemas.microsoft.com/office/drawing/2014/main" id="{A6C3BE04-0813-7221-27EE-07814D899DA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97032" y="3023021"/>
            <a:ext cx="400650" cy="1097280"/>
          </a:xfrm>
          <a:prstGeom prst="rect">
            <a:avLst/>
          </a:prstGeom>
        </p:spPr>
      </p:pic>
    </p:spTree>
    <p:custDataLst>
      <p:tags r:id="rId1"/>
    </p:custDataLst>
    <p:extLst>
      <p:ext uri="{BB962C8B-B14F-4D97-AF65-F5344CB8AC3E}">
        <p14:creationId xmlns:p14="http://schemas.microsoft.com/office/powerpoint/2010/main" val="355245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20">
            <a:extLst>
              <a:ext uri="{FF2B5EF4-FFF2-40B4-BE49-F238E27FC236}">
                <a16:creationId xmlns:a16="http://schemas.microsoft.com/office/drawing/2014/main" id="{3F6C1611-72A4-2702-35AF-4D5A7AFCD838}"/>
              </a:ext>
            </a:extLst>
          </p:cNvPr>
          <p:cNvSpPr/>
          <p:nvPr/>
        </p:nvSpPr>
        <p:spPr>
          <a:xfrm>
            <a:off x="6902182" y="359228"/>
            <a:ext cx="1704922" cy="4328250"/>
          </a:xfrm>
          <a:prstGeom prst="roundRect">
            <a:avLst>
              <a:gd name="adj" fmla="val 7004"/>
            </a:avLst>
          </a:prstGeom>
          <a:solidFill>
            <a:schemeClr val="tx2">
              <a:lumMod val="20000"/>
              <a:lumOff val="80000"/>
            </a:schemeClr>
          </a:solidFill>
          <a:ln w="63500">
            <a:solidFill>
              <a:schemeClr val="bg1"/>
            </a:solidFill>
          </a:ln>
          <a:effectLst>
            <a:outerShdw blurRad="190500" dist="63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pPr algn="ctr"/>
            <a:endParaRPr lang="en-US" sz="1050" b="1" dirty="0">
              <a:solidFill>
                <a:schemeClr val="tx1"/>
              </a:solidFill>
            </a:endParaRPr>
          </a:p>
        </p:txBody>
      </p:sp>
      <p:sp>
        <p:nvSpPr>
          <p:cNvPr id="16" name="Rounded Rectangle 20">
            <a:extLst>
              <a:ext uri="{FF2B5EF4-FFF2-40B4-BE49-F238E27FC236}">
                <a16:creationId xmlns:a16="http://schemas.microsoft.com/office/drawing/2014/main" id="{038856DC-9CD2-8ADC-FAA4-1E9FC7B10782}"/>
              </a:ext>
            </a:extLst>
          </p:cNvPr>
          <p:cNvSpPr/>
          <p:nvPr/>
        </p:nvSpPr>
        <p:spPr>
          <a:xfrm>
            <a:off x="4645156" y="840314"/>
            <a:ext cx="1704922" cy="3847165"/>
          </a:xfrm>
          <a:prstGeom prst="roundRect">
            <a:avLst>
              <a:gd name="adj" fmla="val 7004"/>
            </a:avLst>
          </a:prstGeom>
          <a:solidFill>
            <a:schemeClr val="bg2">
              <a:lumMod val="20000"/>
              <a:lumOff val="80000"/>
            </a:schemeClr>
          </a:solidFill>
          <a:ln w="63500">
            <a:solidFill>
              <a:schemeClr val="bg1"/>
            </a:solidFill>
          </a:ln>
          <a:effectLst>
            <a:outerShdw blurRad="190500" dist="63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pPr algn="ctr"/>
            <a:endParaRPr lang="en-US" sz="1050" b="1" dirty="0">
              <a:solidFill>
                <a:schemeClr val="tx1"/>
              </a:solidFill>
            </a:endParaRPr>
          </a:p>
        </p:txBody>
      </p:sp>
      <p:pic>
        <p:nvPicPr>
          <p:cNvPr id="25" name="Picture 2" descr="C:\Users\darrell_le\Pictures\NovaFlex\23mm &amp; 26mm\Product Shots\Air_Sryinge_THV_v2 (2).jpg"/>
          <p:cNvPicPr>
            <a:picLocks noChangeAspect="1" noChangeArrowheads="1"/>
          </p:cNvPicPr>
          <p:nvPr/>
        </p:nvPicPr>
        <p:blipFill>
          <a:blip r:embed="rId4" cstate="print">
            <a:clrChange>
              <a:clrFrom>
                <a:srgbClr val="FFFFFF"/>
              </a:clrFrom>
              <a:clrTo>
                <a:srgbClr val="FFFFFF">
                  <a:alpha val="0"/>
                </a:srgbClr>
              </a:clrTo>
            </a:clrChange>
          </a:blip>
          <a:srcRect l="14903" t="30946" r="52411" b="16472"/>
          <a:stretch>
            <a:fillRect/>
          </a:stretch>
        </p:blipFill>
        <p:spPr bwMode="auto">
          <a:xfrm>
            <a:off x="4754912" y="959930"/>
            <a:ext cx="1485410" cy="3171804"/>
          </a:xfrm>
          <a:prstGeom prst="rect">
            <a:avLst/>
          </a:prstGeom>
          <a:noFill/>
        </p:spPr>
      </p:pic>
      <p:sp>
        <p:nvSpPr>
          <p:cNvPr id="29" name="TextBox 28"/>
          <p:cNvSpPr txBox="1"/>
          <p:nvPr/>
        </p:nvSpPr>
        <p:spPr>
          <a:xfrm>
            <a:off x="5025004" y="4150463"/>
            <a:ext cx="945227" cy="435119"/>
          </a:xfrm>
          <a:prstGeom prst="rect">
            <a:avLst/>
          </a:prstGeom>
          <a:noFill/>
        </p:spPr>
        <p:txBody>
          <a:bodyPr wrap="square" rtlCol="0">
            <a:spAutoFit/>
          </a:bodyPr>
          <a:lstStyle/>
          <a:p>
            <a:pPr>
              <a:lnSpc>
                <a:spcPct val="90000"/>
              </a:lnSpc>
            </a:pPr>
            <a:r>
              <a:rPr lang="en-US" sz="825" b="1" dirty="0">
                <a:cs typeface="Calibri" pitchFamily="34" charset="0"/>
              </a:rPr>
              <a:t>For use with</a:t>
            </a:r>
            <a:br>
              <a:rPr lang="en-US" sz="825" b="1" dirty="0">
                <a:cs typeface="Calibri" pitchFamily="34" charset="0"/>
              </a:rPr>
            </a:br>
            <a:r>
              <a:rPr lang="en-US" sz="825" b="1" dirty="0">
                <a:cs typeface="Calibri" pitchFamily="34" charset="0"/>
              </a:rPr>
              <a:t>20 / 23 / 26 mm </a:t>
            </a:r>
          </a:p>
          <a:p>
            <a:pPr>
              <a:lnSpc>
                <a:spcPct val="90000"/>
              </a:lnSpc>
            </a:pPr>
            <a:r>
              <a:rPr lang="en-US" sz="825" b="1" dirty="0">
                <a:cs typeface="Calibri" pitchFamily="34" charset="0"/>
              </a:rPr>
              <a:t>THV systems</a:t>
            </a:r>
          </a:p>
        </p:txBody>
      </p:sp>
      <p:sp>
        <p:nvSpPr>
          <p:cNvPr id="17" name="TextBox 16"/>
          <p:cNvSpPr txBox="1"/>
          <p:nvPr/>
        </p:nvSpPr>
        <p:spPr>
          <a:xfrm>
            <a:off x="7342847" y="4150463"/>
            <a:ext cx="823592" cy="435119"/>
          </a:xfrm>
          <a:prstGeom prst="rect">
            <a:avLst/>
          </a:prstGeom>
          <a:noFill/>
        </p:spPr>
        <p:txBody>
          <a:bodyPr wrap="square" rtlCol="0">
            <a:spAutoFit/>
          </a:bodyPr>
          <a:lstStyle/>
          <a:p>
            <a:pPr>
              <a:lnSpc>
                <a:spcPct val="90000"/>
              </a:lnSpc>
            </a:pPr>
            <a:r>
              <a:rPr lang="en-US" sz="825" b="1" dirty="0">
                <a:cs typeface="Calibri" pitchFamily="34" charset="0"/>
              </a:rPr>
              <a:t>For use with </a:t>
            </a:r>
          </a:p>
          <a:p>
            <a:pPr>
              <a:lnSpc>
                <a:spcPct val="90000"/>
              </a:lnSpc>
            </a:pPr>
            <a:r>
              <a:rPr lang="en-US" sz="825" b="1" dirty="0">
                <a:cs typeface="Calibri" pitchFamily="34" charset="0"/>
              </a:rPr>
              <a:t>29 mm </a:t>
            </a:r>
            <a:br>
              <a:rPr lang="en-US" sz="825" b="1" dirty="0">
                <a:cs typeface="Calibri" pitchFamily="34" charset="0"/>
              </a:rPr>
            </a:br>
            <a:r>
              <a:rPr lang="en-US" sz="825" b="1" dirty="0">
                <a:cs typeface="Calibri" pitchFamily="34" charset="0"/>
              </a:rPr>
              <a:t>THV system</a:t>
            </a:r>
          </a:p>
        </p:txBody>
      </p:sp>
      <p:pic>
        <p:nvPicPr>
          <p:cNvPr id="1026" name="Picture 2" descr="C:\Users\darrell_le\Pictures\NovaFlex+\23mm and 26mm\Product Shots\AtrionQL38-02_version5locked.png"/>
          <p:cNvPicPr>
            <a:picLocks noChangeAspect="1" noChangeArrowheads="1"/>
          </p:cNvPicPr>
          <p:nvPr/>
        </p:nvPicPr>
        <p:blipFill>
          <a:blip r:embed="rId5" cstate="print">
            <a:clrChange>
              <a:clrFrom>
                <a:srgbClr val="000000">
                  <a:alpha val="0"/>
                </a:srgbClr>
              </a:clrFrom>
              <a:clrTo>
                <a:srgbClr val="000000">
                  <a:alpha val="0"/>
                </a:srgbClr>
              </a:clrTo>
            </a:clrChange>
          </a:blip>
          <a:srcRect l="20651" t="17293" r="21174" b="4361"/>
          <a:stretch>
            <a:fillRect/>
          </a:stretch>
        </p:blipFill>
        <p:spPr bwMode="auto">
          <a:xfrm>
            <a:off x="6980688" y="425754"/>
            <a:ext cx="1547911" cy="3705980"/>
          </a:xfrm>
          <a:prstGeom prst="rect">
            <a:avLst/>
          </a:prstGeom>
          <a:noFill/>
        </p:spPr>
      </p:pic>
      <p:sp>
        <p:nvSpPr>
          <p:cNvPr id="6" name="Content Placeholder 1">
            <a:extLst>
              <a:ext uri="{FF2B5EF4-FFF2-40B4-BE49-F238E27FC236}">
                <a16:creationId xmlns:a16="http://schemas.microsoft.com/office/drawing/2014/main" id="{5056C488-F5D4-391A-B5B7-CBEEFE49E36D}"/>
              </a:ext>
            </a:extLst>
          </p:cNvPr>
          <p:cNvSpPr txBox="1">
            <a:spLocks/>
          </p:cNvSpPr>
          <p:nvPr/>
        </p:nvSpPr>
        <p:spPr bwMode="gray">
          <a:xfrm>
            <a:off x="548640" y="927528"/>
            <a:ext cx="3068173" cy="1161857"/>
          </a:xfrm>
          <a:prstGeom prst="rect">
            <a:avLst/>
          </a:prstGeom>
        </p:spPr>
        <p:txBody>
          <a:bodyPr vert="horz" wrap="square" lIns="0" tIns="0" rIns="0" bIns="0" rtlCol="0">
            <a:spAutoFit/>
          </a:bodyPr>
          <a:lstStyle>
            <a:lvl1pPr marL="230712"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1pPr>
            <a:lvl2pPr marL="452955" indent="-222245"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2pPr>
            <a:lvl3pPr marL="683667"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3pPr>
            <a:lvl4pPr marL="914377" indent="-230712"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4pPr>
            <a:lvl5pPr marL="1145089"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None/>
            </a:pPr>
            <a:r>
              <a:rPr lang="en-US" sz="1200" b="1" dirty="0"/>
              <a:t>Inflation devices are used for deployment of the THV and predilation balloon</a:t>
            </a:r>
          </a:p>
          <a:p>
            <a:pPr marL="173038" indent="-173038" fontAlgn="auto">
              <a:spcAft>
                <a:spcPts val="0"/>
              </a:spcAft>
            </a:pPr>
            <a:r>
              <a:rPr lang="en-US" sz="1050" dirty="0"/>
              <a:t>Volume-based inflation</a:t>
            </a:r>
          </a:p>
          <a:p>
            <a:pPr marL="173038" indent="-173038" fontAlgn="auto">
              <a:spcAft>
                <a:spcPts val="0"/>
              </a:spcAft>
            </a:pPr>
            <a:r>
              <a:rPr lang="en-US" sz="1050" dirty="0"/>
              <a:t>Lock / unlock symbols on handle</a:t>
            </a:r>
          </a:p>
          <a:p>
            <a:pPr marL="173038" indent="-173038" fontAlgn="auto">
              <a:spcAft>
                <a:spcPts val="0"/>
              </a:spcAft>
            </a:pPr>
            <a:r>
              <a:rPr lang="en-US" sz="1050" dirty="0"/>
              <a:t>1 mL graduation marks for volume accuracy</a:t>
            </a:r>
          </a:p>
        </p:txBody>
      </p:sp>
      <p:sp>
        <p:nvSpPr>
          <p:cNvPr id="4" name="Title 3"/>
          <p:cNvSpPr>
            <a:spLocks noGrp="1"/>
          </p:cNvSpPr>
          <p:nvPr>
            <p:ph type="title"/>
          </p:nvPr>
        </p:nvSpPr>
        <p:spPr>
          <a:xfrm>
            <a:off x="548640" y="310896"/>
            <a:ext cx="8046318" cy="685800"/>
          </a:xfrm>
        </p:spPr>
        <p:txBody>
          <a:bodyPr/>
          <a:lstStyle/>
          <a:p>
            <a:r>
              <a:rPr lang="en-US" dirty="0"/>
              <a:t>Inflation devices</a:t>
            </a:r>
          </a:p>
        </p:txBody>
      </p:sp>
      <p:sp>
        <p:nvSpPr>
          <p:cNvPr id="2" name="Content Placeholder 1"/>
          <p:cNvSpPr>
            <a:spLocks noGrp="1"/>
          </p:cNvSpPr>
          <p:nvPr>
            <p:ph idx="4294967295"/>
          </p:nvPr>
        </p:nvSpPr>
        <p:spPr>
          <a:xfrm>
            <a:off x="548640" y="3096816"/>
            <a:ext cx="3237310" cy="1223412"/>
          </a:xfrm>
        </p:spPr>
        <p:txBody>
          <a:bodyPr vert="horz" lIns="0" tIns="0" rIns="0" bIns="0" rtlCol="0" anchor="t">
            <a:spAutoFit/>
          </a:bodyPr>
          <a:lstStyle/>
          <a:p>
            <a:pPr marL="0" indent="0">
              <a:buNone/>
            </a:pPr>
            <a:r>
              <a:rPr lang="en-US" sz="1200" b="1" dirty="0"/>
              <a:t>Locking Syringe (38 mL)</a:t>
            </a:r>
          </a:p>
          <a:p>
            <a:pPr marL="172720" indent="-172720"/>
            <a:r>
              <a:rPr lang="en-US" sz="1050" dirty="0"/>
              <a:t>Used with the 29 mm THV system</a:t>
            </a:r>
            <a:endParaRPr lang="en-US" sz="1050" dirty="0">
              <a:cs typeface="Arial"/>
            </a:endParaRPr>
          </a:p>
          <a:p>
            <a:pPr marL="172720" indent="-172720"/>
            <a:r>
              <a:rPr lang="en-US" sz="1050" dirty="0"/>
              <a:t>Customized long narrow barrel for inflation </a:t>
            </a:r>
            <a:br>
              <a:rPr lang="en-US" sz="1050" dirty="0"/>
            </a:br>
            <a:r>
              <a:rPr lang="en-US" sz="1050" dirty="0"/>
              <a:t>with large volumes</a:t>
            </a:r>
            <a:endParaRPr lang="en-US" sz="1050" dirty="0">
              <a:cs typeface="Arial"/>
            </a:endParaRPr>
          </a:p>
          <a:p>
            <a:pPr marL="172720" indent="-172720"/>
            <a:r>
              <a:rPr lang="en-US" sz="1050" dirty="0"/>
              <a:t>Pressure gauge removed for device placement during inflation</a:t>
            </a:r>
            <a:endParaRPr lang="en-US" sz="1050" dirty="0">
              <a:cs typeface="Arial"/>
            </a:endParaRPr>
          </a:p>
        </p:txBody>
      </p:sp>
      <p:sp>
        <p:nvSpPr>
          <p:cNvPr id="11" name="Content Placeholder 1">
            <a:extLst>
              <a:ext uri="{FF2B5EF4-FFF2-40B4-BE49-F238E27FC236}">
                <a16:creationId xmlns:a16="http://schemas.microsoft.com/office/drawing/2014/main" id="{071DDF1B-4A60-0C02-5AD1-81F03342268C}"/>
              </a:ext>
            </a:extLst>
          </p:cNvPr>
          <p:cNvSpPr txBox="1">
            <a:spLocks/>
          </p:cNvSpPr>
          <p:nvPr/>
        </p:nvSpPr>
        <p:spPr bwMode="gray">
          <a:xfrm>
            <a:off x="548640" y="2328390"/>
            <a:ext cx="3923264" cy="448841"/>
          </a:xfrm>
          <a:prstGeom prst="rect">
            <a:avLst/>
          </a:prstGeom>
        </p:spPr>
        <p:txBody>
          <a:bodyPr vert="horz" wrap="square" lIns="0" tIns="0" rIns="0" bIns="0" rtlCol="0">
            <a:spAutoFit/>
          </a:bodyPr>
          <a:lstStyle>
            <a:lvl1pPr marL="230712"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1pPr>
            <a:lvl2pPr marL="452955" indent="-222245"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2pPr>
            <a:lvl3pPr marL="683667"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3pPr>
            <a:lvl4pPr marL="914377" indent="-230712"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4pPr>
            <a:lvl5pPr marL="1145089"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None/>
            </a:pPr>
            <a:r>
              <a:rPr lang="en-US" sz="1200" b="1" dirty="0"/>
              <a:t>Inflation device (25 mL)</a:t>
            </a:r>
          </a:p>
          <a:p>
            <a:pPr marL="173038" indent="-173038" fontAlgn="auto">
              <a:spcAft>
                <a:spcPts val="0"/>
              </a:spcAft>
            </a:pPr>
            <a:r>
              <a:rPr lang="en-US" sz="1050" dirty="0"/>
              <a:t>Used with the 20 mm, 23 mm, and 26 mm THV systems</a:t>
            </a:r>
          </a:p>
        </p:txBody>
      </p:sp>
      <p:sp>
        <p:nvSpPr>
          <p:cNvPr id="5" name="Footer Placeholder 4">
            <a:extLst>
              <a:ext uri="{FF2B5EF4-FFF2-40B4-BE49-F238E27FC236}">
                <a16:creationId xmlns:a16="http://schemas.microsoft.com/office/drawing/2014/main" id="{3741C706-40AF-672F-26C7-214480D14B01}"/>
              </a:ext>
            </a:extLst>
          </p:cNvPr>
          <p:cNvSpPr>
            <a:spLocks noGrp="1"/>
          </p:cNvSpPr>
          <p:nvPr>
            <p:ph type="ftr" sz="quarter" idx="11"/>
          </p:nvPr>
        </p:nvSpPr>
        <p:spPr/>
        <p:txBody>
          <a:bodyPr/>
          <a:lstStyle/>
          <a:p>
            <a:r>
              <a:rPr lang="en-US" dirty="0"/>
              <a:t>DOC-0250104 Rev A </a:t>
            </a:r>
          </a:p>
        </p:txBody>
      </p:sp>
      <p:sp>
        <p:nvSpPr>
          <p:cNvPr id="3" name="Slide Number Placeholder 2">
            <a:extLst>
              <a:ext uri="{FF2B5EF4-FFF2-40B4-BE49-F238E27FC236}">
                <a16:creationId xmlns:a16="http://schemas.microsoft.com/office/drawing/2014/main" id="{3F569FFC-19F5-0FE6-791B-FE1CEB90B732}"/>
              </a:ext>
            </a:extLst>
          </p:cNvPr>
          <p:cNvSpPr>
            <a:spLocks noGrp="1"/>
          </p:cNvSpPr>
          <p:nvPr>
            <p:ph type="sldNum" sz="quarter" idx="12"/>
          </p:nvPr>
        </p:nvSpPr>
        <p:spPr/>
        <p:txBody>
          <a:bodyPr/>
          <a:lstStyle/>
          <a:p>
            <a:fld id="{CDBA9528-BCFE-1E43-A37D-912FF3C527A6}" type="slidenum">
              <a:rPr lang="en-US" smtClean="0"/>
              <a:pPr/>
              <a:t>19</a:t>
            </a:fld>
            <a:endParaRPr lang="en-US" dirty="0"/>
          </a:p>
        </p:txBody>
      </p:sp>
    </p:spTree>
    <p:custDataLst>
      <p:tags r:id="rId1"/>
    </p:custDataLst>
    <p:extLst>
      <p:ext uri="{BB962C8B-B14F-4D97-AF65-F5344CB8AC3E}">
        <p14:creationId xmlns:p14="http://schemas.microsoft.com/office/powerpoint/2010/main" val="1509275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45EFB1-33A9-CEDC-BB16-835ABFDF6497}"/>
              </a:ext>
            </a:extLst>
          </p:cNvPr>
          <p:cNvSpPr/>
          <p:nvPr/>
        </p:nvSpPr>
        <p:spPr>
          <a:xfrm>
            <a:off x="0" y="1095277"/>
            <a:ext cx="9144000" cy="3879850"/>
          </a:xfrm>
          <a:prstGeom prst="rect">
            <a:avLst/>
          </a:prstGeom>
          <a:gradFill flip="none" rotWithShape="1">
            <a:gsLst>
              <a:gs pos="0">
                <a:schemeClr val="bg1"/>
              </a:gs>
              <a:gs pos="50000">
                <a:schemeClr val="bg2">
                  <a:lumMod val="20000"/>
                  <a:lumOff val="8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548640" y="310896"/>
            <a:ext cx="2465780" cy="685800"/>
          </a:xfrm>
        </p:spPr>
        <p:txBody>
          <a:bodyPr/>
          <a:lstStyle/>
          <a:p>
            <a:r>
              <a:rPr lang="en-US" dirty="0"/>
              <a:t>Table of contents</a:t>
            </a:r>
          </a:p>
        </p:txBody>
      </p:sp>
      <p:sp>
        <p:nvSpPr>
          <p:cNvPr id="2" name="Footer Placeholder 1"/>
          <p:cNvSpPr>
            <a:spLocks noGrp="1"/>
          </p:cNvSpPr>
          <p:nvPr>
            <p:ph type="ftr" sz="quarter" idx="11"/>
          </p:nvPr>
        </p:nvSpPr>
        <p:spPr bwMode="gray">
          <a:xfrm>
            <a:off x="3950208" y="4965192"/>
            <a:ext cx="3108960" cy="182880"/>
          </a:xfrm>
          <a:prstGeom prst="rect">
            <a:avLst/>
          </a:prstGeom>
        </p:spPr>
        <p:txBody>
          <a:bodyPr vert="horz" lIns="0" tIns="0" rIns="0" bIns="0" rtlCol="0" anchor="ctr"/>
          <a:lstStyle>
            <a:defPPr>
              <a:defRPr lang="en-US"/>
            </a:defPPr>
            <a:lvl1pPr marL="0" algn="l" defTabSz="457200" rtl="0" eaLnBrk="1" latinLnBrk="0" hangingPunct="1">
              <a:defRPr sz="7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DOC-0250104 Rev A </a:t>
            </a:r>
          </a:p>
        </p:txBody>
      </p:sp>
      <p:sp>
        <p:nvSpPr>
          <p:cNvPr id="3" name="Slide Number Placeholder 2">
            <a:extLst>
              <a:ext uri="{FF2B5EF4-FFF2-40B4-BE49-F238E27FC236}">
                <a16:creationId xmlns:a16="http://schemas.microsoft.com/office/drawing/2014/main" id="{BD263D54-B775-9FA4-7279-2BA854F91E82}"/>
              </a:ext>
            </a:extLst>
          </p:cNvPr>
          <p:cNvSpPr>
            <a:spLocks noGrp="1"/>
          </p:cNvSpPr>
          <p:nvPr>
            <p:ph type="sldNum" sz="quarter" idx="12"/>
          </p:nvPr>
        </p:nvSpPr>
        <p:spPr/>
        <p:txBody>
          <a:bodyPr/>
          <a:lstStyle/>
          <a:p>
            <a:fld id="{CDBA9528-BCFE-1E43-A37D-912FF3C527A6}" type="slidenum">
              <a:rPr lang="en-US" sz="600" smtClean="0"/>
              <a:pPr/>
              <a:t>2</a:t>
            </a:fld>
            <a:endParaRPr lang="en-US" sz="600" dirty="0"/>
          </a:p>
        </p:txBody>
      </p:sp>
      <p:sp>
        <p:nvSpPr>
          <p:cNvPr id="21" name="TextBox 20">
            <a:extLst>
              <a:ext uri="{FF2B5EF4-FFF2-40B4-BE49-F238E27FC236}">
                <a16:creationId xmlns:a16="http://schemas.microsoft.com/office/drawing/2014/main" id="{A2203D6E-10DA-CE43-9721-86F8DADFA0BB}"/>
              </a:ext>
            </a:extLst>
          </p:cNvPr>
          <p:cNvSpPr txBox="1"/>
          <p:nvPr/>
        </p:nvSpPr>
        <p:spPr>
          <a:xfrm>
            <a:off x="487209" y="1254601"/>
            <a:ext cx="1504323" cy="261610"/>
          </a:xfrm>
          <a:prstGeom prst="rect">
            <a:avLst/>
          </a:prstGeom>
          <a:noFill/>
        </p:spPr>
        <p:txBody>
          <a:bodyPr wrap="square" rtlCol="0">
            <a:spAutoFit/>
          </a:bodyPr>
          <a:lstStyle/>
          <a:p>
            <a:r>
              <a:rPr lang="en-US" sz="1100" b="1" dirty="0">
                <a:solidFill>
                  <a:schemeClr val="accent1"/>
                </a:solidFill>
              </a:rPr>
              <a:t>System overview</a:t>
            </a:r>
          </a:p>
        </p:txBody>
      </p:sp>
      <p:grpSp>
        <p:nvGrpSpPr>
          <p:cNvPr id="76" name="Group 75">
            <a:extLst>
              <a:ext uri="{FF2B5EF4-FFF2-40B4-BE49-F238E27FC236}">
                <a16:creationId xmlns:a16="http://schemas.microsoft.com/office/drawing/2014/main" id="{048129C9-3C99-D40F-E382-B6D08F7D8331}"/>
              </a:ext>
            </a:extLst>
          </p:cNvPr>
          <p:cNvGrpSpPr/>
          <p:nvPr/>
        </p:nvGrpSpPr>
        <p:grpSpPr>
          <a:xfrm>
            <a:off x="548640" y="1532948"/>
            <a:ext cx="2264302" cy="329464"/>
            <a:chOff x="548640" y="1532948"/>
            <a:chExt cx="2264302" cy="329464"/>
          </a:xfrm>
        </p:grpSpPr>
        <p:sp>
          <p:nvSpPr>
            <p:cNvPr id="18" name="TextBox 17">
              <a:extLst>
                <a:ext uri="{FF2B5EF4-FFF2-40B4-BE49-F238E27FC236}">
                  <a16:creationId xmlns:a16="http://schemas.microsoft.com/office/drawing/2014/main" id="{33CFA77A-57CD-964D-86FB-C5881069F7B2}"/>
                </a:ext>
              </a:extLst>
            </p:cNvPr>
            <p:cNvSpPr txBox="1"/>
            <p:nvPr/>
          </p:nvSpPr>
          <p:spPr>
            <a:xfrm>
              <a:off x="1007480" y="1566875"/>
              <a:ext cx="1805462" cy="261610"/>
            </a:xfrm>
            <a:prstGeom prst="rect">
              <a:avLst/>
            </a:prstGeom>
            <a:noFill/>
          </p:spPr>
          <p:txBody>
            <a:bodyPr wrap="square" rtlCol="0">
              <a:spAutoFit/>
            </a:bodyPr>
            <a:lstStyle/>
            <a:p>
              <a:r>
                <a:rPr lang="en-US" sz="1100" dirty="0">
                  <a:solidFill>
                    <a:schemeClr val="tx1"/>
                  </a:solidFill>
                </a:rPr>
                <a:t>Procedural</a:t>
              </a:r>
              <a:r>
                <a:rPr lang="en-US" sz="1100" baseline="0" dirty="0">
                  <a:solidFill>
                    <a:schemeClr val="tx1"/>
                  </a:solidFill>
                </a:rPr>
                <a:t> animation</a:t>
              </a:r>
              <a:endParaRPr lang="en-US" sz="1100" b="0" dirty="0">
                <a:solidFill>
                  <a:schemeClr val="tx1"/>
                </a:solidFill>
              </a:endParaRPr>
            </a:p>
          </p:txBody>
        </p:sp>
        <p:sp>
          <p:nvSpPr>
            <p:cNvPr id="19" name="Rectangle 18">
              <a:extLst>
                <a:ext uri="{FF2B5EF4-FFF2-40B4-BE49-F238E27FC236}">
                  <a16:creationId xmlns:a16="http://schemas.microsoft.com/office/drawing/2014/main" id="{FE19524B-E3D9-1944-BF2B-C7C5321586E5}"/>
                </a:ext>
              </a:extLst>
            </p:cNvPr>
            <p:cNvSpPr/>
            <p:nvPr/>
          </p:nvSpPr>
          <p:spPr>
            <a:xfrm>
              <a:off x="548640" y="1532948"/>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04</a:t>
              </a:r>
            </a:p>
          </p:txBody>
        </p:sp>
      </p:grpSp>
      <p:grpSp>
        <p:nvGrpSpPr>
          <p:cNvPr id="77" name="Group 76">
            <a:extLst>
              <a:ext uri="{FF2B5EF4-FFF2-40B4-BE49-F238E27FC236}">
                <a16:creationId xmlns:a16="http://schemas.microsoft.com/office/drawing/2014/main" id="{03C0E75C-7DDA-8B2B-EF57-483BF01CC19F}"/>
              </a:ext>
            </a:extLst>
          </p:cNvPr>
          <p:cNvGrpSpPr/>
          <p:nvPr/>
        </p:nvGrpSpPr>
        <p:grpSpPr>
          <a:xfrm>
            <a:off x="548640" y="1920930"/>
            <a:ext cx="4064118" cy="329464"/>
            <a:chOff x="548640" y="1920930"/>
            <a:chExt cx="4064118" cy="329464"/>
          </a:xfrm>
        </p:grpSpPr>
        <p:sp>
          <p:nvSpPr>
            <p:cNvPr id="16" name="TextBox 15">
              <a:extLst>
                <a:ext uri="{FF2B5EF4-FFF2-40B4-BE49-F238E27FC236}">
                  <a16:creationId xmlns:a16="http://schemas.microsoft.com/office/drawing/2014/main" id="{E5DC9EEA-8D3E-ED45-8B63-C73837CD4D58}"/>
                </a:ext>
              </a:extLst>
            </p:cNvPr>
            <p:cNvSpPr txBox="1"/>
            <p:nvPr/>
          </p:nvSpPr>
          <p:spPr>
            <a:xfrm>
              <a:off x="1007480" y="1954857"/>
              <a:ext cx="3605278" cy="261610"/>
            </a:xfrm>
            <a:prstGeom prst="rect">
              <a:avLst/>
            </a:prstGeom>
            <a:noFill/>
          </p:spPr>
          <p:txBody>
            <a:bodyPr wrap="square" rtlCol="0">
              <a:spAutoFit/>
            </a:bodyPr>
            <a:lstStyle/>
            <a:p>
              <a:r>
                <a:rPr lang="en-US" sz="1100" dirty="0">
                  <a:solidFill>
                    <a:schemeClr val="tx1"/>
                  </a:solidFill>
                </a:rPr>
                <a:t>Edwards SAPIEN 3 pulmonic delivery system overview</a:t>
              </a:r>
              <a:endParaRPr lang="en-US" sz="1100" b="0" dirty="0">
                <a:solidFill>
                  <a:schemeClr val="tx1"/>
                </a:solidFill>
              </a:endParaRPr>
            </a:p>
          </p:txBody>
        </p:sp>
        <p:sp>
          <p:nvSpPr>
            <p:cNvPr id="17" name="Rectangle 16">
              <a:extLst>
                <a:ext uri="{FF2B5EF4-FFF2-40B4-BE49-F238E27FC236}">
                  <a16:creationId xmlns:a16="http://schemas.microsoft.com/office/drawing/2014/main" id="{E7576BA0-E5B6-FA43-9220-7A85A81A0438}"/>
                </a:ext>
              </a:extLst>
            </p:cNvPr>
            <p:cNvSpPr/>
            <p:nvPr/>
          </p:nvSpPr>
          <p:spPr>
            <a:xfrm>
              <a:off x="548640" y="1920930"/>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05</a:t>
              </a:r>
            </a:p>
          </p:txBody>
        </p:sp>
      </p:grpSp>
      <p:sp>
        <p:nvSpPr>
          <p:cNvPr id="14" name="TextBox 13">
            <a:extLst>
              <a:ext uri="{FF2B5EF4-FFF2-40B4-BE49-F238E27FC236}">
                <a16:creationId xmlns:a16="http://schemas.microsoft.com/office/drawing/2014/main" id="{B64C5019-11C2-D846-8473-CAD3A93C063B}"/>
              </a:ext>
            </a:extLst>
          </p:cNvPr>
          <p:cNvSpPr txBox="1"/>
          <p:nvPr/>
        </p:nvSpPr>
        <p:spPr>
          <a:xfrm>
            <a:off x="487210" y="2503787"/>
            <a:ext cx="2341231" cy="261610"/>
          </a:xfrm>
          <a:prstGeom prst="rect">
            <a:avLst/>
          </a:prstGeom>
          <a:noFill/>
        </p:spPr>
        <p:txBody>
          <a:bodyPr wrap="square" rtlCol="0">
            <a:spAutoFit/>
          </a:bodyPr>
          <a:lstStyle/>
          <a:p>
            <a:pPr marL="0" marR="0" lvl="0" indent="0" algn="l" defTabSz="820583"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dirty="0">
                <a:ln>
                  <a:noFill/>
                </a:ln>
                <a:solidFill>
                  <a:schemeClr val="accent1"/>
                </a:solidFill>
                <a:effectLst/>
                <a:uLnTx/>
                <a:uFillTx/>
                <a:latin typeface="Arial"/>
                <a:ea typeface="+mn-ea"/>
                <a:cs typeface="Arial"/>
              </a:rPr>
              <a:t>Device specifications</a:t>
            </a:r>
          </a:p>
        </p:txBody>
      </p:sp>
      <p:grpSp>
        <p:nvGrpSpPr>
          <p:cNvPr id="78" name="Group 77">
            <a:extLst>
              <a:ext uri="{FF2B5EF4-FFF2-40B4-BE49-F238E27FC236}">
                <a16:creationId xmlns:a16="http://schemas.microsoft.com/office/drawing/2014/main" id="{CB9B6CB6-3FFF-A30C-E8CE-737F3C8B7276}"/>
              </a:ext>
            </a:extLst>
          </p:cNvPr>
          <p:cNvGrpSpPr/>
          <p:nvPr/>
        </p:nvGrpSpPr>
        <p:grpSpPr>
          <a:xfrm>
            <a:off x="548640" y="2780415"/>
            <a:ext cx="2388289" cy="329464"/>
            <a:chOff x="548640" y="2780415"/>
            <a:chExt cx="2388289" cy="329464"/>
          </a:xfrm>
        </p:grpSpPr>
        <p:sp>
          <p:nvSpPr>
            <p:cNvPr id="12" name="TextBox 11">
              <a:extLst>
                <a:ext uri="{FF2B5EF4-FFF2-40B4-BE49-F238E27FC236}">
                  <a16:creationId xmlns:a16="http://schemas.microsoft.com/office/drawing/2014/main" id="{3E65ED09-0860-134C-B14A-4B954918A9BE}"/>
                </a:ext>
              </a:extLst>
            </p:cNvPr>
            <p:cNvSpPr txBox="1"/>
            <p:nvPr/>
          </p:nvSpPr>
          <p:spPr>
            <a:xfrm>
              <a:off x="1007480" y="2806530"/>
              <a:ext cx="1929449" cy="261610"/>
            </a:xfrm>
            <a:prstGeom prst="rect">
              <a:avLst/>
            </a:prstGeom>
            <a:noFill/>
          </p:spPr>
          <p:txBody>
            <a:bodyPr wrap="square" rtlCol="0">
              <a:spAutoFit/>
            </a:bodyPr>
            <a:lstStyle/>
            <a:p>
              <a:r>
                <a:rPr lang="en-US" sz="1100" dirty="0"/>
                <a:t>Edwards SAPIEN 3 THV</a:t>
              </a:r>
            </a:p>
          </p:txBody>
        </p:sp>
        <p:sp>
          <p:nvSpPr>
            <p:cNvPr id="13" name="Rectangle 12">
              <a:extLst>
                <a:ext uri="{FF2B5EF4-FFF2-40B4-BE49-F238E27FC236}">
                  <a16:creationId xmlns:a16="http://schemas.microsoft.com/office/drawing/2014/main" id="{3F3CC0AD-D485-D146-B4C1-9EC23103DB63}"/>
                </a:ext>
              </a:extLst>
            </p:cNvPr>
            <p:cNvSpPr/>
            <p:nvPr/>
          </p:nvSpPr>
          <p:spPr>
            <a:xfrm>
              <a:off x="548640" y="2780415"/>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08</a:t>
              </a:r>
            </a:p>
          </p:txBody>
        </p:sp>
      </p:grpSp>
      <p:grpSp>
        <p:nvGrpSpPr>
          <p:cNvPr id="79" name="Group 78">
            <a:extLst>
              <a:ext uri="{FF2B5EF4-FFF2-40B4-BE49-F238E27FC236}">
                <a16:creationId xmlns:a16="http://schemas.microsoft.com/office/drawing/2014/main" id="{D1B01E5A-9EAB-791F-4C53-739DCBB7AA1C}"/>
              </a:ext>
            </a:extLst>
          </p:cNvPr>
          <p:cNvGrpSpPr/>
          <p:nvPr/>
        </p:nvGrpSpPr>
        <p:grpSpPr>
          <a:xfrm>
            <a:off x="548640" y="3168396"/>
            <a:ext cx="3511916" cy="329464"/>
            <a:chOff x="548640" y="3168396"/>
            <a:chExt cx="3511916" cy="329464"/>
          </a:xfrm>
        </p:grpSpPr>
        <p:sp>
          <p:nvSpPr>
            <p:cNvPr id="22" name="TextBox 21">
              <a:extLst>
                <a:ext uri="{FF2B5EF4-FFF2-40B4-BE49-F238E27FC236}">
                  <a16:creationId xmlns:a16="http://schemas.microsoft.com/office/drawing/2014/main" id="{B64C5019-11C2-D846-8473-CAD3A93C063B}"/>
                </a:ext>
              </a:extLst>
            </p:cNvPr>
            <p:cNvSpPr txBox="1"/>
            <p:nvPr/>
          </p:nvSpPr>
          <p:spPr>
            <a:xfrm>
              <a:off x="1007480" y="3194512"/>
              <a:ext cx="3053076" cy="261610"/>
            </a:xfrm>
            <a:prstGeom prst="rect">
              <a:avLst/>
            </a:prstGeom>
            <a:noFill/>
          </p:spPr>
          <p:txBody>
            <a:bodyPr wrap="square" rtlCol="0">
              <a:spAutoFit/>
            </a:bodyPr>
            <a:lstStyle/>
            <a:p>
              <a:r>
                <a:rPr lang="en-US" sz="1100" dirty="0">
                  <a:solidFill>
                    <a:schemeClr val="tx1"/>
                  </a:solidFill>
                </a:rPr>
                <a:t>Edwards SAPIEN 3 pulmonic delivery system</a:t>
              </a:r>
              <a:endParaRPr lang="en-US" sz="1100" b="0" dirty="0">
                <a:solidFill>
                  <a:schemeClr val="tx1"/>
                </a:solidFill>
                <a:latin typeface="+mn-lt"/>
              </a:endParaRPr>
            </a:p>
          </p:txBody>
        </p:sp>
        <p:sp>
          <p:nvSpPr>
            <p:cNvPr id="23" name="Rectangle 22">
              <a:extLst>
                <a:ext uri="{FF2B5EF4-FFF2-40B4-BE49-F238E27FC236}">
                  <a16:creationId xmlns:a16="http://schemas.microsoft.com/office/drawing/2014/main" id="{BD97838C-8214-DD48-BA68-BA8A9EA29E02}"/>
                </a:ext>
              </a:extLst>
            </p:cNvPr>
            <p:cNvSpPr/>
            <p:nvPr/>
          </p:nvSpPr>
          <p:spPr>
            <a:xfrm>
              <a:off x="548640" y="3168396"/>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11</a:t>
              </a:r>
            </a:p>
          </p:txBody>
        </p:sp>
      </p:grpSp>
      <p:grpSp>
        <p:nvGrpSpPr>
          <p:cNvPr id="80" name="Group 79">
            <a:extLst>
              <a:ext uri="{FF2B5EF4-FFF2-40B4-BE49-F238E27FC236}">
                <a16:creationId xmlns:a16="http://schemas.microsoft.com/office/drawing/2014/main" id="{4B652A18-9AD5-20F9-9AF2-1A2A57BCB1F0}"/>
              </a:ext>
            </a:extLst>
          </p:cNvPr>
          <p:cNvGrpSpPr/>
          <p:nvPr/>
        </p:nvGrpSpPr>
        <p:grpSpPr>
          <a:xfrm>
            <a:off x="548640" y="3556378"/>
            <a:ext cx="2535523" cy="329464"/>
            <a:chOff x="548640" y="3556378"/>
            <a:chExt cx="2535523" cy="329464"/>
          </a:xfrm>
        </p:grpSpPr>
        <p:sp>
          <p:nvSpPr>
            <p:cNvPr id="24" name="TextBox 23">
              <a:extLst>
                <a:ext uri="{FF2B5EF4-FFF2-40B4-BE49-F238E27FC236}">
                  <a16:creationId xmlns:a16="http://schemas.microsoft.com/office/drawing/2014/main" id="{B64C5019-11C2-D846-8473-CAD3A93C063B}"/>
                </a:ext>
              </a:extLst>
            </p:cNvPr>
            <p:cNvSpPr txBox="1"/>
            <p:nvPr/>
          </p:nvSpPr>
          <p:spPr>
            <a:xfrm>
              <a:off x="1007480" y="3582493"/>
              <a:ext cx="2076683" cy="261610"/>
            </a:xfrm>
            <a:prstGeom prst="rect">
              <a:avLst/>
            </a:prstGeom>
            <a:noFill/>
          </p:spPr>
          <p:txBody>
            <a:bodyPr wrap="square" rtlCol="0">
              <a:spAutoFit/>
            </a:bodyPr>
            <a:lstStyle/>
            <a:p>
              <a:r>
                <a:rPr lang="en-US" sz="1100" dirty="0">
                  <a:solidFill>
                    <a:schemeClr val="tx1"/>
                  </a:solidFill>
                </a:rPr>
                <a:t>Recommended equipment</a:t>
              </a:r>
              <a:endParaRPr lang="en-US" sz="1100" b="0" dirty="0">
                <a:solidFill>
                  <a:schemeClr val="tx1"/>
                </a:solidFill>
                <a:latin typeface="+mn-lt"/>
              </a:endParaRPr>
            </a:p>
          </p:txBody>
        </p:sp>
        <p:sp>
          <p:nvSpPr>
            <p:cNvPr id="25" name="Rectangle 24">
              <a:extLst>
                <a:ext uri="{FF2B5EF4-FFF2-40B4-BE49-F238E27FC236}">
                  <a16:creationId xmlns:a16="http://schemas.microsoft.com/office/drawing/2014/main" id="{BD97838C-8214-DD48-BA68-BA8A9EA29E02}"/>
                </a:ext>
              </a:extLst>
            </p:cNvPr>
            <p:cNvSpPr/>
            <p:nvPr/>
          </p:nvSpPr>
          <p:spPr>
            <a:xfrm>
              <a:off x="548640" y="3556378"/>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20</a:t>
              </a:r>
              <a:endParaRPr lang="en-US" sz="1100" b="1" dirty="0">
                <a:solidFill>
                  <a:schemeClr val="accent1"/>
                </a:solidFill>
                <a:cs typeface="Arial"/>
              </a:endParaRPr>
            </a:p>
          </p:txBody>
        </p:sp>
      </p:grpSp>
      <p:grpSp>
        <p:nvGrpSpPr>
          <p:cNvPr id="81" name="Group 80">
            <a:extLst>
              <a:ext uri="{FF2B5EF4-FFF2-40B4-BE49-F238E27FC236}">
                <a16:creationId xmlns:a16="http://schemas.microsoft.com/office/drawing/2014/main" id="{66C4446D-E9C9-84C4-085B-CCC50C3441AF}"/>
              </a:ext>
            </a:extLst>
          </p:cNvPr>
          <p:cNvGrpSpPr/>
          <p:nvPr/>
        </p:nvGrpSpPr>
        <p:grpSpPr>
          <a:xfrm>
            <a:off x="4872667" y="1532948"/>
            <a:ext cx="2062825" cy="329464"/>
            <a:chOff x="4872667" y="1532948"/>
            <a:chExt cx="2062825" cy="329464"/>
          </a:xfrm>
        </p:grpSpPr>
        <p:sp>
          <p:nvSpPr>
            <p:cNvPr id="31" name="TextBox 30">
              <a:extLst>
                <a:ext uri="{FF2B5EF4-FFF2-40B4-BE49-F238E27FC236}">
                  <a16:creationId xmlns:a16="http://schemas.microsoft.com/office/drawing/2014/main" id="{72AF2D75-CA93-B3AC-5198-9526E182A3DB}"/>
                </a:ext>
              </a:extLst>
            </p:cNvPr>
            <p:cNvSpPr txBox="1"/>
            <p:nvPr/>
          </p:nvSpPr>
          <p:spPr>
            <a:xfrm>
              <a:off x="5339257" y="1566875"/>
              <a:ext cx="1596235" cy="261610"/>
            </a:xfrm>
            <a:prstGeom prst="rect">
              <a:avLst/>
            </a:prstGeom>
            <a:noFill/>
          </p:spPr>
          <p:txBody>
            <a:bodyPr wrap="square" rtlCol="0">
              <a:spAutoFit/>
            </a:bodyPr>
            <a:lstStyle/>
            <a:p>
              <a:r>
                <a:rPr lang="en-US" sz="1100" dirty="0"/>
                <a:t>RVOT angiogram</a:t>
              </a:r>
            </a:p>
          </p:txBody>
        </p:sp>
        <p:sp>
          <p:nvSpPr>
            <p:cNvPr id="32" name="Rectangle 31">
              <a:extLst>
                <a:ext uri="{FF2B5EF4-FFF2-40B4-BE49-F238E27FC236}">
                  <a16:creationId xmlns:a16="http://schemas.microsoft.com/office/drawing/2014/main" id="{9BC24A75-8651-1FF6-2080-97A5283135B6}"/>
                </a:ext>
              </a:extLst>
            </p:cNvPr>
            <p:cNvSpPr/>
            <p:nvPr/>
          </p:nvSpPr>
          <p:spPr>
            <a:xfrm>
              <a:off x="4872667" y="1532948"/>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22</a:t>
              </a:r>
            </a:p>
          </p:txBody>
        </p:sp>
      </p:grpSp>
      <p:sp>
        <p:nvSpPr>
          <p:cNvPr id="10" name="TextBox 9">
            <a:extLst>
              <a:ext uri="{FF2B5EF4-FFF2-40B4-BE49-F238E27FC236}">
                <a16:creationId xmlns:a16="http://schemas.microsoft.com/office/drawing/2014/main" id="{939CA28F-F193-906A-719C-7149E9E770C5}"/>
              </a:ext>
            </a:extLst>
          </p:cNvPr>
          <p:cNvSpPr txBox="1"/>
          <p:nvPr/>
        </p:nvSpPr>
        <p:spPr>
          <a:xfrm>
            <a:off x="4803488" y="1254601"/>
            <a:ext cx="2193997" cy="261610"/>
          </a:xfrm>
          <a:prstGeom prst="rect">
            <a:avLst/>
          </a:prstGeom>
          <a:noFill/>
        </p:spPr>
        <p:txBody>
          <a:bodyPr wrap="square" rtlCol="0">
            <a:spAutoFit/>
          </a:bodyPr>
          <a:lstStyle/>
          <a:p>
            <a:pPr marL="0" marR="0" lvl="0" indent="0" algn="l" defTabSz="820583"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dirty="0">
                <a:ln>
                  <a:noFill/>
                </a:ln>
                <a:solidFill>
                  <a:schemeClr val="accent1"/>
                </a:solidFill>
                <a:effectLst/>
                <a:uLnTx/>
                <a:uFillTx/>
                <a:latin typeface="Arial"/>
                <a:ea typeface="+mn-ea"/>
                <a:cs typeface="Arial"/>
              </a:rPr>
              <a:t>Procedural steps</a:t>
            </a:r>
          </a:p>
        </p:txBody>
      </p:sp>
      <p:grpSp>
        <p:nvGrpSpPr>
          <p:cNvPr id="82" name="Group 81">
            <a:extLst>
              <a:ext uri="{FF2B5EF4-FFF2-40B4-BE49-F238E27FC236}">
                <a16:creationId xmlns:a16="http://schemas.microsoft.com/office/drawing/2014/main" id="{7E9F3D06-AA06-D429-0333-23D8AA56AC5B}"/>
              </a:ext>
            </a:extLst>
          </p:cNvPr>
          <p:cNvGrpSpPr/>
          <p:nvPr/>
        </p:nvGrpSpPr>
        <p:grpSpPr>
          <a:xfrm>
            <a:off x="4872667" y="1912651"/>
            <a:ext cx="2845489" cy="329464"/>
            <a:chOff x="4872667" y="1912651"/>
            <a:chExt cx="2845489" cy="329464"/>
          </a:xfrm>
        </p:grpSpPr>
        <p:sp>
          <p:nvSpPr>
            <p:cNvPr id="59" name="TextBox 58">
              <a:extLst>
                <a:ext uri="{FF2B5EF4-FFF2-40B4-BE49-F238E27FC236}">
                  <a16:creationId xmlns:a16="http://schemas.microsoft.com/office/drawing/2014/main" id="{7F507714-9A11-24ED-6D48-BDD2A071F84C}"/>
                </a:ext>
              </a:extLst>
            </p:cNvPr>
            <p:cNvSpPr txBox="1"/>
            <p:nvPr/>
          </p:nvSpPr>
          <p:spPr>
            <a:xfrm>
              <a:off x="5339257" y="1946578"/>
              <a:ext cx="2378899" cy="26161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Wire</a:t>
              </a:r>
              <a:r>
                <a:rPr lang="en-US" sz="1100" baseline="0" dirty="0">
                  <a:solidFill>
                    <a:schemeClr val="tx1"/>
                  </a:solidFill>
                </a:rPr>
                <a:t> exchange and placement</a:t>
              </a:r>
              <a:endParaRPr lang="en-US" sz="1100" b="0" dirty="0">
                <a:solidFill>
                  <a:schemeClr val="tx1"/>
                </a:solidFill>
                <a:latin typeface="+mn-lt"/>
              </a:endParaRPr>
            </a:p>
          </p:txBody>
        </p:sp>
        <p:sp>
          <p:nvSpPr>
            <p:cNvPr id="60" name="Rectangle 59">
              <a:extLst>
                <a:ext uri="{FF2B5EF4-FFF2-40B4-BE49-F238E27FC236}">
                  <a16:creationId xmlns:a16="http://schemas.microsoft.com/office/drawing/2014/main" id="{AEA20F33-7E91-FAFA-BAF8-5348A49CA828}"/>
                </a:ext>
              </a:extLst>
            </p:cNvPr>
            <p:cNvSpPr/>
            <p:nvPr/>
          </p:nvSpPr>
          <p:spPr>
            <a:xfrm>
              <a:off x="4872667" y="1912651"/>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23</a:t>
              </a:r>
            </a:p>
          </p:txBody>
        </p:sp>
      </p:grpSp>
      <p:grpSp>
        <p:nvGrpSpPr>
          <p:cNvPr id="83" name="Group 82">
            <a:extLst>
              <a:ext uri="{FF2B5EF4-FFF2-40B4-BE49-F238E27FC236}">
                <a16:creationId xmlns:a16="http://schemas.microsoft.com/office/drawing/2014/main" id="{C720F409-B75C-54A7-F906-299741118B66}"/>
              </a:ext>
            </a:extLst>
          </p:cNvPr>
          <p:cNvGrpSpPr/>
          <p:nvPr/>
        </p:nvGrpSpPr>
        <p:grpSpPr>
          <a:xfrm>
            <a:off x="4872667" y="2300633"/>
            <a:ext cx="2706004" cy="329464"/>
            <a:chOff x="4872667" y="2300633"/>
            <a:chExt cx="2706004" cy="329464"/>
          </a:xfrm>
        </p:grpSpPr>
        <p:sp>
          <p:nvSpPr>
            <p:cNvPr id="61" name="TextBox 60">
              <a:extLst>
                <a:ext uri="{FF2B5EF4-FFF2-40B4-BE49-F238E27FC236}">
                  <a16:creationId xmlns:a16="http://schemas.microsoft.com/office/drawing/2014/main" id="{F8759968-8C8D-512B-C95B-8A1A85233DFB}"/>
                </a:ext>
              </a:extLst>
            </p:cNvPr>
            <p:cNvSpPr txBox="1"/>
            <p:nvPr/>
          </p:nvSpPr>
          <p:spPr>
            <a:xfrm>
              <a:off x="5339257" y="2334560"/>
              <a:ext cx="2239414" cy="261610"/>
            </a:xfrm>
            <a:prstGeom prst="rect">
              <a:avLst/>
            </a:prstGeom>
            <a:noFill/>
          </p:spPr>
          <p:txBody>
            <a:bodyPr wrap="square" rtlCol="0">
              <a:spAutoFit/>
            </a:bodyPr>
            <a:lstStyle/>
            <a:p>
              <a:r>
                <a:rPr lang="en-US" sz="1100" dirty="0">
                  <a:solidFill>
                    <a:schemeClr val="tx1"/>
                  </a:solidFill>
                </a:rPr>
                <a:t>Coronary occlusion</a:t>
              </a:r>
              <a:r>
                <a:rPr lang="en-US" sz="1100" baseline="0" dirty="0">
                  <a:solidFill>
                    <a:schemeClr val="tx1"/>
                  </a:solidFill>
                </a:rPr>
                <a:t> assessment</a:t>
              </a:r>
              <a:endParaRPr lang="en-US" sz="1100" b="0" dirty="0">
                <a:solidFill>
                  <a:schemeClr val="tx1"/>
                </a:solidFill>
                <a:latin typeface="+mn-lt"/>
              </a:endParaRPr>
            </a:p>
          </p:txBody>
        </p:sp>
        <p:sp>
          <p:nvSpPr>
            <p:cNvPr id="62" name="Rectangle 61">
              <a:extLst>
                <a:ext uri="{FF2B5EF4-FFF2-40B4-BE49-F238E27FC236}">
                  <a16:creationId xmlns:a16="http://schemas.microsoft.com/office/drawing/2014/main" id="{3E81EAD1-F22F-005A-1FA8-98DB3C0153E0}"/>
                </a:ext>
              </a:extLst>
            </p:cNvPr>
            <p:cNvSpPr/>
            <p:nvPr/>
          </p:nvSpPr>
          <p:spPr>
            <a:xfrm>
              <a:off x="4872667" y="2300633"/>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24</a:t>
              </a:r>
            </a:p>
          </p:txBody>
        </p:sp>
      </p:grpSp>
      <p:grpSp>
        <p:nvGrpSpPr>
          <p:cNvPr id="85" name="Group 84">
            <a:extLst>
              <a:ext uri="{FF2B5EF4-FFF2-40B4-BE49-F238E27FC236}">
                <a16:creationId xmlns:a16="http://schemas.microsoft.com/office/drawing/2014/main" id="{3E8C484A-FD89-5758-5C40-0D3E9BEF9356}"/>
              </a:ext>
            </a:extLst>
          </p:cNvPr>
          <p:cNvGrpSpPr/>
          <p:nvPr/>
        </p:nvGrpSpPr>
        <p:grpSpPr>
          <a:xfrm>
            <a:off x="4872667" y="3076598"/>
            <a:ext cx="2411536" cy="329465"/>
            <a:chOff x="4872667" y="3076598"/>
            <a:chExt cx="2411536" cy="329465"/>
          </a:xfrm>
        </p:grpSpPr>
        <p:sp>
          <p:nvSpPr>
            <p:cNvPr id="64" name="TextBox 63">
              <a:extLst>
                <a:ext uri="{FF2B5EF4-FFF2-40B4-BE49-F238E27FC236}">
                  <a16:creationId xmlns:a16="http://schemas.microsoft.com/office/drawing/2014/main" id="{F98C260C-7909-D257-22ED-9E33876D456A}"/>
                </a:ext>
              </a:extLst>
            </p:cNvPr>
            <p:cNvSpPr txBox="1"/>
            <p:nvPr/>
          </p:nvSpPr>
          <p:spPr>
            <a:xfrm>
              <a:off x="5339257" y="3110525"/>
              <a:ext cx="1944946" cy="261610"/>
            </a:xfrm>
            <a:prstGeom prst="rect">
              <a:avLst/>
            </a:prstGeom>
            <a:noFill/>
          </p:spPr>
          <p:txBody>
            <a:bodyPr wrap="square" lIns="91440" tIns="45720" rIns="91440" bIns="45720" rtlCol="0" anchor="t">
              <a:spAutoFit/>
            </a:bodyPr>
            <a:lstStyle/>
            <a:p>
              <a:r>
                <a:rPr lang="en-US" sz="1100" dirty="0">
                  <a:latin typeface="Arial"/>
                  <a:cs typeface="Arial"/>
                </a:rPr>
                <a:t>Prestenting considerations</a:t>
              </a:r>
              <a:endParaRPr lang="en-US" sz="1100" b="0" dirty="0">
                <a:latin typeface="Arial"/>
                <a:cs typeface="Arial"/>
              </a:endParaRPr>
            </a:p>
          </p:txBody>
        </p:sp>
        <p:sp>
          <p:nvSpPr>
            <p:cNvPr id="65" name="Rectangle 64">
              <a:extLst>
                <a:ext uri="{FF2B5EF4-FFF2-40B4-BE49-F238E27FC236}">
                  <a16:creationId xmlns:a16="http://schemas.microsoft.com/office/drawing/2014/main" id="{BCF02187-D5FA-E90B-FAE1-078156D7E134}"/>
                </a:ext>
              </a:extLst>
            </p:cNvPr>
            <p:cNvSpPr/>
            <p:nvPr/>
          </p:nvSpPr>
          <p:spPr>
            <a:xfrm>
              <a:off x="4872667" y="3076598"/>
              <a:ext cx="457200" cy="329465"/>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30</a:t>
              </a:r>
              <a:endParaRPr lang="en-US" sz="1100" b="1" dirty="0">
                <a:solidFill>
                  <a:schemeClr val="accent1"/>
                </a:solidFill>
                <a:cs typeface="Arial"/>
              </a:endParaRPr>
            </a:p>
          </p:txBody>
        </p:sp>
      </p:grpSp>
      <p:grpSp>
        <p:nvGrpSpPr>
          <p:cNvPr id="84" name="Group 83">
            <a:extLst>
              <a:ext uri="{FF2B5EF4-FFF2-40B4-BE49-F238E27FC236}">
                <a16:creationId xmlns:a16="http://schemas.microsoft.com/office/drawing/2014/main" id="{CBE5C3CD-8B0A-4CD6-BAC1-FD88D59F3A0D}"/>
              </a:ext>
            </a:extLst>
          </p:cNvPr>
          <p:cNvGrpSpPr/>
          <p:nvPr/>
        </p:nvGrpSpPr>
        <p:grpSpPr>
          <a:xfrm>
            <a:off x="4872667" y="2688615"/>
            <a:ext cx="2090455" cy="329465"/>
            <a:chOff x="4872667" y="2688615"/>
            <a:chExt cx="2090455" cy="329465"/>
          </a:xfrm>
        </p:grpSpPr>
        <p:sp>
          <p:nvSpPr>
            <p:cNvPr id="63" name="TextBox 62">
              <a:extLst>
                <a:ext uri="{FF2B5EF4-FFF2-40B4-BE49-F238E27FC236}">
                  <a16:creationId xmlns:a16="http://schemas.microsoft.com/office/drawing/2014/main" id="{D0B2951B-6440-F795-37C7-B26AD238C2BE}"/>
                </a:ext>
              </a:extLst>
            </p:cNvPr>
            <p:cNvSpPr txBox="1"/>
            <p:nvPr/>
          </p:nvSpPr>
          <p:spPr>
            <a:xfrm>
              <a:off x="5339257" y="2722542"/>
              <a:ext cx="1623865" cy="261610"/>
            </a:xfrm>
            <a:prstGeom prst="rect">
              <a:avLst/>
            </a:prstGeom>
            <a:noFill/>
          </p:spPr>
          <p:txBody>
            <a:bodyPr wrap="square" rtlCol="0">
              <a:spAutoFit/>
            </a:bodyPr>
            <a:lstStyle/>
            <a:p>
              <a:r>
                <a:rPr lang="en-US" sz="1100" dirty="0">
                  <a:solidFill>
                    <a:schemeClr val="tx1"/>
                  </a:solidFill>
                </a:rPr>
                <a:t>Landing</a:t>
              </a:r>
              <a:r>
                <a:rPr lang="en-US" sz="1100" baseline="0" dirty="0">
                  <a:solidFill>
                    <a:schemeClr val="tx1"/>
                  </a:solidFill>
                </a:rPr>
                <a:t> zone sizing</a:t>
              </a:r>
              <a:endParaRPr lang="en-US" sz="1100" b="0" dirty="0">
                <a:solidFill>
                  <a:schemeClr val="tx1"/>
                </a:solidFill>
                <a:latin typeface="+mn-lt"/>
              </a:endParaRPr>
            </a:p>
          </p:txBody>
        </p:sp>
        <p:sp>
          <p:nvSpPr>
            <p:cNvPr id="66" name="Rectangle 65">
              <a:extLst>
                <a:ext uri="{FF2B5EF4-FFF2-40B4-BE49-F238E27FC236}">
                  <a16:creationId xmlns:a16="http://schemas.microsoft.com/office/drawing/2014/main" id="{93FB93CC-F914-0DAA-6D7A-820CB5559F19}"/>
                </a:ext>
              </a:extLst>
            </p:cNvPr>
            <p:cNvSpPr/>
            <p:nvPr/>
          </p:nvSpPr>
          <p:spPr>
            <a:xfrm>
              <a:off x="4872667" y="2688615"/>
              <a:ext cx="457200" cy="329465"/>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cs typeface="Arial"/>
                </a:rPr>
                <a:t>29</a:t>
              </a:r>
            </a:p>
          </p:txBody>
        </p:sp>
      </p:grpSp>
      <p:grpSp>
        <p:nvGrpSpPr>
          <p:cNvPr id="86" name="Group 85">
            <a:extLst>
              <a:ext uri="{FF2B5EF4-FFF2-40B4-BE49-F238E27FC236}">
                <a16:creationId xmlns:a16="http://schemas.microsoft.com/office/drawing/2014/main" id="{81FF68D1-7041-A73F-CBDA-C0BF6BC6C52B}"/>
              </a:ext>
            </a:extLst>
          </p:cNvPr>
          <p:cNvGrpSpPr/>
          <p:nvPr/>
        </p:nvGrpSpPr>
        <p:grpSpPr>
          <a:xfrm>
            <a:off x="4872667" y="3464581"/>
            <a:ext cx="2713752" cy="329465"/>
            <a:chOff x="4872667" y="3464581"/>
            <a:chExt cx="2713752" cy="329465"/>
          </a:xfrm>
        </p:grpSpPr>
        <p:sp>
          <p:nvSpPr>
            <p:cNvPr id="67" name="TextBox 66">
              <a:extLst>
                <a:ext uri="{FF2B5EF4-FFF2-40B4-BE49-F238E27FC236}">
                  <a16:creationId xmlns:a16="http://schemas.microsoft.com/office/drawing/2014/main" id="{35F3B29E-83BF-0235-DEA5-B9E85F8D9948}"/>
                </a:ext>
              </a:extLst>
            </p:cNvPr>
            <p:cNvSpPr txBox="1"/>
            <p:nvPr/>
          </p:nvSpPr>
          <p:spPr>
            <a:xfrm>
              <a:off x="5339257" y="3498508"/>
              <a:ext cx="2247162" cy="26161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Pulmonic</a:t>
              </a:r>
              <a:r>
                <a:rPr lang="en-US" sz="1100" baseline="0" dirty="0">
                  <a:solidFill>
                    <a:schemeClr val="tx1"/>
                  </a:solidFill>
                </a:rPr>
                <a:t> SAPIEN 3 </a:t>
              </a:r>
              <a:r>
                <a:rPr lang="en-US" sz="1100" dirty="0">
                  <a:solidFill>
                    <a:schemeClr val="tx1"/>
                  </a:solidFill>
                </a:rPr>
                <a:t>THV sizing</a:t>
              </a:r>
              <a:endParaRPr lang="en-US" sz="1100" b="0" dirty="0">
                <a:solidFill>
                  <a:schemeClr val="tx1"/>
                </a:solidFill>
                <a:latin typeface="+mn-lt"/>
              </a:endParaRPr>
            </a:p>
          </p:txBody>
        </p:sp>
        <p:sp>
          <p:nvSpPr>
            <p:cNvPr id="68" name="Rectangle 67">
              <a:extLst>
                <a:ext uri="{FF2B5EF4-FFF2-40B4-BE49-F238E27FC236}">
                  <a16:creationId xmlns:a16="http://schemas.microsoft.com/office/drawing/2014/main" id="{63F3A04C-5D4A-CFDB-3EAD-7CF5F61CC5DA}"/>
                </a:ext>
              </a:extLst>
            </p:cNvPr>
            <p:cNvSpPr/>
            <p:nvPr/>
          </p:nvSpPr>
          <p:spPr>
            <a:xfrm>
              <a:off x="4872667" y="3464581"/>
              <a:ext cx="457200" cy="329465"/>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31</a:t>
              </a:r>
            </a:p>
          </p:txBody>
        </p:sp>
      </p:grpSp>
      <p:grpSp>
        <p:nvGrpSpPr>
          <p:cNvPr id="87" name="Group 86">
            <a:extLst>
              <a:ext uri="{FF2B5EF4-FFF2-40B4-BE49-F238E27FC236}">
                <a16:creationId xmlns:a16="http://schemas.microsoft.com/office/drawing/2014/main" id="{2C169F4B-AA8D-4F83-AF4F-25C96E0471C6}"/>
              </a:ext>
            </a:extLst>
          </p:cNvPr>
          <p:cNvGrpSpPr/>
          <p:nvPr/>
        </p:nvGrpSpPr>
        <p:grpSpPr>
          <a:xfrm>
            <a:off x="4872667" y="3852564"/>
            <a:ext cx="3000472" cy="329464"/>
            <a:chOff x="4872667" y="3852564"/>
            <a:chExt cx="3000472" cy="329464"/>
          </a:xfrm>
        </p:grpSpPr>
        <p:sp>
          <p:nvSpPr>
            <p:cNvPr id="69" name="TextBox 68">
              <a:extLst>
                <a:ext uri="{FF2B5EF4-FFF2-40B4-BE49-F238E27FC236}">
                  <a16:creationId xmlns:a16="http://schemas.microsoft.com/office/drawing/2014/main" id="{31C45B53-4778-49F4-ECAE-0A9047DE394D}"/>
                </a:ext>
              </a:extLst>
            </p:cNvPr>
            <p:cNvSpPr txBox="1"/>
            <p:nvPr/>
          </p:nvSpPr>
          <p:spPr>
            <a:xfrm>
              <a:off x="5339257" y="3886491"/>
              <a:ext cx="2533882" cy="261610"/>
            </a:xfrm>
            <a:prstGeom prst="rect">
              <a:avLst/>
            </a:prstGeom>
            <a:noFill/>
          </p:spPr>
          <p:txBody>
            <a:bodyPr wrap="square" rtlCol="0">
              <a:spAutoFit/>
            </a:bodyPr>
            <a:lstStyle/>
            <a:p>
              <a:r>
                <a:rPr lang="en-US" sz="1100" dirty="0"/>
                <a:t>Verify pulmonic</a:t>
              </a:r>
              <a:r>
                <a:rPr lang="en-US" sz="1100" dirty="0">
                  <a:solidFill>
                    <a:schemeClr val="tx1"/>
                  </a:solidFill>
                </a:rPr>
                <a:t> THV orientation</a:t>
              </a:r>
              <a:endParaRPr lang="en-US" sz="1100" b="0" dirty="0">
                <a:solidFill>
                  <a:schemeClr val="tx1"/>
                </a:solidFill>
                <a:latin typeface="+mn-lt"/>
              </a:endParaRPr>
            </a:p>
          </p:txBody>
        </p:sp>
        <p:sp>
          <p:nvSpPr>
            <p:cNvPr id="70" name="Rectangle 69">
              <a:extLst>
                <a:ext uri="{FF2B5EF4-FFF2-40B4-BE49-F238E27FC236}">
                  <a16:creationId xmlns:a16="http://schemas.microsoft.com/office/drawing/2014/main" id="{E0D28243-5040-87A3-E229-BE1B26CB6D49}"/>
                </a:ext>
              </a:extLst>
            </p:cNvPr>
            <p:cNvSpPr/>
            <p:nvPr/>
          </p:nvSpPr>
          <p:spPr>
            <a:xfrm>
              <a:off x="4872667" y="3852564"/>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33</a:t>
              </a:r>
            </a:p>
          </p:txBody>
        </p:sp>
      </p:grpSp>
      <p:grpSp>
        <p:nvGrpSpPr>
          <p:cNvPr id="88" name="Group 87">
            <a:extLst>
              <a:ext uri="{FF2B5EF4-FFF2-40B4-BE49-F238E27FC236}">
                <a16:creationId xmlns:a16="http://schemas.microsoft.com/office/drawing/2014/main" id="{BB109015-0EBF-B018-3255-B78CF46BCEFB}"/>
              </a:ext>
            </a:extLst>
          </p:cNvPr>
          <p:cNvGrpSpPr/>
          <p:nvPr/>
        </p:nvGrpSpPr>
        <p:grpSpPr>
          <a:xfrm>
            <a:off x="4872667" y="4240546"/>
            <a:ext cx="3361316" cy="329464"/>
            <a:chOff x="4872667" y="4240546"/>
            <a:chExt cx="3361316" cy="329464"/>
          </a:xfrm>
        </p:grpSpPr>
        <p:sp>
          <p:nvSpPr>
            <p:cNvPr id="71" name="Rectangle 70">
              <a:extLst>
                <a:ext uri="{FF2B5EF4-FFF2-40B4-BE49-F238E27FC236}">
                  <a16:creationId xmlns:a16="http://schemas.microsoft.com/office/drawing/2014/main" id="{D1C26E7D-9AE3-9993-32BF-4D8E2E67C32F}"/>
                </a:ext>
              </a:extLst>
            </p:cNvPr>
            <p:cNvSpPr/>
            <p:nvPr/>
          </p:nvSpPr>
          <p:spPr>
            <a:xfrm>
              <a:off x="4872667" y="4240546"/>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35</a:t>
              </a:r>
            </a:p>
          </p:txBody>
        </p:sp>
        <p:sp>
          <p:nvSpPr>
            <p:cNvPr id="72" name="TextBox 71">
              <a:extLst>
                <a:ext uri="{FF2B5EF4-FFF2-40B4-BE49-F238E27FC236}">
                  <a16:creationId xmlns:a16="http://schemas.microsoft.com/office/drawing/2014/main" id="{3B2225D2-393A-20EF-2277-BE61D89E0762}"/>
                </a:ext>
              </a:extLst>
            </p:cNvPr>
            <p:cNvSpPr txBox="1"/>
            <p:nvPr/>
          </p:nvSpPr>
          <p:spPr>
            <a:xfrm>
              <a:off x="5339257" y="4274473"/>
              <a:ext cx="2894726" cy="261610"/>
            </a:xfrm>
            <a:prstGeom prst="rect">
              <a:avLst/>
            </a:prstGeom>
            <a:noFill/>
          </p:spPr>
          <p:txBody>
            <a:bodyPr wrap="square" rtlCol="0">
              <a:spAutoFit/>
            </a:bodyPr>
            <a:lstStyle/>
            <a:p>
              <a:pPr marL="0" algn="l" defTabSz="914400" rtl="0" eaLnBrk="1" latinLnBrk="0" hangingPunct="1">
                <a:spcAft>
                  <a:spcPts val="2400"/>
                </a:spcAft>
              </a:pPr>
              <a:r>
                <a:rPr lang="en-US" sz="1100" kern="1200" dirty="0">
                  <a:solidFill>
                    <a:schemeClr val="tx1"/>
                  </a:solidFill>
                </a:rPr>
                <a:t>Delivery system and inline sheath insertion</a:t>
              </a:r>
              <a:endParaRPr lang="en-US" sz="1100" b="0" kern="1200" dirty="0">
                <a:solidFill>
                  <a:schemeClr val="tx1"/>
                </a:solidFill>
                <a:latin typeface="+mn-lt"/>
                <a:ea typeface="+mn-ea"/>
                <a:cs typeface="Arial"/>
              </a:endParaRPr>
            </a:p>
          </p:txBody>
        </p:sp>
      </p:grpSp>
    </p:spTree>
    <p:custDataLst>
      <p:tags r:id="rId1"/>
    </p:custDataLst>
    <p:extLst>
      <p:ext uri="{BB962C8B-B14F-4D97-AF65-F5344CB8AC3E}">
        <p14:creationId xmlns:p14="http://schemas.microsoft.com/office/powerpoint/2010/main" val="18665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E5FFA-8819-FCB6-5392-F709F50C0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496E2B-D180-86F3-8648-36670E239325}"/>
              </a:ext>
            </a:extLst>
          </p:cNvPr>
          <p:cNvSpPr>
            <a:spLocks noGrp="1"/>
          </p:cNvSpPr>
          <p:nvPr>
            <p:ph type="title"/>
          </p:nvPr>
        </p:nvSpPr>
        <p:spPr/>
        <p:txBody>
          <a:bodyPr/>
          <a:lstStyle/>
          <a:p>
            <a:r>
              <a:rPr lang="en-US" dirty="0"/>
              <a:t>Recommended equipment</a:t>
            </a:r>
          </a:p>
        </p:txBody>
      </p:sp>
      <p:sp>
        <p:nvSpPr>
          <p:cNvPr id="5" name="Footer Placeholder 4">
            <a:extLst>
              <a:ext uri="{FF2B5EF4-FFF2-40B4-BE49-F238E27FC236}">
                <a16:creationId xmlns:a16="http://schemas.microsoft.com/office/drawing/2014/main" id="{1663EBCD-0EBF-72CE-7625-B00645D796ED}"/>
              </a:ext>
            </a:extLst>
          </p:cNvPr>
          <p:cNvSpPr>
            <a:spLocks noGrp="1"/>
          </p:cNvSpPr>
          <p:nvPr>
            <p:ph type="ftr" sz="quarter" idx="11"/>
          </p:nvPr>
        </p:nvSpPr>
        <p:spPr/>
        <p:txBody>
          <a:bodyPr/>
          <a:lstStyle/>
          <a:p>
            <a:r>
              <a:rPr lang="en-US" dirty="0"/>
              <a:t>DOC-0250104 Rev A </a:t>
            </a:r>
          </a:p>
        </p:txBody>
      </p:sp>
      <p:sp>
        <p:nvSpPr>
          <p:cNvPr id="25" name="Slide Number Placeholder 24">
            <a:extLst>
              <a:ext uri="{FF2B5EF4-FFF2-40B4-BE49-F238E27FC236}">
                <a16:creationId xmlns:a16="http://schemas.microsoft.com/office/drawing/2014/main" id="{A5912701-D54D-058F-4B6F-61B6711655F6}"/>
              </a:ext>
            </a:extLst>
          </p:cNvPr>
          <p:cNvSpPr>
            <a:spLocks noGrp="1"/>
          </p:cNvSpPr>
          <p:nvPr>
            <p:ph type="sldNum" sz="quarter" idx="12"/>
          </p:nvPr>
        </p:nvSpPr>
        <p:spPr>
          <a:xfrm>
            <a:off x="8313088" y="4965192"/>
            <a:ext cx="365760" cy="182880"/>
          </a:xfrm>
        </p:spPr>
        <p:txBody>
          <a:bodyPr/>
          <a:lstStyle/>
          <a:p>
            <a:fld id="{CDBA9528-BCFE-1E43-A37D-912FF3C527A6}" type="slidenum">
              <a:rPr lang="en-US" smtClean="0"/>
              <a:pPr/>
              <a:t>20</a:t>
            </a:fld>
            <a:endParaRPr lang="en-US" dirty="0"/>
          </a:p>
        </p:txBody>
      </p:sp>
      <p:grpSp>
        <p:nvGrpSpPr>
          <p:cNvPr id="3" name="Group 2">
            <a:extLst>
              <a:ext uri="{FF2B5EF4-FFF2-40B4-BE49-F238E27FC236}">
                <a16:creationId xmlns:a16="http://schemas.microsoft.com/office/drawing/2014/main" id="{2AFE42EB-E572-7BDF-7E55-4C6032954F79}"/>
              </a:ext>
            </a:extLst>
          </p:cNvPr>
          <p:cNvGrpSpPr/>
          <p:nvPr/>
        </p:nvGrpSpPr>
        <p:grpSpPr>
          <a:xfrm>
            <a:off x="4443959" y="1017416"/>
            <a:ext cx="3955679" cy="3391903"/>
            <a:chOff x="4267200" y="1148049"/>
            <a:chExt cx="3479094" cy="3391903"/>
          </a:xfrm>
        </p:grpSpPr>
        <p:grpSp>
          <p:nvGrpSpPr>
            <p:cNvPr id="4" name="Group 3">
              <a:extLst>
                <a:ext uri="{FF2B5EF4-FFF2-40B4-BE49-F238E27FC236}">
                  <a16:creationId xmlns:a16="http://schemas.microsoft.com/office/drawing/2014/main" id="{D85BE3A1-D28E-26CB-DC3C-192A9B1021A9}"/>
                </a:ext>
              </a:extLst>
            </p:cNvPr>
            <p:cNvGrpSpPr/>
            <p:nvPr/>
          </p:nvGrpSpPr>
          <p:grpSpPr>
            <a:xfrm>
              <a:off x="4267200" y="1148049"/>
              <a:ext cx="3479094" cy="3391903"/>
              <a:chOff x="0" y="3217202"/>
              <a:chExt cx="2573382" cy="3391903"/>
            </a:xfrm>
          </p:grpSpPr>
          <p:sp>
            <p:nvSpPr>
              <p:cNvPr id="8" name="Rounded Rectangle 29">
                <a:extLst>
                  <a:ext uri="{FF2B5EF4-FFF2-40B4-BE49-F238E27FC236}">
                    <a16:creationId xmlns:a16="http://schemas.microsoft.com/office/drawing/2014/main" id="{DF952F8C-08A3-90D3-1554-3C51A67BD6B0}"/>
                  </a:ext>
                </a:extLst>
              </p:cNvPr>
              <p:cNvSpPr/>
              <p:nvPr/>
            </p:nvSpPr>
            <p:spPr>
              <a:xfrm>
                <a:off x="0" y="3217202"/>
                <a:ext cx="2573382" cy="3391903"/>
              </a:xfrm>
              <a:prstGeom prst="roundRect">
                <a:avLst>
                  <a:gd name="adj" fmla="val 2119"/>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11" name="Rounded Rectangle 32">
                <a:extLst>
                  <a:ext uri="{FF2B5EF4-FFF2-40B4-BE49-F238E27FC236}">
                    <a16:creationId xmlns:a16="http://schemas.microsoft.com/office/drawing/2014/main" id="{4F47703E-CFE3-87D8-D1D2-993F840FA133}"/>
                  </a:ext>
                </a:extLst>
              </p:cNvPr>
              <p:cNvSpPr/>
              <p:nvPr/>
            </p:nvSpPr>
            <p:spPr>
              <a:xfrm>
                <a:off x="61803" y="3293089"/>
                <a:ext cx="2449776" cy="317910"/>
              </a:xfrm>
              <a:prstGeom prst="roundRect">
                <a:avLst>
                  <a:gd name="adj" fmla="val 11341"/>
                </a:avLst>
              </a:prstGeom>
              <a:solidFill>
                <a:srgbClr val="34658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marL="63497">
                  <a:defRPr/>
                </a:pPr>
                <a:r>
                  <a:rPr lang="en-US" sz="1050" b="1" dirty="0">
                    <a:solidFill>
                      <a:schemeClr val="bg1"/>
                    </a:solidFill>
                    <a:latin typeface="Arial"/>
                  </a:rPr>
                  <a:t>Sterile table equipment</a:t>
                </a:r>
              </a:p>
            </p:txBody>
          </p:sp>
        </p:grpSp>
        <p:sp>
          <p:nvSpPr>
            <p:cNvPr id="6" name="Content Placeholder 9">
              <a:extLst>
                <a:ext uri="{FF2B5EF4-FFF2-40B4-BE49-F238E27FC236}">
                  <a16:creationId xmlns:a16="http://schemas.microsoft.com/office/drawing/2014/main" id="{2CB9C63B-776A-314D-B571-91056A0A59F9}"/>
                </a:ext>
              </a:extLst>
            </p:cNvPr>
            <p:cNvSpPr txBox="1">
              <a:spLocks/>
            </p:cNvSpPr>
            <p:nvPr/>
          </p:nvSpPr>
          <p:spPr>
            <a:xfrm>
              <a:off x="4515856" y="1616074"/>
              <a:ext cx="3230438" cy="2144177"/>
            </a:xfrm>
            <a:prstGeom prst="rect">
              <a:avLst/>
            </a:prstGeom>
          </p:spPr>
          <p:txBody>
            <a:bodyPr vert="horz" wrap="square" lIns="0" tIns="0" rIns="0" bIns="45720" rtlCol="0" anchor="t">
              <a:spAutoFit/>
            </a:bodyPr>
            <a:lstStyle>
              <a:lvl1pPr marL="0" indent="0" algn="l" defTabSz="685783" rtl="0" eaLnBrk="1" latinLnBrk="0" hangingPunct="1">
                <a:lnSpc>
                  <a:spcPct val="100000"/>
                </a:lnSpc>
                <a:spcBef>
                  <a:spcPts val="0"/>
                </a:spcBef>
                <a:spcAft>
                  <a:spcPts val="200"/>
                </a:spcAft>
                <a:buClr>
                  <a:schemeClr val="accent1"/>
                </a:buClr>
                <a:buFont typeface="Arial" panose="020B0604020202020204" pitchFamily="34" charset="0"/>
                <a:buNone/>
                <a:defRPr sz="1400" b="0" i="0" kern="1200" baseline="0">
                  <a:solidFill>
                    <a:schemeClr val="tx1"/>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100000"/>
                </a:lnSpc>
                <a:spcBef>
                  <a:spcPts val="0"/>
                </a:spcBef>
                <a:spcAft>
                  <a:spcPts val="200"/>
                </a:spcAft>
                <a:buClr>
                  <a:schemeClr val="accent1"/>
                </a:buClr>
                <a:buFont typeface="Wingdings" pitchFamily="2" charset="2"/>
                <a:buChar char="§"/>
                <a:defRPr sz="1400" b="0" i="0" kern="1200" baseline="0">
                  <a:solidFill>
                    <a:schemeClr val="tx1"/>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100000"/>
                </a:lnSpc>
                <a:spcBef>
                  <a:spcPts val="0"/>
                </a:spcBef>
                <a:spcAft>
                  <a:spcPts val="200"/>
                </a:spcAft>
                <a:buClr>
                  <a:schemeClr val="accent1"/>
                </a:buClr>
                <a:buFont typeface="System Font Regular"/>
                <a:buChar char="—"/>
                <a:defRPr sz="1200" b="0" i="0" kern="1200" baseline="0">
                  <a:solidFill>
                    <a:schemeClr val="tx1"/>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100000"/>
                </a:lnSpc>
                <a:spcBef>
                  <a:spcPts val="0"/>
                </a:spcBef>
                <a:spcAft>
                  <a:spcPts val="200"/>
                </a:spcAft>
                <a:buClr>
                  <a:schemeClr val="accent1"/>
                </a:buClr>
                <a:buFont typeface="Arial" panose="020B0604020202020204" pitchFamily="34" charset="0"/>
                <a:buChar char="•"/>
                <a:defRPr sz="1200" b="0" i="0" kern="1200" baseline="0">
                  <a:solidFill>
                    <a:schemeClr val="tx1"/>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spcAft>
                  <a:spcPts val="200"/>
                </a:spcAft>
                <a:buClr>
                  <a:schemeClr val="tx2"/>
                </a:buClr>
                <a:buFont typeface="Courier New" panose="02070309020205020404" pitchFamily="49" charset="0"/>
                <a:buChar char="o"/>
                <a:defRPr sz="1100" b="0" i="0" kern="1200" baseline="0">
                  <a:solidFill>
                    <a:schemeClr val="tx1"/>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indent="-171450" defTabSz="457200">
                <a:spcAft>
                  <a:spcPts val="400"/>
                </a:spcAft>
                <a:buSzPct val="110000"/>
                <a:buFont typeface="Wingdings" pitchFamily="2" charset="2"/>
                <a:buChar char="§"/>
                <a:defRPr/>
              </a:pPr>
              <a:r>
                <a:rPr lang="en-US" sz="900" dirty="0">
                  <a:latin typeface="+mn-lt"/>
                  <a:cs typeface="+mn-cs"/>
                </a:rPr>
                <a:t>6 sterile rinsing basins </a:t>
              </a:r>
            </a:p>
            <a:p>
              <a:pPr marL="404813" lvl="1" indent="-176213" defTabSz="457200">
                <a:spcAft>
                  <a:spcPts val="400"/>
                </a:spcAft>
                <a:buSzPct val="110000"/>
                <a:buFont typeface="System Font Regular"/>
                <a:buChar char="－"/>
                <a:defRPr/>
              </a:pPr>
              <a:r>
                <a:rPr lang="en-US" sz="800" dirty="0">
                  <a:latin typeface="+mn-lt"/>
                  <a:cs typeface="+mn-cs"/>
                </a:rPr>
                <a:t>2 – physiological saline (1 liter) – valve rinsing</a:t>
              </a:r>
            </a:p>
            <a:p>
              <a:pPr marL="404813" lvl="1" indent="-176213" defTabSz="457200">
                <a:spcAft>
                  <a:spcPts val="400"/>
                </a:spcAft>
                <a:buSzPct val="110000"/>
                <a:buFont typeface="System Font Regular"/>
                <a:buChar char="－"/>
                <a:defRPr/>
              </a:pPr>
              <a:r>
                <a:rPr lang="en-US" sz="800" dirty="0">
                  <a:latin typeface="+mn-lt"/>
                  <a:cs typeface="+mn-cs"/>
                </a:rPr>
                <a:t>2 – physiological saline (1 liter) – Qualcrimp rinsing</a:t>
              </a:r>
            </a:p>
            <a:p>
              <a:pPr marL="404813" lvl="1" indent="-176213" defTabSz="457200">
                <a:spcAft>
                  <a:spcPts val="400"/>
                </a:spcAft>
                <a:buSzPct val="110000"/>
                <a:buFont typeface="System Font Regular"/>
                <a:buChar char="－"/>
                <a:defRPr/>
              </a:pPr>
              <a:r>
                <a:rPr lang="en-US" sz="800" dirty="0">
                  <a:latin typeface="+mn-lt"/>
                  <a:cs typeface="+mn-cs"/>
                </a:rPr>
                <a:t>1 – heparinized saline (1 liter) – flushing</a:t>
              </a:r>
            </a:p>
            <a:p>
              <a:pPr marL="404813" lvl="1" indent="-176213" defTabSz="457200">
                <a:spcAft>
                  <a:spcPts val="400"/>
                </a:spcAft>
                <a:buSzPct val="110000"/>
                <a:buFont typeface="System Font Regular"/>
                <a:buChar char="－"/>
                <a:defRPr/>
              </a:pPr>
              <a:r>
                <a:rPr lang="en-US" sz="800" dirty="0">
                  <a:latin typeface="+mn-lt"/>
                  <a:cs typeface="+mn-cs"/>
                </a:rPr>
                <a:t>1 – diluted radiopaque contrast medium (15 cc contrast: 85 cc saline) </a:t>
              </a:r>
            </a:p>
            <a:p>
              <a:pPr marL="171450" indent="-171450" defTabSz="457200">
                <a:spcAft>
                  <a:spcPts val="400"/>
                </a:spcAft>
                <a:buSzPct val="110000"/>
                <a:buFont typeface="Wingdings" pitchFamily="2" charset="2"/>
                <a:buChar char="§"/>
                <a:defRPr/>
              </a:pPr>
              <a:r>
                <a:rPr lang="en-US" sz="900" dirty="0">
                  <a:latin typeface="+mn-lt"/>
                  <a:cs typeface="+mn-cs"/>
                </a:rPr>
                <a:t>20 cc syringes or larger </a:t>
              </a:r>
            </a:p>
            <a:p>
              <a:pPr marL="171450" indent="-171450" defTabSz="457200">
                <a:spcAft>
                  <a:spcPts val="400"/>
                </a:spcAft>
                <a:buSzPct val="110000"/>
                <a:buFont typeface="Wingdings" pitchFamily="2" charset="2"/>
                <a:buChar char="§"/>
                <a:defRPr/>
              </a:pPr>
              <a:r>
                <a:rPr lang="en-US" sz="900" dirty="0">
                  <a:latin typeface="+mn-lt"/>
                  <a:cs typeface="+mn-cs"/>
                </a:rPr>
                <a:t>50 cc syringes or larger</a:t>
              </a:r>
            </a:p>
            <a:p>
              <a:pPr marL="171450" indent="-171450" defTabSz="457200">
                <a:spcAft>
                  <a:spcPts val="400"/>
                </a:spcAft>
                <a:buSzPct val="110000"/>
                <a:buFont typeface="Wingdings" pitchFamily="2" charset="2"/>
                <a:buChar char="§"/>
                <a:defRPr/>
              </a:pPr>
              <a:r>
                <a:rPr lang="en-US" sz="900" dirty="0">
                  <a:latin typeface="+mn-lt"/>
                  <a:cs typeface="+mn-cs"/>
                </a:rPr>
                <a:t>High-pressure 3-way stopcock</a:t>
              </a:r>
            </a:p>
            <a:p>
              <a:pPr marL="171450" indent="-171450" defTabSz="457200">
                <a:spcAft>
                  <a:spcPts val="400"/>
                </a:spcAft>
                <a:buSzPct val="110000"/>
                <a:buFont typeface="Wingdings" pitchFamily="2" charset="2"/>
                <a:buChar char="§"/>
                <a:defRPr/>
              </a:pPr>
              <a:r>
                <a:rPr lang="en-US" sz="900" dirty="0">
                  <a:latin typeface="+mn-lt"/>
                  <a:cs typeface="+mn-cs"/>
                </a:rPr>
                <a:t>Prep table</a:t>
              </a:r>
            </a:p>
            <a:p>
              <a:pPr marL="171450" indent="-171450" defTabSz="457200">
                <a:spcAft>
                  <a:spcPts val="400"/>
                </a:spcAft>
                <a:buSzPct val="110000"/>
                <a:buFont typeface="Wingdings" pitchFamily="2" charset="2"/>
                <a:buChar char="§"/>
                <a:defRPr/>
              </a:pPr>
              <a:r>
                <a:rPr lang="en-US" sz="900" dirty="0">
                  <a:latin typeface="+mn-lt"/>
                  <a:cs typeface="+mn-cs"/>
                </a:rPr>
                <a:t>Sterile forceps</a:t>
              </a:r>
            </a:p>
            <a:p>
              <a:pPr marL="171450" indent="-171450" defTabSz="457200">
                <a:spcAft>
                  <a:spcPts val="400"/>
                </a:spcAft>
                <a:buSzPct val="110000"/>
                <a:buFont typeface="Wingdings" pitchFamily="2" charset="2"/>
                <a:buChar char="§"/>
                <a:defRPr/>
              </a:pPr>
              <a:r>
                <a:rPr lang="en-US" sz="900" dirty="0">
                  <a:latin typeface="+mn-lt"/>
                  <a:cs typeface="+mn-cs"/>
                </a:rPr>
                <a:t>Sterile scissors </a:t>
              </a:r>
            </a:p>
          </p:txBody>
        </p:sp>
      </p:grpSp>
      <p:grpSp>
        <p:nvGrpSpPr>
          <p:cNvPr id="21" name="Group 20">
            <a:extLst>
              <a:ext uri="{FF2B5EF4-FFF2-40B4-BE49-F238E27FC236}">
                <a16:creationId xmlns:a16="http://schemas.microsoft.com/office/drawing/2014/main" id="{9675AEE7-D77C-00FC-53FD-C82A492730F0}"/>
              </a:ext>
            </a:extLst>
          </p:cNvPr>
          <p:cNvGrpSpPr/>
          <p:nvPr/>
        </p:nvGrpSpPr>
        <p:grpSpPr>
          <a:xfrm>
            <a:off x="483305" y="1017417"/>
            <a:ext cx="3802387" cy="3919253"/>
            <a:chOff x="483306" y="1148049"/>
            <a:chExt cx="3479094" cy="3919253"/>
          </a:xfrm>
        </p:grpSpPr>
        <p:grpSp>
          <p:nvGrpSpPr>
            <p:cNvPr id="26" name="Group 25">
              <a:extLst>
                <a:ext uri="{FF2B5EF4-FFF2-40B4-BE49-F238E27FC236}">
                  <a16:creationId xmlns:a16="http://schemas.microsoft.com/office/drawing/2014/main" id="{01BFAA7D-5542-EE68-5502-00C2B7EB4247}"/>
                </a:ext>
              </a:extLst>
            </p:cNvPr>
            <p:cNvGrpSpPr/>
            <p:nvPr/>
          </p:nvGrpSpPr>
          <p:grpSpPr>
            <a:xfrm>
              <a:off x="483306" y="1148049"/>
              <a:ext cx="3479094" cy="3919253"/>
              <a:chOff x="0" y="3217202"/>
              <a:chExt cx="2573382" cy="3919253"/>
            </a:xfrm>
          </p:grpSpPr>
          <p:sp>
            <p:nvSpPr>
              <p:cNvPr id="28" name="Rounded Rectangle 29">
                <a:extLst>
                  <a:ext uri="{FF2B5EF4-FFF2-40B4-BE49-F238E27FC236}">
                    <a16:creationId xmlns:a16="http://schemas.microsoft.com/office/drawing/2014/main" id="{A81DB1A1-BEEF-5C05-08A6-B4D3F3FE665F}"/>
                  </a:ext>
                </a:extLst>
              </p:cNvPr>
              <p:cNvSpPr/>
              <p:nvPr/>
            </p:nvSpPr>
            <p:spPr>
              <a:xfrm>
                <a:off x="0" y="3217202"/>
                <a:ext cx="2573382" cy="3919253"/>
              </a:xfrm>
              <a:prstGeom prst="roundRect">
                <a:avLst>
                  <a:gd name="adj" fmla="val 2119"/>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29" name="Rounded Rectangle 32">
                <a:extLst>
                  <a:ext uri="{FF2B5EF4-FFF2-40B4-BE49-F238E27FC236}">
                    <a16:creationId xmlns:a16="http://schemas.microsoft.com/office/drawing/2014/main" id="{5E33BC90-BC6E-84E2-D3D7-E97616B67853}"/>
                  </a:ext>
                </a:extLst>
              </p:cNvPr>
              <p:cNvSpPr/>
              <p:nvPr/>
            </p:nvSpPr>
            <p:spPr>
              <a:xfrm>
                <a:off x="61803" y="3293089"/>
                <a:ext cx="2449776" cy="317910"/>
              </a:xfrm>
              <a:prstGeom prst="roundRect">
                <a:avLst>
                  <a:gd name="adj" fmla="val 11341"/>
                </a:avLst>
              </a:prstGeom>
              <a:solidFill>
                <a:srgbClr val="34658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marL="63497">
                  <a:defRPr/>
                </a:pPr>
                <a:r>
                  <a:rPr lang="en-US" sz="1050" b="1" dirty="0">
                    <a:solidFill>
                      <a:schemeClr val="bg1"/>
                    </a:solidFill>
                    <a:latin typeface="Arial"/>
                  </a:rPr>
                  <a:t>Room equipment</a:t>
                </a:r>
              </a:p>
            </p:txBody>
          </p:sp>
        </p:grpSp>
        <p:sp>
          <p:nvSpPr>
            <p:cNvPr id="27" name="Content Placeholder 2">
              <a:extLst>
                <a:ext uri="{FF2B5EF4-FFF2-40B4-BE49-F238E27FC236}">
                  <a16:creationId xmlns:a16="http://schemas.microsoft.com/office/drawing/2014/main" id="{1F8636D7-4CAF-B4C8-59C5-4766E2B05840}"/>
                </a:ext>
              </a:extLst>
            </p:cNvPr>
            <p:cNvSpPr txBox="1">
              <a:spLocks/>
            </p:cNvSpPr>
            <p:nvPr/>
          </p:nvSpPr>
          <p:spPr bwMode="gray">
            <a:xfrm>
              <a:off x="737015" y="1616075"/>
              <a:ext cx="3037967" cy="2923877"/>
            </a:xfrm>
            <a:prstGeom prst="rect">
              <a:avLst/>
            </a:prstGeom>
          </p:spPr>
          <p:txBody>
            <a:bodyPr vert="horz" wrap="square" lIns="0" tIns="0" rIns="0" bIns="0" numCol="1" spcCol="45720" rtlCol="0" anchor="t">
              <a:sp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2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1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05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05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1450" indent="-171450">
                <a:spcBef>
                  <a:spcPts val="0"/>
                </a:spcBef>
                <a:spcAft>
                  <a:spcPts val="600"/>
                </a:spcAft>
                <a:buFont typeface="Wingdings" pitchFamily="2" charset="2"/>
                <a:buChar char="§"/>
              </a:pPr>
              <a:r>
                <a:rPr lang="en-US" sz="900" dirty="0"/>
                <a:t>Vascular dilators</a:t>
              </a:r>
            </a:p>
            <a:p>
              <a:pPr marL="171450" indent="-171450">
                <a:spcBef>
                  <a:spcPts val="0"/>
                </a:spcBef>
                <a:spcAft>
                  <a:spcPts val="600"/>
                </a:spcAft>
                <a:buFont typeface="Wingdings" pitchFamily="2" charset="2"/>
                <a:buChar char="§"/>
              </a:pPr>
              <a:r>
                <a:rPr lang="en-US" sz="900" dirty="0"/>
                <a:t>Balloon tip catheter</a:t>
              </a:r>
            </a:p>
            <a:p>
              <a:pPr marL="171450" indent="-171450">
                <a:spcBef>
                  <a:spcPts val="0"/>
                </a:spcBef>
                <a:spcAft>
                  <a:spcPts val="600"/>
                </a:spcAft>
                <a:buFont typeface="Wingdings" pitchFamily="2" charset="2"/>
                <a:buChar char="§"/>
              </a:pPr>
              <a:r>
                <a:rPr lang="en-US" sz="900" dirty="0"/>
                <a:t>Angiographic catheters</a:t>
              </a:r>
            </a:p>
            <a:p>
              <a:pPr marL="171450" indent="-171450">
                <a:spcBef>
                  <a:spcPts val="0"/>
                </a:spcBef>
                <a:spcAft>
                  <a:spcPts val="600"/>
                </a:spcAft>
                <a:buFont typeface="Wingdings" pitchFamily="2" charset="2"/>
                <a:buChar char="§"/>
              </a:pPr>
              <a:r>
                <a:rPr lang="en-US" sz="900" dirty="0"/>
                <a:t>Exchange length 0.035" (0.89 mm) extra-stiff guidewires: </a:t>
              </a:r>
              <a:br>
                <a:rPr lang="en-US" sz="900" dirty="0"/>
              </a:br>
              <a:r>
                <a:rPr lang="en-US" sz="900" dirty="0"/>
                <a:t>i.e., Lunderquist, Meier, Amplatz extra stiff</a:t>
              </a:r>
            </a:p>
            <a:p>
              <a:pPr marL="171450" indent="-171450">
                <a:spcBef>
                  <a:spcPts val="0"/>
                </a:spcBef>
                <a:spcAft>
                  <a:spcPts val="600"/>
                </a:spcAft>
                <a:buFont typeface="Wingdings" pitchFamily="2" charset="2"/>
                <a:buChar char="§"/>
              </a:pPr>
              <a:r>
                <a:rPr lang="en-US" sz="900" dirty="0"/>
                <a:t>Intra-cardiac echocardiographic system (optional)</a:t>
              </a:r>
            </a:p>
            <a:p>
              <a:pPr marL="171450" indent="-171450">
                <a:spcBef>
                  <a:spcPts val="0"/>
                </a:spcBef>
                <a:spcAft>
                  <a:spcPts val="600"/>
                </a:spcAft>
                <a:buFont typeface="Wingdings" pitchFamily="2" charset="2"/>
                <a:buChar char="§"/>
              </a:pPr>
              <a:r>
                <a:rPr lang="en-US" sz="900" dirty="0"/>
                <a:t>Vascular closure devices</a:t>
              </a:r>
            </a:p>
            <a:p>
              <a:pPr marL="171450" indent="-171450">
                <a:spcBef>
                  <a:spcPts val="0"/>
                </a:spcBef>
                <a:spcAft>
                  <a:spcPts val="600"/>
                </a:spcAft>
                <a:buFont typeface="Wingdings" pitchFamily="2" charset="2"/>
                <a:buChar char="§"/>
              </a:pPr>
              <a:r>
                <a:rPr lang="en-US" sz="900" dirty="0"/>
                <a:t>Large bore short sheath</a:t>
              </a:r>
            </a:p>
            <a:p>
              <a:pPr marL="171450" indent="-171450">
                <a:spcBef>
                  <a:spcPts val="0"/>
                </a:spcBef>
                <a:spcAft>
                  <a:spcPts val="600"/>
                </a:spcAft>
                <a:buFont typeface="Wingdings" pitchFamily="2" charset="2"/>
                <a:buChar char="§"/>
              </a:pPr>
              <a:r>
                <a:rPr lang="en-US" sz="900" dirty="0"/>
                <a:t>Temporary pacemaker and pacing leads</a:t>
              </a:r>
            </a:p>
            <a:p>
              <a:pPr marL="171450" indent="-171450">
                <a:spcBef>
                  <a:spcPts val="0"/>
                </a:spcBef>
                <a:spcAft>
                  <a:spcPts val="600"/>
                </a:spcAft>
                <a:buFont typeface="Wingdings" pitchFamily="2" charset="2"/>
                <a:buChar char="§"/>
              </a:pPr>
              <a:r>
                <a:rPr lang="en-US" sz="900" dirty="0"/>
                <a:t>Liter heparinized saline</a:t>
              </a:r>
            </a:p>
            <a:p>
              <a:pPr marL="171450" indent="-171450">
                <a:spcBef>
                  <a:spcPts val="0"/>
                </a:spcBef>
                <a:spcAft>
                  <a:spcPts val="600"/>
                </a:spcAft>
                <a:buFont typeface="Wingdings" pitchFamily="2" charset="2"/>
                <a:buChar char="§"/>
              </a:pPr>
              <a:r>
                <a:rPr lang="en-US" sz="900" dirty="0"/>
                <a:t>Liter normal 0.9% saline</a:t>
              </a:r>
            </a:p>
            <a:p>
              <a:pPr marL="171450" indent="-171450">
                <a:spcBef>
                  <a:spcPts val="0"/>
                </a:spcBef>
                <a:spcAft>
                  <a:spcPts val="600"/>
                </a:spcAft>
                <a:buFont typeface="Wingdings" pitchFamily="2" charset="2"/>
                <a:buChar char="§"/>
              </a:pPr>
              <a:r>
                <a:rPr lang="en-US" sz="900" dirty="0"/>
                <a:t>Standard cardiac catheterization lab equipment </a:t>
              </a:r>
            </a:p>
            <a:p>
              <a:pPr marL="171450" indent="-171450">
                <a:spcBef>
                  <a:spcPts val="0"/>
                </a:spcBef>
                <a:spcAft>
                  <a:spcPts val="600"/>
                </a:spcAft>
                <a:buFont typeface="Wingdings" pitchFamily="2" charset="2"/>
                <a:buChar char="§"/>
              </a:pPr>
              <a:r>
                <a:rPr lang="en-US" sz="900" dirty="0"/>
                <a:t>Fluoroscopy (bi-plane, fixed, mobile or semi-mobile fluoroscopy systems appropriate for use in percutaneous coronary interventions)</a:t>
              </a:r>
            </a:p>
          </p:txBody>
        </p:sp>
      </p:grpSp>
      <p:grpSp>
        <p:nvGrpSpPr>
          <p:cNvPr id="12" name="Group 11">
            <a:extLst>
              <a:ext uri="{FF2B5EF4-FFF2-40B4-BE49-F238E27FC236}">
                <a16:creationId xmlns:a16="http://schemas.microsoft.com/office/drawing/2014/main" id="{AF361AF2-DDD8-518F-F52E-53F61FB02EE7}"/>
              </a:ext>
            </a:extLst>
          </p:cNvPr>
          <p:cNvGrpSpPr/>
          <p:nvPr/>
        </p:nvGrpSpPr>
        <p:grpSpPr>
          <a:xfrm>
            <a:off x="4443959" y="3637233"/>
            <a:ext cx="3955679" cy="1327960"/>
            <a:chOff x="4267200" y="3461167"/>
            <a:chExt cx="3479094" cy="1327960"/>
          </a:xfrm>
        </p:grpSpPr>
        <p:grpSp>
          <p:nvGrpSpPr>
            <p:cNvPr id="13" name="Group 12">
              <a:extLst>
                <a:ext uri="{FF2B5EF4-FFF2-40B4-BE49-F238E27FC236}">
                  <a16:creationId xmlns:a16="http://schemas.microsoft.com/office/drawing/2014/main" id="{1855E308-1018-4D21-9823-8ED6F3F615EB}"/>
                </a:ext>
              </a:extLst>
            </p:cNvPr>
            <p:cNvGrpSpPr/>
            <p:nvPr/>
          </p:nvGrpSpPr>
          <p:grpSpPr>
            <a:xfrm>
              <a:off x="4267200" y="3461167"/>
              <a:ext cx="3479094" cy="1327960"/>
              <a:chOff x="0" y="3217204"/>
              <a:chExt cx="2573382" cy="1327960"/>
            </a:xfrm>
          </p:grpSpPr>
          <p:sp>
            <p:nvSpPr>
              <p:cNvPr id="15" name="Rounded Rectangle 14">
                <a:extLst>
                  <a:ext uri="{FF2B5EF4-FFF2-40B4-BE49-F238E27FC236}">
                    <a16:creationId xmlns:a16="http://schemas.microsoft.com/office/drawing/2014/main" id="{DA7E1A80-C57B-C27A-4687-6E0AE14440BC}"/>
                  </a:ext>
                </a:extLst>
              </p:cNvPr>
              <p:cNvSpPr/>
              <p:nvPr/>
            </p:nvSpPr>
            <p:spPr>
              <a:xfrm>
                <a:off x="0" y="3217204"/>
                <a:ext cx="2573382" cy="1327960"/>
              </a:xfrm>
              <a:prstGeom prst="roundRect">
                <a:avLst>
                  <a:gd name="adj" fmla="val 485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19" name="Rounded Rectangle 32">
                <a:extLst>
                  <a:ext uri="{FF2B5EF4-FFF2-40B4-BE49-F238E27FC236}">
                    <a16:creationId xmlns:a16="http://schemas.microsoft.com/office/drawing/2014/main" id="{9CD1AA62-4BE2-F630-0642-D1F854D42441}"/>
                  </a:ext>
                </a:extLst>
              </p:cNvPr>
              <p:cNvSpPr/>
              <p:nvPr/>
            </p:nvSpPr>
            <p:spPr>
              <a:xfrm>
                <a:off x="61803" y="3293089"/>
                <a:ext cx="2449776" cy="317910"/>
              </a:xfrm>
              <a:prstGeom prst="roundRect">
                <a:avLst>
                  <a:gd name="adj" fmla="val 11341"/>
                </a:avLst>
              </a:prstGeom>
              <a:solidFill>
                <a:srgbClr val="34658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marL="63497">
                  <a:defRPr/>
                </a:pPr>
                <a:r>
                  <a:rPr lang="en-US" sz="1050" b="1" dirty="0">
                    <a:solidFill>
                      <a:schemeClr val="bg1"/>
                    </a:solidFill>
                    <a:latin typeface="Arial"/>
                  </a:rPr>
                  <a:t>Equipment provided by Edwards Lifesciences</a:t>
                </a:r>
              </a:p>
            </p:txBody>
          </p:sp>
        </p:grpSp>
        <p:sp>
          <p:nvSpPr>
            <p:cNvPr id="14" name="TextBox 13">
              <a:extLst>
                <a:ext uri="{FF2B5EF4-FFF2-40B4-BE49-F238E27FC236}">
                  <a16:creationId xmlns:a16="http://schemas.microsoft.com/office/drawing/2014/main" id="{4C57FB05-7D8B-862C-193D-5E2F06523F37}"/>
                </a:ext>
              </a:extLst>
            </p:cNvPr>
            <p:cNvSpPr txBox="1"/>
            <p:nvPr/>
          </p:nvSpPr>
          <p:spPr>
            <a:xfrm>
              <a:off x="4515856" y="3923546"/>
              <a:ext cx="2084136" cy="803712"/>
            </a:xfrm>
            <a:prstGeom prst="rect">
              <a:avLst/>
            </a:prstGeom>
            <a:noFill/>
          </p:spPr>
          <p:txBody>
            <a:bodyPr wrap="square" lIns="0" tIns="0" rIns="0" numCol="1">
              <a:noAutofit/>
            </a:bodyPr>
            <a:lstStyle/>
            <a:p>
              <a:pPr marL="171450" indent="-171450">
                <a:spcAft>
                  <a:spcPts val="400"/>
                </a:spcAft>
                <a:buClr>
                  <a:schemeClr val="accent1"/>
                </a:buClr>
                <a:buSzPct val="110000"/>
                <a:buFont typeface="Wingdings" pitchFamily="2" charset="2"/>
                <a:buChar char="§"/>
                <a:defRPr/>
              </a:pPr>
              <a:r>
                <a:rPr lang="en-US" sz="900" dirty="0"/>
                <a:t>Edwards SAPIEN 3 valve</a:t>
              </a:r>
            </a:p>
            <a:p>
              <a:pPr marL="171450" indent="-171450">
                <a:spcAft>
                  <a:spcPts val="400"/>
                </a:spcAft>
                <a:buClr>
                  <a:schemeClr val="accent1"/>
                </a:buClr>
                <a:buSzPct val="110000"/>
                <a:buFont typeface="Wingdings" pitchFamily="2" charset="2"/>
                <a:buChar char="§"/>
                <a:defRPr/>
              </a:pPr>
              <a:r>
                <a:rPr lang="en-US" sz="900" dirty="0"/>
                <a:t>Edwards Pulmonic delivery system</a:t>
              </a:r>
            </a:p>
            <a:p>
              <a:pPr marL="171450" indent="-171450">
                <a:spcAft>
                  <a:spcPts val="400"/>
                </a:spcAft>
                <a:buClr>
                  <a:schemeClr val="accent1"/>
                </a:buClr>
                <a:buSzPct val="110000"/>
                <a:buFont typeface="Wingdings" pitchFamily="2" charset="2"/>
                <a:buChar char="§"/>
                <a:defRPr/>
              </a:pPr>
              <a:r>
                <a:rPr lang="en-US" sz="900" dirty="0"/>
                <a:t>Edwards crimper</a:t>
              </a:r>
            </a:p>
            <a:p>
              <a:pPr marL="171450" indent="-171450">
                <a:spcAft>
                  <a:spcPts val="400"/>
                </a:spcAft>
                <a:buClr>
                  <a:schemeClr val="accent1"/>
                </a:buClr>
                <a:buSzPct val="110000"/>
                <a:buFont typeface="Wingdings" pitchFamily="2" charset="2"/>
                <a:buChar char="§"/>
                <a:defRPr/>
              </a:pPr>
              <a:r>
                <a:rPr lang="en-US" sz="900" dirty="0"/>
                <a:t>Edwards provided inflation device</a:t>
              </a:r>
            </a:p>
            <a:p>
              <a:pPr marL="171450" indent="-171450">
                <a:spcAft>
                  <a:spcPts val="600"/>
                </a:spcAft>
                <a:buClr>
                  <a:schemeClr val="accent1"/>
                </a:buClr>
                <a:buSzPct val="110000"/>
                <a:buFont typeface="Wingdings" pitchFamily="2" charset="2"/>
                <a:buChar char="§"/>
                <a:defRPr/>
              </a:pPr>
              <a:endParaRPr lang="en-US" sz="900" dirty="0"/>
            </a:p>
          </p:txBody>
        </p:sp>
      </p:grpSp>
    </p:spTree>
    <p:custDataLst>
      <p:tags r:id="rId1"/>
    </p:custDataLst>
    <p:extLst>
      <p:ext uri="{BB962C8B-B14F-4D97-AF65-F5344CB8AC3E}">
        <p14:creationId xmlns:p14="http://schemas.microsoft.com/office/powerpoint/2010/main" val="37104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A3A2C-FFCD-4241-A4D5-2B67595F99CC}"/>
              </a:ext>
            </a:extLst>
          </p:cNvPr>
          <p:cNvSpPr>
            <a:spLocks noGrp="1"/>
          </p:cNvSpPr>
          <p:nvPr>
            <p:ph type="title"/>
          </p:nvPr>
        </p:nvSpPr>
        <p:spPr>
          <a:xfrm>
            <a:off x="548640" y="1096853"/>
            <a:ext cx="3749040" cy="1600627"/>
          </a:xfrm>
        </p:spPr>
        <p:txBody>
          <a:bodyPr/>
          <a:lstStyle/>
          <a:p>
            <a:r>
              <a:rPr lang="en-US" dirty="0"/>
              <a:t>Procedural steps</a:t>
            </a:r>
          </a:p>
        </p:txBody>
      </p:sp>
      <p:sp>
        <p:nvSpPr>
          <p:cNvPr id="4" name="Text Placeholder 3">
            <a:extLst>
              <a:ext uri="{FF2B5EF4-FFF2-40B4-BE49-F238E27FC236}">
                <a16:creationId xmlns:a16="http://schemas.microsoft.com/office/drawing/2014/main" id="{DCE7E5E4-0EAB-1BED-25CA-84B1F5992C0F}"/>
              </a:ext>
            </a:extLst>
          </p:cNvPr>
          <p:cNvSpPr>
            <a:spLocks noGrp="1"/>
          </p:cNvSpPr>
          <p:nvPr>
            <p:ph type="body" idx="1"/>
          </p:nvPr>
        </p:nvSpPr>
        <p:spPr/>
        <p:txBody>
          <a:bodyPr/>
          <a:lstStyle/>
          <a:p>
            <a:endParaRPr lang="en-US" dirty="0"/>
          </a:p>
        </p:txBody>
      </p:sp>
    </p:spTree>
    <p:custDataLst>
      <p:tags r:id="rId1"/>
    </p:custDataLst>
    <p:extLst>
      <p:ext uri="{BB962C8B-B14F-4D97-AF65-F5344CB8AC3E}">
        <p14:creationId xmlns:p14="http://schemas.microsoft.com/office/powerpoint/2010/main" val="624321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A Angio L LAT">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rcRect l="15916" t="9431" r="16033" b="5723"/>
          <a:stretch/>
        </p:blipFill>
        <p:spPr>
          <a:xfrm>
            <a:off x="2622745" y="1525227"/>
            <a:ext cx="2763506" cy="2677147"/>
          </a:xfrm>
          <a:prstGeom prst="rect">
            <a:avLst/>
          </a:prstGeom>
          <a:ln w="38100">
            <a:solidFill>
              <a:schemeClr val="bg1"/>
            </a:solidFill>
            <a:miter lim="800000"/>
          </a:ln>
          <a:effectLst>
            <a:outerShdw blurRad="254000" algn="tl" rotWithShape="0">
              <a:prstClr val="black">
                <a:alpha val="20000"/>
              </a:prstClr>
            </a:outerShdw>
          </a:effectLst>
        </p:spPr>
      </p:pic>
      <p:grpSp>
        <p:nvGrpSpPr>
          <p:cNvPr id="10" name="Group 9">
            <a:extLst>
              <a:ext uri="{FF2B5EF4-FFF2-40B4-BE49-F238E27FC236}">
                <a16:creationId xmlns:a16="http://schemas.microsoft.com/office/drawing/2014/main" id="{D37348DA-DBBA-22EE-F7A3-899BDF8E2AB4}"/>
              </a:ext>
            </a:extLst>
          </p:cNvPr>
          <p:cNvGrpSpPr/>
          <p:nvPr/>
        </p:nvGrpSpPr>
        <p:grpSpPr>
          <a:xfrm>
            <a:off x="3232448" y="4336930"/>
            <a:ext cx="1544100" cy="170045"/>
            <a:chOff x="4481096" y="3905167"/>
            <a:chExt cx="2406491" cy="443010"/>
          </a:xfrm>
        </p:grpSpPr>
        <p:sp>
          <p:nvSpPr>
            <p:cNvPr id="17" name="TextBox 16">
              <a:extLst>
                <a:ext uri="{FF2B5EF4-FFF2-40B4-BE49-F238E27FC236}">
                  <a16:creationId xmlns:a16="http://schemas.microsoft.com/office/drawing/2014/main" id="{A4CD5D7D-A458-1119-9844-96579BD5EB6E}"/>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8" name="Freeform 8">
              <a:extLst>
                <a:ext uri="{FF2B5EF4-FFF2-40B4-BE49-F238E27FC236}">
                  <a16:creationId xmlns:a16="http://schemas.microsoft.com/office/drawing/2014/main" id="{A207E3BA-A7E6-6609-1730-31C0C0487E14}"/>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3" name="Title 2"/>
          <p:cNvSpPr>
            <a:spLocks noGrp="1"/>
          </p:cNvSpPr>
          <p:nvPr>
            <p:ph type="title"/>
          </p:nvPr>
        </p:nvSpPr>
        <p:spPr>
          <a:xfrm>
            <a:off x="548640" y="310896"/>
            <a:ext cx="6510528" cy="685800"/>
          </a:xfrm>
        </p:spPr>
        <p:txBody>
          <a:bodyPr/>
          <a:lstStyle/>
          <a:p>
            <a:r>
              <a:rPr lang="en-US" dirty="0"/>
              <a:t>RVOT angiography</a:t>
            </a:r>
          </a:p>
        </p:txBody>
      </p:sp>
      <p:sp>
        <p:nvSpPr>
          <p:cNvPr id="2" name="Content Placeholder 1"/>
          <p:cNvSpPr>
            <a:spLocks noGrp="1"/>
          </p:cNvSpPr>
          <p:nvPr>
            <p:ph idx="1"/>
          </p:nvPr>
        </p:nvSpPr>
        <p:spPr>
          <a:xfrm>
            <a:off x="549276" y="1627951"/>
            <a:ext cx="1821310" cy="1261884"/>
          </a:xfrm>
        </p:spPr>
        <p:txBody>
          <a:bodyPr wrap="square">
            <a:spAutoFit/>
          </a:bodyPr>
          <a:lstStyle/>
          <a:p>
            <a:r>
              <a:rPr lang="en-US" sz="1200" dirty="0"/>
              <a:t>Biplane angiography</a:t>
            </a:r>
          </a:p>
          <a:p>
            <a:r>
              <a:rPr lang="en-US" sz="1200" dirty="0"/>
              <a:t>Assess proposed site for implantation</a:t>
            </a:r>
          </a:p>
          <a:p>
            <a:r>
              <a:rPr lang="en-US" sz="1200" dirty="0"/>
              <a:t>Quantification of pulmonary regurgitation and/or stenosis</a:t>
            </a:r>
          </a:p>
        </p:txBody>
      </p:sp>
      <p:pic>
        <p:nvPicPr>
          <p:cNvPr id="8" name="PA Angio LAO CRA">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9"/>
          <a:srcRect l="18855" t="9417" r="18012" b="6070"/>
          <a:stretch/>
        </p:blipFill>
        <p:spPr>
          <a:xfrm>
            <a:off x="5734568" y="1525227"/>
            <a:ext cx="2666482" cy="2677147"/>
          </a:xfrm>
          <a:prstGeom prst="rect">
            <a:avLst/>
          </a:prstGeom>
          <a:ln w="38100">
            <a:solidFill>
              <a:schemeClr val="bg1"/>
            </a:solidFill>
            <a:miter lim="800000"/>
          </a:ln>
          <a:effectLst>
            <a:outerShdw blurRad="254000" algn="tl" rotWithShape="0">
              <a:prstClr val="black">
                <a:alpha val="20000"/>
              </a:prstClr>
            </a:outerShdw>
          </a:effectLst>
        </p:spPr>
      </p:pic>
      <p:grpSp>
        <p:nvGrpSpPr>
          <p:cNvPr id="4" name="Group 3">
            <a:extLst>
              <a:ext uri="{FF2B5EF4-FFF2-40B4-BE49-F238E27FC236}">
                <a16:creationId xmlns:a16="http://schemas.microsoft.com/office/drawing/2014/main" id="{87BC4801-271F-626D-78F3-47583773460C}"/>
              </a:ext>
            </a:extLst>
          </p:cNvPr>
          <p:cNvGrpSpPr/>
          <p:nvPr/>
        </p:nvGrpSpPr>
        <p:grpSpPr>
          <a:xfrm>
            <a:off x="6295759" y="4336930"/>
            <a:ext cx="1544100" cy="170045"/>
            <a:chOff x="4481096" y="3905167"/>
            <a:chExt cx="2406491" cy="443010"/>
          </a:xfrm>
        </p:grpSpPr>
        <p:sp>
          <p:nvSpPr>
            <p:cNvPr id="5" name="TextBox 4">
              <a:extLst>
                <a:ext uri="{FF2B5EF4-FFF2-40B4-BE49-F238E27FC236}">
                  <a16:creationId xmlns:a16="http://schemas.microsoft.com/office/drawing/2014/main" id="{9DA05FA2-B5F6-D734-47F9-68FFFCCA9C08}"/>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6" name="Freeform 8">
              <a:extLst>
                <a:ext uri="{FF2B5EF4-FFF2-40B4-BE49-F238E27FC236}">
                  <a16:creationId xmlns:a16="http://schemas.microsoft.com/office/drawing/2014/main" id="{9BEC5E2F-0B42-DFE3-9B95-7C82C5ED2DD6}"/>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20" name="Footer Placeholder 19">
            <a:extLst>
              <a:ext uri="{FF2B5EF4-FFF2-40B4-BE49-F238E27FC236}">
                <a16:creationId xmlns:a16="http://schemas.microsoft.com/office/drawing/2014/main" id="{E371893B-FD23-F25E-20D6-0A3D9DEFEE42}"/>
              </a:ext>
            </a:extLst>
          </p:cNvPr>
          <p:cNvSpPr>
            <a:spLocks noGrp="1"/>
          </p:cNvSpPr>
          <p:nvPr>
            <p:ph type="ftr" sz="quarter" idx="13"/>
          </p:nvPr>
        </p:nvSpPr>
        <p:spPr/>
        <p:txBody>
          <a:bodyPr/>
          <a:lstStyle/>
          <a:p>
            <a:r>
              <a:rPr lang="en-US" dirty="0"/>
              <a:t>DOC-0250104 Rev A </a:t>
            </a:r>
          </a:p>
        </p:txBody>
      </p:sp>
      <p:sp>
        <p:nvSpPr>
          <p:cNvPr id="9" name="Slide Number Placeholder 8">
            <a:extLst>
              <a:ext uri="{FF2B5EF4-FFF2-40B4-BE49-F238E27FC236}">
                <a16:creationId xmlns:a16="http://schemas.microsoft.com/office/drawing/2014/main" id="{CB51A4D0-0ABC-521B-3CA7-82A091A20EAD}"/>
              </a:ext>
            </a:extLst>
          </p:cNvPr>
          <p:cNvSpPr>
            <a:spLocks noGrp="1"/>
          </p:cNvSpPr>
          <p:nvPr>
            <p:ph type="sldNum" sz="quarter" idx="12"/>
          </p:nvPr>
        </p:nvSpPr>
        <p:spPr/>
        <p:txBody>
          <a:bodyPr/>
          <a:lstStyle/>
          <a:p>
            <a:fld id="{CDBA9528-BCFE-1E43-A37D-912FF3C527A6}" type="slidenum">
              <a:rPr lang="en-US" smtClean="0"/>
              <a:pPr/>
              <a:t>22</a:t>
            </a:fld>
            <a:endParaRPr lang="en-US" dirty="0"/>
          </a:p>
        </p:txBody>
      </p:sp>
    </p:spTree>
    <p:custDataLst>
      <p:tags r:id="rId1"/>
    </p:custDataLst>
    <p:extLst>
      <p:ext uri="{BB962C8B-B14F-4D97-AF65-F5344CB8AC3E}">
        <p14:creationId xmlns:p14="http://schemas.microsoft.com/office/powerpoint/2010/main" val="314957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999" fill="hold"/>
                                        <p:tgtEl>
                                          <p:spTgt spid="8"/>
                                        </p:tgtEl>
                                      </p:cBhvr>
                                    </p:cmd>
                                  </p:childTnLst>
                                </p:cTn>
                              </p:par>
                              <p:par>
                                <p:cTn id="7" presetID="1" presetClass="mediacall" presetSubtype="0" fill="hold" nodeType="withEffect">
                                  <p:stCondLst>
                                    <p:cond delay="0"/>
                                  </p:stCondLst>
                                  <p:childTnLst>
                                    <p:cmd type="call" cmd="playFrom(0.0)">
                                      <p:cBhvr>
                                        <p:cTn id="8" dur="499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8"/>
                </p:tgtEl>
              </p:cMediaNode>
            </p:video>
            <p:seq concurrent="1" nextAc="seek">
              <p:cTn id="10" restart="whenNotActive" fill="hold" evtFilter="cancelBubble" nodeType="interactiveSeq">
                <p:stCondLst>
                  <p:cond evt="onClick" delay="0">
                    <p:tgtEl>
                      <p:spTgt spid="8"/>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8"/>
                                        </p:tgtEl>
                                      </p:cBhvr>
                                    </p:cmd>
                                  </p:childTnLst>
                                </p:cTn>
                              </p:par>
                            </p:childTnLst>
                          </p:cTn>
                        </p:par>
                      </p:childTnLst>
                    </p:cTn>
                  </p:par>
                </p:childTnLst>
              </p:cTn>
              <p:nextCondLst>
                <p:cond evt="onClick" delay="0">
                  <p:tgtEl>
                    <p:spTgt spid="8"/>
                  </p:tgtEl>
                </p:cond>
              </p:nextCondLst>
            </p:seq>
            <p:video>
              <p:cMediaNode vol="80000">
                <p:cTn id="15" repeatCount="indefinite" fill="hold" display="0">
                  <p:stCondLst>
                    <p:cond delay="indefinite"/>
                  </p:stCondLst>
                </p:cTn>
                <p:tgtEl>
                  <p:spTgt spid="7"/>
                </p:tgtEl>
              </p:cMediaNode>
            </p:video>
            <p:seq concurrent="1" nextAc="seek">
              <p:cTn id="16" restart="whenNotActive" fill="hold" evtFilter="cancelBubble" nodeType="interactiveSeq">
                <p:stCondLst>
                  <p:cond evt="onClick" delay="0">
                    <p:tgtEl>
                      <p:spTgt spid="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Wire exchange and placement</a:t>
            </a:r>
          </a:p>
        </p:txBody>
      </p:sp>
      <p:sp>
        <p:nvSpPr>
          <p:cNvPr id="2" name="Content Placeholder 1">
            <a:extLst>
              <a:ext uri="{FF2B5EF4-FFF2-40B4-BE49-F238E27FC236}">
                <a16:creationId xmlns:a16="http://schemas.microsoft.com/office/drawing/2014/main" id="{517D84A5-0B37-0258-A81C-74DC8202EDE4}"/>
              </a:ext>
            </a:extLst>
          </p:cNvPr>
          <p:cNvSpPr>
            <a:spLocks noGrp="1"/>
          </p:cNvSpPr>
          <p:nvPr>
            <p:ph sz="half" idx="1"/>
          </p:nvPr>
        </p:nvSpPr>
        <p:spPr>
          <a:xfrm>
            <a:off x="548640" y="1511652"/>
            <a:ext cx="3728773" cy="3151787"/>
          </a:xfrm>
        </p:spPr>
        <p:txBody>
          <a:bodyPr/>
          <a:lstStyle/>
          <a:p>
            <a:r>
              <a:rPr lang="en-US" dirty="0"/>
              <a:t>Wire positioned in a distal pulmonary branch</a:t>
            </a:r>
          </a:p>
          <a:p>
            <a:pPr lvl="1"/>
            <a:r>
              <a:rPr lang="en-US" dirty="0"/>
              <a:t>Preferably the left lower branch given its vertical orientation</a:t>
            </a:r>
          </a:p>
          <a:p>
            <a:r>
              <a:rPr lang="en-US" dirty="0"/>
              <a:t>Exchange to a 0.035” exchange length </a:t>
            </a:r>
            <a:br>
              <a:rPr lang="en-US" dirty="0"/>
            </a:br>
            <a:r>
              <a:rPr lang="en-US" dirty="0"/>
              <a:t>stiff guidewire </a:t>
            </a:r>
          </a:p>
          <a:p>
            <a:pPr lvl="1"/>
            <a:r>
              <a:rPr lang="en-US" dirty="0"/>
              <a:t>i.e., Lunderquist (Cook) or Meier </a:t>
            </a:r>
            <a:br>
              <a:rPr lang="en-US" dirty="0"/>
            </a:br>
            <a:r>
              <a:rPr lang="en-US" dirty="0"/>
              <a:t>(Boston Scientific)</a:t>
            </a:r>
          </a:p>
          <a:p>
            <a:pPr lvl="1"/>
            <a:r>
              <a:rPr lang="en-US" dirty="0"/>
              <a:t>Stiff wires are recommended to assist </a:t>
            </a:r>
            <a:br>
              <a:rPr lang="en-US" dirty="0"/>
            </a:br>
            <a:r>
              <a:rPr lang="en-US" dirty="0"/>
              <a:t>with tracking of the delivery system</a:t>
            </a:r>
          </a:p>
          <a:p>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4263" y="1298448"/>
            <a:ext cx="3170706" cy="3151786"/>
          </a:xfrm>
          <a:prstGeom prst="rect">
            <a:avLst/>
          </a:prstGeom>
          <a:ln w="38100">
            <a:solidFill>
              <a:schemeClr val="bg1"/>
            </a:solidFill>
            <a:miter lim="800000"/>
          </a:ln>
          <a:effectLst>
            <a:outerShdw blurRad="254000" algn="tl" rotWithShape="0">
              <a:prstClr val="black">
                <a:alpha val="20000"/>
              </a:prstClr>
            </a:outerShdw>
          </a:effectLst>
        </p:spPr>
      </p:pic>
      <p:sp>
        <p:nvSpPr>
          <p:cNvPr id="31" name="Footer Placeholder 30">
            <a:extLst>
              <a:ext uri="{FF2B5EF4-FFF2-40B4-BE49-F238E27FC236}">
                <a16:creationId xmlns:a16="http://schemas.microsoft.com/office/drawing/2014/main" id="{45770B9D-1DA4-C26F-76C6-25BA35A01FD5}"/>
              </a:ext>
            </a:extLst>
          </p:cNvPr>
          <p:cNvSpPr>
            <a:spLocks noGrp="1"/>
          </p:cNvSpPr>
          <p:nvPr>
            <p:ph type="ftr" sz="quarter" idx="11"/>
          </p:nvPr>
        </p:nvSpPr>
        <p:spPr/>
        <p:txBody>
          <a:bodyPr/>
          <a:lstStyle/>
          <a:p>
            <a:r>
              <a:rPr lang="en-US" dirty="0"/>
              <a:t>DOC-0250104 Rev A </a:t>
            </a:r>
          </a:p>
        </p:txBody>
      </p:sp>
      <p:sp>
        <p:nvSpPr>
          <p:cNvPr id="3" name="Slide Number Placeholder 2">
            <a:extLst>
              <a:ext uri="{FF2B5EF4-FFF2-40B4-BE49-F238E27FC236}">
                <a16:creationId xmlns:a16="http://schemas.microsoft.com/office/drawing/2014/main" id="{0F02E461-FBD3-0ED7-8086-02FC250069F9}"/>
              </a:ext>
            </a:extLst>
          </p:cNvPr>
          <p:cNvSpPr>
            <a:spLocks noGrp="1"/>
          </p:cNvSpPr>
          <p:nvPr>
            <p:ph type="sldNum" sz="quarter" idx="12"/>
          </p:nvPr>
        </p:nvSpPr>
        <p:spPr/>
        <p:txBody>
          <a:bodyPr/>
          <a:lstStyle/>
          <a:p>
            <a:fld id="{CDBA9528-BCFE-1E43-A37D-912FF3C527A6}" type="slidenum">
              <a:rPr lang="en-US" smtClean="0"/>
              <a:pPr/>
              <a:t>23</a:t>
            </a:fld>
            <a:endParaRPr lang="en-US" dirty="0"/>
          </a:p>
        </p:txBody>
      </p:sp>
    </p:spTree>
    <p:custDataLst>
      <p:tags r:id="rId1"/>
    </p:custDataLst>
    <p:extLst>
      <p:ext uri="{BB962C8B-B14F-4D97-AF65-F5344CB8AC3E}">
        <p14:creationId xmlns:p14="http://schemas.microsoft.com/office/powerpoint/2010/main" val="285371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Coronary occlusion assessment</a:t>
            </a:r>
          </a:p>
        </p:txBody>
      </p:sp>
      <p:sp>
        <p:nvSpPr>
          <p:cNvPr id="6" name="Content Placeholder 5"/>
          <p:cNvSpPr>
            <a:spLocks noGrp="1"/>
          </p:cNvSpPr>
          <p:nvPr>
            <p:ph sz="half" idx="1"/>
          </p:nvPr>
        </p:nvSpPr>
        <p:spPr>
          <a:xfrm>
            <a:off x="548640" y="1188720"/>
            <a:ext cx="2677445" cy="3247043"/>
          </a:xfrm>
        </p:spPr>
        <p:txBody>
          <a:bodyPr wrap="square">
            <a:spAutoFit/>
          </a:bodyPr>
          <a:lstStyle/>
          <a:p>
            <a:r>
              <a:rPr lang="en-US" dirty="0"/>
              <a:t>Rotational and/or biplane coronary angiography (typically lateral and LAO / CAU) profiles the left coronary well</a:t>
            </a:r>
          </a:p>
          <a:p>
            <a:r>
              <a:rPr lang="en-US" dirty="0"/>
              <a:t>Balloon sized to the final anticipated size of landing zone</a:t>
            </a:r>
          </a:p>
          <a:p>
            <a:r>
              <a:rPr lang="en-US" dirty="0"/>
              <a:t>Ensure the presence of at least 10 mm from the edge of the inflated balloon to the origin of the coronary arteries</a:t>
            </a:r>
          </a:p>
          <a:p>
            <a:r>
              <a:rPr lang="en-US" dirty="0"/>
              <a:t>Either coronary can be compromised; although typically, it is the left main and/or left anterior descending </a:t>
            </a:r>
          </a:p>
        </p:txBody>
      </p:sp>
      <p:grpSp>
        <p:nvGrpSpPr>
          <p:cNvPr id="7" name="Group 6">
            <a:extLst>
              <a:ext uri="{FF2B5EF4-FFF2-40B4-BE49-F238E27FC236}">
                <a16:creationId xmlns:a16="http://schemas.microsoft.com/office/drawing/2014/main" id="{6BF48C84-4CF2-646B-D88D-35F2A7DAB462}"/>
              </a:ext>
            </a:extLst>
          </p:cNvPr>
          <p:cNvGrpSpPr/>
          <p:nvPr/>
        </p:nvGrpSpPr>
        <p:grpSpPr>
          <a:xfrm>
            <a:off x="3532623" y="1156884"/>
            <a:ext cx="5084255" cy="3648121"/>
            <a:chOff x="3669256" y="1091452"/>
            <a:chExt cx="5084255" cy="3648121"/>
          </a:xfrm>
        </p:grpSpPr>
        <p:sp>
          <p:nvSpPr>
            <p:cNvPr id="10" name="Slide Number Placeholder 4"/>
            <p:cNvSpPr txBox="1">
              <a:spLocks/>
            </p:cNvSpPr>
            <p:nvPr/>
          </p:nvSpPr>
          <p:spPr bwMode="gray">
            <a:xfrm>
              <a:off x="7255388" y="3005403"/>
              <a:ext cx="149812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nchorCtr="0">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600" b="1" dirty="0">
                  <a:cs typeface="ＭＳ Ｐゴシック" charset="0"/>
                </a:rPr>
                <a:t>Image: </a:t>
              </a:r>
              <a:r>
                <a:rPr lang="en-US" sz="600" dirty="0">
                  <a:cs typeface="ＭＳ Ｐゴシック" charset="0"/>
                </a:rPr>
                <a:t>Wilson et al. Evolving trends in interventional cardiology: endovascular options for congenital disease in adults </a:t>
              </a:r>
            </a:p>
          </p:txBody>
        </p:sp>
        <p:sp>
          <p:nvSpPr>
            <p:cNvPr id="5" name="Slide Number Placeholder 4">
              <a:extLst>
                <a:ext uri="{FF2B5EF4-FFF2-40B4-BE49-F238E27FC236}">
                  <a16:creationId xmlns:a16="http://schemas.microsoft.com/office/drawing/2014/main" id="{BD7246F0-D32A-D684-C2CD-D5D21B66025B}"/>
                </a:ext>
              </a:extLst>
            </p:cNvPr>
            <p:cNvSpPr txBox="1">
              <a:spLocks/>
            </p:cNvSpPr>
            <p:nvPr/>
          </p:nvSpPr>
          <p:spPr bwMode="gray">
            <a:xfrm>
              <a:off x="7255388" y="1091452"/>
              <a:ext cx="1498123"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nchorCtr="0">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600" b="1" dirty="0">
                  <a:cs typeface="ＭＳ Ｐゴシック" charset="0"/>
                </a:rPr>
                <a:t>Image: </a:t>
              </a:r>
              <a:r>
                <a:rPr lang="en-US" sz="600" dirty="0">
                  <a:cs typeface="ＭＳ Ｐゴシック" charset="0"/>
                </a:rPr>
                <a:t>Morray et al. Risk of Coronary Artery Compression Among Patients Referred for Transcatheter Pulmonary Valve Implantation: A Multicenter Experience</a:t>
              </a:r>
            </a:p>
          </p:txBody>
        </p:sp>
        <p:grpSp>
          <p:nvGrpSpPr>
            <p:cNvPr id="15" name="Group 14">
              <a:extLst>
                <a:ext uri="{FF2B5EF4-FFF2-40B4-BE49-F238E27FC236}">
                  <a16:creationId xmlns:a16="http://schemas.microsoft.com/office/drawing/2014/main" id="{93F6010E-B2FA-B1F9-835C-E7E2EE052BB8}"/>
                </a:ext>
              </a:extLst>
            </p:cNvPr>
            <p:cNvGrpSpPr/>
            <p:nvPr/>
          </p:nvGrpSpPr>
          <p:grpSpPr>
            <a:xfrm>
              <a:off x="3669256" y="1091452"/>
              <a:ext cx="3566161" cy="3648121"/>
              <a:chOff x="5919757" y="1455272"/>
              <a:chExt cx="4754882" cy="4864157"/>
            </a:xfrm>
            <a:effectLst>
              <a:outerShdw blurRad="381000" sx="102000" sy="102000" algn="ctr" rotWithShape="0">
                <a:prstClr val="black">
                  <a:alpha val="20000"/>
                </a:prstClr>
              </a:outerShdw>
            </a:effectLst>
          </p:grpSpPr>
          <p:pic>
            <p:nvPicPr>
              <p:cNvPr id="4" name="Picture 3">
                <a:extLst>
                  <a:ext uri="{FF2B5EF4-FFF2-40B4-BE49-F238E27FC236}">
                    <a16:creationId xmlns:a16="http://schemas.microsoft.com/office/drawing/2014/main" id="{ECC88556-DDE4-CE45-DCFB-0FCF5491AF84}"/>
                  </a:ext>
                </a:extLst>
              </p:cNvPr>
              <p:cNvPicPr>
                <a:picLocks noChangeAspect="1"/>
              </p:cNvPicPr>
              <p:nvPr/>
            </p:nvPicPr>
            <p:blipFill>
              <a:blip r:embed="rId4"/>
              <a:stretch>
                <a:fillRect/>
              </a:stretch>
            </p:blipFill>
            <p:spPr>
              <a:xfrm>
                <a:off x="5919757" y="1455272"/>
                <a:ext cx="4754881" cy="2494950"/>
              </a:xfrm>
              <a:prstGeom prst="rect">
                <a:avLst/>
              </a:prstGeom>
              <a:ln w="38100">
                <a:solidFill>
                  <a:schemeClr val="bg1"/>
                </a:solidFill>
                <a:miter lim="800000"/>
              </a:ln>
              <a:effectLst>
                <a:outerShdw blurRad="254000" algn="tl" rotWithShape="0">
                  <a:prstClr val="black">
                    <a:alpha val="20000"/>
                  </a:prstClr>
                </a:outerShdw>
              </a:effectLst>
            </p:spPr>
          </p:pic>
          <p:pic>
            <p:nvPicPr>
              <p:cNvPr id="9" name="Picture 8"/>
              <p:cNvPicPr>
                <a:picLocks noChangeAspect="1"/>
              </p:cNvPicPr>
              <p:nvPr/>
            </p:nvPicPr>
            <p:blipFill>
              <a:blip r:embed="rId5"/>
              <a:stretch>
                <a:fillRect/>
              </a:stretch>
            </p:blipFill>
            <p:spPr>
              <a:xfrm>
                <a:off x="5919758" y="4007205"/>
                <a:ext cx="4754881" cy="2312224"/>
              </a:xfrm>
              <a:prstGeom prst="rect">
                <a:avLst/>
              </a:prstGeom>
              <a:ln w="38100">
                <a:solidFill>
                  <a:schemeClr val="bg1"/>
                </a:solidFill>
                <a:miter lim="800000"/>
              </a:ln>
              <a:effectLst>
                <a:outerShdw blurRad="254000" algn="tl" rotWithShape="0">
                  <a:prstClr val="black">
                    <a:alpha val="20000"/>
                  </a:prstClr>
                </a:outerShdw>
              </a:effectLst>
            </p:spPr>
          </p:pic>
        </p:grpSp>
      </p:grpSp>
      <p:sp>
        <p:nvSpPr>
          <p:cNvPr id="8" name="Footer Placeholder 7">
            <a:extLst>
              <a:ext uri="{FF2B5EF4-FFF2-40B4-BE49-F238E27FC236}">
                <a16:creationId xmlns:a16="http://schemas.microsoft.com/office/drawing/2014/main" id="{F4A9FD98-C080-E015-7E0B-5D0283934AF1}"/>
              </a:ext>
            </a:extLst>
          </p:cNvPr>
          <p:cNvSpPr>
            <a:spLocks noGrp="1"/>
          </p:cNvSpPr>
          <p:nvPr>
            <p:ph type="ftr" sz="quarter" idx="11"/>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CEA97393-EAD7-7863-4499-E953667E675E}"/>
              </a:ext>
            </a:extLst>
          </p:cNvPr>
          <p:cNvSpPr>
            <a:spLocks noGrp="1"/>
          </p:cNvSpPr>
          <p:nvPr>
            <p:ph type="sldNum" sz="quarter" idx="12"/>
          </p:nvPr>
        </p:nvSpPr>
        <p:spPr/>
        <p:txBody>
          <a:bodyPr/>
          <a:lstStyle/>
          <a:p>
            <a:fld id="{CDBA9528-BCFE-1E43-A37D-912FF3C527A6}" type="slidenum">
              <a:rPr lang="en-US" smtClean="0"/>
              <a:pPr/>
              <a:t>24</a:t>
            </a:fld>
            <a:endParaRPr lang="en-US" dirty="0"/>
          </a:p>
        </p:txBody>
      </p:sp>
    </p:spTree>
    <p:custDataLst>
      <p:tags r:id="rId1"/>
    </p:custDataLst>
    <p:extLst>
      <p:ext uri="{BB962C8B-B14F-4D97-AF65-F5344CB8AC3E}">
        <p14:creationId xmlns:p14="http://schemas.microsoft.com/office/powerpoint/2010/main" val="315239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8640" y="310896"/>
            <a:ext cx="4465149" cy="685800"/>
          </a:xfrm>
        </p:spPr>
        <p:txBody>
          <a:bodyPr/>
          <a:lstStyle/>
          <a:p>
            <a:r>
              <a:rPr lang="en-US" dirty="0"/>
              <a:t>Coronary occlusion assessment</a:t>
            </a:r>
          </a:p>
        </p:txBody>
      </p:sp>
      <p:sp>
        <p:nvSpPr>
          <p:cNvPr id="2" name="Footer Placeholder 1">
            <a:extLst>
              <a:ext uri="{FF2B5EF4-FFF2-40B4-BE49-F238E27FC236}">
                <a16:creationId xmlns:a16="http://schemas.microsoft.com/office/drawing/2014/main" id="{6A2461B3-35FC-9C51-DBD3-E514A9919BB3}"/>
              </a:ext>
            </a:extLst>
          </p:cNvPr>
          <p:cNvSpPr>
            <a:spLocks noGrp="1"/>
          </p:cNvSpPr>
          <p:nvPr>
            <p:ph type="ftr" sz="quarter" idx="11"/>
          </p:nvPr>
        </p:nvSpPr>
        <p:spPr/>
        <p:txBody>
          <a:bodyPr/>
          <a:lstStyle/>
          <a:p>
            <a:r>
              <a:rPr lang="en-US" dirty="0"/>
              <a:t>DOC-0250104 Rev A </a:t>
            </a:r>
          </a:p>
        </p:txBody>
      </p:sp>
      <p:sp>
        <p:nvSpPr>
          <p:cNvPr id="4" name="Slide Number Placeholder 3">
            <a:extLst>
              <a:ext uri="{FF2B5EF4-FFF2-40B4-BE49-F238E27FC236}">
                <a16:creationId xmlns:a16="http://schemas.microsoft.com/office/drawing/2014/main" id="{26DD1255-4CDD-BD74-DF5E-8FA34E35468F}"/>
              </a:ext>
            </a:extLst>
          </p:cNvPr>
          <p:cNvSpPr>
            <a:spLocks noGrp="1"/>
          </p:cNvSpPr>
          <p:nvPr>
            <p:ph type="sldNum" sz="quarter" idx="12"/>
          </p:nvPr>
        </p:nvSpPr>
        <p:spPr/>
        <p:txBody>
          <a:bodyPr/>
          <a:lstStyle/>
          <a:p>
            <a:fld id="{CDBA9528-BCFE-1E43-A37D-912FF3C527A6}" type="slidenum">
              <a:rPr lang="en-US" smtClean="0"/>
              <a:pPr/>
              <a:t>25</a:t>
            </a:fld>
            <a:endParaRPr lang="en-US" dirty="0"/>
          </a:p>
        </p:txBody>
      </p:sp>
      <p:pic>
        <p:nvPicPr>
          <p:cNvPr id="5" name="Coronary Artery Compression Check">
            <a:hlinkClick r:id="" action="ppaction://media"/>
            <a:extLst>
              <a:ext uri="{FF2B5EF4-FFF2-40B4-BE49-F238E27FC236}">
                <a16:creationId xmlns:a16="http://schemas.microsoft.com/office/drawing/2014/main" id="{64345903-BA83-BFA2-DA04-8DC0A95F6F04}"/>
              </a:ext>
            </a:extLst>
          </p:cNvPr>
          <p:cNvPicPr>
            <a:picLocks noChangeAspect="1"/>
          </p:cNvPicPr>
          <p:nvPr>
            <a:videoFile r:link="rId3"/>
            <p:extLst>
              <p:ext uri="{DAA4B4D4-6D71-4841-9C94-3DE7FCFB9230}">
                <p14:media xmlns:p14="http://schemas.microsoft.com/office/powerpoint/2010/main" r:embed="rId2"/>
              </p:ext>
            </p:extLst>
          </p:nvPr>
        </p:nvPicPr>
        <p:blipFill>
          <a:blip r:embed="rId6"/>
          <a:srcRect l="12954" t="190" r="15219" b="1403"/>
          <a:stretch/>
        </p:blipFill>
        <p:spPr>
          <a:xfrm>
            <a:off x="3589872" y="1259649"/>
            <a:ext cx="3042559" cy="3126343"/>
          </a:xfrm>
          <a:prstGeom prst="rect">
            <a:avLst/>
          </a:prstGeom>
          <a:ln w="38100">
            <a:solidFill>
              <a:schemeClr val="bg1"/>
            </a:solidFill>
            <a:miter lim="800000"/>
          </a:ln>
          <a:effectLst>
            <a:outerShdw blurRad="254000" algn="ctr" rotWithShape="0">
              <a:prstClr val="black">
                <a:alpha val="20000"/>
              </a:prstClr>
            </a:outerShdw>
          </a:effectLst>
        </p:spPr>
      </p:pic>
      <p:grpSp>
        <p:nvGrpSpPr>
          <p:cNvPr id="7" name="Group 6">
            <a:extLst>
              <a:ext uri="{FF2B5EF4-FFF2-40B4-BE49-F238E27FC236}">
                <a16:creationId xmlns:a16="http://schemas.microsoft.com/office/drawing/2014/main" id="{3D25E06F-7A33-E0F1-5EA6-592EC07F7041}"/>
              </a:ext>
            </a:extLst>
          </p:cNvPr>
          <p:cNvGrpSpPr/>
          <p:nvPr/>
        </p:nvGrpSpPr>
        <p:grpSpPr>
          <a:xfrm>
            <a:off x="4339101" y="4532694"/>
            <a:ext cx="1544100" cy="170045"/>
            <a:chOff x="4481096" y="3905167"/>
            <a:chExt cx="2406491" cy="443010"/>
          </a:xfrm>
        </p:grpSpPr>
        <p:sp>
          <p:nvSpPr>
            <p:cNvPr id="8" name="TextBox 7">
              <a:extLst>
                <a:ext uri="{FF2B5EF4-FFF2-40B4-BE49-F238E27FC236}">
                  <a16:creationId xmlns:a16="http://schemas.microsoft.com/office/drawing/2014/main" id="{00D40FD8-E9DA-FBAD-3913-D4333B8DC4F5}"/>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9" name="Freeform 8">
              <a:extLst>
                <a:ext uri="{FF2B5EF4-FFF2-40B4-BE49-F238E27FC236}">
                  <a16:creationId xmlns:a16="http://schemas.microsoft.com/office/drawing/2014/main" id="{CEDDA5EE-1BBD-47D8-A141-174E859ACF0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0" name="Group 9">
            <a:extLst>
              <a:ext uri="{FF2B5EF4-FFF2-40B4-BE49-F238E27FC236}">
                <a16:creationId xmlns:a16="http://schemas.microsoft.com/office/drawing/2014/main" id="{903AE734-1A9E-CFE6-73DC-61BCD0644221}"/>
              </a:ext>
            </a:extLst>
          </p:cNvPr>
          <p:cNvGrpSpPr/>
          <p:nvPr/>
        </p:nvGrpSpPr>
        <p:grpSpPr>
          <a:xfrm>
            <a:off x="595393" y="1668063"/>
            <a:ext cx="2188009" cy="1564024"/>
            <a:chOff x="455214" y="1668063"/>
            <a:chExt cx="2188009" cy="1564024"/>
          </a:xfrm>
        </p:grpSpPr>
        <p:grpSp>
          <p:nvGrpSpPr>
            <p:cNvPr id="11" name="Group 10">
              <a:extLst>
                <a:ext uri="{FF2B5EF4-FFF2-40B4-BE49-F238E27FC236}">
                  <a16:creationId xmlns:a16="http://schemas.microsoft.com/office/drawing/2014/main" id="{BA65CBFE-B6B8-C9F8-3695-A5F1B7CD899B}"/>
                </a:ext>
              </a:extLst>
            </p:cNvPr>
            <p:cNvGrpSpPr/>
            <p:nvPr/>
          </p:nvGrpSpPr>
          <p:grpSpPr>
            <a:xfrm>
              <a:off x="455214" y="1668063"/>
              <a:ext cx="2188009" cy="1564024"/>
              <a:chOff x="0" y="3217204"/>
              <a:chExt cx="2573382" cy="2117947"/>
            </a:xfrm>
          </p:grpSpPr>
          <p:sp>
            <p:nvSpPr>
              <p:cNvPr id="15" name="Rounded Rectangle 29">
                <a:extLst>
                  <a:ext uri="{FF2B5EF4-FFF2-40B4-BE49-F238E27FC236}">
                    <a16:creationId xmlns:a16="http://schemas.microsoft.com/office/drawing/2014/main" id="{A5ACAFB1-2FF1-2C69-74BC-A4DAD5654AA6}"/>
                  </a:ext>
                </a:extLst>
              </p:cNvPr>
              <p:cNvSpPr/>
              <p:nvPr/>
            </p:nvSpPr>
            <p:spPr>
              <a:xfrm>
                <a:off x="0" y="3217204"/>
                <a:ext cx="2573382" cy="2117947"/>
              </a:xfrm>
              <a:prstGeom prst="roundRect">
                <a:avLst>
                  <a:gd name="adj" fmla="val 357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900" dirty="0">
                  <a:solidFill>
                    <a:schemeClr val="tx1"/>
                  </a:solidFill>
                  <a:latin typeface="Arial" panose="020B0604020202020204" pitchFamily="34" charset="0"/>
                  <a:cs typeface="Arial" panose="020B0604020202020204" pitchFamily="34" charset="0"/>
                </a:endParaRPr>
              </a:p>
            </p:txBody>
          </p:sp>
          <p:sp>
            <p:nvSpPr>
              <p:cNvPr id="16" name="Rounded Rectangle 32">
                <a:extLst>
                  <a:ext uri="{FF2B5EF4-FFF2-40B4-BE49-F238E27FC236}">
                    <a16:creationId xmlns:a16="http://schemas.microsoft.com/office/drawing/2014/main" id="{36170033-47F9-C176-01D6-FFCA024BCAC4}"/>
                  </a:ext>
                </a:extLst>
              </p:cNvPr>
              <p:cNvSpPr/>
              <p:nvPr/>
            </p:nvSpPr>
            <p:spPr>
              <a:xfrm>
                <a:off x="90622" y="3329866"/>
                <a:ext cx="2392137" cy="41147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r>
                  <a:rPr lang="en-US" sz="1400" b="1" dirty="0"/>
                  <a:t>Example 1</a:t>
                </a:r>
                <a:endParaRPr lang="en-US" sz="1400" i="1" dirty="0"/>
              </a:p>
            </p:txBody>
          </p:sp>
        </p:grpSp>
        <p:sp>
          <p:nvSpPr>
            <p:cNvPr id="13" name="Content Placeholder 9">
              <a:extLst>
                <a:ext uri="{FF2B5EF4-FFF2-40B4-BE49-F238E27FC236}">
                  <a16:creationId xmlns:a16="http://schemas.microsoft.com/office/drawing/2014/main" id="{4B590F13-6A77-6B1D-2266-A0D92490C3A2}"/>
                </a:ext>
              </a:extLst>
            </p:cNvPr>
            <p:cNvSpPr txBox="1">
              <a:spLocks/>
            </p:cNvSpPr>
            <p:nvPr/>
          </p:nvSpPr>
          <p:spPr bwMode="gray">
            <a:xfrm>
              <a:off x="663959" y="2141912"/>
              <a:ext cx="1645921" cy="184666"/>
            </a:xfrm>
            <a:prstGeom prst="rect">
              <a:avLst/>
            </a:prstGeom>
          </p:spPr>
          <p:txBody>
            <a:bodyPr vert="horz" wrap="square" lIns="0" tIns="0" rIns="0" bIns="0" rtlCol="0">
              <a:sp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200" dirty="0"/>
                <a:t>Nonselective technique</a:t>
              </a:r>
            </a:p>
          </p:txBody>
        </p:sp>
      </p:grpSp>
    </p:spTree>
    <p:custDataLst>
      <p:tags r:id="rId1"/>
    </p:custDataLst>
    <p:extLst>
      <p:ext uri="{BB962C8B-B14F-4D97-AF65-F5344CB8AC3E}">
        <p14:creationId xmlns:p14="http://schemas.microsoft.com/office/powerpoint/2010/main" val="79968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repeatCount="indefinite" fill="hold" display="0">
                  <p:stCondLst>
                    <p:cond delay="indefinite"/>
                  </p:stCondLst>
                </p:cTn>
                <p:tgtEl>
                  <p:spTgt spid="5"/>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9275" y="311150"/>
            <a:ext cx="8045450" cy="685800"/>
          </a:xfrm>
        </p:spPr>
        <p:txBody>
          <a:bodyPr/>
          <a:lstStyle/>
          <a:p>
            <a:r>
              <a:rPr lang="en-US" dirty="0"/>
              <a:t>Coronary occlusion assessment</a:t>
            </a:r>
          </a:p>
        </p:txBody>
      </p:sp>
      <p:sp>
        <p:nvSpPr>
          <p:cNvPr id="2" name="Footer Placeholder 1">
            <a:extLst>
              <a:ext uri="{FF2B5EF4-FFF2-40B4-BE49-F238E27FC236}">
                <a16:creationId xmlns:a16="http://schemas.microsoft.com/office/drawing/2014/main" id="{E14A9BC0-E8B4-2832-9914-0CA13F187268}"/>
              </a:ext>
            </a:extLst>
          </p:cNvPr>
          <p:cNvSpPr>
            <a:spLocks noGrp="1"/>
          </p:cNvSpPr>
          <p:nvPr>
            <p:ph type="ftr" sz="quarter" idx="11"/>
          </p:nvPr>
        </p:nvSpPr>
        <p:spPr/>
        <p:txBody>
          <a:bodyPr/>
          <a:lstStyle/>
          <a:p>
            <a:r>
              <a:rPr lang="en-US" dirty="0"/>
              <a:t>DOC-0250104 Rev A </a:t>
            </a:r>
          </a:p>
        </p:txBody>
      </p:sp>
      <p:sp>
        <p:nvSpPr>
          <p:cNvPr id="5" name="Slide Number Placeholder 4">
            <a:extLst>
              <a:ext uri="{FF2B5EF4-FFF2-40B4-BE49-F238E27FC236}">
                <a16:creationId xmlns:a16="http://schemas.microsoft.com/office/drawing/2014/main" id="{CE8B10A9-E326-0B05-2FAD-30AA64F78023}"/>
              </a:ext>
            </a:extLst>
          </p:cNvPr>
          <p:cNvSpPr>
            <a:spLocks noGrp="1"/>
          </p:cNvSpPr>
          <p:nvPr>
            <p:ph type="sldNum" sz="quarter" idx="12"/>
          </p:nvPr>
        </p:nvSpPr>
        <p:spPr/>
        <p:txBody>
          <a:bodyPr/>
          <a:lstStyle/>
          <a:p>
            <a:fld id="{CDBA9528-BCFE-1E43-A37D-912FF3C527A6}" type="slidenum">
              <a:rPr lang="en-US" smtClean="0"/>
              <a:pPr/>
              <a:t>26</a:t>
            </a:fld>
            <a:endParaRPr lang="en-US" dirty="0"/>
          </a:p>
        </p:txBody>
      </p:sp>
      <p:grpSp>
        <p:nvGrpSpPr>
          <p:cNvPr id="9" name="Group 8">
            <a:extLst>
              <a:ext uri="{FF2B5EF4-FFF2-40B4-BE49-F238E27FC236}">
                <a16:creationId xmlns:a16="http://schemas.microsoft.com/office/drawing/2014/main" id="{A02645C5-291E-EFC8-E7BF-D731C5FB5BD1}"/>
              </a:ext>
            </a:extLst>
          </p:cNvPr>
          <p:cNvGrpSpPr/>
          <p:nvPr/>
        </p:nvGrpSpPr>
        <p:grpSpPr>
          <a:xfrm>
            <a:off x="4339101" y="4530045"/>
            <a:ext cx="1544100" cy="170045"/>
            <a:chOff x="4481096" y="3905167"/>
            <a:chExt cx="2406491" cy="443010"/>
          </a:xfrm>
        </p:grpSpPr>
        <p:sp>
          <p:nvSpPr>
            <p:cNvPr id="10" name="TextBox 9">
              <a:extLst>
                <a:ext uri="{FF2B5EF4-FFF2-40B4-BE49-F238E27FC236}">
                  <a16:creationId xmlns:a16="http://schemas.microsoft.com/office/drawing/2014/main" id="{EB707397-387B-8830-1430-D028E490F663}"/>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1" name="Freeform 8">
              <a:extLst>
                <a:ext uri="{FF2B5EF4-FFF2-40B4-BE49-F238E27FC236}">
                  <a16:creationId xmlns:a16="http://schemas.microsoft.com/office/drawing/2014/main" id="{2461544A-FA94-7F8B-FB2C-ADE08E9A6AD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pic>
        <p:nvPicPr>
          <p:cNvPr id="13" name="Coronary Artery Compression Check 2">
            <a:hlinkClick r:id="" action="ppaction://media"/>
            <a:extLst>
              <a:ext uri="{FF2B5EF4-FFF2-40B4-BE49-F238E27FC236}">
                <a16:creationId xmlns:a16="http://schemas.microsoft.com/office/drawing/2014/main" id="{BD85D7B2-326E-08BE-6123-39E8A537EAE6}"/>
              </a:ext>
            </a:extLst>
          </p:cNvPr>
          <p:cNvPicPr>
            <a:picLocks noChangeAspect="1"/>
          </p:cNvPicPr>
          <p:nvPr>
            <a:videoFile r:link="rId3"/>
            <p:extLst>
              <p:ext uri="{DAA4B4D4-6D71-4841-9C94-3DE7FCFB9230}">
                <p14:media xmlns:p14="http://schemas.microsoft.com/office/powerpoint/2010/main" r:embed="rId2"/>
              </p:ext>
            </p:extLst>
          </p:nvPr>
        </p:nvPicPr>
        <p:blipFill>
          <a:blip r:embed="rId6"/>
          <a:srcRect l="12559" t="496" r="14163"/>
          <a:stretch/>
        </p:blipFill>
        <p:spPr>
          <a:xfrm>
            <a:off x="3585282" y="1261111"/>
            <a:ext cx="3051739" cy="3127248"/>
          </a:xfrm>
          <a:prstGeom prst="rect">
            <a:avLst/>
          </a:prstGeom>
          <a:ln w="38100">
            <a:solidFill>
              <a:schemeClr val="bg1"/>
            </a:solidFill>
            <a:miter lim="800000"/>
          </a:ln>
          <a:effectLst>
            <a:outerShdw blurRad="254000" algn="ctr" rotWithShape="0">
              <a:prstClr val="black">
                <a:alpha val="20000"/>
              </a:prstClr>
            </a:outerShdw>
          </a:effectLst>
        </p:spPr>
      </p:pic>
      <p:grpSp>
        <p:nvGrpSpPr>
          <p:cNvPr id="14" name="Group 13">
            <a:extLst>
              <a:ext uri="{FF2B5EF4-FFF2-40B4-BE49-F238E27FC236}">
                <a16:creationId xmlns:a16="http://schemas.microsoft.com/office/drawing/2014/main" id="{CBC475A9-5469-A8B1-8A19-204EBDD1955D}"/>
              </a:ext>
            </a:extLst>
          </p:cNvPr>
          <p:cNvGrpSpPr/>
          <p:nvPr/>
        </p:nvGrpSpPr>
        <p:grpSpPr>
          <a:xfrm>
            <a:off x="595393" y="1668063"/>
            <a:ext cx="2188009" cy="1564024"/>
            <a:chOff x="455214" y="1668063"/>
            <a:chExt cx="2188009" cy="1564024"/>
          </a:xfrm>
        </p:grpSpPr>
        <p:grpSp>
          <p:nvGrpSpPr>
            <p:cNvPr id="15" name="Group 14">
              <a:extLst>
                <a:ext uri="{FF2B5EF4-FFF2-40B4-BE49-F238E27FC236}">
                  <a16:creationId xmlns:a16="http://schemas.microsoft.com/office/drawing/2014/main" id="{D35FA286-8527-15E8-256D-9616664FEDB7}"/>
                </a:ext>
              </a:extLst>
            </p:cNvPr>
            <p:cNvGrpSpPr/>
            <p:nvPr/>
          </p:nvGrpSpPr>
          <p:grpSpPr>
            <a:xfrm>
              <a:off x="455214" y="1668063"/>
              <a:ext cx="2188009" cy="1564024"/>
              <a:chOff x="0" y="3217204"/>
              <a:chExt cx="2573382" cy="2117947"/>
            </a:xfrm>
          </p:grpSpPr>
          <p:sp>
            <p:nvSpPr>
              <p:cNvPr id="17" name="Rounded Rectangle 29">
                <a:extLst>
                  <a:ext uri="{FF2B5EF4-FFF2-40B4-BE49-F238E27FC236}">
                    <a16:creationId xmlns:a16="http://schemas.microsoft.com/office/drawing/2014/main" id="{57A67DC9-4142-C4E0-A55F-A8A88E30F87E}"/>
                  </a:ext>
                </a:extLst>
              </p:cNvPr>
              <p:cNvSpPr/>
              <p:nvPr/>
            </p:nvSpPr>
            <p:spPr>
              <a:xfrm>
                <a:off x="0" y="3217204"/>
                <a:ext cx="2573382" cy="2117947"/>
              </a:xfrm>
              <a:prstGeom prst="roundRect">
                <a:avLst>
                  <a:gd name="adj" fmla="val 357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900" dirty="0">
                  <a:solidFill>
                    <a:schemeClr val="tx1"/>
                  </a:solidFill>
                  <a:latin typeface="Arial" panose="020B0604020202020204" pitchFamily="34" charset="0"/>
                  <a:cs typeface="Arial" panose="020B0604020202020204" pitchFamily="34" charset="0"/>
                </a:endParaRPr>
              </a:p>
            </p:txBody>
          </p:sp>
          <p:sp>
            <p:nvSpPr>
              <p:cNvPr id="18" name="Rounded Rectangle 32">
                <a:extLst>
                  <a:ext uri="{FF2B5EF4-FFF2-40B4-BE49-F238E27FC236}">
                    <a16:creationId xmlns:a16="http://schemas.microsoft.com/office/drawing/2014/main" id="{CFD61CE1-E0BF-D0F4-6027-11E84EF8D402}"/>
                  </a:ext>
                </a:extLst>
              </p:cNvPr>
              <p:cNvSpPr/>
              <p:nvPr/>
            </p:nvSpPr>
            <p:spPr>
              <a:xfrm>
                <a:off x="90622" y="3329866"/>
                <a:ext cx="2392137" cy="41147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r>
                  <a:rPr lang="en-US" sz="1400" b="1" dirty="0"/>
                  <a:t>Example 2</a:t>
                </a:r>
                <a:endParaRPr lang="en-US" sz="1400" i="1" dirty="0"/>
              </a:p>
            </p:txBody>
          </p:sp>
        </p:grpSp>
        <p:sp>
          <p:nvSpPr>
            <p:cNvPr id="16" name="Content Placeholder 9">
              <a:extLst>
                <a:ext uri="{FF2B5EF4-FFF2-40B4-BE49-F238E27FC236}">
                  <a16:creationId xmlns:a16="http://schemas.microsoft.com/office/drawing/2014/main" id="{5D2C4BC7-4AC0-E2C4-1C1D-EA989D226865}"/>
                </a:ext>
              </a:extLst>
            </p:cNvPr>
            <p:cNvSpPr txBox="1">
              <a:spLocks/>
            </p:cNvSpPr>
            <p:nvPr/>
          </p:nvSpPr>
          <p:spPr bwMode="gray">
            <a:xfrm>
              <a:off x="663959" y="2141912"/>
              <a:ext cx="1645921" cy="369332"/>
            </a:xfrm>
            <a:prstGeom prst="rect">
              <a:avLst/>
            </a:prstGeom>
          </p:spPr>
          <p:txBody>
            <a:bodyPr vert="horz" wrap="square" lIns="0" tIns="0" rIns="0" bIns="0" rtlCol="0">
              <a:sp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charset="2"/>
                <a:buNone/>
              </a:pPr>
              <a:r>
                <a:rPr lang="en-US" sz="1200" dirty="0"/>
                <a:t>Selective left coronary angiography</a:t>
              </a:r>
            </a:p>
          </p:txBody>
        </p:sp>
      </p:grpSp>
    </p:spTree>
    <p:custDataLst>
      <p:tags r:id="rId1"/>
    </p:custDataLst>
    <p:extLst>
      <p:ext uri="{BB962C8B-B14F-4D97-AF65-F5344CB8AC3E}">
        <p14:creationId xmlns:p14="http://schemas.microsoft.com/office/powerpoint/2010/main" val="232135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p:cMediaNode vol="80000">
                <p:cTn id="7" repeatCount="indefinite" fill="hold" display="0">
                  <p:stCondLst>
                    <p:cond delay="indefinite"/>
                  </p:stCondLst>
                </p:cTn>
                <p:tgtEl>
                  <p:spTgt spid="1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8640" y="310896"/>
            <a:ext cx="8046318" cy="685800"/>
          </a:xfrm>
        </p:spPr>
        <p:txBody>
          <a:bodyPr/>
          <a:lstStyle/>
          <a:p>
            <a:r>
              <a:rPr lang="en-US" dirty="0"/>
              <a:t>Coronary occlusion assessment</a:t>
            </a:r>
          </a:p>
        </p:txBody>
      </p:sp>
      <p:sp>
        <p:nvSpPr>
          <p:cNvPr id="23" name="Footer Placeholder 22">
            <a:extLst>
              <a:ext uri="{FF2B5EF4-FFF2-40B4-BE49-F238E27FC236}">
                <a16:creationId xmlns:a16="http://schemas.microsoft.com/office/drawing/2014/main" id="{D8012801-0115-C692-C1C5-62DEA76FD597}"/>
              </a:ext>
            </a:extLst>
          </p:cNvPr>
          <p:cNvSpPr>
            <a:spLocks noGrp="1"/>
          </p:cNvSpPr>
          <p:nvPr>
            <p:ph type="ftr" sz="quarter" idx="11"/>
          </p:nvPr>
        </p:nvSpPr>
        <p:spPr/>
        <p:txBody>
          <a:bodyPr/>
          <a:lstStyle/>
          <a:p>
            <a:r>
              <a:rPr lang="en-US" dirty="0"/>
              <a:t>DOC-0250104 Rev A </a:t>
            </a:r>
          </a:p>
        </p:txBody>
      </p:sp>
      <p:sp>
        <p:nvSpPr>
          <p:cNvPr id="7" name="Content Placeholder 6">
            <a:extLst>
              <a:ext uri="{FF2B5EF4-FFF2-40B4-BE49-F238E27FC236}">
                <a16:creationId xmlns:a16="http://schemas.microsoft.com/office/drawing/2014/main" id="{1C28F602-9FFF-6C3E-F518-72C9F08F4F43}"/>
              </a:ext>
            </a:extLst>
          </p:cNvPr>
          <p:cNvSpPr>
            <a:spLocks noGrp="1"/>
          </p:cNvSpPr>
          <p:nvPr>
            <p:ph sz="half" idx="4294967295"/>
          </p:nvPr>
        </p:nvSpPr>
        <p:spPr>
          <a:xfrm>
            <a:off x="548640" y="1322602"/>
            <a:ext cx="2066925" cy="506412"/>
          </a:xfrm>
        </p:spPr>
        <p:txBody>
          <a:bodyPr/>
          <a:lstStyle/>
          <a:p>
            <a:pPr marL="0" indent="0">
              <a:buNone/>
            </a:pPr>
            <a:r>
              <a:rPr lang="en-US" dirty="0"/>
              <a:t>Assess coronaries utilizing multiple angles</a:t>
            </a:r>
          </a:p>
          <a:p>
            <a:pPr marL="0" indent="0">
              <a:buNone/>
            </a:pPr>
            <a:endParaRPr lang="en-US" dirty="0"/>
          </a:p>
        </p:txBody>
      </p:sp>
      <p:pic>
        <p:nvPicPr>
          <p:cNvPr id="4" name="Coronary occlusion 3ap_converted">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rcRect l="19034" t="3723" r="21163" b="4465"/>
          <a:stretch/>
        </p:blipFill>
        <p:spPr>
          <a:xfrm>
            <a:off x="2901510" y="1214504"/>
            <a:ext cx="2621949" cy="3018935"/>
          </a:xfrm>
          <a:prstGeom prst="rect">
            <a:avLst/>
          </a:prstGeom>
          <a:ln w="38100">
            <a:solidFill>
              <a:schemeClr val="bg1"/>
            </a:solidFill>
            <a:miter lim="800000"/>
          </a:ln>
          <a:effectLst>
            <a:outerShdw blurRad="254000" algn="tl" rotWithShape="0">
              <a:prstClr val="black">
                <a:alpha val="20000"/>
              </a:prstClr>
            </a:outerShdw>
          </a:effectLst>
        </p:spPr>
      </p:pic>
      <p:pic>
        <p:nvPicPr>
          <p:cNvPr id="5" name="Coronary occlusion 3lat_converted">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9"/>
          <a:srcRect l="19508" t="3473" r="20865" b="4987"/>
          <a:stretch/>
        </p:blipFill>
        <p:spPr>
          <a:xfrm>
            <a:off x="5921574" y="1214504"/>
            <a:ext cx="2621947" cy="3018935"/>
          </a:xfrm>
          <a:prstGeom prst="rect">
            <a:avLst/>
          </a:prstGeom>
          <a:ln w="38100">
            <a:solidFill>
              <a:schemeClr val="bg1"/>
            </a:solidFill>
            <a:miter lim="800000"/>
          </a:ln>
          <a:effectLst>
            <a:outerShdw blurRad="254000" algn="tl" rotWithShape="0">
              <a:prstClr val="black">
                <a:alpha val="20000"/>
              </a:prstClr>
            </a:outerShdw>
          </a:effectLst>
        </p:spPr>
      </p:pic>
      <p:grpSp>
        <p:nvGrpSpPr>
          <p:cNvPr id="6" name="Group 5">
            <a:extLst>
              <a:ext uri="{FF2B5EF4-FFF2-40B4-BE49-F238E27FC236}">
                <a16:creationId xmlns:a16="http://schemas.microsoft.com/office/drawing/2014/main" id="{AAFBE1B1-E61E-3756-FA2A-2EBCAF9C308E}"/>
              </a:ext>
            </a:extLst>
          </p:cNvPr>
          <p:cNvGrpSpPr/>
          <p:nvPr/>
        </p:nvGrpSpPr>
        <p:grpSpPr>
          <a:xfrm>
            <a:off x="3440434" y="4398530"/>
            <a:ext cx="1544100" cy="170045"/>
            <a:chOff x="4481096" y="3905167"/>
            <a:chExt cx="2406491" cy="443010"/>
          </a:xfrm>
        </p:grpSpPr>
        <p:sp>
          <p:nvSpPr>
            <p:cNvPr id="8" name="TextBox 7">
              <a:extLst>
                <a:ext uri="{FF2B5EF4-FFF2-40B4-BE49-F238E27FC236}">
                  <a16:creationId xmlns:a16="http://schemas.microsoft.com/office/drawing/2014/main" id="{DD196A24-6B52-B227-109A-93A4154554C4}"/>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9" name="Freeform 8">
              <a:extLst>
                <a:ext uri="{FF2B5EF4-FFF2-40B4-BE49-F238E27FC236}">
                  <a16:creationId xmlns:a16="http://schemas.microsoft.com/office/drawing/2014/main" id="{45823A55-3D6B-6DEE-14EA-C07E13C1F3C9}"/>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19" name="Group 18">
            <a:extLst>
              <a:ext uri="{FF2B5EF4-FFF2-40B4-BE49-F238E27FC236}">
                <a16:creationId xmlns:a16="http://schemas.microsoft.com/office/drawing/2014/main" id="{0073615E-7871-2B6D-5A2C-F54D19B14417}"/>
              </a:ext>
            </a:extLst>
          </p:cNvPr>
          <p:cNvGrpSpPr/>
          <p:nvPr/>
        </p:nvGrpSpPr>
        <p:grpSpPr>
          <a:xfrm>
            <a:off x="6460497" y="4398530"/>
            <a:ext cx="1544100" cy="170045"/>
            <a:chOff x="4481096" y="3905167"/>
            <a:chExt cx="2406491" cy="443010"/>
          </a:xfrm>
        </p:grpSpPr>
        <p:sp>
          <p:nvSpPr>
            <p:cNvPr id="20" name="TextBox 19">
              <a:extLst>
                <a:ext uri="{FF2B5EF4-FFF2-40B4-BE49-F238E27FC236}">
                  <a16:creationId xmlns:a16="http://schemas.microsoft.com/office/drawing/2014/main" id="{ECEE7460-0E70-B8D2-8181-014382D851C3}"/>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21" name="Freeform 8">
              <a:extLst>
                <a:ext uri="{FF2B5EF4-FFF2-40B4-BE49-F238E27FC236}">
                  <a16:creationId xmlns:a16="http://schemas.microsoft.com/office/drawing/2014/main" id="{F06E4DB8-539A-77A3-A1DF-8D483CDAE9B9}"/>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2" name="Slide Number Placeholder 1">
            <a:extLst>
              <a:ext uri="{FF2B5EF4-FFF2-40B4-BE49-F238E27FC236}">
                <a16:creationId xmlns:a16="http://schemas.microsoft.com/office/drawing/2014/main" id="{E42D556B-1B4E-111A-363C-E609E8B5D4B8}"/>
              </a:ext>
            </a:extLst>
          </p:cNvPr>
          <p:cNvSpPr>
            <a:spLocks noGrp="1"/>
          </p:cNvSpPr>
          <p:nvPr>
            <p:ph type="sldNum" sz="quarter" idx="12"/>
          </p:nvPr>
        </p:nvSpPr>
        <p:spPr/>
        <p:txBody>
          <a:bodyPr/>
          <a:lstStyle/>
          <a:p>
            <a:fld id="{CDBA9528-BCFE-1E43-A37D-912FF3C527A6}" type="slidenum">
              <a:rPr lang="en-US" smtClean="0"/>
              <a:pPr/>
              <a:t>27</a:t>
            </a:fld>
            <a:endParaRPr lang="en-US" dirty="0"/>
          </a:p>
        </p:txBody>
      </p:sp>
    </p:spTree>
    <p:custDataLst>
      <p:tags r:id="rId1"/>
    </p:custDataLst>
    <p:extLst>
      <p:ext uri="{BB962C8B-B14F-4D97-AF65-F5344CB8AC3E}">
        <p14:creationId xmlns:p14="http://schemas.microsoft.com/office/powerpoint/2010/main" val="1502748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99" fill="hold"/>
                                        <p:tgtEl>
                                          <p:spTgt spid="4"/>
                                        </p:tgtEl>
                                      </p:cBhvr>
                                    </p:cmd>
                                  </p:childTnLst>
                                </p:cTn>
                              </p:par>
                              <p:par>
                                <p:cTn id="7" presetID="1" presetClass="mediacall" presetSubtype="0" fill="hold" nodeType="withEffect">
                                  <p:stCondLst>
                                    <p:cond delay="0"/>
                                  </p:stCondLst>
                                  <p:childTnLst>
                                    <p:cmd type="call" cmd="playFrom(0.0)">
                                      <p:cBhvr>
                                        <p:cTn id="8" dur="39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4"/>
                </p:tgtEl>
              </p:cMediaNode>
            </p:video>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4"/>
                                        </p:tgtEl>
                                      </p:cBhvr>
                                    </p:cmd>
                                  </p:childTnLst>
                                </p:cTn>
                              </p:par>
                            </p:childTnLst>
                          </p:cTn>
                        </p:par>
                      </p:childTnLst>
                    </p:cTn>
                  </p:par>
                </p:childTnLst>
              </p:cTn>
              <p:nextCondLst>
                <p:cond evt="onClick" delay="0">
                  <p:tgtEl>
                    <p:spTgt spid="4"/>
                  </p:tgtEl>
                </p:cond>
              </p:nextCondLst>
            </p:seq>
            <p:video>
              <p:cMediaNode vol="80000">
                <p:cTn id="15" repeatCount="indefinite" fill="hold" display="0">
                  <p:stCondLst>
                    <p:cond delay="indefinite"/>
                  </p:stCondLst>
                </p:cTn>
                <p:tgtEl>
                  <p:spTgt spid="5"/>
                </p:tgtEl>
              </p:cMediaNode>
            </p:video>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afterEffect">
                                  <p:stCondLst>
                                    <p:cond delay="0"/>
                                  </p:stCondLst>
                                  <p:childTnLst>
                                    <p:cmd type="call" cmd="togglePause">
                                      <p:cBhvr>
                                        <p:cTn id="20"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Coronary occlusion assessment</a:t>
            </a:r>
          </a:p>
        </p:txBody>
      </p:sp>
      <p:sp>
        <p:nvSpPr>
          <p:cNvPr id="5" name="Footer Placeholder 4">
            <a:extLst>
              <a:ext uri="{FF2B5EF4-FFF2-40B4-BE49-F238E27FC236}">
                <a16:creationId xmlns:a16="http://schemas.microsoft.com/office/drawing/2014/main" id="{C0118EE3-192D-BBDF-17CB-35D6965D8888}"/>
              </a:ext>
            </a:extLst>
          </p:cNvPr>
          <p:cNvSpPr>
            <a:spLocks noGrp="1"/>
          </p:cNvSpPr>
          <p:nvPr>
            <p:ph type="ftr" sz="quarter" idx="11"/>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8F22FF69-9C30-FE8C-7868-5C0031433F7F}"/>
              </a:ext>
            </a:extLst>
          </p:cNvPr>
          <p:cNvSpPr>
            <a:spLocks noGrp="1"/>
          </p:cNvSpPr>
          <p:nvPr>
            <p:ph type="sldNum" sz="quarter" idx="12"/>
          </p:nvPr>
        </p:nvSpPr>
        <p:spPr/>
        <p:txBody>
          <a:bodyPr/>
          <a:lstStyle/>
          <a:p>
            <a:fld id="{CDBA9528-BCFE-1E43-A37D-912FF3C527A6}" type="slidenum">
              <a:rPr lang="en-US" smtClean="0"/>
              <a:pPr/>
              <a:t>28</a:t>
            </a:fld>
            <a:endParaRPr lang="en-US" dirty="0"/>
          </a:p>
        </p:txBody>
      </p:sp>
      <p:grpSp>
        <p:nvGrpSpPr>
          <p:cNvPr id="9" name="Group 8">
            <a:extLst>
              <a:ext uri="{FF2B5EF4-FFF2-40B4-BE49-F238E27FC236}">
                <a16:creationId xmlns:a16="http://schemas.microsoft.com/office/drawing/2014/main" id="{7CC48F78-CCDA-0BF4-A8EB-C2AE2DF1EF85}"/>
              </a:ext>
            </a:extLst>
          </p:cNvPr>
          <p:cNvGrpSpPr/>
          <p:nvPr/>
        </p:nvGrpSpPr>
        <p:grpSpPr>
          <a:xfrm>
            <a:off x="1321724" y="992686"/>
            <a:ext cx="5251375" cy="3765696"/>
            <a:chOff x="1370757" y="861680"/>
            <a:chExt cx="5537571" cy="3970924"/>
          </a:xfrm>
        </p:grpSpPr>
        <p:pic>
          <p:nvPicPr>
            <p:cNvPr id="6" name="Picture 2"/>
            <p:cNvPicPr>
              <a:picLocks noChangeAspect="1" noChangeArrowheads="1"/>
            </p:cNvPicPr>
            <p:nvPr/>
          </p:nvPicPr>
          <p:blipFill>
            <a:blip r:embed="rId4" cstate="print"/>
            <a:srcRect t="11973" r="34585" b="25688"/>
            <a:stretch>
              <a:fillRect/>
            </a:stretch>
          </p:blipFill>
          <p:spPr bwMode="auto">
            <a:xfrm>
              <a:off x="2910718" y="861680"/>
              <a:ext cx="3997610" cy="3970924"/>
            </a:xfrm>
            <a:prstGeom prst="rect">
              <a:avLst/>
            </a:prstGeom>
            <a:ln w="38100">
              <a:solidFill>
                <a:schemeClr val="bg1"/>
              </a:solidFill>
              <a:miter lim="800000"/>
            </a:ln>
            <a:effectLst>
              <a:outerShdw blurRad="254000" algn="tl" rotWithShape="0">
                <a:prstClr val="black">
                  <a:alpha val="20000"/>
                </a:prstClr>
              </a:outerShdw>
            </a:effectLst>
          </p:spPr>
        </p:pic>
        <p:cxnSp>
          <p:nvCxnSpPr>
            <p:cNvPr id="15" name="Connector: Elbow 14">
              <a:extLst>
                <a:ext uri="{FF2B5EF4-FFF2-40B4-BE49-F238E27FC236}">
                  <a16:creationId xmlns:a16="http://schemas.microsoft.com/office/drawing/2014/main" id="{A0656CD6-C231-A769-F68E-68C45BF03764}"/>
                </a:ext>
              </a:extLst>
            </p:cNvPr>
            <p:cNvCxnSpPr>
              <a:cxnSpLocks/>
              <a:stCxn id="13" idx="3"/>
              <a:endCxn id="17" idx="2"/>
            </p:cNvCxnSpPr>
            <p:nvPr/>
          </p:nvCxnSpPr>
          <p:spPr>
            <a:xfrm flipV="1">
              <a:off x="3413532" y="2980589"/>
              <a:ext cx="1789790" cy="422970"/>
            </a:xfrm>
            <a:prstGeom prst="bentConnector2">
              <a:avLst/>
            </a:prstGeom>
            <a:ln w="15875">
              <a:solidFill>
                <a:srgbClr val="EDF2F3"/>
              </a:solidFill>
              <a:miter lim="800000"/>
              <a:headEnd type="none" w="med" len="med"/>
              <a:tailEnd type="triangle" w="med" len="med"/>
            </a:ln>
          </p:spPr>
          <p:style>
            <a:lnRef idx="3">
              <a:schemeClr val="dk1"/>
            </a:lnRef>
            <a:fillRef idx="0">
              <a:schemeClr val="dk1"/>
            </a:fillRef>
            <a:effectRef idx="2">
              <a:schemeClr val="dk1"/>
            </a:effectRef>
            <a:fontRef idx="minor">
              <a:schemeClr val="tx1"/>
            </a:fontRef>
          </p:style>
        </p:cxnSp>
        <p:sp>
          <p:nvSpPr>
            <p:cNvPr id="17" name="Rectangle 16">
              <a:extLst>
                <a:ext uri="{FF2B5EF4-FFF2-40B4-BE49-F238E27FC236}">
                  <a16:creationId xmlns:a16="http://schemas.microsoft.com/office/drawing/2014/main" id="{BA7C8861-335A-A28C-8B4A-C7CB49F181F0}"/>
                </a:ext>
              </a:extLst>
            </p:cNvPr>
            <p:cNvSpPr/>
            <p:nvPr/>
          </p:nvSpPr>
          <p:spPr>
            <a:xfrm>
              <a:off x="4964223" y="2690008"/>
              <a:ext cx="478198" cy="290581"/>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51E69F25-DB6B-6849-37F5-DF3507A4A47C}"/>
                </a:ext>
              </a:extLst>
            </p:cNvPr>
            <p:cNvGrpSpPr/>
            <p:nvPr/>
          </p:nvGrpSpPr>
          <p:grpSpPr>
            <a:xfrm>
              <a:off x="1370757" y="2869766"/>
              <a:ext cx="2042775" cy="1067585"/>
              <a:chOff x="1370757" y="2869766"/>
              <a:chExt cx="2042775" cy="1067585"/>
            </a:xfrm>
          </p:grpSpPr>
          <p:sp>
            <p:nvSpPr>
              <p:cNvPr id="13" name="Rounded Rectangle 20">
                <a:extLst>
                  <a:ext uri="{FF2B5EF4-FFF2-40B4-BE49-F238E27FC236}">
                    <a16:creationId xmlns:a16="http://schemas.microsoft.com/office/drawing/2014/main" id="{12A27042-E683-9D9B-6CAE-258C21E2EC1F}"/>
                  </a:ext>
                </a:extLst>
              </p:cNvPr>
              <p:cNvSpPr/>
              <p:nvPr/>
            </p:nvSpPr>
            <p:spPr>
              <a:xfrm>
                <a:off x="1370757" y="2869766"/>
                <a:ext cx="2042775" cy="1067585"/>
              </a:xfrm>
              <a:prstGeom prst="roundRect">
                <a:avLst>
                  <a:gd name="adj" fmla="val 7004"/>
                </a:avLst>
              </a:prstGeom>
              <a:solidFill>
                <a:schemeClr val="bg2">
                  <a:lumMod val="40000"/>
                  <a:lumOff val="60000"/>
                </a:schemeClr>
              </a:solidFill>
              <a:ln w="508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endParaRPr lang="en-US" sz="1050" b="1" dirty="0">
                  <a:solidFill>
                    <a:schemeClr val="tx1"/>
                  </a:solidFill>
                </a:endParaRPr>
              </a:p>
            </p:txBody>
          </p:sp>
          <p:sp>
            <p:nvSpPr>
              <p:cNvPr id="4" name="Content Placeholder 6">
                <a:extLst>
                  <a:ext uri="{FF2B5EF4-FFF2-40B4-BE49-F238E27FC236}">
                    <a16:creationId xmlns:a16="http://schemas.microsoft.com/office/drawing/2014/main" id="{A9780238-204C-8A7E-7D6F-C68339A17D71}"/>
                  </a:ext>
                </a:extLst>
              </p:cNvPr>
              <p:cNvSpPr txBox="1">
                <a:spLocks/>
              </p:cNvSpPr>
              <p:nvPr/>
            </p:nvSpPr>
            <p:spPr bwMode="gray">
              <a:xfrm>
                <a:off x="1606332" y="3071771"/>
                <a:ext cx="1571625" cy="663575"/>
              </a:xfrm>
              <a:prstGeom prst="rect">
                <a:avLst/>
              </a:prstGeom>
            </p:spPr>
            <p:txBody>
              <a:bodyPr vert="horz" lIns="0" tIns="0" rIns="0" bIns="0" rtlCol="0">
                <a:noAutofit/>
              </a:bodyPr>
              <a:lstStyle>
                <a:lvl1pPr marL="173034"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16" indent="-16668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50"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783" indent="-17303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17"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Wingdings" charset="2"/>
                  <a:buNone/>
                </a:pPr>
                <a:r>
                  <a:rPr lang="en-US" dirty="0"/>
                  <a:t>Check for </a:t>
                </a:r>
                <a:r>
                  <a:rPr lang="en-US" b="1" dirty="0"/>
                  <a:t>remote</a:t>
                </a:r>
                <a:r>
                  <a:rPr lang="en-US" dirty="0"/>
                  <a:t> coronary artery compression</a:t>
                </a:r>
              </a:p>
              <a:p>
                <a:pPr marL="0" indent="0" fontAlgn="auto">
                  <a:spcAft>
                    <a:spcPts val="0"/>
                  </a:spcAft>
                  <a:buFont typeface="Wingdings" charset="2"/>
                  <a:buNone/>
                </a:pPr>
                <a:endParaRPr lang="en-US" dirty="0"/>
              </a:p>
            </p:txBody>
          </p:sp>
        </p:grpSp>
      </p:grpSp>
    </p:spTree>
    <p:custDataLst>
      <p:tags r:id="rId1"/>
    </p:custDataLst>
    <p:extLst>
      <p:ext uri="{BB962C8B-B14F-4D97-AF65-F5344CB8AC3E}">
        <p14:creationId xmlns:p14="http://schemas.microsoft.com/office/powerpoint/2010/main" val="3952533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Landing zone sizing</a:t>
            </a:r>
          </a:p>
        </p:txBody>
      </p:sp>
      <p:sp>
        <p:nvSpPr>
          <p:cNvPr id="56" name="Footer Placeholder 55">
            <a:extLst>
              <a:ext uri="{FF2B5EF4-FFF2-40B4-BE49-F238E27FC236}">
                <a16:creationId xmlns:a16="http://schemas.microsoft.com/office/drawing/2014/main" id="{A70A45AD-D26A-A455-3FEF-621A22B856E8}"/>
              </a:ext>
            </a:extLst>
          </p:cNvPr>
          <p:cNvSpPr>
            <a:spLocks noGrp="1"/>
          </p:cNvSpPr>
          <p:nvPr>
            <p:ph type="ftr" sz="quarter" idx="11"/>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579F5438-9659-7DC8-8F9B-4A75C1594033}"/>
              </a:ext>
            </a:extLst>
          </p:cNvPr>
          <p:cNvSpPr>
            <a:spLocks noGrp="1"/>
          </p:cNvSpPr>
          <p:nvPr>
            <p:ph type="sldNum" sz="quarter" idx="12"/>
          </p:nvPr>
        </p:nvSpPr>
        <p:spPr/>
        <p:txBody>
          <a:bodyPr/>
          <a:lstStyle/>
          <a:p>
            <a:fld id="{CDBA9528-BCFE-1E43-A37D-912FF3C527A6}" type="slidenum">
              <a:rPr lang="en-US" smtClean="0"/>
              <a:pPr/>
              <a:t>29</a:t>
            </a:fld>
            <a:endParaRPr lang="en-US" dirty="0"/>
          </a:p>
        </p:txBody>
      </p:sp>
      <p:pic>
        <p:nvPicPr>
          <p:cNvPr id="15" name="Picture 14">
            <a:extLst>
              <a:ext uri="{FF2B5EF4-FFF2-40B4-BE49-F238E27FC236}">
                <a16:creationId xmlns:a16="http://schemas.microsoft.com/office/drawing/2014/main" id="{A648B1AA-0137-0728-989D-F1AB0743E5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8507" y="917955"/>
            <a:ext cx="2350236" cy="2356178"/>
          </a:xfrm>
          <a:prstGeom prst="rect">
            <a:avLst/>
          </a:prstGeom>
          <a:ln w="38100">
            <a:solidFill>
              <a:schemeClr val="bg1"/>
            </a:solidFill>
            <a:miter lim="800000"/>
          </a:ln>
          <a:effectLst>
            <a:outerShdw blurRad="254000" algn="ctr" rotWithShape="0">
              <a:prstClr val="black">
                <a:alpha val="20000"/>
              </a:prstClr>
            </a:outerShdw>
          </a:effectLst>
        </p:spPr>
      </p:pic>
      <p:pic>
        <p:nvPicPr>
          <p:cNvPr id="16" name="Picture 15">
            <a:extLst>
              <a:ext uri="{FF2B5EF4-FFF2-40B4-BE49-F238E27FC236}">
                <a16:creationId xmlns:a16="http://schemas.microsoft.com/office/drawing/2014/main" id="{33303505-59C5-DC7B-B092-4EA219EE23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03192" y="2340348"/>
            <a:ext cx="2109725" cy="2326902"/>
          </a:xfrm>
          <a:prstGeom prst="rect">
            <a:avLst/>
          </a:prstGeom>
          <a:ln w="38100">
            <a:solidFill>
              <a:schemeClr val="bg1"/>
            </a:solidFill>
            <a:miter lim="800000"/>
          </a:ln>
          <a:effectLst>
            <a:outerShdw blurRad="254000" algn="ctr" rotWithShape="0">
              <a:prstClr val="black">
                <a:alpha val="20000"/>
              </a:prstClr>
            </a:outerShdw>
          </a:effectLst>
        </p:spPr>
      </p:pic>
      <p:sp>
        <p:nvSpPr>
          <p:cNvPr id="23" name="Content Placeholder 15">
            <a:extLst>
              <a:ext uri="{FF2B5EF4-FFF2-40B4-BE49-F238E27FC236}">
                <a16:creationId xmlns:a16="http://schemas.microsoft.com/office/drawing/2014/main" id="{A1F386AD-8312-4531-7870-5360AD3205FF}"/>
              </a:ext>
            </a:extLst>
          </p:cNvPr>
          <p:cNvSpPr>
            <a:spLocks noGrp="1"/>
          </p:cNvSpPr>
          <p:nvPr/>
        </p:nvSpPr>
        <p:spPr bwMode="gray">
          <a:xfrm>
            <a:off x="549274" y="1415293"/>
            <a:ext cx="3364358" cy="2582333"/>
          </a:xfrm>
          <a:prstGeom prst="rect">
            <a:avLst/>
          </a:prstGeom>
        </p:spPr>
        <p:txBody>
          <a:bodyPr vert="horz" lIns="0" tIns="0" rIns="0" bIns="0" rtlCol="0" anchor="t">
            <a:no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2720" indent="-172720"/>
            <a:r>
              <a:rPr lang="en-US" sz="1200" dirty="0"/>
              <a:t>Measured in multiple planes</a:t>
            </a:r>
          </a:p>
          <a:p>
            <a:pPr marL="172720" indent="-172720"/>
            <a:r>
              <a:rPr lang="en-US" sz="1200" dirty="0"/>
              <a:t>Use compliant balloon catheter</a:t>
            </a:r>
            <a:endParaRPr lang="en-US" sz="1200" dirty="0">
              <a:cs typeface="Arial"/>
            </a:endParaRPr>
          </a:p>
          <a:p>
            <a:pPr marL="172720" indent="-172720"/>
            <a:r>
              <a:rPr lang="en-US" sz="1200" dirty="0"/>
              <a:t>Measured at the minimum diameter of the landing zone</a:t>
            </a:r>
            <a:endParaRPr lang="en-US" sz="1200" dirty="0">
              <a:cs typeface="Arial"/>
            </a:endParaRPr>
          </a:p>
          <a:p>
            <a:pPr marL="172720" indent="-172720"/>
            <a:r>
              <a:rPr lang="en-US" sz="1200" dirty="0"/>
              <a:t>Ensure final landing zone diameter doesn’t impinge on coronaries</a:t>
            </a:r>
            <a:endParaRPr lang="en-US" sz="1200" dirty="0">
              <a:cs typeface="Arial"/>
            </a:endParaRPr>
          </a:p>
          <a:p>
            <a:pPr marL="172720" indent="-172720"/>
            <a:r>
              <a:rPr lang="en-US" sz="1200" dirty="0"/>
              <a:t>Ensure a noncompliant landing zone</a:t>
            </a:r>
            <a:endParaRPr lang="en-US" sz="1200" dirty="0">
              <a:cs typeface="Arial"/>
            </a:endParaRPr>
          </a:p>
          <a:p>
            <a:pPr marL="172720" indent="-172720"/>
            <a:r>
              <a:rPr lang="en-US" sz="1200" dirty="0"/>
              <a:t>Eliminate any residual stenosis using standard techniques </a:t>
            </a:r>
            <a:r>
              <a:rPr lang="en-US" sz="1200" b="1" dirty="0"/>
              <a:t>prior</a:t>
            </a:r>
            <a:r>
              <a:rPr lang="en-US" sz="1200" dirty="0"/>
              <a:t> to placing the prosthesis</a:t>
            </a:r>
            <a:endParaRPr lang="en-US" sz="1200" dirty="0">
              <a:cs typeface="Arial"/>
            </a:endParaRPr>
          </a:p>
          <a:p>
            <a:pPr marL="172720" indent="-172720"/>
            <a:endParaRPr lang="en-US" sz="1200" dirty="0">
              <a:cs typeface="Arial"/>
            </a:endParaRPr>
          </a:p>
        </p:txBody>
      </p:sp>
      <p:grpSp>
        <p:nvGrpSpPr>
          <p:cNvPr id="24" name="Group 23">
            <a:extLst>
              <a:ext uri="{FF2B5EF4-FFF2-40B4-BE49-F238E27FC236}">
                <a16:creationId xmlns:a16="http://schemas.microsoft.com/office/drawing/2014/main" id="{75F841A8-7F4F-2C04-4B95-5C52F8A429E8}"/>
              </a:ext>
            </a:extLst>
          </p:cNvPr>
          <p:cNvGrpSpPr/>
          <p:nvPr/>
        </p:nvGrpSpPr>
        <p:grpSpPr>
          <a:xfrm>
            <a:off x="554678" y="3724336"/>
            <a:ext cx="2728018" cy="726353"/>
            <a:chOff x="2858966" y="1282529"/>
            <a:chExt cx="2728018" cy="726353"/>
          </a:xfrm>
        </p:grpSpPr>
        <p:grpSp>
          <p:nvGrpSpPr>
            <p:cNvPr id="25" name="Group 24">
              <a:extLst>
                <a:ext uri="{FF2B5EF4-FFF2-40B4-BE49-F238E27FC236}">
                  <a16:creationId xmlns:a16="http://schemas.microsoft.com/office/drawing/2014/main" id="{F6209AD3-960A-63C3-BBA8-B3B526065C9C}"/>
                </a:ext>
              </a:extLst>
            </p:cNvPr>
            <p:cNvGrpSpPr/>
            <p:nvPr/>
          </p:nvGrpSpPr>
          <p:grpSpPr>
            <a:xfrm>
              <a:off x="2858966" y="1282529"/>
              <a:ext cx="511695" cy="511210"/>
              <a:chOff x="6550298" y="1216452"/>
              <a:chExt cx="511695" cy="511210"/>
            </a:xfrm>
          </p:grpSpPr>
          <p:sp>
            <p:nvSpPr>
              <p:cNvPr id="27" name="Rounded Rectangle 26">
                <a:extLst>
                  <a:ext uri="{FF2B5EF4-FFF2-40B4-BE49-F238E27FC236}">
                    <a16:creationId xmlns:a16="http://schemas.microsoft.com/office/drawing/2014/main" id="{32B3F224-F941-17FF-1BA4-ED2636875627}"/>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28" name="TextBox 27">
                <a:extLst>
                  <a:ext uri="{FF2B5EF4-FFF2-40B4-BE49-F238E27FC236}">
                    <a16:creationId xmlns:a16="http://schemas.microsoft.com/office/drawing/2014/main" id="{5AF4F07B-AA63-AFCA-C698-D51CCA614379}"/>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29" name="Graphic 28">
                <a:extLst>
                  <a:ext uri="{FF2B5EF4-FFF2-40B4-BE49-F238E27FC236}">
                    <a16:creationId xmlns:a16="http://schemas.microsoft.com/office/drawing/2014/main" id="{97D1BD89-6DA7-07CF-1594-E4521222F2C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26" name="Rectangle 25">
              <a:extLst>
                <a:ext uri="{FF2B5EF4-FFF2-40B4-BE49-F238E27FC236}">
                  <a16:creationId xmlns:a16="http://schemas.microsoft.com/office/drawing/2014/main" id="{FD8A1DE8-04E1-3F85-CB36-C47DA1A41B9C}"/>
                </a:ext>
              </a:extLst>
            </p:cNvPr>
            <p:cNvSpPr/>
            <p:nvPr/>
          </p:nvSpPr>
          <p:spPr>
            <a:xfrm>
              <a:off x="3261800" y="1282529"/>
              <a:ext cx="2325184" cy="726353"/>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To minimize the risk of conduit rupture, use caution when using a balloon with a diameter greater than the nominal diameter (original implant size) of the conduit for predilation of the intended deployment site.</a:t>
              </a:r>
            </a:p>
          </p:txBody>
        </p:sp>
      </p:grpSp>
    </p:spTree>
    <p:custDataLst>
      <p:tags r:id="rId1"/>
    </p:custDataLst>
    <p:extLst>
      <p:ext uri="{BB962C8B-B14F-4D97-AF65-F5344CB8AC3E}">
        <p14:creationId xmlns:p14="http://schemas.microsoft.com/office/powerpoint/2010/main" val="125319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8AE9C-1B09-898C-E904-C6F09813B93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F5B8DD-C920-98FD-A0C0-357DD56CFC0C}"/>
              </a:ext>
            </a:extLst>
          </p:cNvPr>
          <p:cNvSpPr/>
          <p:nvPr/>
        </p:nvSpPr>
        <p:spPr>
          <a:xfrm>
            <a:off x="0" y="1095277"/>
            <a:ext cx="9144000" cy="3879850"/>
          </a:xfrm>
          <a:prstGeom prst="rect">
            <a:avLst/>
          </a:prstGeom>
          <a:gradFill flip="none" rotWithShape="1">
            <a:gsLst>
              <a:gs pos="0">
                <a:schemeClr val="bg1"/>
              </a:gs>
              <a:gs pos="50000">
                <a:schemeClr val="bg2">
                  <a:lumMod val="20000"/>
                  <a:lumOff val="8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Footer Placeholder 1">
            <a:extLst>
              <a:ext uri="{FF2B5EF4-FFF2-40B4-BE49-F238E27FC236}">
                <a16:creationId xmlns:a16="http://schemas.microsoft.com/office/drawing/2014/main" id="{160629E3-D26B-A35F-1CB8-F3085D9D412C}"/>
              </a:ext>
            </a:extLst>
          </p:cNvPr>
          <p:cNvSpPr>
            <a:spLocks noGrp="1"/>
          </p:cNvSpPr>
          <p:nvPr>
            <p:ph type="ftr" sz="quarter" idx="11"/>
          </p:nvPr>
        </p:nvSpPr>
        <p:spPr bwMode="gray">
          <a:xfrm>
            <a:off x="3950208" y="4965192"/>
            <a:ext cx="3108960" cy="182880"/>
          </a:xfrm>
          <a:prstGeom prst="rect">
            <a:avLst/>
          </a:prstGeom>
        </p:spPr>
        <p:txBody>
          <a:bodyPr vert="horz" lIns="0" tIns="0" rIns="0" bIns="0" rtlCol="0" anchor="ctr"/>
          <a:lstStyle>
            <a:defPPr>
              <a:defRPr lang="en-US"/>
            </a:defPPr>
            <a:lvl1pPr marL="0" algn="l" defTabSz="457200" rtl="0" eaLnBrk="1" latinLnBrk="0" hangingPunct="1">
              <a:defRPr sz="7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DOC-0250104 Rev A </a:t>
            </a:r>
          </a:p>
        </p:txBody>
      </p:sp>
      <p:sp>
        <p:nvSpPr>
          <p:cNvPr id="21" name="TextBox 20">
            <a:extLst>
              <a:ext uri="{FF2B5EF4-FFF2-40B4-BE49-F238E27FC236}">
                <a16:creationId xmlns:a16="http://schemas.microsoft.com/office/drawing/2014/main" id="{2C51F365-2336-E64D-C356-4B021FDF0AF5}"/>
              </a:ext>
            </a:extLst>
          </p:cNvPr>
          <p:cNvSpPr txBox="1"/>
          <p:nvPr/>
        </p:nvSpPr>
        <p:spPr>
          <a:xfrm>
            <a:off x="487210" y="1256322"/>
            <a:ext cx="2279238" cy="261610"/>
          </a:xfrm>
          <a:prstGeom prst="rect">
            <a:avLst/>
          </a:prstGeom>
          <a:noFill/>
        </p:spPr>
        <p:txBody>
          <a:bodyPr wrap="square" rtlCol="0">
            <a:spAutoFit/>
          </a:bodyPr>
          <a:lstStyle/>
          <a:p>
            <a:pPr marL="0" marR="0" lvl="0" indent="0" algn="l" defTabSz="820583"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dirty="0">
                <a:ln>
                  <a:noFill/>
                </a:ln>
                <a:solidFill>
                  <a:schemeClr val="accent1"/>
                </a:solidFill>
                <a:effectLst/>
                <a:uLnTx/>
                <a:uFillTx/>
                <a:latin typeface="Arial"/>
                <a:ea typeface="+mn-ea"/>
                <a:cs typeface="Arial"/>
              </a:rPr>
              <a:t>Procedural steps (cont’d)</a:t>
            </a:r>
          </a:p>
        </p:txBody>
      </p:sp>
      <p:grpSp>
        <p:nvGrpSpPr>
          <p:cNvPr id="76" name="Group 75">
            <a:extLst>
              <a:ext uri="{FF2B5EF4-FFF2-40B4-BE49-F238E27FC236}">
                <a16:creationId xmlns:a16="http://schemas.microsoft.com/office/drawing/2014/main" id="{6620D6DB-77B1-486D-C140-B756F9F32913}"/>
              </a:ext>
            </a:extLst>
          </p:cNvPr>
          <p:cNvGrpSpPr/>
          <p:nvPr/>
        </p:nvGrpSpPr>
        <p:grpSpPr>
          <a:xfrm>
            <a:off x="548640" y="2698985"/>
            <a:ext cx="2303048" cy="329464"/>
            <a:chOff x="548640" y="2698985"/>
            <a:chExt cx="2303048" cy="329464"/>
          </a:xfrm>
        </p:grpSpPr>
        <p:sp>
          <p:nvSpPr>
            <p:cNvPr id="18" name="TextBox 17">
              <a:extLst>
                <a:ext uri="{FF2B5EF4-FFF2-40B4-BE49-F238E27FC236}">
                  <a16:creationId xmlns:a16="http://schemas.microsoft.com/office/drawing/2014/main" id="{F6CBDFE0-C01A-95F2-9E2B-8D8357E99A81}"/>
                </a:ext>
              </a:extLst>
            </p:cNvPr>
            <p:cNvSpPr txBox="1"/>
            <p:nvPr/>
          </p:nvSpPr>
          <p:spPr>
            <a:xfrm>
              <a:off x="1015230" y="2732912"/>
              <a:ext cx="1836458" cy="261610"/>
            </a:xfrm>
            <a:prstGeom prst="rect">
              <a:avLst/>
            </a:prstGeom>
            <a:noFill/>
          </p:spPr>
          <p:txBody>
            <a:bodyPr wrap="square" rtlCol="0">
              <a:spAutoFit/>
            </a:bodyPr>
            <a:lstStyle/>
            <a:p>
              <a:pPr marL="0" algn="l" defTabSz="914400" rtl="0" eaLnBrk="1" latinLnBrk="0" hangingPunct="1">
                <a:spcAft>
                  <a:spcPts val="2400"/>
                </a:spcAft>
              </a:pPr>
              <a:r>
                <a:rPr lang="en-US" sz="1100" b="0" kern="1200" dirty="0">
                  <a:solidFill>
                    <a:schemeClr val="tx1"/>
                  </a:solidFill>
                  <a:latin typeface="+mn-lt"/>
                  <a:ea typeface="+mn-ea"/>
                  <a:cs typeface="Arial"/>
                </a:rPr>
                <a:t>Verify position of THV</a:t>
              </a:r>
            </a:p>
          </p:txBody>
        </p:sp>
        <p:sp>
          <p:nvSpPr>
            <p:cNvPr id="19" name="Rectangle 18">
              <a:extLst>
                <a:ext uri="{FF2B5EF4-FFF2-40B4-BE49-F238E27FC236}">
                  <a16:creationId xmlns:a16="http://schemas.microsoft.com/office/drawing/2014/main" id="{55C0452C-647E-AAAB-E539-BDE490726277}"/>
                </a:ext>
              </a:extLst>
            </p:cNvPr>
            <p:cNvSpPr/>
            <p:nvPr/>
          </p:nvSpPr>
          <p:spPr>
            <a:xfrm>
              <a:off x="548640" y="2698985"/>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41</a:t>
              </a:r>
            </a:p>
          </p:txBody>
        </p:sp>
      </p:grpSp>
      <p:grpSp>
        <p:nvGrpSpPr>
          <p:cNvPr id="77" name="Group 76">
            <a:extLst>
              <a:ext uri="{FF2B5EF4-FFF2-40B4-BE49-F238E27FC236}">
                <a16:creationId xmlns:a16="http://schemas.microsoft.com/office/drawing/2014/main" id="{9B3481BC-FFAC-5113-E554-9502F3D1A2E5}"/>
              </a:ext>
            </a:extLst>
          </p:cNvPr>
          <p:cNvGrpSpPr/>
          <p:nvPr/>
        </p:nvGrpSpPr>
        <p:grpSpPr>
          <a:xfrm>
            <a:off x="548640" y="3086443"/>
            <a:ext cx="2632710" cy="329464"/>
            <a:chOff x="548640" y="3086443"/>
            <a:chExt cx="2632710" cy="329464"/>
          </a:xfrm>
        </p:grpSpPr>
        <p:sp>
          <p:nvSpPr>
            <p:cNvPr id="16" name="TextBox 15">
              <a:extLst>
                <a:ext uri="{FF2B5EF4-FFF2-40B4-BE49-F238E27FC236}">
                  <a16:creationId xmlns:a16="http://schemas.microsoft.com/office/drawing/2014/main" id="{B3DA443E-EA81-F1A2-AB98-CECADC446B5F}"/>
                </a:ext>
              </a:extLst>
            </p:cNvPr>
            <p:cNvSpPr txBox="1"/>
            <p:nvPr/>
          </p:nvSpPr>
          <p:spPr>
            <a:xfrm>
              <a:off x="1015230" y="3120370"/>
              <a:ext cx="2166120" cy="261610"/>
            </a:xfrm>
            <a:prstGeom prst="rect">
              <a:avLst/>
            </a:prstGeom>
            <a:noFill/>
          </p:spPr>
          <p:txBody>
            <a:bodyPr wrap="square" rtlCol="0">
              <a:spAutoFit/>
            </a:bodyPr>
            <a:lstStyle/>
            <a:p>
              <a:pPr marL="0" algn="l" defTabSz="914400" rtl="0" eaLnBrk="1" latinLnBrk="0" hangingPunct="1">
                <a:spcAft>
                  <a:spcPts val="2400"/>
                </a:spcAft>
              </a:pPr>
              <a:r>
                <a:rPr lang="en-US" sz="1100" b="0" kern="1200" dirty="0">
                  <a:solidFill>
                    <a:schemeClr val="tx1"/>
                  </a:solidFill>
                  <a:latin typeface="+mn-lt"/>
                  <a:ea typeface="+mn-ea"/>
                  <a:cs typeface="Arial"/>
                </a:rPr>
                <a:t>Rapid pacing protocol - optional </a:t>
              </a:r>
            </a:p>
          </p:txBody>
        </p:sp>
        <p:sp>
          <p:nvSpPr>
            <p:cNvPr id="17" name="Rectangle 16">
              <a:extLst>
                <a:ext uri="{FF2B5EF4-FFF2-40B4-BE49-F238E27FC236}">
                  <a16:creationId xmlns:a16="http://schemas.microsoft.com/office/drawing/2014/main" id="{1A6B1C58-A6BA-17F3-6DCD-393BD2149559}"/>
                </a:ext>
              </a:extLst>
            </p:cNvPr>
            <p:cNvSpPr/>
            <p:nvPr/>
          </p:nvSpPr>
          <p:spPr>
            <a:xfrm>
              <a:off x="548640" y="3086443"/>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42</a:t>
              </a:r>
            </a:p>
          </p:txBody>
        </p:sp>
      </p:grpSp>
      <p:grpSp>
        <p:nvGrpSpPr>
          <p:cNvPr id="79" name="Group 78">
            <a:extLst>
              <a:ext uri="{FF2B5EF4-FFF2-40B4-BE49-F238E27FC236}">
                <a16:creationId xmlns:a16="http://schemas.microsoft.com/office/drawing/2014/main" id="{1887D4B3-347E-E499-F009-CA5DCD2FC740}"/>
              </a:ext>
            </a:extLst>
          </p:cNvPr>
          <p:cNvGrpSpPr/>
          <p:nvPr/>
        </p:nvGrpSpPr>
        <p:grpSpPr>
          <a:xfrm>
            <a:off x="548640" y="3861360"/>
            <a:ext cx="2303048" cy="329465"/>
            <a:chOff x="548640" y="3861360"/>
            <a:chExt cx="2303048" cy="329465"/>
          </a:xfrm>
        </p:grpSpPr>
        <p:sp>
          <p:nvSpPr>
            <p:cNvPr id="12" name="TextBox 11">
              <a:extLst>
                <a:ext uri="{FF2B5EF4-FFF2-40B4-BE49-F238E27FC236}">
                  <a16:creationId xmlns:a16="http://schemas.microsoft.com/office/drawing/2014/main" id="{19BE8E6C-F237-6FD7-7BE3-541308285C0D}"/>
                </a:ext>
              </a:extLst>
            </p:cNvPr>
            <p:cNvSpPr txBox="1"/>
            <p:nvPr/>
          </p:nvSpPr>
          <p:spPr>
            <a:xfrm>
              <a:off x="1015230" y="3895287"/>
              <a:ext cx="1836458" cy="261610"/>
            </a:xfrm>
            <a:prstGeom prst="rect">
              <a:avLst/>
            </a:prstGeom>
            <a:noFill/>
          </p:spPr>
          <p:txBody>
            <a:bodyPr wrap="square" rtlCol="0">
              <a:spAutoFit/>
            </a:bodyPr>
            <a:lstStyle/>
            <a:p>
              <a:pPr marL="0" algn="l" defTabSz="914400" rtl="0" eaLnBrk="1" latinLnBrk="0" hangingPunct="1">
                <a:spcAft>
                  <a:spcPts val="2400"/>
                </a:spcAft>
              </a:pPr>
              <a:r>
                <a:rPr lang="en-US" sz="1100" b="0" kern="1200" dirty="0">
                  <a:solidFill>
                    <a:schemeClr val="tx1"/>
                  </a:solidFill>
                  <a:latin typeface="+mn-lt"/>
                  <a:ea typeface="+mn-ea"/>
                  <a:cs typeface="Arial"/>
                </a:rPr>
                <a:t>Post-dilation (if necessary) </a:t>
              </a:r>
            </a:p>
          </p:txBody>
        </p:sp>
        <p:sp>
          <p:nvSpPr>
            <p:cNvPr id="13" name="Rectangle 12">
              <a:extLst>
                <a:ext uri="{FF2B5EF4-FFF2-40B4-BE49-F238E27FC236}">
                  <a16:creationId xmlns:a16="http://schemas.microsoft.com/office/drawing/2014/main" id="{CBA31FD4-4CB5-F02B-2C00-07C82FAA81E3}"/>
                </a:ext>
              </a:extLst>
            </p:cNvPr>
            <p:cNvSpPr/>
            <p:nvPr/>
          </p:nvSpPr>
          <p:spPr>
            <a:xfrm>
              <a:off x="548640" y="3861360"/>
              <a:ext cx="457200" cy="329465"/>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45</a:t>
              </a:r>
            </a:p>
          </p:txBody>
        </p:sp>
      </p:grpSp>
      <p:grpSp>
        <p:nvGrpSpPr>
          <p:cNvPr id="78" name="Group 77">
            <a:extLst>
              <a:ext uri="{FF2B5EF4-FFF2-40B4-BE49-F238E27FC236}">
                <a16:creationId xmlns:a16="http://schemas.microsoft.com/office/drawing/2014/main" id="{9C7A9395-01D1-B9E0-4158-A0359DB04365}"/>
              </a:ext>
            </a:extLst>
          </p:cNvPr>
          <p:cNvGrpSpPr/>
          <p:nvPr/>
        </p:nvGrpSpPr>
        <p:grpSpPr>
          <a:xfrm>
            <a:off x="548640" y="3473901"/>
            <a:ext cx="2024079" cy="329465"/>
            <a:chOff x="548640" y="3473901"/>
            <a:chExt cx="2024079" cy="329465"/>
          </a:xfrm>
        </p:grpSpPr>
        <p:sp>
          <p:nvSpPr>
            <p:cNvPr id="14" name="TextBox 13">
              <a:extLst>
                <a:ext uri="{FF2B5EF4-FFF2-40B4-BE49-F238E27FC236}">
                  <a16:creationId xmlns:a16="http://schemas.microsoft.com/office/drawing/2014/main" id="{AB492216-730D-6D24-8D58-EA25825C3C0B}"/>
                </a:ext>
              </a:extLst>
            </p:cNvPr>
            <p:cNvSpPr txBox="1"/>
            <p:nvPr/>
          </p:nvSpPr>
          <p:spPr>
            <a:xfrm>
              <a:off x="1015230" y="3507828"/>
              <a:ext cx="1557489" cy="261610"/>
            </a:xfrm>
            <a:prstGeom prst="rect">
              <a:avLst/>
            </a:prstGeom>
            <a:noFill/>
          </p:spPr>
          <p:txBody>
            <a:bodyPr wrap="square" rtlCol="0">
              <a:spAutoFit/>
            </a:bodyPr>
            <a:lstStyle/>
            <a:p>
              <a:pPr marL="0" algn="l" defTabSz="914400" rtl="0" eaLnBrk="1" latinLnBrk="0" hangingPunct="1">
                <a:spcAft>
                  <a:spcPts val="2400"/>
                </a:spcAft>
              </a:pPr>
              <a:r>
                <a:rPr lang="en-US" sz="1100" kern="1200" dirty="0">
                  <a:solidFill>
                    <a:schemeClr val="tx1"/>
                  </a:solidFill>
                </a:rPr>
                <a:t>THV deployment</a:t>
              </a:r>
              <a:endParaRPr lang="en-US" sz="1100" b="0" kern="1200" dirty="0">
                <a:solidFill>
                  <a:schemeClr val="tx1"/>
                </a:solidFill>
                <a:latin typeface="+mn-lt"/>
                <a:ea typeface="+mn-ea"/>
                <a:cs typeface="Arial"/>
              </a:endParaRPr>
            </a:p>
          </p:txBody>
        </p:sp>
        <p:sp>
          <p:nvSpPr>
            <p:cNvPr id="15" name="Rectangle 14">
              <a:extLst>
                <a:ext uri="{FF2B5EF4-FFF2-40B4-BE49-F238E27FC236}">
                  <a16:creationId xmlns:a16="http://schemas.microsoft.com/office/drawing/2014/main" id="{68E94DAE-BDF6-046E-95F1-166240A07F5F}"/>
                </a:ext>
              </a:extLst>
            </p:cNvPr>
            <p:cNvSpPr/>
            <p:nvPr/>
          </p:nvSpPr>
          <p:spPr>
            <a:xfrm>
              <a:off x="548640" y="3473901"/>
              <a:ext cx="457200" cy="329465"/>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43</a:t>
              </a:r>
            </a:p>
          </p:txBody>
        </p:sp>
      </p:grpSp>
      <p:grpSp>
        <p:nvGrpSpPr>
          <p:cNvPr id="80" name="Group 79">
            <a:extLst>
              <a:ext uri="{FF2B5EF4-FFF2-40B4-BE49-F238E27FC236}">
                <a16:creationId xmlns:a16="http://schemas.microsoft.com/office/drawing/2014/main" id="{C61F9610-B57E-DB58-2677-426D019753FA}"/>
              </a:ext>
            </a:extLst>
          </p:cNvPr>
          <p:cNvGrpSpPr/>
          <p:nvPr/>
        </p:nvGrpSpPr>
        <p:grpSpPr>
          <a:xfrm>
            <a:off x="548640" y="4248817"/>
            <a:ext cx="4023360" cy="329465"/>
            <a:chOff x="548640" y="4248817"/>
            <a:chExt cx="4023360" cy="329465"/>
          </a:xfrm>
        </p:grpSpPr>
        <p:sp>
          <p:nvSpPr>
            <p:cNvPr id="22" name="TextBox 21">
              <a:extLst>
                <a:ext uri="{FF2B5EF4-FFF2-40B4-BE49-F238E27FC236}">
                  <a16:creationId xmlns:a16="http://schemas.microsoft.com/office/drawing/2014/main" id="{AFE5F9AE-8EFA-EEA3-BFBB-FE5E30BF68B5}"/>
                </a:ext>
              </a:extLst>
            </p:cNvPr>
            <p:cNvSpPr txBox="1"/>
            <p:nvPr/>
          </p:nvSpPr>
          <p:spPr>
            <a:xfrm>
              <a:off x="1015230" y="4282744"/>
              <a:ext cx="3556770" cy="261610"/>
            </a:xfrm>
            <a:prstGeom prst="rect">
              <a:avLst/>
            </a:prstGeom>
            <a:noFill/>
          </p:spPr>
          <p:txBody>
            <a:bodyPr wrap="square" rtlCol="0">
              <a:spAutoFit/>
            </a:bodyPr>
            <a:lstStyle/>
            <a:p>
              <a:pPr marL="0" algn="l" defTabSz="914400" rtl="0" eaLnBrk="1" latinLnBrk="0" hangingPunct="1">
                <a:spcAft>
                  <a:spcPts val="2400"/>
                </a:spcAft>
              </a:pPr>
              <a:r>
                <a:rPr lang="en-US" sz="1100" b="0" kern="1200" dirty="0">
                  <a:solidFill>
                    <a:schemeClr val="tx1"/>
                  </a:solidFill>
                  <a:latin typeface="+mn-lt"/>
                  <a:ea typeface="+mn-ea"/>
                  <a:cs typeface="Arial"/>
                </a:rPr>
                <a:t>Withdrawing the SAPIEN 3 Pulmonic delivery system </a:t>
              </a:r>
            </a:p>
          </p:txBody>
        </p:sp>
        <p:sp>
          <p:nvSpPr>
            <p:cNvPr id="23" name="Rectangle 22">
              <a:extLst>
                <a:ext uri="{FF2B5EF4-FFF2-40B4-BE49-F238E27FC236}">
                  <a16:creationId xmlns:a16="http://schemas.microsoft.com/office/drawing/2014/main" id="{A65ECE5D-78A5-496B-F1DC-191B8236C8F6}"/>
                </a:ext>
              </a:extLst>
            </p:cNvPr>
            <p:cNvSpPr/>
            <p:nvPr/>
          </p:nvSpPr>
          <p:spPr>
            <a:xfrm>
              <a:off x="548640" y="4248817"/>
              <a:ext cx="457200" cy="329465"/>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46</a:t>
              </a:r>
            </a:p>
          </p:txBody>
        </p:sp>
      </p:grpSp>
      <p:grpSp>
        <p:nvGrpSpPr>
          <p:cNvPr id="81" name="Group 80">
            <a:extLst>
              <a:ext uri="{FF2B5EF4-FFF2-40B4-BE49-F238E27FC236}">
                <a16:creationId xmlns:a16="http://schemas.microsoft.com/office/drawing/2014/main" id="{F2202503-4BD0-E1D0-2CDE-22D86050097C}"/>
              </a:ext>
            </a:extLst>
          </p:cNvPr>
          <p:cNvGrpSpPr/>
          <p:nvPr/>
        </p:nvGrpSpPr>
        <p:grpSpPr>
          <a:xfrm>
            <a:off x="4877814" y="1536614"/>
            <a:ext cx="3592010" cy="329464"/>
            <a:chOff x="4877814" y="1536614"/>
            <a:chExt cx="3592010" cy="329464"/>
          </a:xfrm>
        </p:grpSpPr>
        <p:sp>
          <p:nvSpPr>
            <p:cNvPr id="24" name="TextBox 23">
              <a:extLst>
                <a:ext uri="{FF2B5EF4-FFF2-40B4-BE49-F238E27FC236}">
                  <a16:creationId xmlns:a16="http://schemas.microsoft.com/office/drawing/2014/main" id="{2266FBA4-A011-30CF-7A47-A3A7A864D396}"/>
                </a:ext>
              </a:extLst>
            </p:cNvPr>
            <p:cNvSpPr txBox="1"/>
            <p:nvPr/>
          </p:nvSpPr>
          <p:spPr>
            <a:xfrm>
              <a:off x="5335499" y="1570541"/>
              <a:ext cx="3134325" cy="261610"/>
            </a:xfrm>
            <a:prstGeom prst="rect">
              <a:avLst/>
            </a:prstGeom>
            <a:noFill/>
          </p:spPr>
          <p:txBody>
            <a:bodyPr wrap="square" lIns="91440" tIns="45720" rIns="91440" bIns="45720" rtlCol="0" anchor="t">
              <a:spAutoFit/>
            </a:bodyPr>
            <a:lstStyle/>
            <a:p>
              <a:pPr marL="0" algn="l" defTabSz="914400" rtl="0" eaLnBrk="1" latinLnBrk="0" hangingPunct="1">
                <a:spcAft>
                  <a:spcPts val="2400"/>
                </a:spcAft>
              </a:pPr>
              <a:r>
                <a:rPr lang="en-US" sz="1100" b="0" kern="1200" dirty="0">
                  <a:latin typeface="+mn-lt"/>
                  <a:ea typeface="+mn-ea"/>
                  <a:cs typeface="Arial"/>
                </a:rPr>
                <a:t>SAPIEN 3 Pulmonic delivery system </a:t>
              </a:r>
              <a:r>
                <a:rPr lang="en-US" sz="1100" dirty="0">
                  <a:latin typeface="+mn-lt"/>
                  <a:cs typeface="Arial"/>
                </a:rPr>
                <a:t>removal</a:t>
              </a:r>
              <a:endParaRPr lang="en-US" sz="1100" b="0" kern="1200" dirty="0">
                <a:latin typeface="+mn-lt"/>
                <a:ea typeface="+mn-ea"/>
                <a:cs typeface="Arial"/>
              </a:endParaRPr>
            </a:p>
          </p:txBody>
        </p:sp>
        <p:sp>
          <p:nvSpPr>
            <p:cNvPr id="25" name="Rectangle 24">
              <a:extLst>
                <a:ext uri="{FF2B5EF4-FFF2-40B4-BE49-F238E27FC236}">
                  <a16:creationId xmlns:a16="http://schemas.microsoft.com/office/drawing/2014/main" id="{919A5474-603E-1140-1AD9-4AA7100AF038}"/>
                </a:ext>
              </a:extLst>
            </p:cNvPr>
            <p:cNvSpPr/>
            <p:nvPr/>
          </p:nvSpPr>
          <p:spPr>
            <a:xfrm>
              <a:off x="4877814" y="1536614"/>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47</a:t>
              </a:r>
            </a:p>
          </p:txBody>
        </p:sp>
      </p:grpSp>
      <p:grpSp>
        <p:nvGrpSpPr>
          <p:cNvPr id="82" name="Group 81">
            <a:extLst>
              <a:ext uri="{FF2B5EF4-FFF2-40B4-BE49-F238E27FC236}">
                <a16:creationId xmlns:a16="http://schemas.microsoft.com/office/drawing/2014/main" id="{599431AD-BC9C-B718-7D04-18D45E686BCF}"/>
              </a:ext>
            </a:extLst>
          </p:cNvPr>
          <p:cNvGrpSpPr/>
          <p:nvPr/>
        </p:nvGrpSpPr>
        <p:grpSpPr>
          <a:xfrm>
            <a:off x="4877814" y="1924071"/>
            <a:ext cx="2801596" cy="329464"/>
            <a:chOff x="4877814" y="1924071"/>
            <a:chExt cx="2801596" cy="329464"/>
          </a:xfrm>
        </p:grpSpPr>
        <p:sp>
          <p:nvSpPr>
            <p:cNvPr id="28" name="Rectangle 27">
              <a:extLst>
                <a:ext uri="{FF2B5EF4-FFF2-40B4-BE49-F238E27FC236}">
                  <a16:creationId xmlns:a16="http://schemas.microsoft.com/office/drawing/2014/main" id="{40B343F7-32A7-E8CF-0729-90A44CFAA1E7}"/>
                </a:ext>
              </a:extLst>
            </p:cNvPr>
            <p:cNvSpPr/>
            <p:nvPr/>
          </p:nvSpPr>
          <p:spPr>
            <a:xfrm>
              <a:off x="4877814" y="1924071"/>
              <a:ext cx="457200" cy="329464"/>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51</a:t>
              </a:r>
            </a:p>
          </p:txBody>
        </p:sp>
        <p:sp>
          <p:nvSpPr>
            <p:cNvPr id="29" name="TextBox 28">
              <a:extLst>
                <a:ext uri="{FF2B5EF4-FFF2-40B4-BE49-F238E27FC236}">
                  <a16:creationId xmlns:a16="http://schemas.microsoft.com/office/drawing/2014/main" id="{D15ED4A1-6C86-F93F-FD52-55C74E10603F}"/>
                </a:ext>
              </a:extLst>
            </p:cNvPr>
            <p:cNvSpPr txBox="1"/>
            <p:nvPr/>
          </p:nvSpPr>
          <p:spPr>
            <a:xfrm>
              <a:off x="5335499" y="1957998"/>
              <a:ext cx="2343911" cy="261610"/>
            </a:xfrm>
            <a:prstGeom prst="rect">
              <a:avLst/>
            </a:prstGeom>
            <a:noFill/>
          </p:spPr>
          <p:txBody>
            <a:bodyPr wrap="square" rtlCol="0">
              <a:spAutoFit/>
            </a:bodyPr>
            <a:lstStyle/>
            <a:p>
              <a:pPr marL="0" algn="l" defTabSz="914400" rtl="0" eaLnBrk="1" latinLnBrk="0" hangingPunct="1">
                <a:spcAft>
                  <a:spcPts val="2400"/>
                </a:spcAft>
              </a:pPr>
              <a:r>
                <a:rPr lang="en-US" sz="1100" kern="1200" dirty="0">
                  <a:solidFill>
                    <a:schemeClr val="tx1"/>
                  </a:solidFill>
                </a:rPr>
                <a:t>Post-deployment THV assessment</a:t>
              </a:r>
              <a:endParaRPr lang="en-US" sz="1100" b="0" kern="1200" dirty="0">
                <a:solidFill>
                  <a:schemeClr val="tx1"/>
                </a:solidFill>
                <a:latin typeface="+mn-lt"/>
                <a:ea typeface="+mn-ea"/>
                <a:cs typeface="Arial"/>
              </a:endParaRPr>
            </a:p>
          </p:txBody>
        </p:sp>
      </p:grpSp>
      <p:sp>
        <p:nvSpPr>
          <p:cNvPr id="31" name="TextBox 30">
            <a:extLst>
              <a:ext uri="{FF2B5EF4-FFF2-40B4-BE49-F238E27FC236}">
                <a16:creationId xmlns:a16="http://schemas.microsoft.com/office/drawing/2014/main" id="{CD8E9B05-96B7-08C6-BD51-9D88407749A2}"/>
              </a:ext>
            </a:extLst>
          </p:cNvPr>
          <p:cNvSpPr txBox="1"/>
          <p:nvPr/>
        </p:nvSpPr>
        <p:spPr>
          <a:xfrm>
            <a:off x="4698864" y="2531376"/>
            <a:ext cx="2929498" cy="261610"/>
          </a:xfrm>
          <a:prstGeom prst="rect">
            <a:avLst/>
          </a:prstGeom>
          <a:noFill/>
        </p:spPr>
        <p:txBody>
          <a:bodyPr wrap="square" rtlCol="0">
            <a:spAutoFit/>
          </a:bodyPr>
          <a:lstStyle/>
          <a:p>
            <a:pPr marL="0" marR="0" lvl="0" indent="0" algn="l" defTabSz="820583"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dirty="0">
                <a:ln>
                  <a:noFill/>
                </a:ln>
                <a:solidFill>
                  <a:schemeClr val="accent1"/>
                </a:solidFill>
                <a:effectLst/>
                <a:uLnTx/>
                <a:uFillTx/>
                <a:latin typeface="Arial"/>
                <a:ea typeface="+mn-ea"/>
                <a:cs typeface="Arial"/>
              </a:rPr>
              <a:t>Intraprocedural considerations</a:t>
            </a:r>
          </a:p>
        </p:txBody>
      </p:sp>
      <p:grpSp>
        <p:nvGrpSpPr>
          <p:cNvPr id="83" name="Group 82">
            <a:extLst>
              <a:ext uri="{FF2B5EF4-FFF2-40B4-BE49-F238E27FC236}">
                <a16:creationId xmlns:a16="http://schemas.microsoft.com/office/drawing/2014/main" id="{0DD9FC53-D1F7-0D97-3213-6A382FD02EAE}"/>
              </a:ext>
            </a:extLst>
          </p:cNvPr>
          <p:cNvGrpSpPr/>
          <p:nvPr/>
        </p:nvGrpSpPr>
        <p:grpSpPr>
          <a:xfrm>
            <a:off x="4877814" y="2807476"/>
            <a:ext cx="3177439" cy="329463"/>
            <a:chOff x="4877814" y="2807476"/>
            <a:chExt cx="3177439" cy="329463"/>
          </a:xfrm>
        </p:grpSpPr>
        <p:sp>
          <p:nvSpPr>
            <p:cNvPr id="30" name="Rectangle 29">
              <a:extLst>
                <a:ext uri="{FF2B5EF4-FFF2-40B4-BE49-F238E27FC236}">
                  <a16:creationId xmlns:a16="http://schemas.microsoft.com/office/drawing/2014/main" id="{A42D9E64-A3CD-6599-2A01-17C4D9BF4F49}"/>
                </a:ext>
              </a:extLst>
            </p:cNvPr>
            <p:cNvSpPr/>
            <p:nvPr/>
          </p:nvSpPr>
          <p:spPr>
            <a:xfrm>
              <a:off x="4877814" y="2807476"/>
              <a:ext cx="457200" cy="329463"/>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53</a:t>
              </a:r>
            </a:p>
          </p:txBody>
        </p:sp>
        <p:sp>
          <p:nvSpPr>
            <p:cNvPr id="35" name="TextBox 34">
              <a:extLst>
                <a:ext uri="{FF2B5EF4-FFF2-40B4-BE49-F238E27FC236}">
                  <a16:creationId xmlns:a16="http://schemas.microsoft.com/office/drawing/2014/main" id="{02E4BA56-A735-FDB4-BAA0-AAEA5B1A9844}"/>
                </a:ext>
              </a:extLst>
            </p:cNvPr>
            <p:cNvSpPr txBox="1"/>
            <p:nvPr/>
          </p:nvSpPr>
          <p:spPr>
            <a:xfrm>
              <a:off x="5335499" y="2841402"/>
              <a:ext cx="2719754" cy="26161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Removing undeployed delivery system </a:t>
              </a:r>
              <a:endParaRPr lang="en-US" sz="1100" b="0" dirty="0">
                <a:solidFill>
                  <a:schemeClr val="tx1"/>
                </a:solidFill>
              </a:endParaRPr>
            </a:p>
          </p:txBody>
        </p:sp>
      </p:grpSp>
      <p:grpSp>
        <p:nvGrpSpPr>
          <p:cNvPr id="84" name="Group 83">
            <a:extLst>
              <a:ext uri="{FF2B5EF4-FFF2-40B4-BE49-F238E27FC236}">
                <a16:creationId xmlns:a16="http://schemas.microsoft.com/office/drawing/2014/main" id="{45023781-2441-5771-41A4-9932FB04077F}"/>
              </a:ext>
            </a:extLst>
          </p:cNvPr>
          <p:cNvGrpSpPr/>
          <p:nvPr/>
        </p:nvGrpSpPr>
        <p:grpSpPr>
          <a:xfrm>
            <a:off x="4877814" y="3194934"/>
            <a:ext cx="1817454" cy="329462"/>
            <a:chOff x="4877814" y="3194934"/>
            <a:chExt cx="1817454" cy="329462"/>
          </a:xfrm>
        </p:grpSpPr>
        <p:sp>
          <p:nvSpPr>
            <p:cNvPr id="33" name="Rectangle 32">
              <a:extLst>
                <a:ext uri="{FF2B5EF4-FFF2-40B4-BE49-F238E27FC236}">
                  <a16:creationId xmlns:a16="http://schemas.microsoft.com/office/drawing/2014/main" id="{5B5C6007-D678-8DB0-000C-41DD276045B5}"/>
                </a:ext>
              </a:extLst>
            </p:cNvPr>
            <p:cNvSpPr/>
            <p:nvPr/>
          </p:nvSpPr>
          <p:spPr>
            <a:xfrm>
              <a:off x="4877814" y="3194934"/>
              <a:ext cx="457200" cy="329462"/>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54</a:t>
              </a:r>
            </a:p>
          </p:txBody>
        </p:sp>
        <p:sp>
          <p:nvSpPr>
            <p:cNvPr id="36" name="TextBox 35">
              <a:extLst>
                <a:ext uri="{FF2B5EF4-FFF2-40B4-BE49-F238E27FC236}">
                  <a16:creationId xmlns:a16="http://schemas.microsoft.com/office/drawing/2014/main" id="{A2D52E42-91E9-2CFF-0444-CE6EC2B4162E}"/>
                </a:ext>
              </a:extLst>
            </p:cNvPr>
            <p:cNvSpPr txBox="1"/>
            <p:nvPr/>
          </p:nvSpPr>
          <p:spPr>
            <a:xfrm>
              <a:off x="5335499" y="3228860"/>
              <a:ext cx="1359769" cy="261610"/>
            </a:xfrm>
            <a:prstGeom prst="rect">
              <a:avLst/>
            </a:prstGeom>
            <a:noFill/>
          </p:spPr>
          <p:txBody>
            <a:bodyPr wrap="square" rtlCol="0">
              <a:spAutoFit/>
            </a:bodyPr>
            <a:lstStyle/>
            <a:p>
              <a:r>
                <a:rPr lang="en-US" sz="1100" dirty="0">
                  <a:solidFill>
                    <a:schemeClr val="tx1"/>
                  </a:solidFill>
                </a:rPr>
                <a:t>Balloon rupture</a:t>
              </a:r>
              <a:endParaRPr lang="en-US" sz="1100" b="0" dirty="0">
                <a:solidFill>
                  <a:schemeClr val="tx1"/>
                </a:solidFill>
              </a:endParaRPr>
            </a:p>
          </p:txBody>
        </p:sp>
      </p:grpSp>
      <p:sp>
        <p:nvSpPr>
          <p:cNvPr id="3" name="Slide Number Placeholder 2">
            <a:extLst>
              <a:ext uri="{FF2B5EF4-FFF2-40B4-BE49-F238E27FC236}">
                <a16:creationId xmlns:a16="http://schemas.microsoft.com/office/drawing/2014/main" id="{B7E1194E-0939-5F1F-B11E-E5BCAD73FEBC}"/>
              </a:ext>
            </a:extLst>
          </p:cNvPr>
          <p:cNvSpPr>
            <a:spLocks noGrp="1"/>
          </p:cNvSpPr>
          <p:nvPr>
            <p:ph type="sldNum" sz="quarter" idx="12"/>
          </p:nvPr>
        </p:nvSpPr>
        <p:spPr/>
        <p:txBody>
          <a:bodyPr/>
          <a:lstStyle/>
          <a:p>
            <a:fld id="{CDBA9528-BCFE-1E43-A37D-912FF3C527A6}" type="slidenum">
              <a:rPr lang="en-US" smtClean="0"/>
              <a:pPr/>
              <a:t>3</a:t>
            </a:fld>
            <a:endParaRPr lang="en-US" dirty="0"/>
          </a:p>
        </p:txBody>
      </p:sp>
      <p:grpSp>
        <p:nvGrpSpPr>
          <p:cNvPr id="74" name="Group 73">
            <a:extLst>
              <a:ext uri="{FF2B5EF4-FFF2-40B4-BE49-F238E27FC236}">
                <a16:creationId xmlns:a16="http://schemas.microsoft.com/office/drawing/2014/main" id="{5EDD5E6D-8396-2F01-2DA1-5512BABD0592}"/>
              </a:ext>
            </a:extLst>
          </p:cNvPr>
          <p:cNvGrpSpPr/>
          <p:nvPr/>
        </p:nvGrpSpPr>
        <p:grpSpPr>
          <a:xfrm>
            <a:off x="548640" y="1924072"/>
            <a:ext cx="2148066" cy="329463"/>
            <a:chOff x="548640" y="1924072"/>
            <a:chExt cx="2148066" cy="329463"/>
          </a:xfrm>
        </p:grpSpPr>
        <p:sp>
          <p:nvSpPr>
            <p:cNvPr id="10" name="Rectangle 9">
              <a:extLst>
                <a:ext uri="{FF2B5EF4-FFF2-40B4-BE49-F238E27FC236}">
                  <a16:creationId xmlns:a16="http://schemas.microsoft.com/office/drawing/2014/main" id="{BA2AFCFD-8CC4-4DAB-726B-D2851724F423}"/>
                </a:ext>
              </a:extLst>
            </p:cNvPr>
            <p:cNvSpPr/>
            <p:nvPr/>
          </p:nvSpPr>
          <p:spPr>
            <a:xfrm>
              <a:off x="548640" y="1924072"/>
              <a:ext cx="457200" cy="329463"/>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39</a:t>
              </a:r>
            </a:p>
          </p:txBody>
        </p:sp>
        <p:sp>
          <p:nvSpPr>
            <p:cNvPr id="32" name="TextBox 31">
              <a:extLst>
                <a:ext uri="{FF2B5EF4-FFF2-40B4-BE49-F238E27FC236}">
                  <a16:creationId xmlns:a16="http://schemas.microsoft.com/office/drawing/2014/main" id="{93D1A99D-13BA-E260-87C9-1F0688EF43AC}"/>
                </a:ext>
              </a:extLst>
            </p:cNvPr>
            <p:cNvSpPr txBox="1"/>
            <p:nvPr/>
          </p:nvSpPr>
          <p:spPr>
            <a:xfrm>
              <a:off x="1015230" y="1957998"/>
              <a:ext cx="1681476" cy="261610"/>
            </a:xfrm>
            <a:prstGeom prst="rect">
              <a:avLst/>
            </a:prstGeom>
            <a:noFill/>
          </p:spPr>
          <p:txBody>
            <a:bodyPr wrap="square" rtlCol="0">
              <a:spAutoFit/>
            </a:bodyPr>
            <a:lstStyle/>
            <a:p>
              <a:pPr marL="0" algn="l" defTabSz="914400" rtl="0" eaLnBrk="1" latinLnBrk="0" hangingPunct="1">
                <a:spcAft>
                  <a:spcPts val="2400"/>
                </a:spcAft>
              </a:pPr>
              <a:r>
                <a:rPr lang="en-US" sz="1100" kern="1200" dirty="0">
                  <a:solidFill>
                    <a:schemeClr val="tx1"/>
                  </a:solidFill>
                </a:rPr>
                <a:t>THV positioning</a:t>
              </a:r>
              <a:endParaRPr lang="en-US" sz="1100" b="0" kern="1200" dirty="0">
                <a:solidFill>
                  <a:schemeClr val="tx1"/>
                </a:solidFill>
                <a:latin typeface="+mn-lt"/>
                <a:ea typeface="+mn-ea"/>
                <a:cs typeface="Arial"/>
              </a:endParaRPr>
            </a:p>
          </p:txBody>
        </p:sp>
      </p:grpSp>
      <p:grpSp>
        <p:nvGrpSpPr>
          <p:cNvPr id="75" name="Group 74">
            <a:extLst>
              <a:ext uri="{FF2B5EF4-FFF2-40B4-BE49-F238E27FC236}">
                <a16:creationId xmlns:a16="http://schemas.microsoft.com/office/drawing/2014/main" id="{831E3E27-79B4-85FB-48E0-B427E346E973}"/>
              </a:ext>
            </a:extLst>
          </p:cNvPr>
          <p:cNvGrpSpPr/>
          <p:nvPr/>
        </p:nvGrpSpPr>
        <p:grpSpPr>
          <a:xfrm>
            <a:off x="548640" y="2311528"/>
            <a:ext cx="2411536" cy="329463"/>
            <a:chOff x="548640" y="2311528"/>
            <a:chExt cx="2411536" cy="329463"/>
          </a:xfrm>
        </p:grpSpPr>
        <p:sp>
          <p:nvSpPr>
            <p:cNvPr id="20" name="Rectangle 19">
              <a:extLst>
                <a:ext uri="{FF2B5EF4-FFF2-40B4-BE49-F238E27FC236}">
                  <a16:creationId xmlns:a16="http://schemas.microsoft.com/office/drawing/2014/main" id="{AD303EA1-BB71-3978-076D-9DF51B94C834}"/>
                </a:ext>
              </a:extLst>
            </p:cNvPr>
            <p:cNvSpPr/>
            <p:nvPr/>
          </p:nvSpPr>
          <p:spPr>
            <a:xfrm>
              <a:off x="548640" y="2311528"/>
              <a:ext cx="457200" cy="329463"/>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40</a:t>
              </a:r>
            </a:p>
          </p:txBody>
        </p:sp>
        <p:sp>
          <p:nvSpPr>
            <p:cNvPr id="37" name="TextBox 36">
              <a:extLst>
                <a:ext uri="{FF2B5EF4-FFF2-40B4-BE49-F238E27FC236}">
                  <a16:creationId xmlns:a16="http://schemas.microsoft.com/office/drawing/2014/main" id="{09CAEDBA-8627-DCD2-BE5B-B5D2DC7DF857}"/>
                </a:ext>
              </a:extLst>
            </p:cNvPr>
            <p:cNvSpPr txBox="1"/>
            <p:nvPr/>
          </p:nvSpPr>
          <p:spPr>
            <a:xfrm>
              <a:off x="1015230" y="2345454"/>
              <a:ext cx="1944946" cy="261610"/>
            </a:xfrm>
            <a:prstGeom prst="rect">
              <a:avLst/>
            </a:prstGeom>
            <a:noFill/>
          </p:spPr>
          <p:txBody>
            <a:bodyPr wrap="square" rtlCol="0">
              <a:spAutoFit/>
            </a:bodyPr>
            <a:lstStyle/>
            <a:p>
              <a:pPr marL="0" algn="l" defTabSz="914400" rtl="0" eaLnBrk="1" latinLnBrk="0" hangingPunct="1">
                <a:spcAft>
                  <a:spcPts val="2400"/>
                </a:spcAft>
              </a:pPr>
              <a:r>
                <a:rPr lang="en-US" sz="1100" b="0" kern="1200" dirty="0">
                  <a:solidFill>
                    <a:schemeClr val="tx1"/>
                  </a:solidFill>
                  <a:latin typeface="+mn-lt"/>
                  <a:ea typeface="+mn-ea"/>
                  <a:cs typeface="Arial"/>
                </a:rPr>
                <a:t>Retracting the valve capsule </a:t>
              </a:r>
            </a:p>
          </p:txBody>
        </p:sp>
      </p:grpSp>
      <p:grpSp>
        <p:nvGrpSpPr>
          <p:cNvPr id="73" name="Group 72">
            <a:extLst>
              <a:ext uri="{FF2B5EF4-FFF2-40B4-BE49-F238E27FC236}">
                <a16:creationId xmlns:a16="http://schemas.microsoft.com/office/drawing/2014/main" id="{A15AA368-0FEA-4C33-8562-FB50B8811C88}"/>
              </a:ext>
            </a:extLst>
          </p:cNvPr>
          <p:cNvGrpSpPr/>
          <p:nvPr/>
        </p:nvGrpSpPr>
        <p:grpSpPr>
          <a:xfrm>
            <a:off x="548640" y="1536615"/>
            <a:ext cx="2864584" cy="329463"/>
            <a:chOff x="548640" y="1536615"/>
            <a:chExt cx="2864584" cy="329463"/>
          </a:xfrm>
        </p:grpSpPr>
        <p:sp>
          <p:nvSpPr>
            <p:cNvPr id="38" name="TextBox 37">
              <a:extLst>
                <a:ext uri="{FF2B5EF4-FFF2-40B4-BE49-F238E27FC236}">
                  <a16:creationId xmlns:a16="http://schemas.microsoft.com/office/drawing/2014/main" id="{3E6CFDCE-E205-5079-901E-76F798BBBEAE}"/>
                </a:ext>
              </a:extLst>
            </p:cNvPr>
            <p:cNvSpPr txBox="1"/>
            <p:nvPr/>
          </p:nvSpPr>
          <p:spPr>
            <a:xfrm>
              <a:off x="1015230" y="1570541"/>
              <a:ext cx="2397994" cy="261610"/>
            </a:xfrm>
            <a:prstGeom prst="rect">
              <a:avLst/>
            </a:prstGeom>
            <a:noFill/>
          </p:spPr>
          <p:txBody>
            <a:bodyPr wrap="square" rtlCol="0">
              <a:spAutoFit/>
            </a:bodyPr>
            <a:lstStyle/>
            <a:p>
              <a:pPr marL="0" algn="l" defTabSz="914400" rtl="0" eaLnBrk="1" latinLnBrk="0" hangingPunct="1">
                <a:spcAft>
                  <a:spcPts val="2400"/>
                </a:spcAft>
              </a:pPr>
              <a:r>
                <a:rPr lang="en-US" sz="1100" kern="1200" dirty="0">
                  <a:solidFill>
                    <a:schemeClr val="tx1"/>
                  </a:solidFill>
                </a:rPr>
                <a:t>Tracking the THV into landing zone</a:t>
              </a:r>
              <a:endParaRPr lang="en-US" sz="1100" b="0" kern="1200" dirty="0">
                <a:solidFill>
                  <a:schemeClr val="tx1"/>
                </a:solidFill>
                <a:latin typeface="+mn-lt"/>
                <a:ea typeface="+mn-ea"/>
                <a:cs typeface="Arial"/>
              </a:endParaRPr>
            </a:p>
          </p:txBody>
        </p:sp>
        <p:sp>
          <p:nvSpPr>
            <p:cNvPr id="39" name="Rectangle 38">
              <a:extLst>
                <a:ext uri="{FF2B5EF4-FFF2-40B4-BE49-F238E27FC236}">
                  <a16:creationId xmlns:a16="http://schemas.microsoft.com/office/drawing/2014/main" id="{363392C7-E69C-BBEC-9B0A-0E5B2347A9F7}"/>
                </a:ext>
              </a:extLst>
            </p:cNvPr>
            <p:cNvSpPr/>
            <p:nvPr/>
          </p:nvSpPr>
          <p:spPr>
            <a:xfrm>
              <a:off x="548640" y="1536615"/>
              <a:ext cx="457200" cy="329463"/>
            </a:xfrm>
            <a:prstGeom prst="rect">
              <a:avLst/>
            </a:prstGeom>
            <a:solidFill>
              <a:schemeClr val="bg1"/>
            </a:solidFill>
            <a:ln w="50800" cmpd="thickThi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100" b="1" dirty="0">
                  <a:solidFill>
                    <a:schemeClr val="accent1"/>
                  </a:solidFill>
                </a:rPr>
                <a:t>37</a:t>
              </a:r>
            </a:p>
          </p:txBody>
        </p:sp>
      </p:grpSp>
      <p:sp>
        <p:nvSpPr>
          <p:cNvPr id="70" name="TextBox 69">
            <a:extLst>
              <a:ext uri="{FF2B5EF4-FFF2-40B4-BE49-F238E27FC236}">
                <a16:creationId xmlns:a16="http://schemas.microsoft.com/office/drawing/2014/main" id="{1FE8749C-8CE1-75C8-CB02-878BFB1206BB}"/>
              </a:ext>
            </a:extLst>
          </p:cNvPr>
          <p:cNvSpPr txBox="1"/>
          <p:nvPr/>
        </p:nvSpPr>
        <p:spPr>
          <a:xfrm>
            <a:off x="4800600" y="1256322"/>
            <a:ext cx="2279238" cy="261610"/>
          </a:xfrm>
          <a:prstGeom prst="rect">
            <a:avLst/>
          </a:prstGeom>
          <a:noFill/>
        </p:spPr>
        <p:txBody>
          <a:bodyPr wrap="square" rtlCol="0">
            <a:spAutoFit/>
          </a:bodyPr>
          <a:lstStyle/>
          <a:p>
            <a:pPr marL="0" marR="0" lvl="0" indent="0" algn="l" defTabSz="820583"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dirty="0">
                <a:ln>
                  <a:noFill/>
                </a:ln>
                <a:solidFill>
                  <a:schemeClr val="accent1"/>
                </a:solidFill>
                <a:effectLst/>
                <a:uLnTx/>
                <a:uFillTx/>
                <a:latin typeface="Arial"/>
                <a:ea typeface="+mn-ea"/>
                <a:cs typeface="Arial"/>
              </a:rPr>
              <a:t>Procedural steps (cont’d)</a:t>
            </a:r>
          </a:p>
        </p:txBody>
      </p:sp>
      <p:sp>
        <p:nvSpPr>
          <p:cNvPr id="72" name="Title 3">
            <a:extLst>
              <a:ext uri="{FF2B5EF4-FFF2-40B4-BE49-F238E27FC236}">
                <a16:creationId xmlns:a16="http://schemas.microsoft.com/office/drawing/2014/main" id="{283A4F01-24A4-FAF9-8CE4-0E903A37B82E}"/>
              </a:ext>
            </a:extLst>
          </p:cNvPr>
          <p:cNvSpPr>
            <a:spLocks noGrp="1"/>
          </p:cNvSpPr>
          <p:nvPr>
            <p:ph type="title"/>
          </p:nvPr>
        </p:nvSpPr>
        <p:spPr>
          <a:xfrm>
            <a:off x="548640" y="310896"/>
            <a:ext cx="2465780" cy="685800"/>
          </a:xfrm>
        </p:spPr>
        <p:txBody>
          <a:bodyPr/>
          <a:lstStyle/>
          <a:p>
            <a:r>
              <a:rPr lang="en-US" dirty="0"/>
              <a:t>Table of contents</a:t>
            </a:r>
          </a:p>
        </p:txBody>
      </p:sp>
    </p:spTree>
    <p:custDataLst>
      <p:tags r:id="rId1"/>
    </p:custDataLst>
    <p:extLst>
      <p:ext uri="{BB962C8B-B14F-4D97-AF65-F5344CB8AC3E}">
        <p14:creationId xmlns:p14="http://schemas.microsoft.com/office/powerpoint/2010/main" val="4116567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ndramed Stent Deployment LAO CRA">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rcRect l="20040" t="9939" r="16817" b="6199"/>
          <a:stretch/>
        </p:blipFill>
        <p:spPr>
          <a:xfrm>
            <a:off x="4311333" y="1389713"/>
            <a:ext cx="3033912" cy="3022032"/>
          </a:xfrm>
          <a:prstGeom prst="rect">
            <a:avLst/>
          </a:prstGeom>
          <a:ln w="38100">
            <a:solidFill>
              <a:schemeClr val="bg1"/>
            </a:solidFill>
            <a:miter lim="800000"/>
          </a:ln>
          <a:effectLst>
            <a:outerShdw blurRad="254000" algn="tl" rotWithShape="0">
              <a:prstClr val="black">
                <a:alpha val="20000"/>
              </a:prstClr>
            </a:outerShdw>
          </a:effectLst>
        </p:spPr>
      </p:pic>
      <p:sp>
        <p:nvSpPr>
          <p:cNvPr id="3" name="Title 2"/>
          <p:cNvSpPr>
            <a:spLocks noGrp="1"/>
          </p:cNvSpPr>
          <p:nvPr>
            <p:ph type="title"/>
          </p:nvPr>
        </p:nvSpPr>
        <p:spPr>
          <a:xfrm>
            <a:off x="548640" y="310896"/>
            <a:ext cx="8046318" cy="685800"/>
          </a:xfrm>
        </p:spPr>
        <p:txBody>
          <a:bodyPr/>
          <a:lstStyle/>
          <a:p>
            <a:r>
              <a:rPr lang="en-US" dirty="0"/>
              <a:t>Prestenting considerations</a:t>
            </a:r>
          </a:p>
        </p:txBody>
      </p:sp>
      <p:sp>
        <p:nvSpPr>
          <p:cNvPr id="6" name="Content Placeholder 5"/>
          <p:cNvSpPr>
            <a:spLocks noGrp="1"/>
          </p:cNvSpPr>
          <p:nvPr>
            <p:ph idx="1"/>
          </p:nvPr>
        </p:nvSpPr>
        <p:spPr>
          <a:xfrm>
            <a:off x="548880" y="1574743"/>
            <a:ext cx="3165282" cy="1969770"/>
          </a:xfrm>
        </p:spPr>
        <p:txBody>
          <a:bodyPr wrap="square">
            <a:spAutoFit/>
          </a:bodyPr>
          <a:lstStyle/>
          <a:p>
            <a:r>
              <a:rPr lang="en-US" sz="1200" dirty="0"/>
              <a:t>Provides a landing zone for valve and treats the underlying stenosis, especially lesions longer than the valve frame</a:t>
            </a:r>
          </a:p>
          <a:p>
            <a:r>
              <a:rPr lang="en-US" sz="1200" dirty="0"/>
              <a:t>Helps maintain circular configuration</a:t>
            </a:r>
          </a:p>
          <a:p>
            <a:r>
              <a:rPr lang="en-US" sz="1200" dirty="0"/>
              <a:t>Predicts final sizing</a:t>
            </a:r>
          </a:p>
          <a:p>
            <a:r>
              <a:rPr lang="en-US" sz="1200" dirty="0"/>
              <a:t>Bare metal or covered</a:t>
            </a:r>
          </a:p>
          <a:p>
            <a:r>
              <a:rPr lang="en-US" sz="1200" dirty="0"/>
              <a:t>Pressure measurements </a:t>
            </a:r>
            <a:br>
              <a:rPr lang="en-US" sz="1200" dirty="0"/>
            </a:br>
            <a:r>
              <a:rPr lang="en-US" sz="1200" dirty="0"/>
              <a:t>post-stent should reflect </a:t>
            </a:r>
            <a:br>
              <a:rPr lang="en-US" sz="1200" dirty="0"/>
            </a:br>
            <a:r>
              <a:rPr lang="en-US" sz="1200" dirty="0"/>
              <a:t>minimal to no residual gradient</a:t>
            </a:r>
          </a:p>
        </p:txBody>
      </p:sp>
      <p:grpSp>
        <p:nvGrpSpPr>
          <p:cNvPr id="4" name="Group 3">
            <a:extLst>
              <a:ext uri="{FF2B5EF4-FFF2-40B4-BE49-F238E27FC236}">
                <a16:creationId xmlns:a16="http://schemas.microsoft.com/office/drawing/2014/main" id="{5D4C1E64-C70A-0749-553F-0A07179E9449}"/>
              </a:ext>
            </a:extLst>
          </p:cNvPr>
          <p:cNvGrpSpPr/>
          <p:nvPr/>
        </p:nvGrpSpPr>
        <p:grpSpPr>
          <a:xfrm>
            <a:off x="5056239" y="4553244"/>
            <a:ext cx="1544100" cy="170045"/>
            <a:chOff x="4481096" y="3905164"/>
            <a:chExt cx="2406491" cy="443010"/>
          </a:xfrm>
        </p:grpSpPr>
        <p:sp>
          <p:nvSpPr>
            <p:cNvPr id="7" name="TextBox 6">
              <a:extLst>
                <a:ext uri="{FF2B5EF4-FFF2-40B4-BE49-F238E27FC236}">
                  <a16:creationId xmlns:a16="http://schemas.microsoft.com/office/drawing/2014/main" id="{87933D6A-D39E-537F-5A40-FDF8E0F96335}"/>
                </a:ext>
              </a:extLst>
            </p:cNvPr>
            <p:cNvSpPr txBox="1"/>
            <p:nvPr/>
          </p:nvSpPr>
          <p:spPr>
            <a:xfrm>
              <a:off x="4481096" y="3905164"/>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8" name="Freeform 8">
              <a:extLst>
                <a:ext uri="{FF2B5EF4-FFF2-40B4-BE49-F238E27FC236}">
                  <a16:creationId xmlns:a16="http://schemas.microsoft.com/office/drawing/2014/main" id="{29D0B532-F494-CE84-1327-C26D432E56E1}"/>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0" name="Footer Placeholder 9">
            <a:extLst>
              <a:ext uri="{FF2B5EF4-FFF2-40B4-BE49-F238E27FC236}">
                <a16:creationId xmlns:a16="http://schemas.microsoft.com/office/drawing/2014/main" id="{71FE648F-7785-082A-3C29-6F5DAAF76C66}"/>
              </a:ext>
            </a:extLst>
          </p:cNvPr>
          <p:cNvSpPr>
            <a:spLocks noGrp="1"/>
          </p:cNvSpPr>
          <p:nvPr>
            <p:ph type="ftr" sz="quarter" idx="13"/>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FAC2DEAA-E444-4001-4DF3-7929E8C1D8EC}"/>
              </a:ext>
            </a:extLst>
          </p:cNvPr>
          <p:cNvSpPr>
            <a:spLocks noGrp="1"/>
          </p:cNvSpPr>
          <p:nvPr>
            <p:ph type="sldNum" sz="quarter" idx="12"/>
          </p:nvPr>
        </p:nvSpPr>
        <p:spPr/>
        <p:txBody>
          <a:bodyPr/>
          <a:lstStyle/>
          <a:p>
            <a:fld id="{CDBA9528-BCFE-1E43-A37D-912FF3C527A6}" type="slidenum">
              <a:rPr lang="en-US" smtClean="0"/>
              <a:pPr/>
              <a:t>30</a:t>
            </a:fld>
            <a:endParaRPr lang="en-US" dirty="0"/>
          </a:p>
        </p:txBody>
      </p:sp>
    </p:spTree>
    <p:custDataLst>
      <p:tags r:id="rId1"/>
    </p:custDataLst>
    <p:extLst>
      <p:ext uri="{BB962C8B-B14F-4D97-AF65-F5344CB8AC3E}">
        <p14:creationId xmlns:p14="http://schemas.microsoft.com/office/powerpoint/2010/main" val="716604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alpha val="95819"/>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Pulmonic SAPIEN 3 THV sizing</a:t>
            </a:r>
          </a:p>
        </p:txBody>
      </p:sp>
      <p:sp>
        <p:nvSpPr>
          <p:cNvPr id="7" name="Footer Placeholder 6">
            <a:extLst>
              <a:ext uri="{FF2B5EF4-FFF2-40B4-BE49-F238E27FC236}">
                <a16:creationId xmlns:a16="http://schemas.microsoft.com/office/drawing/2014/main" id="{0B890ABA-0CE7-A65A-6C82-177884A1DA93}"/>
              </a:ext>
            </a:extLst>
          </p:cNvPr>
          <p:cNvSpPr>
            <a:spLocks noGrp="1"/>
          </p:cNvSpPr>
          <p:nvPr>
            <p:ph type="ftr" sz="quarter" idx="11"/>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548B5B0D-B4A6-382E-E922-0A2B5BAA9111}"/>
              </a:ext>
            </a:extLst>
          </p:cNvPr>
          <p:cNvSpPr>
            <a:spLocks noGrp="1"/>
          </p:cNvSpPr>
          <p:nvPr>
            <p:ph type="sldNum" sz="quarter" idx="12"/>
          </p:nvPr>
        </p:nvSpPr>
        <p:spPr/>
        <p:txBody>
          <a:bodyPr/>
          <a:lstStyle/>
          <a:p>
            <a:fld id="{CDBA9528-BCFE-1E43-A37D-912FF3C527A6}" type="slidenum">
              <a:rPr lang="en-US" smtClean="0"/>
              <a:pPr/>
              <a:t>31</a:t>
            </a:fld>
            <a:endParaRPr lang="en-US" dirty="0"/>
          </a:p>
        </p:txBody>
      </p:sp>
      <p:sp>
        <p:nvSpPr>
          <p:cNvPr id="3" name="Content Placeholder 5">
            <a:extLst>
              <a:ext uri="{FF2B5EF4-FFF2-40B4-BE49-F238E27FC236}">
                <a16:creationId xmlns:a16="http://schemas.microsoft.com/office/drawing/2014/main" id="{30D775E6-FDB4-727D-2C72-58839A900F14}"/>
              </a:ext>
            </a:extLst>
          </p:cNvPr>
          <p:cNvSpPr txBox="1">
            <a:spLocks/>
          </p:cNvSpPr>
          <p:nvPr/>
        </p:nvSpPr>
        <p:spPr>
          <a:xfrm>
            <a:off x="548880" y="1188244"/>
            <a:ext cx="4229950" cy="509927"/>
          </a:xfrm>
          <a:prstGeom prst="rect">
            <a:avLst/>
          </a:prstGeom>
        </p:spPr>
        <p:txBody>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charset="2"/>
              <a:buNone/>
            </a:pPr>
            <a:r>
              <a:rPr lang="en-US" sz="1200" dirty="0"/>
              <a:t>Recommended sizing is based on the diameters measured in multiple views of the landing zone</a:t>
            </a:r>
          </a:p>
          <a:p>
            <a:endParaRPr lang="en-US" sz="1200" dirty="0"/>
          </a:p>
        </p:txBody>
      </p:sp>
      <p:sp>
        <p:nvSpPr>
          <p:cNvPr id="6" name="Rectangle 5">
            <a:extLst>
              <a:ext uri="{FF2B5EF4-FFF2-40B4-BE49-F238E27FC236}">
                <a16:creationId xmlns:a16="http://schemas.microsoft.com/office/drawing/2014/main" id="{DAA3A844-4A6D-ADA7-54FB-C5F7E6CC50E3}"/>
              </a:ext>
            </a:extLst>
          </p:cNvPr>
          <p:cNvSpPr/>
          <p:nvPr/>
        </p:nvSpPr>
        <p:spPr>
          <a:xfrm>
            <a:off x="3340640" y="2106662"/>
            <a:ext cx="1494621" cy="434184"/>
          </a:xfrm>
          <a:prstGeom prst="rect">
            <a:avLst/>
          </a:prstGeom>
          <a:solidFill>
            <a:srgbClr val="84BD00"/>
          </a:solidFill>
          <a:ln w="25400" cap="flat" cmpd="sng" algn="ctr">
            <a:noFill/>
            <a:prstDash val="solid"/>
          </a:ln>
          <a:effectLst/>
        </p:spPr>
        <p:txBody>
          <a:bodyPr rtlCol="0" anchor="ctr"/>
          <a:lstStyle/>
          <a:p>
            <a:pPr algn="ctr">
              <a:defRPr/>
            </a:pPr>
            <a:r>
              <a:rPr lang="en-US" sz="900" b="1" kern="0" dirty="0">
                <a:solidFill>
                  <a:sysClr val="window" lastClr="FFFFFF"/>
                </a:solidFill>
                <a:latin typeface="Arial"/>
              </a:rPr>
              <a:t>23 mm THV </a:t>
            </a:r>
          </a:p>
          <a:p>
            <a:pPr algn="ctr">
              <a:defRPr/>
            </a:pPr>
            <a:r>
              <a:rPr lang="en-US" sz="900" b="1" kern="0" dirty="0">
                <a:solidFill>
                  <a:sysClr val="window" lastClr="FFFFFF"/>
                </a:solidFill>
                <a:latin typeface="Arial"/>
              </a:rPr>
              <a:t>PULMONIC</a:t>
            </a:r>
          </a:p>
        </p:txBody>
      </p:sp>
      <p:cxnSp>
        <p:nvCxnSpPr>
          <p:cNvPr id="11" name="Straight Connector 10">
            <a:extLst>
              <a:ext uri="{FF2B5EF4-FFF2-40B4-BE49-F238E27FC236}">
                <a16:creationId xmlns:a16="http://schemas.microsoft.com/office/drawing/2014/main" id="{7BB5B3C3-3D02-A31C-180D-F890A1D82998}"/>
              </a:ext>
            </a:extLst>
          </p:cNvPr>
          <p:cNvCxnSpPr/>
          <p:nvPr/>
        </p:nvCxnSpPr>
        <p:spPr>
          <a:xfrm>
            <a:off x="3355729" y="2106662"/>
            <a:ext cx="0" cy="820506"/>
          </a:xfrm>
          <a:prstGeom prst="line">
            <a:avLst/>
          </a:prstGeom>
          <a:noFill/>
          <a:ln w="28575" cap="flat" cmpd="sng" algn="ctr">
            <a:solidFill>
              <a:srgbClr val="84BD00"/>
            </a:solidFill>
            <a:prstDash val="solid"/>
          </a:ln>
          <a:effectLst/>
        </p:spPr>
      </p:cxnSp>
      <p:grpSp>
        <p:nvGrpSpPr>
          <p:cNvPr id="15" name="Group 14">
            <a:extLst>
              <a:ext uri="{FF2B5EF4-FFF2-40B4-BE49-F238E27FC236}">
                <a16:creationId xmlns:a16="http://schemas.microsoft.com/office/drawing/2014/main" id="{859944ED-6A40-08B3-AA49-789791C026B5}"/>
              </a:ext>
            </a:extLst>
          </p:cNvPr>
          <p:cNvGrpSpPr/>
          <p:nvPr/>
        </p:nvGrpSpPr>
        <p:grpSpPr>
          <a:xfrm>
            <a:off x="1614136" y="2310168"/>
            <a:ext cx="1726504" cy="616999"/>
            <a:chOff x="1614136" y="2310168"/>
            <a:chExt cx="1726504" cy="616999"/>
          </a:xfrm>
        </p:grpSpPr>
        <p:sp>
          <p:nvSpPr>
            <p:cNvPr id="26" name="Rectangle 25">
              <a:extLst>
                <a:ext uri="{FF2B5EF4-FFF2-40B4-BE49-F238E27FC236}">
                  <a16:creationId xmlns:a16="http://schemas.microsoft.com/office/drawing/2014/main" id="{E80B1636-B6BC-0D0F-1D93-D52098823457}"/>
                </a:ext>
              </a:extLst>
            </p:cNvPr>
            <p:cNvSpPr/>
            <p:nvPr/>
          </p:nvSpPr>
          <p:spPr>
            <a:xfrm>
              <a:off x="1621652" y="2310168"/>
              <a:ext cx="1718988" cy="434184"/>
            </a:xfrm>
            <a:prstGeom prst="rect">
              <a:avLst/>
            </a:prstGeom>
            <a:solidFill>
              <a:srgbClr val="AE2573"/>
            </a:solidFill>
            <a:ln w="25400" cap="flat" cmpd="sng" algn="ctr">
              <a:noFill/>
              <a:prstDash val="solid"/>
            </a:ln>
            <a:effectLst/>
          </p:spPr>
          <p:txBody>
            <a:bodyPr rtlCol="0" anchor="ctr"/>
            <a:lstStyle/>
            <a:p>
              <a:pPr algn="ctr">
                <a:defRPr/>
              </a:pPr>
              <a:r>
                <a:rPr lang="en-US" sz="900" b="1" kern="0" dirty="0">
                  <a:solidFill>
                    <a:schemeClr val="bg1"/>
                  </a:solidFill>
                  <a:latin typeface="Arial"/>
                </a:rPr>
                <a:t>20 mm THV </a:t>
              </a:r>
            </a:p>
            <a:p>
              <a:pPr algn="ctr">
                <a:defRPr/>
              </a:pPr>
              <a:r>
                <a:rPr lang="en-US" sz="900" b="1" kern="0" dirty="0">
                  <a:solidFill>
                    <a:schemeClr val="bg1"/>
                  </a:solidFill>
                  <a:latin typeface="Arial"/>
                </a:rPr>
                <a:t>PULMONIC</a:t>
              </a:r>
            </a:p>
          </p:txBody>
        </p:sp>
        <p:cxnSp>
          <p:nvCxnSpPr>
            <p:cNvPr id="27" name="Straight Connector 26">
              <a:extLst>
                <a:ext uri="{FF2B5EF4-FFF2-40B4-BE49-F238E27FC236}">
                  <a16:creationId xmlns:a16="http://schemas.microsoft.com/office/drawing/2014/main" id="{0399FCC3-197B-2495-4BEC-E39F93A58653}"/>
                </a:ext>
              </a:extLst>
            </p:cNvPr>
            <p:cNvCxnSpPr/>
            <p:nvPr/>
          </p:nvCxnSpPr>
          <p:spPr>
            <a:xfrm>
              <a:off x="1614136" y="2310381"/>
              <a:ext cx="0" cy="615379"/>
            </a:xfrm>
            <a:prstGeom prst="line">
              <a:avLst/>
            </a:prstGeom>
            <a:noFill/>
            <a:ln w="28575" cap="flat" cmpd="sng" algn="ctr">
              <a:solidFill>
                <a:srgbClr val="AE2573"/>
              </a:solidFill>
              <a:prstDash val="solid"/>
            </a:ln>
            <a:effectLst/>
          </p:spPr>
        </p:cxnSp>
        <p:cxnSp>
          <p:nvCxnSpPr>
            <p:cNvPr id="28" name="Straight Connector 27">
              <a:extLst>
                <a:ext uri="{FF2B5EF4-FFF2-40B4-BE49-F238E27FC236}">
                  <a16:creationId xmlns:a16="http://schemas.microsoft.com/office/drawing/2014/main" id="{DCDD46C5-55AD-5708-D4D4-8A20BEDD5EB7}"/>
                </a:ext>
              </a:extLst>
            </p:cNvPr>
            <p:cNvCxnSpPr>
              <a:cxnSpLocks/>
            </p:cNvCxnSpPr>
            <p:nvPr/>
          </p:nvCxnSpPr>
          <p:spPr>
            <a:xfrm>
              <a:off x="3340640" y="2311788"/>
              <a:ext cx="0" cy="615379"/>
            </a:xfrm>
            <a:prstGeom prst="line">
              <a:avLst/>
            </a:prstGeom>
            <a:noFill/>
            <a:ln w="28575" cap="flat" cmpd="sng" algn="ctr">
              <a:solidFill>
                <a:srgbClr val="AE2573"/>
              </a:solidFill>
              <a:prstDash val="solid"/>
            </a:ln>
            <a:effectLst/>
          </p:spPr>
        </p:cxnSp>
      </p:grpSp>
      <p:cxnSp>
        <p:nvCxnSpPr>
          <p:cNvPr id="29" name="Straight Connector 28">
            <a:extLst>
              <a:ext uri="{FF2B5EF4-FFF2-40B4-BE49-F238E27FC236}">
                <a16:creationId xmlns:a16="http://schemas.microsoft.com/office/drawing/2014/main" id="{1A2D8D64-F353-94DD-95FF-BB6C380E342B}"/>
              </a:ext>
            </a:extLst>
          </p:cNvPr>
          <p:cNvCxnSpPr/>
          <p:nvPr/>
        </p:nvCxnSpPr>
        <p:spPr>
          <a:xfrm>
            <a:off x="4825628" y="2128783"/>
            <a:ext cx="10308" cy="807135"/>
          </a:xfrm>
          <a:prstGeom prst="line">
            <a:avLst/>
          </a:prstGeom>
          <a:noFill/>
          <a:ln w="28575" cap="flat" cmpd="sng" algn="ctr">
            <a:solidFill>
              <a:srgbClr val="92D050"/>
            </a:solidFill>
            <a:prstDash val="solid"/>
          </a:ln>
          <a:effectLst/>
        </p:spPr>
      </p:cxnSp>
      <p:sp>
        <p:nvSpPr>
          <p:cNvPr id="30" name="Rectangle 29">
            <a:extLst>
              <a:ext uri="{FF2B5EF4-FFF2-40B4-BE49-F238E27FC236}">
                <a16:creationId xmlns:a16="http://schemas.microsoft.com/office/drawing/2014/main" id="{656CB966-F567-EA57-EF63-C77A0E9BA516}"/>
              </a:ext>
            </a:extLst>
          </p:cNvPr>
          <p:cNvSpPr/>
          <p:nvPr/>
        </p:nvSpPr>
        <p:spPr>
          <a:xfrm>
            <a:off x="4831983" y="1889577"/>
            <a:ext cx="1495604" cy="434184"/>
          </a:xfrm>
          <a:prstGeom prst="rect">
            <a:avLst/>
          </a:prstGeom>
          <a:solidFill>
            <a:srgbClr val="753BBD"/>
          </a:solidFill>
          <a:ln w="25400" cap="flat" cmpd="sng" algn="ctr">
            <a:noFill/>
            <a:prstDash val="solid"/>
          </a:ln>
          <a:effectLst/>
        </p:spPr>
        <p:txBody>
          <a:bodyPr rtlCol="0" anchor="ctr"/>
          <a:lstStyle/>
          <a:p>
            <a:pPr algn="ctr">
              <a:defRPr/>
            </a:pPr>
            <a:r>
              <a:rPr lang="en-US" sz="900" b="1" kern="0" dirty="0">
                <a:solidFill>
                  <a:sysClr val="window" lastClr="FFFFFF"/>
                </a:solidFill>
                <a:latin typeface="Arial"/>
              </a:rPr>
              <a:t>26 mm THV </a:t>
            </a:r>
          </a:p>
          <a:p>
            <a:pPr algn="ctr">
              <a:defRPr/>
            </a:pPr>
            <a:r>
              <a:rPr lang="en-US" sz="900" b="1" kern="0" dirty="0">
                <a:solidFill>
                  <a:sysClr val="window" lastClr="FFFFFF"/>
                </a:solidFill>
                <a:latin typeface="Arial"/>
              </a:rPr>
              <a:t>PULMONIC</a:t>
            </a:r>
          </a:p>
        </p:txBody>
      </p:sp>
      <p:cxnSp>
        <p:nvCxnSpPr>
          <p:cNvPr id="31" name="Straight Connector 30">
            <a:extLst>
              <a:ext uri="{FF2B5EF4-FFF2-40B4-BE49-F238E27FC236}">
                <a16:creationId xmlns:a16="http://schemas.microsoft.com/office/drawing/2014/main" id="{E7DF1704-264E-4C9F-A3F7-94404386010C}"/>
              </a:ext>
            </a:extLst>
          </p:cNvPr>
          <p:cNvCxnSpPr/>
          <p:nvPr/>
        </p:nvCxnSpPr>
        <p:spPr>
          <a:xfrm flipH="1">
            <a:off x="4846039" y="1898019"/>
            <a:ext cx="87" cy="1025634"/>
          </a:xfrm>
          <a:prstGeom prst="line">
            <a:avLst/>
          </a:prstGeom>
          <a:noFill/>
          <a:ln w="28575" cap="flat" cmpd="sng" algn="ctr">
            <a:solidFill>
              <a:srgbClr val="753BBD"/>
            </a:solidFill>
            <a:prstDash val="solid"/>
          </a:ln>
          <a:effectLst/>
        </p:spPr>
      </p:cxnSp>
      <p:cxnSp>
        <p:nvCxnSpPr>
          <p:cNvPr id="32" name="Straight Connector 31">
            <a:extLst>
              <a:ext uri="{FF2B5EF4-FFF2-40B4-BE49-F238E27FC236}">
                <a16:creationId xmlns:a16="http://schemas.microsoft.com/office/drawing/2014/main" id="{80428D2D-AFB7-4377-8C92-0C4709A545BF}"/>
              </a:ext>
            </a:extLst>
          </p:cNvPr>
          <p:cNvCxnSpPr/>
          <p:nvPr/>
        </p:nvCxnSpPr>
        <p:spPr>
          <a:xfrm flipH="1">
            <a:off x="6310056" y="1911699"/>
            <a:ext cx="5684" cy="1024220"/>
          </a:xfrm>
          <a:prstGeom prst="line">
            <a:avLst/>
          </a:prstGeom>
          <a:noFill/>
          <a:ln w="28575" cap="flat" cmpd="sng" algn="ctr">
            <a:solidFill>
              <a:srgbClr val="753BBD"/>
            </a:solidFill>
            <a:prstDash val="solid"/>
          </a:ln>
          <a:effectLst/>
        </p:spPr>
      </p:cxnSp>
      <p:sp>
        <p:nvSpPr>
          <p:cNvPr id="33" name="Rectangle 32">
            <a:extLst>
              <a:ext uri="{FF2B5EF4-FFF2-40B4-BE49-F238E27FC236}">
                <a16:creationId xmlns:a16="http://schemas.microsoft.com/office/drawing/2014/main" id="{70B109EB-4286-7313-D648-468830F105DA}"/>
              </a:ext>
            </a:extLst>
          </p:cNvPr>
          <p:cNvSpPr/>
          <p:nvPr/>
        </p:nvSpPr>
        <p:spPr>
          <a:xfrm>
            <a:off x="6326604" y="1660283"/>
            <a:ext cx="1469857" cy="446389"/>
          </a:xfrm>
          <a:prstGeom prst="rect">
            <a:avLst/>
          </a:prstGeom>
          <a:solidFill>
            <a:srgbClr val="ED8B00"/>
          </a:solidFill>
          <a:ln w="25400" cap="flat" cmpd="sng" algn="ctr">
            <a:solidFill>
              <a:srgbClr val="ED8B00"/>
            </a:solidFill>
            <a:prstDash val="solid"/>
          </a:ln>
          <a:effectLst/>
        </p:spPr>
        <p:txBody>
          <a:bodyPr rtlCol="0" anchor="ctr"/>
          <a:lstStyle/>
          <a:p>
            <a:pPr algn="ctr">
              <a:defRPr/>
            </a:pPr>
            <a:r>
              <a:rPr lang="en-US" sz="900" b="1" kern="0" dirty="0">
                <a:solidFill>
                  <a:sysClr val="window" lastClr="FFFFFF"/>
                </a:solidFill>
                <a:latin typeface="Arial"/>
              </a:rPr>
              <a:t>29 mm THV</a:t>
            </a:r>
          </a:p>
          <a:p>
            <a:pPr algn="ctr">
              <a:defRPr/>
            </a:pPr>
            <a:r>
              <a:rPr lang="en-US" sz="900" b="1" kern="0" dirty="0">
                <a:solidFill>
                  <a:sysClr val="window" lastClr="FFFFFF"/>
                </a:solidFill>
                <a:latin typeface="Arial"/>
              </a:rPr>
              <a:t>PULMONIC</a:t>
            </a:r>
          </a:p>
        </p:txBody>
      </p:sp>
      <p:cxnSp>
        <p:nvCxnSpPr>
          <p:cNvPr id="34" name="Straight Connector 33">
            <a:extLst>
              <a:ext uri="{FF2B5EF4-FFF2-40B4-BE49-F238E27FC236}">
                <a16:creationId xmlns:a16="http://schemas.microsoft.com/office/drawing/2014/main" id="{F3B83A92-85DB-D77D-7145-C69761B7FFCA}"/>
              </a:ext>
            </a:extLst>
          </p:cNvPr>
          <p:cNvCxnSpPr/>
          <p:nvPr/>
        </p:nvCxnSpPr>
        <p:spPr>
          <a:xfrm>
            <a:off x="6326606" y="1658185"/>
            <a:ext cx="1" cy="1275499"/>
          </a:xfrm>
          <a:prstGeom prst="line">
            <a:avLst/>
          </a:prstGeom>
          <a:noFill/>
          <a:ln w="28575" cap="flat" cmpd="sng" algn="ctr">
            <a:solidFill>
              <a:srgbClr val="ED8B00"/>
            </a:solidFill>
            <a:prstDash val="solid"/>
          </a:ln>
          <a:effectLst/>
        </p:spPr>
      </p:cxnSp>
      <p:cxnSp>
        <p:nvCxnSpPr>
          <p:cNvPr id="35" name="Straight Connector 34">
            <a:extLst>
              <a:ext uri="{FF2B5EF4-FFF2-40B4-BE49-F238E27FC236}">
                <a16:creationId xmlns:a16="http://schemas.microsoft.com/office/drawing/2014/main" id="{3D33A98A-F9C7-0A02-8E94-1ABA05455CDF}"/>
              </a:ext>
            </a:extLst>
          </p:cNvPr>
          <p:cNvCxnSpPr/>
          <p:nvPr/>
        </p:nvCxnSpPr>
        <p:spPr>
          <a:xfrm flipH="1">
            <a:off x="7794713" y="1657968"/>
            <a:ext cx="2112" cy="1285187"/>
          </a:xfrm>
          <a:prstGeom prst="line">
            <a:avLst/>
          </a:prstGeom>
          <a:noFill/>
          <a:ln w="28575" cap="flat" cmpd="sng" algn="ctr">
            <a:solidFill>
              <a:srgbClr val="ED8B00"/>
            </a:solidFill>
            <a:prstDash val="solid"/>
          </a:ln>
          <a:effectLst/>
        </p:spPr>
      </p:cxnSp>
      <p:graphicFrame>
        <p:nvGraphicFramePr>
          <p:cNvPr id="36" name="Chart 35">
            <a:extLst>
              <a:ext uri="{FF2B5EF4-FFF2-40B4-BE49-F238E27FC236}">
                <a16:creationId xmlns:a16="http://schemas.microsoft.com/office/drawing/2014/main" id="{4F89F2FC-EC3A-86CD-E7B9-3F427C026D4C}"/>
              </a:ext>
            </a:extLst>
          </p:cNvPr>
          <p:cNvGraphicFramePr/>
          <p:nvPr>
            <p:extLst>
              <p:ext uri="{D42A27DB-BD31-4B8C-83A1-F6EECF244321}">
                <p14:modId xmlns:p14="http://schemas.microsoft.com/office/powerpoint/2010/main" val="2945092605"/>
              </p:ext>
            </p:extLst>
          </p:nvPr>
        </p:nvGraphicFramePr>
        <p:xfrm>
          <a:off x="1216304" y="2830971"/>
          <a:ext cx="6801630" cy="445629"/>
        </p:xfrm>
        <a:graphic>
          <a:graphicData uri="http://schemas.openxmlformats.org/drawingml/2006/chart">
            <c:chart xmlns:c="http://schemas.openxmlformats.org/drawingml/2006/chart" xmlns:r="http://schemas.openxmlformats.org/officeDocument/2006/relationships" r:id="rId3"/>
          </a:graphicData>
        </a:graphic>
      </p:graphicFrame>
      <p:sp>
        <p:nvSpPr>
          <p:cNvPr id="37" name="TextBox 36">
            <a:extLst>
              <a:ext uri="{FF2B5EF4-FFF2-40B4-BE49-F238E27FC236}">
                <a16:creationId xmlns:a16="http://schemas.microsoft.com/office/drawing/2014/main" id="{7647D54B-5C71-3DB7-EB46-6B3685C4A189}"/>
              </a:ext>
            </a:extLst>
          </p:cNvPr>
          <p:cNvSpPr txBox="1"/>
          <p:nvPr/>
        </p:nvSpPr>
        <p:spPr>
          <a:xfrm>
            <a:off x="3434798" y="3225013"/>
            <a:ext cx="2329778" cy="184337"/>
          </a:xfrm>
          <a:prstGeom prst="rect">
            <a:avLst/>
          </a:prstGeom>
          <a:noFill/>
        </p:spPr>
        <p:txBody>
          <a:bodyPr wrap="square" rtlCol="0">
            <a:spAutoFit/>
          </a:bodyPr>
          <a:lstStyle/>
          <a:p>
            <a:pPr algn="ctr"/>
            <a:r>
              <a:rPr lang="en-US" sz="900" b="1" dirty="0"/>
              <a:t>Diameter (mm)</a:t>
            </a:r>
          </a:p>
        </p:txBody>
      </p:sp>
      <p:graphicFrame>
        <p:nvGraphicFramePr>
          <p:cNvPr id="39" name="Group 5">
            <a:extLst>
              <a:ext uri="{FF2B5EF4-FFF2-40B4-BE49-F238E27FC236}">
                <a16:creationId xmlns:a16="http://schemas.microsoft.com/office/drawing/2014/main" id="{B1F8ADBB-22D0-E873-C02F-D095124DAA2A}"/>
              </a:ext>
            </a:extLst>
          </p:cNvPr>
          <p:cNvGraphicFramePr>
            <a:graphicFrameLocks/>
          </p:cNvGraphicFramePr>
          <p:nvPr>
            <p:extLst>
              <p:ext uri="{D42A27DB-BD31-4B8C-83A1-F6EECF244321}">
                <p14:modId xmlns:p14="http://schemas.microsoft.com/office/powerpoint/2010/main" val="1649990391"/>
              </p:ext>
            </p:extLst>
          </p:nvPr>
        </p:nvGraphicFramePr>
        <p:xfrm>
          <a:off x="1367368" y="3577960"/>
          <a:ext cx="6409265" cy="1145576"/>
        </p:xfrm>
        <a:graphic>
          <a:graphicData uri="http://schemas.openxmlformats.org/drawingml/2006/table">
            <a:tbl>
              <a:tblPr>
                <a:effectLst>
                  <a:outerShdw blurRad="190500" algn="ctr" rotWithShape="0">
                    <a:schemeClr val="tx1">
                      <a:lumMod val="50000"/>
                      <a:lumOff val="50000"/>
                      <a:alpha val="20000"/>
                    </a:schemeClr>
                  </a:outerShdw>
                </a:effectLst>
                <a:tableStyleId>{5940675A-B579-460E-94D1-54222C63F5DA}</a:tableStyleId>
              </a:tblPr>
              <a:tblGrid>
                <a:gridCol w="1988343">
                  <a:extLst>
                    <a:ext uri="{9D8B030D-6E8A-4147-A177-3AD203B41FA5}">
                      <a16:colId xmlns:a16="http://schemas.microsoft.com/office/drawing/2014/main" val="20000"/>
                    </a:ext>
                  </a:extLst>
                </a:gridCol>
                <a:gridCol w="4420922">
                  <a:extLst>
                    <a:ext uri="{9D8B030D-6E8A-4147-A177-3AD203B41FA5}">
                      <a16:colId xmlns:a16="http://schemas.microsoft.com/office/drawing/2014/main" val="20001"/>
                    </a:ext>
                  </a:extLst>
                </a:gridCol>
              </a:tblGrid>
              <a:tr h="2311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u="none" strike="noStrike" cap="none" normalizeH="0" baseline="0" dirty="0">
                          <a:ln>
                            <a:noFill/>
                          </a:ln>
                          <a:solidFill>
                            <a:schemeClr val="tx1"/>
                          </a:solidFill>
                          <a:effectLst/>
                        </a:rPr>
                        <a:t>THV size</a:t>
                      </a:r>
                      <a:endParaRPr kumimoji="0" lang="en-US" sz="900" b="1" i="0" u="none" strike="noStrike" cap="none" normalizeH="0" baseline="0" dirty="0">
                        <a:ln>
                          <a:noFill/>
                        </a:ln>
                        <a:solidFill>
                          <a:schemeClr val="tx1"/>
                        </a:solidFill>
                        <a:effectLst/>
                        <a:latin typeface="Arial" charset="0"/>
                      </a:endParaRPr>
                    </a:p>
                  </a:txBody>
                  <a:tcPr marL="87719" marR="87719" marT="34290" marB="34290" anchor="ctr" horzOverflow="overflow">
                    <a:lnL w="12700" cmpd="sng">
                      <a:noFill/>
                    </a:lnL>
                    <a:lnR w="3175"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u="none" strike="noStrike" cap="none" normalizeH="0" baseline="0" dirty="0">
                          <a:ln>
                            <a:noFill/>
                          </a:ln>
                          <a:solidFill>
                            <a:schemeClr val="tx1"/>
                          </a:solidFill>
                          <a:effectLst/>
                        </a:rPr>
                        <a:t>Noncompliant landing zone size during balloon predilation</a:t>
                      </a:r>
                      <a:endParaRPr kumimoji="0" lang="en-US" sz="900" b="1" i="0" u="none" strike="noStrike" cap="none" normalizeH="0" baseline="0" dirty="0">
                        <a:ln>
                          <a:noFill/>
                        </a:ln>
                        <a:solidFill>
                          <a:schemeClr val="tx1"/>
                        </a:solidFill>
                        <a:effectLst/>
                        <a:latin typeface="Arial" charset="0"/>
                      </a:endParaRPr>
                    </a:p>
                  </a:txBody>
                  <a:tcPr marL="87719" marR="87719" marT="34290" marB="34290" anchor="ctr" horzOverflow="overflow">
                    <a:lnL w="3175" cap="flat" cmpd="sng" algn="ctr">
                      <a:solidFill>
                        <a:schemeClr val="bg1">
                          <a:lumMod val="75000"/>
                        </a:schemeClr>
                      </a:solid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1783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u="none" strike="noStrike" cap="none" normalizeH="0" baseline="0" dirty="0">
                          <a:ln>
                            <a:noFill/>
                          </a:ln>
                          <a:solidFill>
                            <a:schemeClr val="bg1"/>
                          </a:solidFill>
                          <a:effectLst/>
                        </a:rPr>
                        <a:t>20 mm </a:t>
                      </a:r>
                      <a:endParaRPr kumimoji="0" lang="en-US" sz="900" b="1" i="0" u="none" strike="noStrike" cap="none" normalizeH="0" baseline="0" dirty="0">
                        <a:ln>
                          <a:noFill/>
                        </a:ln>
                        <a:solidFill>
                          <a:schemeClr val="bg1"/>
                        </a:solidFill>
                        <a:effectLst/>
                        <a:latin typeface="Arial" charset="0"/>
                      </a:endParaRPr>
                    </a:p>
                  </a:txBody>
                  <a:tcPr marL="87719" marR="87719" marT="34290" marB="34290" anchor="ctr" horzOverflow="overflow">
                    <a:lnL w="12700" cmpd="sng">
                      <a:noFill/>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u="none" strike="noStrike" cap="none" normalizeH="0" baseline="0" dirty="0">
                          <a:ln>
                            <a:noFill/>
                          </a:ln>
                          <a:solidFill>
                            <a:schemeClr val="bg1"/>
                          </a:solidFill>
                          <a:effectLst/>
                        </a:rPr>
                        <a:t>16.5 - 20 mm</a:t>
                      </a:r>
                      <a:endParaRPr kumimoji="0" lang="en-US" sz="900" b="1" i="0" u="none" strike="noStrike" cap="none" normalizeH="0" baseline="0" dirty="0">
                        <a:ln>
                          <a:noFill/>
                        </a:ln>
                        <a:solidFill>
                          <a:schemeClr val="bg1"/>
                        </a:solidFill>
                        <a:effectLst/>
                        <a:latin typeface="Arial" charset="0"/>
                      </a:endParaRPr>
                    </a:p>
                  </a:txBody>
                  <a:tcPr anchor="ctr" horzOverflow="overflow">
                    <a:lnL w="3175" cap="flat" cmpd="sng" algn="ctr">
                      <a:solidFill>
                        <a:schemeClr val="bg1">
                          <a:lumMod val="75000"/>
                        </a:schemeClr>
                      </a:solid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101"/>
                      </a:srgbClr>
                    </a:solidFill>
                  </a:tcPr>
                </a:tc>
                <a:extLst>
                  <a:ext uri="{0D108BD9-81ED-4DB2-BD59-A6C34878D82A}">
                    <a16:rowId xmlns:a16="http://schemas.microsoft.com/office/drawing/2014/main" val="10001"/>
                  </a:ext>
                </a:extLst>
              </a:tr>
              <a:tr h="1783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a:ln>
                            <a:noFill/>
                          </a:ln>
                          <a:solidFill>
                            <a:schemeClr val="bg1"/>
                          </a:solidFill>
                          <a:effectLst/>
                          <a:latin typeface="Arial"/>
                        </a:rPr>
                        <a:t>23 mm</a:t>
                      </a:r>
                    </a:p>
                  </a:txBody>
                  <a:tcPr marL="87719" marR="87719" marT="34290" marB="34290" anchor="ctr" horzOverflow="overflow">
                    <a:lnL w="12700" cmpd="sng">
                      <a:noFill/>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u="none" strike="noStrike" cap="none" normalizeH="0" baseline="0" dirty="0">
                          <a:ln>
                            <a:noFill/>
                          </a:ln>
                          <a:solidFill>
                            <a:schemeClr val="bg1"/>
                          </a:solidFill>
                          <a:effectLst/>
                        </a:rPr>
                        <a:t>20 - 23 mm</a:t>
                      </a:r>
                      <a:endParaRPr kumimoji="0" lang="en-US" sz="900" b="1" i="0" u="none" strike="noStrike" cap="none" normalizeH="0" baseline="0" dirty="0">
                        <a:ln>
                          <a:noFill/>
                        </a:ln>
                        <a:solidFill>
                          <a:schemeClr val="bg1"/>
                        </a:solidFill>
                        <a:effectLst/>
                        <a:latin typeface="Arial" charset="0"/>
                      </a:endParaRPr>
                    </a:p>
                  </a:txBody>
                  <a:tcPr anchor="ctr" horzOverflow="overflow">
                    <a:lnL w="3175" cap="flat" cmpd="sng" algn="ctr">
                      <a:solidFill>
                        <a:schemeClr val="bg1">
                          <a:lumMod val="75000"/>
                        </a:schemeClr>
                      </a:solid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101"/>
                      </a:srgbClr>
                    </a:solidFill>
                  </a:tcPr>
                </a:tc>
                <a:extLst>
                  <a:ext uri="{0D108BD9-81ED-4DB2-BD59-A6C34878D82A}">
                    <a16:rowId xmlns:a16="http://schemas.microsoft.com/office/drawing/2014/main" val="10002"/>
                  </a:ext>
                </a:extLst>
              </a:tr>
              <a:tr h="1783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i="0" u="none" strike="noStrike" cap="none" normalizeH="0" baseline="0" dirty="0">
                          <a:ln>
                            <a:noFill/>
                          </a:ln>
                          <a:solidFill>
                            <a:schemeClr val="bg1"/>
                          </a:solidFill>
                          <a:effectLst/>
                          <a:latin typeface="Arial"/>
                        </a:rPr>
                        <a:t>26 mm</a:t>
                      </a:r>
                    </a:p>
                  </a:txBody>
                  <a:tcPr marL="87719" marR="87719" marT="34290" marB="34290" anchor="ctr" horzOverflow="overflow">
                    <a:lnL w="12700" cmpd="sng">
                      <a:noFill/>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u="none" strike="noStrike" cap="none" normalizeH="0" baseline="0" dirty="0">
                          <a:ln>
                            <a:noFill/>
                          </a:ln>
                          <a:solidFill>
                            <a:schemeClr val="bg1"/>
                          </a:solidFill>
                          <a:effectLst/>
                        </a:rPr>
                        <a:t>23 - 26 mm</a:t>
                      </a:r>
                      <a:endParaRPr kumimoji="0" lang="en-US" sz="900" b="1" i="0" u="none" strike="noStrike" cap="none" normalizeH="0" baseline="0" dirty="0">
                        <a:ln>
                          <a:noFill/>
                        </a:ln>
                        <a:solidFill>
                          <a:schemeClr val="bg1"/>
                        </a:solidFill>
                        <a:effectLst/>
                        <a:latin typeface="Arial" charset="0"/>
                      </a:endParaRPr>
                    </a:p>
                  </a:txBody>
                  <a:tcPr anchor="ctr" horzOverflow="overflow">
                    <a:lnL w="3175" cap="flat" cmpd="sng" algn="ctr">
                      <a:solidFill>
                        <a:schemeClr val="bg1">
                          <a:lumMod val="75000"/>
                        </a:schemeClr>
                      </a:solid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5882"/>
                      </a:srgbClr>
                    </a:solidFill>
                  </a:tcPr>
                </a:tc>
                <a:extLst>
                  <a:ext uri="{0D108BD9-81ED-4DB2-BD59-A6C34878D82A}">
                    <a16:rowId xmlns:a16="http://schemas.microsoft.com/office/drawing/2014/main" val="10003"/>
                  </a:ext>
                </a:extLst>
              </a:tr>
              <a:tr h="1783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u="none" strike="noStrike" cap="none" normalizeH="0" baseline="0" dirty="0">
                          <a:ln>
                            <a:noFill/>
                          </a:ln>
                          <a:solidFill>
                            <a:schemeClr val="bg1"/>
                          </a:solidFill>
                          <a:effectLst/>
                        </a:rPr>
                        <a:t>29 mm</a:t>
                      </a:r>
                      <a:endParaRPr kumimoji="0" lang="en-US" sz="900" b="1" i="0" u="none" strike="noStrike" cap="none" normalizeH="0" baseline="0" dirty="0">
                        <a:ln>
                          <a:noFill/>
                        </a:ln>
                        <a:solidFill>
                          <a:schemeClr val="bg1"/>
                        </a:solidFill>
                        <a:effectLst/>
                        <a:latin typeface="Arial" charset="0"/>
                      </a:endParaRPr>
                    </a:p>
                  </a:txBody>
                  <a:tcPr marL="87719" marR="87719" marT="34290" marB="34290" anchor="ctr" horzOverflow="overflow">
                    <a:lnL w="12700" cmpd="sng">
                      <a:noFill/>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D8B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900" b="1" u="none" strike="noStrike" cap="none" normalizeH="0" baseline="0" dirty="0">
                          <a:ln>
                            <a:noFill/>
                          </a:ln>
                          <a:solidFill>
                            <a:schemeClr val="bg1"/>
                          </a:solidFill>
                          <a:effectLst/>
                        </a:rPr>
                        <a:t>26 - 29 mm</a:t>
                      </a:r>
                      <a:endParaRPr kumimoji="0" lang="en-US" sz="900" b="1" i="0" u="none" strike="noStrike" cap="none" normalizeH="0" baseline="0" dirty="0">
                        <a:ln>
                          <a:noFill/>
                        </a:ln>
                        <a:solidFill>
                          <a:schemeClr val="bg1"/>
                        </a:solidFill>
                        <a:effectLst/>
                        <a:latin typeface="Arial" charset="0"/>
                      </a:endParaRPr>
                    </a:p>
                  </a:txBody>
                  <a:tcPr anchor="ctr" horzOverflow="overflow">
                    <a:lnL w="3175" cap="flat" cmpd="sng" algn="ctr">
                      <a:solidFill>
                        <a:schemeClr val="bg1">
                          <a:lumMod val="75000"/>
                        </a:schemeClr>
                      </a:solidFill>
                      <a:prstDash val="solid"/>
                      <a:round/>
                      <a:headEnd type="none" w="med" len="med"/>
                      <a:tailEnd type="none" w="med" len="med"/>
                    </a:lnL>
                    <a:lnR w="12700" cmpd="sng">
                      <a:noFill/>
                    </a:lnR>
                    <a:lnT w="3175"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101"/>
                      </a:srgbClr>
                    </a:solidFill>
                  </a:tcPr>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757901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8640" y="310896"/>
            <a:ext cx="8046318" cy="685800"/>
          </a:xfrm>
        </p:spPr>
        <p:txBody>
          <a:bodyPr/>
          <a:lstStyle/>
          <a:p>
            <a:r>
              <a:rPr lang="en-US" dirty="0"/>
              <a:t>Pulmonic SAPIEN 3 THV sizing</a:t>
            </a:r>
          </a:p>
        </p:txBody>
      </p:sp>
      <p:sp>
        <p:nvSpPr>
          <p:cNvPr id="5" name="Footer Placeholder 4">
            <a:extLst>
              <a:ext uri="{FF2B5EF4-FFF2-40B4-BE49-F238E27FC236}">
                <a16:creationId xmlns:a16="http://schemas.microsoft.com/office/drawing/2014/main" id="{157C545A-CAD0-4C87-A27C-E950EC2619A7}"/>
              </a:ext>
            </a:extLst>
          </p:cNvPr>
          <p:cNvSpPr>
            <a:spLocks noGrp="1"/>
          </p:cNvSpPr>
          <p:nvPr>
            <p:ph type="ftr" sz="quarter" idx="11"/>
          </p:nvPr>
        </p:nvSpPr>
        <p:spPr/>
        <p:txBody>
          <a:bodyPr/>
          <a:lstStyle/>
          <a:p>
            <a:r>
              <a:rPr lang="en-US" dirty="0"/>
              <a:t>DOC-0250104 Rev A </a:t>
            </a:r>
          </a:p>
        </p:txBody>
      </p:sp>
      <p:sp>
        <p:nvSpPr>
          <p:cNvPr id="8" name="Content Placeholder 7">
            <a:extLst>
              <a:ext uri="{FF2B5EF4-FFF2-40B4-BE49-F238E27FC236}">
                <a16:creationId xmlns:a16="http://schemas.microsoft.com/office/drawing/2014/main" id="{741038BA-49EE-4440-7382-4E5EF1362E6A}"/>
              </a:ext>
            </a:extLst>
          </p:cNvPr>
          <p:cNvSpPr>
            <a:spLocks noGrp="1"/>
          </p:cNvSpPr>
          <p:nvPr>
            <p:ph idx="4294967295"/>
          </p:nvPr>
        </p:nvSpPr>
        <p:spPr>
          <a:xfrm>
            <a:off x="548639" y="1575609"/>
            <a:ext cx="2549124" cy="1597702"/>
          </a:xfrm>
        </p:spPr>
        <p:txBody>
          <a:bodyPr anchor="ctr"/>
          <a:lstStyle/>
          <a:p>
            <a:pPr marL="0" indent="0">
              <a:buNone/>
            </a:pPr>
            <a:r>
              <a:rPr lang="en-US" dirty="0"/>
              <a:t>In presence of presenting, prosthesis sizing should be based on the diameter of the balloon at full inflation</a:t>
            </a:r>
          </a:p>
        </p:txBody>
      </p:sp>
      <p:pic>
        <p:nvPicPr>
          <p:cNvPr id="6" name="Picture 3"/>
          <p:cNvPicPr>
            <a:picLocks noChangeAspect="1" noChangeArrowheads="1"/>
          </p:cNvPicPr>
          <p:nvPr/>
        </p:nvPicPr>
        <p:blipFill>
          <a:blip r:embed="rId4" cstate="print"/>
          <a:srcRect l="19495" t="13835" r="6757" b="13014"/>
          <a:stretch>
            <a:fillRect/>
          </a:stretch>
        </p:blipFill>
        <p:spPr bwMode="auto">
          <a:xfrm>
            <a:off x="3406673" y="1177337"/>
            <a:ext cx="3438588" cy="3410708"/>
          </a:xfrm>
          <a:prstGeom prst="rect">
            <a:avLst/>
          </a:prstGeom>
          <a:ln w="38100">
            <a:solidFill>
              <a:schemeClr val="bg1"/>
            </a:solidFill>
            <a:miter lim="800000"/>
          </a:ln>
          <a:effectLst>
            <a:outerShdw blurRad="254000" algn="tl" rotWithShape="0">
              <a:prstClr val="black">
                <a:alpha val="20000"/>
              </a:prstClr>
            </a:outerShdw>
          </a:effectLst>
        </p:spPr>
      </p:pic>
      <p:sp>
        <p:nvSpPr>
          <p:cNvPr id="2" name="Slide Number Placeholder 1">
            <a:extLst>
              <a:ext uri="{FF2B5EF4-FFF2-40B4-BE49-F238E27FC236}">
                <a16:creationId xmlns:a16="http://schemas.microsoft.com/office/drawing/2014/main" id="{E74D0590-7FBD-5B20-934B-64118401FBD7}"/>
              </a:ext>
            </a:extLst>
          </p:cNvPr>
          <p:cNvSpPr>
            <a:spLocks noGrp="1"/>
          </p:cNvSpPr>
          <p:nvPr>
            <p:ph type="sldNum" sz="quarter" idx="12"/>
          </p:nvPr>
        </p:nvSpPr>
        <p:spPr/>
        <p:txBody>
          <a:bodyPr/>
          <a:lstStyle/>
          <a:p>
            <a:fld id="{CDBA9528-BCFE-1E43-A37D-912FF3C527A6}" type="slidenum">
              <a:rPr lang="en-US" smtClean="0"/>
              <a:pPr/>
              <a:t>32</a:t>
            </a:fld>
            <a:endParaRPr lang="en-US" dirty="0"/>
          </a:p>
        </p:txBody>
      </p:sp>
    </p:spTree>
    <p:custDataLst>
      <p:tags r:id="rId1"/>
    </p:custDataLst>
    <p:extLst>
      <p:ext uri="{BB962C8B-B14F-4D97-AF65-F5344CB8AC3E}">
        <p14:creationId xmlns:p14="http://schemas.microsoft.com/office/powerpoint/2010/main" val="2811722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Verify pulmonic THV orientation</a:t>
            </a:r>
          </a:p>
        </p:txBody>
      </p:sp>
      <p:sp>
        <p:nvSpPr>
          <p:cNvPr id="78" name="Footer Placeholder 77">
            <a:extLst>
              <a:ext uri="{FF2B5EF4-FFF2-40B4-BE49-F238E27FC236}">
                <a16:creationId xmlns:a16="http://schemas.microsoft.com/office/drawing/2014/main" id="{BACFE311-31F9-26F4-C710-80B242EB5A9E}"/>
              </a:ext>
            </a:extLst>
          </p:cNvPr>
          <p:cNvSpPr>
            <a:spLocks noGrp="1"/>
          </p:cNvSpPr>
          <p:nvPr>
            <p:ph type="ftr" sz="quarter" idx="11"/>
          </p:nvPr>
        </p:nvSpPr>
        <p:spPr/>
        <p:txBody>
          <a:bodyPr/>
          <a:lstStyle/>
          <a:p>
            <a:r>
              <a:rPr lang="en-US" dirty="0"/>
              <a:t>DOC-0250104 Rev A </a:t>
            </a:r>
          </a:p>
        </p:txBody>
      </p:sp>
      <p:sp>
        <p:nvSpPr>
          <p:cNvPr id="15" name="Slide Number Placeholder 14">
            <a:extLst>
              <a:ext uri="{FF2B5EF4-FFF2-40B4-BE49-F238E27FC236}">
                <a16:creationId xmlns:a16="http://schemas.microsoft.com/office/drawing/2014/main" id="{52B89A26-898F-19C9-87CA-BB643E4454EA}"/>
              </a:ext>
            </a:extLst>
          </p:cNvPr>
          <p:cNvSpPr>
            <a:spLocks noGrp="1"/>
          </p:cNvSpPr>
          <p:nvPr>
            <p:ph type="sldNum" sz="quarter" idx="12"/>
          </p:nvPr>
        </p:nvSpPr>
        <p:spPr/>
        <p:txBody>
          <a:bodyPr/>
          <a:lstStyle/>
          <a:p>
            <a:fld id="{CDBA9528-BCFE-1E43-A37D-912FF3C527A6}" type="slidenum">
              <a:rPr lang="en-US" smtClean="0"/>
              <a:pPr/>
              <a:t>33</a:t>
            </a:fld>
            <a:endParaRPr lang="en-US" dirty="0"/>
          </a:p>
        </p:txBody>
      </p:sp>
      <p:grpSp>
        <p:nvGrpSpPr>
          <p:cNvPr id="39" name="Group 38">
            <a:extLst>
              <a:ext uri="{FF2B5EF4-FFF2-40B4-BE49-F238E27FC236}">
                <a16:creationId xmlns:a16="http://schemas.microsoft.com/office/drawing/2014/main" id="{8456A30E-B355-D5E9-7C46-492177B98151}"/>
              </a:ext>
            </a:extLst>
          </p:cNvPr>
          <p:cNvGrpSpPr/>
          <p:nvPr/>
        </p:nvGrpSpPr>
        <p:grpSpPr>
          <a:xfrm>
            <a:off x="644484" y="2777519"/>
            <a:ext cx="8499516" cy="1643696"/>
            <a:chOff x="3504236" y="3570168"/>
            <a:chExt cx="9376257" cy="1813247"/>
          </a:xfrm>
        </p:grpSpPr>
        <p:grpSp>
          <p:nvGrpSpPr>
            <p:cNvPr id="6" name="Group 5">
              <a:extLst>
                <a:ext uri="{FF2B5EF4-FFF2-40B4-BE49-F238E27FC236}">
                  <a16:creationId xmlns:a16="http://schemas.microsoft.com/office/drawing/2014/main" id="{ADF88FDC-9E87-044B-8721-AC4982DBD9A5}"/>
                </a:ext>
              </a:extLst>
            </p:cNvPr>
            <p:cNvGrpSpPr/>
            <p:nvPr/>
          </p:nvGrpSpPr>
          <p:grpSpPr>
            <a:xfrm>
              <a:off x="4411740" y="3625295"/>
              <a:ext cx="8468753" cy="1758120"/>
              <a:chOff x="2819584" y="2424185"/>
              <a:chExt cx="6351565" cy="1318590"/>
            </a:xfrm>
          </p:grpSpPr>
          <p:pic>
            <p:nvPicPr>
              <p:cNvPr id="2" name="Picture 1"/>
              <p:cNvPicPr>
                <a:picLocks noChangeAspect="1"/>
              </p:cNvPicPr>
              <p:nvPr/>
            </p:nvPicPr>
            <p:blipFill rotWithShape="1">
              <a:blip r:embed="rId4"/>
              <a:srcRect l="143" t="41149" r="30081" b="38703"/>
              <a:stretch>
                <a:fillRect/>
              </a:stretch>
            </p:blipFill>
            <p:spPr>
              <a:xfrm>
                <a:off x="2819584" y="2608181"/>
                <a:ext cx="6351565" cy="1031622"/>
              </a:xfrm>
              <a:prstGeom prst="rect">
                <a:avLst/>
              </a:prstGeom>
              <a:noFill/>
              <a:effectLst>
                <a:outerShdw blurRad="50800" dist="38100" dir="5400000" algn="t" rotWithShape="0">
                  <a:prstClr val="black">
                    <a:alpha val="40000"/>
                  </a:prstClr>
                </a:outerShdw>
              </a:effectLst>
            </p:spPr>
          </p:pic>
          <p:sp>
            <p:nvSpPr>
              <p:cNvPr id="19" name="TextBox 18"/>
              <p:cNvSpPr txBox="1"/>
              <p:nvPr/>
            </p:nvSpPr>
            <p:spPr>
              <a:xfrm>
                <a:off x="5758014" y="2424185"/>
                <a:ext cx="749868" cy="177438"/>
              </a:xfrm>
              <a:prstGeom prst="rect">
                <a:avLst/>
              </a:prstGeom>
              <a:noFill/>
            </p:spPr>
            <p:txBody>
              <a:bodyPr wrap="square" rtlCol="0">
                <a:spAutoFit/>
              </a:bodyPr>
              <a:lstStyle/>
              <a:p>
                <a:pPr algn="ctr"/>
                <a:r>
                  <a:rPr lang="en-US" sz="900" dirty="0"/>
                  <a:t>Inflow</a:t>
                </a:r>
              </a:p>
            </p:txBody>
          </p:sp>
          <p:cxnSp>
            <p:nvCxnSpPr>
              <p:cNvPr id="21" name="Straight Connector 20"/>
              <p:cNvCxnSpPr>
                <a:cxnSpLocks/>
              </p:cNvCxnSpPr>
              <p:nvPr/>
            </p:nvCxnSpPr>
            <p:spPr>
              <a:xfrm>
                <a:off x="6132948" y="2592744"/>
                <a:ext cx="1" cy="274401"/>
              </a:xfrm>
              <a:prstGeom prst="line">
                <a:avLst/>
              </a:prstGeom>
              <a:noFill/>
              <a:ln w="15875" cap="flat" cmpd="sng" algn="ctr">
                <a:solidFill>
                  <a:schemeClr val="accent1"/>
                </a:solidFill>
                <a:prstDash val="solid"/>
                <a:round/>
                <a:headEnd type="none" w="med" len="med"/>
                <a:tailEnd type="oval" w="med" len="med"/>
              </a:ln>
              <a:effectLst/>
            </p:spPr>
          </p:cxnSp>
          <p:sp>
            <p:nvSpPr>
              <p:cNvPr id="22" name="TextBox 21"/>
              <p:cNvSpPr txBox="1"/>
              <p:nvPr/>
            </p:nvSpPr>
            <p:spPr>
              <a:xfrm>
                <a:off x="5122917" y="3565337"/>
                <a:ext cx="791174" cy="177438"/>
              </a:xfrm>
              <a:prstGeom prst="rect">
                <a:avLst/>
              </a:prstGeom>
              <a:noFill/>
            </p:spPr>
            <p:txBody>
              <a:bodyPr wrap="square" rtlCol="0">
                <a:spAutoFit/>
              </a:bodyPr>
              <a:lstStyle/>
              <a:p>
                <a:pPr algn="ctr"/>
                <a:r>
                  <a:rPr lang="en-US" sz="900" dirty="0"/>
                  <a:t>Outflow</a:t>
                </a:r>
              </a:p>
            </p:txBody>
          </p:sp>
          <p:cxnSp>
            <p:nvCxnSpPr>
              <p:cNvPr id="23" name="Straight Connector 22"/>
              <p:cNvCxnSpPr/>
              <p:nvPr/>
            </p:nvCxnSpPr>
            <p:spPr>
              <a:xfrm flipH="1">
                <a:off x="5518505" y="3245728"/>
                <a:ext cx="1" cy="304723"/>
              </a:xfrm>
              <a:prstGeom prst="line">
                <a:avLst/>
              </a:prstGeom>
              <a:noFill/>
              <a:ln w="15875" cap="flat" cmpd="sng" algn="ctr">
                <a:solidFill>
                  <a:schemeClr val="accent1"/>
                </a:solidFill>
                <a:prstDash val="solid"/>
                <a:round/>
                <a:headEnd type="oval" w="med" len="med"/>
                <a:tailEnd type="none" w="med" len="med"/>
              </a:ln>
              <a:effectLst/>
            </p:spPr>
          </p:cxnSp>
        </p:grpSp>
        <p:sp>
          <p:nvSpPr>
            <p:cNvPr id="34" name="TextBox 33">
              <a:extLst>
                <a:ext uri="{FF2B5EF4-FFF2-40B4-BE49-F238E27FC236}">
                  <a16:creationId xmlns:a16="http://schemas.microsoft.com/office/drawing/2014/main" id="{8D1F6DEF-118B-384F-8D3B-EF21EF408F8C}"/>
                </a:ext>
              </a:extLst>
            </p:cNvPr>
            <p:cNvSpPr txBox="1"/>
            <p:nvPr/>
          </p:nvSpPr>
          <p:spPr>
            <a:xfrm>
              <a:off x="3504236" y="3570168"/>
              <a:ext cx="1079071" cy="236584"/>
            </a:xfrm>
            <a:prstGeom prst="rect">
              <a:avLst/>
            </a:prstGeom>
            <a:noFill/>
          </p:spPr>
          <p:txBody>
            <a:bodyPr wrap="square" lIns="0" rIns="0" rtlCol="0">
              <a:spAutoFit/>
            </a:bodyPr>
            <a:lstStyle/>
            <a:p>
              <a:r>
                <a:rPr lang="en-US" sz="900" dirty="0"/>
                <a:t>Outflow</a:t>
              </a:r>
            </a:p>
          </p:txBody>
        </p:sp>
        <p:sp>
          <p:nvSpPr>
            <p:cNvPr id="35" name="TextBox 34">
              <a:extLst>
                <a:ext uri="{FF2B5EF4-FFF2-40B4-BE49-F238E27FC236}">
                  <a16:creationId xmlns:a16="http://schemas.microsoft.com/office/drawing/2014/main" id="{7052F981-0A2A-E44E-AE28-B6FFA1B32759}"/>
                </a:ext>
              </a:extLst>
            </p:cNvPr>
            <p:cNvSpPr txBox="1"/>
            <p:nvPr/>
          </p:nvSpPr>
          <p:spPr>
            <a:xfrm>
              <a:off x="4904367" y="4911767"/>
              <a:ext cx="951103" cy="236584"/>
            </a:xfrm>
            <a:prstGeom prst="rect">
              <a:avLst/>
            </a:prstGeom>
            <a:noFill/>
          </p:spPr>
          <p:txBody>
            <a:bodyPr wrap="square" rtlCol="0">
              <a:spAutoFit/>
            </a:bodyPr>
            <a:lstStyle/>
            <a:p>
              <a:pPr algn="ctr"/>
              <a:r>
                <a:rPr lang="en-US" sz="900" dirty="0"/>
                <a:t>Inflow</a:t>
              </a:r>
            </a:p>
          </p:txBody>
        </p:sp>
        <p:pic>
          <p:nvPicPr>
            <p:cNvPr id="36" name="Picture 35" descr="SAPIEN3.26mm.01.04.16Deg.WBG.f0.02.png">
              <a:extLst>
                <a:ext uri="{FF2B5EF4-FFF2-40B4-BE49-F238E27FC236}">
                  <a16:creationId xmlns:a16="http://schemas.microsoft.com/office/drawing/2014/main" id="{F1FF0534-1BEB-C34A-9515-C3F86DAEC4A8}"/>
                </a:ext>
              </a:extLst>
            </p:cNvPr>
            <p:cNvPicPr>
              <a:picLocks noChangeAspect="1"/>
            </p:cNvPicPr>
            <p:nvPr/>
          </p:nvPicPr>
          <p:blipFill>
            <a:blip r:embed="rId5" cstate="print"/>
            <a:srcRect l="26389" t="18052" r="27530" b="20515"/>
            <a:stretch>
              <a:fillRect/>
            </a:stretch>
          </p:blipFill>
          <p:spPr>
            <a:xfrm rot="16200000">
              <a:off x="3720261" y="3711322"/>
              <a:ext cx="1522344" cy="1522156"/>
            </a:xfrm>
            <a:prstGeom prst="rect">
              <a:avLst/>
            </a:prstGeom>
            <a:noFill/>
            <a:effectLst>
              <a:outerShdw blurRad="50800" dist="38100" dir="5400000" algn="t" rotWithShape="0">
                <a:prstClr val="black">
                  <a:alpha val="40000"/>
                </a:prstClr>
              </a:outerShdw>
            </a:effectLst>
          </p:spPr>
        </p:pic>
      </p:grpSp>
      <p:grpSp>
        <p:nvGrpSpPr>
          <p:cNvPr id="18" name="Group 17">
            <a:extLst>
              <a:ext uri="{FF2B5EF4-FFF2-40B4-BE49-F238E27FC236}">
                <a16:creationId xmlns:a16="http://schemas.microsoft.com/office/drawing/2014/main" id="{00B8CB15-AACF-58C3-B962-1F9B9A3EADFB}"/>
              </a:ext>
            </a:extLst>
          </p:cNvPr>
          <p:cNvGrpSpPr/>
          <p:nvPr/>
        </p:nvGrpSpPr>
        <p:grpSpPr>
          <a:xfrm>
            <a:off x="3216729" y="1284208"/>
            <a:ext cx="2430274" cy="1463040"/>
            <a:chOff x="3216729" y="1284208"/>
            <a:chExt cx="2430274" cy="1463040"/>
          </a:xfrm>
        </p:grpSpPr>
        <p:sp>
          <p:nvSpPr>
            <p:cNvPr id="37" name="Rounded Rectangle 29">
              <a:extLst>
                <a:ext uri="{FF2B5EF4-FFF2-40B4-BE49-F238E27FC236}">
                  <a16:creationId xmlns:a16="http://schemas.microsoft.com/office/drawing/2014/main" id="{42234E3D-8633-0489-22F1-BE4F59038867}"/>
                </a:ext>
              </a:extLst>
            </p:cNvPr>
            <p:cNvSpPr/>
            <p:nvPr/>
          </p:nvSpPr>
          <p:spPr>
            <a:xfrm>
              <a:off x="3216729" y="1284208"/>
              <a:ext cx="2430274" cy="1463040"/>
            </a:xfrm>
            <a:prstGeom prst="roundRect">
              <a:avLst>
                <a:gd name="adj" fmla="val 12949"/>
              </a:avLst>
            </a:prstGeom>
            <a:gradFill flip="none" rotWithShape="1">
              <a:gsLst>
                <a:gs pos="24000">
                  <a:schemeClr val="tx2">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10" name="Content Placeholder 4">
              <a:extLst>
                <a:ext uri="{FF2B5EF4-FFF2-40B4-BE49-F238E27FC236}">
                  <a16:creationId xmlns:a16="http://schemas.microsoft.com/office/drawing/2014/main" id="{20436650-7A8D-DAEA-0BC9-B563703272A7}"/>
                </a:ext>
              </a:extLst>
            </p:cNvPr>
            <p:cNvSpPr txBox="1">
              <a:spLocks/>
            </p:cNvSpPr>
            <p:nvPr/>
          </p:nvSpPr>
          <p:spPr bwMode="gray">
            <a:xfrm>
              <a:off x="3400984" y="1434893"/>
              <a:ext cx="2061764" cy="1165183"/>
            </a:xfrm>
            <a:prstGeom prst="rect">
              <a:avLst/>
            </a:prstGeom>
          </p:spPr>
          <p:txBody>
            <a:bodyPr vert="horz" lIns="0" tIns="0" rIns="0" bIns="0" rtlCol="0">
              <a:normAutofit/>
            </a:bodyPr>
            <a:lstStyle>
              <a:lvl1pPr marL="230712"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1pPr>
              <a:lvl2pPr marL="452955" indent="-222245"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2pPr>
              <a:lvl3pPr marL="683667"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3pPr>
              <a:lvl4pPr marL="914377" indent="-230712"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4pPr>
              <a:lvl5pPr marL="1145089"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None/>
              </a:pPr>
              <a:r>
                <a:rPr lang="en-US" sz="1200" dirty="0"/>
                <a:t>Valve orientation verification must be performed prior to advancing the valve capsule over the valve</a:t>
              </a:r>
            </a:p>
            <a:p>
              <a:pPr marL="0" indent="0" fontAlgn="auto">
                <a:spcAft>
                  <a:spcPts val="0"/>
                </a:spcAft>
                <a:buNone/>
              </a:pPr>
              <a:endParaRPr lang="en-US" sz="1200" dirty="0"/>
            </a:p>
          </p:txBody>
        </p:sp>
      </p:grpSp>
      <p:grpSp>
        <p:nvGrpSpPr>
          <p:cNvPr id="20" name="Group 19">
            <a:extLst>
              <a:ext uri="{FF2B5EF4-FFF2-40B4-BE49-F238E27FC236}">
                <a16:creationId xmlns:a16="http://schemas.microsoft.com/office/drawing/2014/main" id="{4DBEC189-9BD8-8BC2-8C4D-60A8008CF1CB}"/>
              </a:ext>
            </a:extLst>
          </p:cNvPr>
          <p:cNvGrpSpPr/>
          <p:nvPr/>
        </p:nvGrpSpPr>
        <p:grpSpPr>
          <a:xfrm>
            <a:off x="5872674" y="1284209"/>
            <a:ext cx="2430274" cy="1463040"/>
            <a:chOff x="5872674" y="1284209"/>
            <a:chExt cx="2430274" cy="1463040"/>
          </a:xfrm>
        </p:grpSpPr>
        <p:sp>
          <p:nvSpPr>
            <p:cNvPr id="38" name="Rounded Rectangle 29">
              <a:extLst>
                <a:ext uri="{FF2B5EF4-FFF2-40B4-BE49-F238E27FC236}">
                  <a16:creationId xmlns:a16="http://schemas.microsoft.com/office/drawing/2014/main" id="{2486C9B9-BBDE-BC73-349C-1DA5C029F723}"/>
                </a:ext>
              </a:extLst>
            </p:cNvPr>
            <p:cNvSpPr/>
            <p:nvPr/>
          </p:nvSpPr>
          <p:spPr>
            <a:xfrm>
              <a:off x="5872674" y="1284209"/>
              <a:ext cx="2430274" cy="1463040"/>
            </a:xfrm>
            <a:prstGeom prst="roundRect">
              <a:avLst>
                <a:gd name="adj" fmla="val 10764"/>
              </a:avLst>
            </a:prstGeom>
            <a:gradFill flip="none" rotWithShape="1">
              <a:gsLst>
                <a:gs pos="24000">
                  <a:schemeClr val="accent4">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11" name="Content Placeholder 4">
              <a:extLst>
                <a:ext uri="{FF2B5EF4-FFF2-40B4-BE49-F238E27FC236}">
                  <a16:creationId xmlns:a16="http://schemas.microsoft.com/office/drawing/2014/main" id="{73965F33-0EA4-2F99-E1A3-CE165047E1C0}"/>
                </a:ext>
              </a:extLst>
            </p:cNvPr>
            <p:cNvSpPr txBox="1">
              <a:spLocks/>
            </p:cNvSpPr>
            <p:nvPr/>
          </p:nvSpPr>
          <p:spPr bwMode="gray">
            <a:xfrm>
              <a:off x="6143600" y="1434893"/>
              <a:ext cx="1888423" cy="1165183"/>
            </a:xfrm>
            <a:prstGeom prst="rect">
              <a:avLst/>
            </a:prstGeom>
          </p:spPr>
          <p:txBody>
            <a:bodyPr vert="horz" lIns="0" tIns="0" rIns="0" bIns="0" rtlCol="0">
              <a:normAutofit/>
            </a:bodyPr>
            <a:lstStyle>
              <a:lvl1pPr marL="230712"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1pPr>
              <a:lvl2pPr marL="452955" indent="-222245"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2pPr>
              <a:lvl3pPr marL="683667"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3pPr>
              <a:lvl4pPr marL="914377" indent="-230712"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4pPr>
              <a:lvl5pPr marL="1145089"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None/>
              </a:pPr>
              <a:r>
                <a:rPr lang="en-US" sz="1200" dirty="0"/>
                <a:t>Confirm valve is crimped between shoulders</a:t>
              </a:r>
            </a:p>
            <a:p>
              <a:pPr marL="0" indent="0" fontAlgn="auto">
                <a:spcAft>
                  <a:spcPts val="0"/>
                </a:spcAft>
                <a:buNone/>
              </a:pPr>
              <a:endParaRPr lang="en-US" sz="1200" dirty="0"/>
            </a:p>
          </p:txBody>
        </p:sp>
      </p:grpSp>
      <p:grpSp>
        <p:nvGrpSpPr>
          <p:cNvPr id="3" name="Group 2">
            <a:extLst>
              <a:ext uri="{FF2B5EF4-FFF2-40B4-BE49-F238E27FC236}">
                <a16:creationId xmlns:a16="http://schemas.microsoft.com/office/drawing/2014/main" id="{708AC9B6-4C89-8AEE-F9B9-862BF3FC2461}"/>
              </a:ext>
            </a:extLst>
          </p:cNvPr>
          <p:cNvGrpSpPr/>
          <p:nvPr/>
        </p:nvGrpSpPr>
        <p:grpSpPr>
          <a:xfrm>
            <a:off x="6038149" y="3995463"/>
            <a:ext cx="2156130" cy="574738"/>
            <a:chOff x="7358988" y="4067868"/>
            <a:chExt cx="2013061" cy="536601"/>
          </a:xfrm>
        </p:grpSpPr>
        <p:grpSp>
          <p:nvGrpSpPr>
            <p:cNvPr id="7" name="Group 6">
              <a:extLst>
                <a:ext uri="{FF2B5EF4-FFF2-40B4-BE49-F238E27FC236}">
                  <a16:creationId xmlns:a16="http://schemas.microsoft.com/office/drawing/2014/main" id="{0E78CFC8-6A57-4982-C9E5-3B3B0DD930A2}"/>
                </a:ext>
              </a:extLst>
            </p:cNvPr>
            <p:cNvGrpSpPr/>
            <p:nvPr/>
          </p:nvGrpSpPr>
          <p:grpSpPr>
            <a:xfrm>
              <a:off x="7358988" y="4067868"/>
              <a:ext cx="2013061" cy="536601"/>
              <a:chOff x="6530905" y="2050238"/>
              <a:chExt cx="1770542" cy="471956"/>
            </a:xfrm>
          </p:grpSpPr>
          <p:grpSp>
            <p:nvGrpSpPr>
              <p:cNvPr id="9" name="Group 8">
                <a:extLst>
                  <a:ext uri="{FF2B5EF4-FFF2-40B4-BE49-F238E27FC236}">
                    <a16:creationId xmlns:a16="http://schemas.microsoft.com/office/drawing/2014/main" id="{E65BB72B-32D9-1C3C-CD50-DBEA5D998C6D}"/>
                  </a:ext>
                </a:extLst>
              </p:cNvPr>
              <p:cNvGrpSpPr/>
              <p:nvPr/>
            </p:nvGrpSpPr>
            <p:grpSpPr>
              <a:xfrm>
                <a:off x="6530905" y="2050238"/>
                <a:ext cx="511695" cy="432816"/>
                <a:chOff x="6530905" y="1216451"/>
                <a:chExt cx="511695" cy="432816"/>
              </a:xfrm>
            </p:grpSpPr>
            <p:sp>
              <p:nvSpPr>
                <p:cNvPr id="13" name="Rounded Rectangle 12">
                  <a:extLst>
                    <a:ext uri="{FF2B5EF4-FFF2-40B4-BE49-F238E27FC236}">
                      <a16:creationId xmlns:a16="http://schemas.microsoft.com/office/drawing/2014/main" id="{399E0F33-2666-B7F0-47B8-4471540ECBC6}"/>
                    </a:ext>
                  </a:extLst>
                </p:cNvPr>
                <p:cNvSpPr/>
                <p:nvPr/>
              </p:nvSpPr>
              <p:spPr>
                <a:xfrm>
                  <a:off x="6530905" y="1216451"/>
                  <a:ext cx="511695" cy="432816"/>
                </a:xfrm>
                <a:prstGeom prst="roundRect">
                  <a:avLst>
                    <a:gd name="adj" fmla="val 17264"/>
                  </a:avLst>
                </a:prstGeom>
                <a:solidFill>
                  <a:schemeClr val="accent1"/>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154305" rIns="51435" bIns="282893" rtlCol="0" anchor="ctr"/>
                <a:lstStyle/>
                <a:p>
                  <a:pPr algn="r"/>
                  <a:endParaRPr lang="en-US" sz="1013" b="1" dirty="0"/>
                </a:p>
              </p:txBody>
            </p:sp>
            <p:sp>
              <p:nvSpPr>
                <p:cNvPr id="14" name="TextBox 13">
                  <a:extLst>
                    <a:ext uri="{FF2B5EF4-FFF2-40B4-BE49-F238E27FC236}">
                      <a16:creationId xmlns:a16="http://schemas.microsoft.com/office/drawing/2014/main" id="{2522FB09-CFBA-F1B3-2222-63F02CBC35C4}"/>
                    </a:ext>
                  </a:extLst>
                </p:cNvPr>
                <p:cNvSpPr txBox="1"/>
                <p:nvPr/>
              </p:nvSpPr>
              <p:spPr>
                <a:xfrm>
                  <a:off x="6534436" y="1488635"/>
                  <a:ext cx="405488" cy="115894"/>
                </a:xfrm>
                <a:prstGeom prst="rect">
                  <a:avLst/>
                </a:prstGeom>
                <a:noFill/>
              </p:spPr>
              <p:txBody>
                <a:bodyPr wrap="square" lIns="0" tIns="0" rIns="0" bIns="0" rtlCol="0" anchor="ctr">
                  <a:noAutofit/>
                </a:bodyPr>
                <a:lstStyle/>
                <a:p>
                  <a:pPr algn="ctr"/>
                  <a:r>
                    <a:rPr lang="en-US" sz="600" b="1" dirty="0">
                      <a:solidFill>
                        <a:schemeClr val="bg1"/>
                      </a:solidFill>
                    </a:rPr>
                    <a:t>WARNING</a:t>
                  </a:r>
                </a:p>
              </p:txBody>
            </p:sp>
          </p:grpSp>
          <p:sp>
            <p:nvSpPr>
              <p:cNvPr id="12" name="Rectangle 11">
                <a:extLst>
                  <a:ext uri="{FF2B5EF4-FFF2-40B4-BE49-F238E27FC236}">
                    <a16:creationId xmlns:a16="http://schemas.microsoft.com/office/drawing/2014/main" id="{737AE225-78DB-9EF1-7E73-FF535D2BA8F2}"/>
                  </a:ext>
                </a:extLst>
              </p:cNvPr>
              <p:cNvSpPr/>
              <p:nvPr/>
            </p:nvSpPr>
            <p:spPr>
              <a:xfrm>
                <a:off x="6942798" y="2050239"/>
                <a:ext cx="1358649" cy="471955"/>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1148" rtlCol="0" anchor="ctr">
                <a:noAutofit/>
              </a:bodyPr>
              <a:lstStyle/>
              <a:p>
                <a:pPr marL="7938" lvl="2"/>
                <a:r>
                  <a:rPr lang="en-US" sz="800" dirty="0">
                    <a:solidFill>
                      <a:schemeClr val="accent6"/>
                    </a:solidFill>
                    <a:ea typeface="ＭＳ Ｐゴシック"/>
                  </a:rPr>
                  <a:t>The physician must verify correct orientation of the </a:t>
                </a:r>
                <a:br>
                  <a:rPr lang="en-US" sz="800" dirty="0">
                    <a:solidFill>
                      <a:schemeClr val="accent6"/>
                    </a:solidFill>
                    <a:ea typeface="ＭＳ Ｐゴシック"/>
                  </a:rPr>
                </a:br>
                <a:r>
                  <a:rPr lang="en-US" sz="800" dirty="0">
                    <a:solidFill>
                      <a:schemeClr val="accent6"/>
                    </a:solidFill>
                    <a:ea typeface="ＭＳ Ｐゴシック"/>
                  </a:rPr>
                  <a:t>valve prior to its implantation.</a:t>
                </a:r>
              </a:p>
            </p:txBody>
          </p:sp>
        </p:grpSp>
        <p:pic>
          <p:nvPicPr>
            <p:cNvPr id="8" name="Graphic 7">
              <a:extLst>
                <a:ext uri="{FF2B5EF4-FFF2-40B4-BE49-F238E27FC236}">
                  <a16:creationId xmlns:a16="http://schemas.microsoft.com/office/drawing/2014/main" id="{BAE55C00-A603-BB0C-D381-AAC80436DB5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41938" y="4142082"/>
              <a:ext cx="156171" cy="206816"/>
            </a:xfrm>
            <a:prstGeom prst="rect">
              <a:avLst/>
            </a:prstGeom>
          </p:spPr>
        </p:pic>
      </p:grpSp>
      <p:grpSp>
        <p:nvGrpSpPr>
          <p:cNvPr id="17" name="Group 16">
            <a:extLst>
              <a:ext uri="{FF2B5EF4-FFF2-40B4-BE49-F238E27FC236}">
                <a16:creationId xmlns:a16="http://schemas.microsoft.com/office/drawing/2014/main" id="{01E6EC39-676C-4960-E2D9-EB2B37385138}"/>
              </a:ext>
            </a:extLst>
          </p:cNvPr>
          <p:cNvGrpSpPr/>
          <p:nvPr/>
        </p:nvGrpSpPr>
        <p:grpSpPr>
          <a:xfrm>
            <a:off x="560784" y="1284207"/>
            <a:ext cx="2430274" cy="1463040"/>
            <a:chOff x="560784" y="1284207"/>
            <a:chExt cx="2430274" cy="1463040"/>
          </a:xfrm>
        </p:grpSpPr>
        <p:sp>
          <p:nvSpPr>
            <p:cNvPr id="32" name="Rounded Rectangle 29">
              <a:extLst>
                <a:ext uri="{FF2B5EF4-FFF2-40B4-BE49-F238E27FC236}">
                  <a16:creationId xmlns:a16="http://schemas.microsoft.com/office/drawing/2014/main" id="{5DE5094B-E0A7-DB99-5822-5E934C11378D}"/>
                </a:ext>
              </a:extLst>
            </p:cNvPr>
            <p:cNvSpPr/>
            <p:nvPr/>
          </p:nvSpPr>
          <p:spPr>
            <a:xfrm>
              <a:off x="560784" y="1284207"/>
              <a:ext cx="2430274" cy="1463040"/>
            </a:xfrm>
            <a:prstGeom prst="roundRect">
              <a:avLst>
                <a:gd name="adj" fmla="val 15762"/>
              </a:avLst>
            </a:prstGeom>
            <a:gradFill flip="none" rotWithShape="1">
              <a:gsLst>
                <a:gs pos="22000">
                  <a:schemeClr val="accent3">
                    <a:lumMod val="20000"/>
                    <a:lumOff val="80000"/>
                    <a:alpha val="68178"/>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16" name="Content Placeholder 4">
              <a:extLst>
                <a:ext uri="{FF2B5EF4-FFF2-40B4-BE49-F238E27FC236}">
                  <a16:creationId xmlns:a16="http://schemas.microsoft.com/office/drawing/2014/main" id="{6838CB37-734D-D4A6-267F-E7BC69BFFF51}"/>
                </a:ext>
              </a:extLst>
            </p:cNvPr>
            <p:cNvSpPr txBox="1">
              <a:spLocks/>
            </p:cNvSpPr>
            <p:nvPr/>
          </p:nvSpPr>
          <p:spPr bwMode="gray">
            <a:xfrm>
              <a:off x="832152" y="1434893"/>
              <a:ext cx="1887538" cy="1165225"/>
            </a:xfrm>
            <a:prstGeom prst="rect">
              <a:avLst/>
            </a:prstGeom>
          </p:spPr>
          <p:txBody>
            <a:bodyPr vert="horz" lIns="0" tIns="0" rIns="0" bIns="0" rtlCol="0">
              <a:normAutofit/>
            </a:bodyPr>
            <a:lstStyle>
              <a:lvl1pPr marL="173034"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16" indent="-16668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50"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783" indent="-17303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17"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Wingdings" charset="2"/>
                <a:buNone/>
              </a:pPr>
              <a:r>
                <a:rPr lang="en-US" sz="1200" dirty="0"/>
                <a:t>Verify THV orientation with the inflow (outer skirt) of </a:t>
              </a:r>
              <a:br>
                <a:rPr lang="en-US" sz="1200" dirty="0"/>
              </a:br>
              <a:r>
                <a:rPr lang="en-US" sz="1200" dirty="0"/>
                <a:t>the THV towards the proximal end (handle) </a:t>
              </a:r>
              <a:br>
                <a:rPr lang="en-US" sz="1200" dirty="0"/>
              </a:br>
              <a:r>
                <a:rPr lang="en-US" sz="1200" dirty="0"/>
                <a:t>of the delivery system</a:t>
              </a:r>
            </a:p>
            <a:p>
              <a:pPr marL="0" indent="0" fontAlgn="auto">
                <a:spcAft>
                  <a:spcPts val="0"/>
                </a:spcAft>
                <a:buFont typeface="Wingdings" charset="2"/>
                <a:buNone/>
              </a:pPr>
              <a:endParaRPr lang="en-US" sz="1200" dirty="0"/>
            </a:p>
          </p:txBody>
        </p:sp>
      </p:grpSp>
    </p:spTree>
    <p:custDataLst>
      <p:tags r:id="rId1"/>
    </p:custDataLst>
    <p:extLst>
      <p:ext uri="{BB962C8B-B14F-4D97-AF65-F5344CB8AC3E}">
        <p14:creationId xmlns:p14="http://schemas.microsoft.com/office/powerpoint/2010/main" val="50748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18A28FEF-F4DF-2CE3-0055-8F6F9EBCC4A6}"/>
              </a:ext>
            </a:extLst>
          </p:cNvPr>
          <p:cNvSpPr/>
          <p:nvPr/>
        </p:nvSpPr>
        <p:spPr>
          <a:xfrm>
            <a:off x="0" y="2912844"/>
            <a:ext cx="9144000" cy="2050387"/>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BA5B9BED-4C7D-4EE1-76D5-A0499A3A78CA}"/>
              </a:ext>
            </a:extLst>
          </p:cNvPr>
          <p:cNvSpPr/>
          <p:nvPr/>
        </p:nvSpPr>
        <p:spPr>
          <a:xfrm flipH="1">
            <a:off x="0" y="1124300"/>
            <a:ext cx="9144000" cy="1830379"/>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548640" y="310896"/>
            <a:ext cx="8046318" cy="685800"/>
          </a:xfrm>
        </p:spPr>
        <p:txBody>
          <a:bodyPr/>
          <a:lstStyle/>
          <a:p>
            <a:r>
              <a:rPr lang="en-US" dirty="0"/>
              <a:t>Verify correct delivery system volume</a:t>
            </a:r>
          </a:p>
        </p:txBody>
      </p:sp>
      <p:sp>
        <p:nvSpPr>
          <p:cNvPr id="3" name="Content Placeholder 2"/>
          <p:cNvSpPr>
            <a:spLocks noGrp="1"/>
          </p:cNvSpPr>
          <p:nvPr>
            <p:ph idx="1"/>
          </p:nvPr>
        </p:nvSpPr>
        <p:spPr>
          <a:xfrm>
            <a:off x="549275" y="1189038"/>
            <a:ext cx="5131428" cy="3475037"/>
          </a:xfrm>
        </p:spPr>
        <p:txBody>
          <a:bodyPr>
            <a:normAutofit/>
          </a:bodyPr>
          <a:lstStyle/>
          <a:p>
            <a:r>
              <a:rPr lang="en-US" sz="1200" dirty="0"/>
              <a:t>Verify the inflation volume with the volume indicated </a:t>
            </a:r>
            <a:br>
              <a:rPr lang="en-US" sz="1200" dirty="0"/>
            </a:br>
            <a:r>
              <a:rPr lang="en-US" sz="1200" dirty="0"/>
              <a:t>by the printing on the gripper and the color coding </a:t>
            </a: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dirty="0"/>
              <a:t>Verify inflation device is </a:t>
            </a:r>
            <a:br>
              <a:rPr lang="en-US" sz="1200" dirty="0"/>
            </a:br>
            <a:r>
              <a:rPr lang="en-US" sz="1200" dirty="0"/>
              <a:t>locked prior to inserting </a:t>
            </a:r>
            <a:br>
              <a:rPr lang="en-US" sz="1200" dirty="0"/>
            </a:br>
            <a:r>
              <a:rPr lang="en-US" sz="1200" dirty="0"/>
              <a:t>the delivery system</a:t>
            </a:r>
          </a:p>
        </p:txBody>
      </p:sp>
      <p:pic>
        <p:nvPicPr>
          <p:cNvPr id="6146" name="Picture 2">
            <a:extLst>
              <a:ext uri="{FF2B5EF4-FFF2-40B4-BE49-F238E27FC236}">
                <a16:creationId xmlns:a16="http://schemas.microsoft.com/office/drawing/2014/main" id="{357CFA71-CBFB-A24A-D7EC-A5E5B9B96D8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9739" b="33019"/>
          <a:stretch/>
        </p:blipFill>
        <p:spPr bwMode="auto">
          <a:xfrm>
            <a:off x="-11055" y="1470354"/>
            <a:ext cx="5050548" cy="1057988"/>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3396956" y="2303945"/>
            <a:ext cx="1882667" cy="446904"/>
            <a:chOff x="1447816" y="3019086"/>
            <a:chExt cx="1266092" cy="431030"/>
          </a:xfrm>
        </p:grpSpPr>
        <p:sp>
          <p:nvSpPr>
            <p:cNvPr id="27" name="TextBox 26"/>
            <p:cNvSpPr txBox="1"/>
            <p:nvPr/>
          </p:nvSpPr>
          <p:spPr>
            <a:xfrm>
              <a:off x="1447816" y="3227483"/>
              <a:ext cx="1266092" cy="222633"/>
            </a:xfrm>
            <a:prstGeom prst="rect">
              <a:avLst/>
            </a:prstGeom>
            <a:noFill/>
          </p:spPr>
          <p:txBody>
            <a:bodyPr wrap="square" rtlCol="0">
              <a:spAutoFit/>
            </a:bodyPr>
            <a:lstStyle/>
            <a:p>
              <a:pPr algn="ctr"/>
              <a:r>
                <a:rPr lang="en-US" sz="900" dirty="0"/>
                <a:t>Colored gripper</a:t>
              </a:r>
            </a:p>
          </p:txBody>
        </p:sp>
        <p:cxnSp>
          <p:nvCxnSpPr>
            <p:cNvPr id="28" name="Straight Arrow Connector 27"/>
            <p:cNvCxnSpPr>
              <a:cxnSpLocks/>
            </p:cNvCxnSpPr>
            <p:nvPr/>
          </p:nvCxnSpPr>
          <p:spPr>
            <a:xfrm flipV="1">
              <a:off x="2075454" y="3019086"/>
              <a:ext cx="0" cy="196674"/>
            </a:xfrm>
            <a:prstGeom prst="straightConnector1">
              <a:avLst/>
            </a:prstGeom>
            <a:noFill/>
            <a:ln w="15875">
              <a:solidFill>
                <a:schemeClr val="accent1"/>
              </a:solidFill>
              <a:tailEnd type="oval" w="med" len="med"/>
            </a:ln>
          </p:spPr>
          <p:style>
            <a:lnRef idx="2">
              <a:schemeClr val="accent1">
                <a:shade val="50000"/>
              </a:schemeClr>
            </a:lnRef>
            <a:fillRef idx="1">
              <a:schemeClr val="accent1"/>
            </a:fillRef>
            <a:effectRef idx="0">
              <a:schemeClr val="accent1"/>
            </a:effectRef>
            <a:fontRef idx="minor">
              <a:schemeClr val="lt1"/>
            </a:fontRef>
          </p:style>
        </p:cxnSp>
      </p:grpSp>
      <p:grpSp>
        <p:nvGrpSpPr>
          <p:cNvPr id="5" name="Group 4">
            <a:extLst>
              <a:ext uri="{FF2B5EF4-FFF2-40B4-BE49-F238E27FC236}">
                <a16:creationId xmlns:a16="http://schemas.microsoft.com/office/drawing/2014/main" id="{FD5E1F7F-4AC7-CD42-973A-BEE551608558}"/>
              </a:ext>
            </a:extLst>
          </p:cNvPr>
          <p:cNvGrpSpPr/>
          <p:nvPr/>
        </p:nvGrpSpPr>
        <p:grpSpPr>
          <a:xfrm>
            <a:off x="2861778" y="2974106"/>
            <a:ext cx="3115937" cy="1967564"/>
            <a:chOff x="5062209" y="2175578"/>
            <a:chExt cx="3794134" cy="2395813"/>
          </a:xfrm>
        </p:grpSpPr>
        <p:pic>
          <p:nvPicPr>
            <p:cNvPr id="34" name="Picture 2" descr="C:\Users\darrell_le\Pictures\NovaFlex+\23mm and 26mm\Product Shots\AtrionQL38-02_version5locked.png">
              <a:extLst>
                <a:ext uri="{FF2B5EF4-FFF2-40B4-BE49-F238E27FC236}">
                  <a16:creationId xmlns:a16="http://schemas.microsoft.com/office/drawing/2014/main" id="{2A6583C2-5245-1946-A121-DCD7A9B1C748}"/>
                </a:ext>
              </a:extLst>
            </p:cNvPr>
            <p:cNvPicPr>
              <a:picLocks noChangeAspect="1" noChangeArrowheads="1"/>
            </p:cNvPicPr>
            <p:nvPr/>
          </p:nvPicPr>
          <p:blipFill rotWithShape="1">
            <a:blip r:embed="rId5" cstate="print"/>
            <a:srcRect l="20651" t="61029" r="21174" b="2"/>
            <a:stretch/>
          </p:blipFill>
          <p:spPr bwMode="auto">
            <a:xfrm>
              <a:off x="5062209" y="2175578"/>
              <a:ext cx="2011782" cy="2395813"/>
            </a:xfrm>
            <a:prstGeom prst="rect">
              <a:avLst/>
            </a:prstGeom>
            <a:noFill/>
            <a:effectLst>
              <a:outerShdw blurRad="190500" sx="102000" sy="102000" algn="ctr" rotWithShape="0">
                <a:prstClr val="black">
                  <a:alpha val="20000"/>
                </a:prstClr>
              </a:outerShdw>
            </a:effectLst>
          </p:spPr>
        </p:pic>
        <p:grpSp>
          <p:nvGrpSpPr>
            <p:cNvPr id="35" name="Group 34">
              <a:extLst>
                <a:ext uri="{FF2B5EF4-FFF2-40B4-BE49-F238E27FC236}">
                  <a16:creationId xmlns:a16="http://schemas.microsoft.com/office/drawing/2014/main" id="{C1FDBC94-28A3-6C42-A721-81C353D97958}"/>
                </a:ext>
              </a:extLst>
            </p:cNvPr>
            <p:cNvGrpSpPr/>
            <p:nvPr/>
          </p:nvGrpSpPr>
          <p:grpSpPr>
            <a:xfrm>
              <a:off x="6412827" y="2264963"/>
              <a:ext cx="2443516" cy="1924916"/>
              <a:chOff x="6087250" y="3548663"/>
              <a:chExt cx="3258023" cy="2566552"/>
            </a:xfrm>
          </p:grpSpPr>
          <p:sp>
            <p:nvSpPr>
              <p:cNvPr id="37" name="Freeform 36">
                <a:extLst>
                  <a:ext uri="{FF2B5EF4-FFF2-40B4-BE49-F238E27FC236}">
                    <a16:creationId xmlns:a16="http://schemas.microsoft.com/office/drawing/2014/main" id="{6AE53558-5C8E-F941-A182-A74C2FC28DF0}"/>
                  </a:ext>
                </a:extLst>
              </p:cNvPr>
              <p:cNvSpPr/>
              <p:nvPr/>
            </p:nvSpPr>
            <p:spPr>
              <a:xfrm rot="5400000">
                <a:off x="5975033" y="4098780"/>
                <a:ext cx="2128652" cy="1904218"/>
              </a:xfrm>
              <a:custGeom>
                <a:avLst/>
                <a:gdLst>
                  <a:gd name="connsiteX0" fmla="*/ 0 w 1809750"/>
                  <a:gd name="connsiteY0" fmla="*/ 1409700 h 1714500"/>
                  <a:gd name="connsiteX1" fmla="*/ 685800 w 1809750"/>
                  <a:gd name="connsiteY1" fmla="*/ 0 h 1714500"/>
                  <a:gd name="connsiteX2" fmla="*/ 1809750 w 1809750"/>
                  <a:gd name="connsiteY2" fmla="*/ 514350 h 1714500"/>
                  <a:gd name="connsiteX3" fmla="*/ 342900 w 1809750"/>
                  <a:gd name="connsiteY3" fmla="*/ 1714500 h 1714500"/>
                  <a:gd name="connsiteX4" fmla="*/ 0 w 1809750"/>
                  <a:gd name="connsiteY4" fmla="*/ 1409700 h 1714500"/>
                  <a:gd name="connsiteX0" fmla="*/ 0 w 1714500"/>
                  <a:gd name="connsiteY0" fmla="*/ 1409700 h 1714500"/>
                  <a:gd name="connsiteX1" fmla="*/ 685800 w 1714500"/>
                  <a:gd name="connsiteY1" fmla="*/ 0 h 1714500"/>
                  <a:gd name="connsiteX2" fmla="*/ 1714500 w 1714500"/>
                  <a:gd name="connsiteY2" fmla="*/ 666750 h 1714500"/>
                  <a:gd name="connsiteX3" fmla="*/ 342900 w 1714500"/>
                  <a:gd name="connsiteY3" fmla="*/ 1714500 h 1714500"/>
                  <a:gd name="connsiteX4" fmla="*/ 0 w 1714500"/>
                  <a:gd name="connsiteY4" fmla="*/ 1409700 h 1714500"/>
                  <a:gd name="connsiteX0" fmla="*/ 0 w 2676401"/>
                  <a:gd name="connsiteY0" fmla="*/ 1706583 h 1714500"/>
                  <a:gd name="connsiteX1" fmla="*/ 1647701 w 2676401"/>
                  <a:gd name="connsiteY1" fmla="*/ 0 h 1714500"/>
                  <a:gd name="connsiteX2" fmla="*/ 2676401 w 2676401"/>
                  <a:gd name="connsiteY2" fmla="*/ 666750 h 1714500"/>
                  <a:gd name="connsiteX3" fmla="*/ 1304801 w 2676401"/>
                  <a:gd name="connsiteY3" fmla="*/ 1714500 h 1714500"/>
                  <a:gd name="connsiteX4" fmla="*/ 0 w 2676401"/>
                  <a:gd name="connsiteY4" fmla="*/ 1706583 h 1714500"/>
                  <a:gd name="connsiteX0" fmla="*/ 679863 w 3356264"/>
                  <a:gd name="connsiteY0" fmla="*/ 1849087 h 1857004"/>
                  <a:gd name="connsiteX1" fmla="*/ 0 w 3356264"/>
                  <a:gd name="connsiteY1" fmla="*/ 0 h 1857004"/>
                  <a:gd name="connsiteX2" fmla="*/ 3356264 w 3356264"/>
                  <a:gd name="connsiteY2" fmla="*/ 809254 h 1857004"/>
                  <a:gd name="connsiteX3" fmla="*/ 1984664 w 3356264"/>
                  <a:gd name="connsiteY3" fmla="*/ 1857004 h 1857004"/>
                  <a:gd name="connsiteX4" fmla="*/ 679863 w 3356264"/>
                  <a:gd name="connsiteY4" fmla="*/ 1849087 h 1857004"/>
                  <a:gd name="connsiteX0" fmla="*/ 679863 w 3190009"/>
                  <a:gd name="connsiteY0" fmla="*/ 1849087 h 1857004"/>
                  <a:gd name="connsiteX1" fmla="*/ 0 w 3190009"/>
                  <a:gd name="connsiteY1" fmla="*/ 0 h 1857004"/>
                  <a:gd name="connsiteX2" fmla="*/ 3190009 w 3190009"/>
                  <a:gd name="connsiteY2" fmla="*/ 49233 h 1857004"/>
                  <a:gd name="connsiteX3" fmla="*/ 1984664 w 3190009"/>
                  <a:gd name="connsiteY3" fmla="*/ 1857004 h 1857004"/>
                  <a:gd name="connsiteX4" fmla="*/ 679863 w 3190009"/>
                  <a:gd name="connsiteY4" fmla="*/ 1849087 h 1857004"/>
                  <a:gd name="connsiteX0" fmla="*/ 1190502 w 3700648"/>
                  <a:gd name="connsiteY0" fmla="*/ 1799854 h 1807771"/>
                  <a:gd name="connsiteX1" fmla="*/ 0 w 3700648"/>
                  <a:gd name="connsiteY1" fmla="*/ 10143 h 1807771"/>
                  <a:gd name="connsiteX2" fmla="*/ 3700648 w 3700648"/>
                  <a:gd name="connsiteY2" fmla="*/ 0 h 1807771"/>
                  <a:gd name="connsiteX3" fmla="*/ 2495303 w 3700648"/>
                  <a:gd name="connsiteY3" fmla="*/ 1807771 h 1807771"/>
                  <a:gd name="connsiteX4" fmla="*/ 1190502 w 3700648"/>
                  <a:gd name="connsiteY4" fmla="*/ 1799854 h 1807771"/>
                  <a:gd name="connsiteX0" fmla="*/ 1190502 w 3700648"/>
                  <a:gd name="connsiteY0" fmla="*/ 1789711 h 1797628"/>
                  <a:gd name="connsiteX1" fmla="*/ 0 w 3700648"/>
                  <a:gd name="connsiteY1" fmla="*/ 0 h 1797628"/>
                  <a:gd name="connsiteX2" fmla="*/ 3700648 w 3700648"/>
                  <a:gd name="connsiteY2" fmla="*/ 1732 h 1797628"/>
                  <a:gd name="connsiteX3" fmla="*/ 2495303 w 3700648"/>
                  <a:gd name="connsiteY3" fmla="*/ 1797628 h 1797628"/>
                  <a:gd name="connsiteX4" fmla="*/ 1190502 w 3700648"/>
                  <a:gd name="connsiteY4" fmla="*/ 1789711 h 1797628"/>
                  <a:gd name="connsiteX0" fmla="*/ 1333006 w 3843152"/>
                  <a:gd name="connsiteY0" fmla="*/ 1789711 h 1797628"/>
                  <a:gd name="connsiteX1" fmla="*/ 0 w 3843152"/>
                  <a:gd name="connsiteY1" fmla="*/ 0 h 1797628"/>
                  <a:gd name="connsiteX2" fmla="*/ 3843152 w 3843152"/>
                  <a:gd name="connsiteY2" fmla="*/ 1732 h 1797628"/>
                  <a:gd name="connsiteX3" fmla="*/ 2637807 w 3843152"/>
                  <a:gd name="connsiteY3" fmla="*/ 1797628 h 1797628"/>
                  <a:gd name="connsiteX4" fmla="*/ 1333006 w 3843152"/>
                  <a:gd name="connsiteY4" fmla="*/ 1789711 h 1797628"/>
                  <a:gd name="connsiteX0" fmla="*/ 1333006 w 3961905"/>
                  <a:gd name="connsiteY0" fmla="*/ 1789711 h 1797628"/>
                  <a:gd name="connsiteX1" fmla="*/ 0 w 3961905"/>
                  <a:gd name="connsiteY1" fmla="*/ 0 h 1797628"/>
                  <a:gd name="connsiteX2" fmla="*/ 3961905 w 3961905"/>
                  <a:gd name="connsiteY2" fmla="*/ 1732 h 1797628"/>
                  <a:gd name="connsiteX3" fmla="*/ 2637807 w 3961905"/>
                  <a:gd name="connsiteY3" fmla="*/ 1797628 h 1797628"/>
                  <a:gd name="connsiteX4" fmla="*/ 1333006 w 3961905"/>
                  <a:gd name="connsiteY4" fmla="*/ 1789711 h 1797628"/>
                  <a:gd name="connsiteX0" fmla="*/ 2014136 w 3961905"/>
                  <a:gd name="connsiteY0" fmla="*/ 1807873 h 1807873"/>
                  <a:gd name="connsiteX1" fmla="*/ 0 w 3961905"/>
                  <a:gd name="connsiteY1" fmla="*/ 0 h 1807873"/>
                  <a:gd name="connsiteX2" fmla="*/ 3961905 w 3961905"/>
                  <a:gd name="connsiteY2" fmla="*/ 1732 h 1807873"/>
                  <a:gd name="connsiteX3" fmla="*/ 2637807 w 3961905"/>
                  <a:gd name="connsiteY3" fmla="*/ 1797628 h 1807873"/>
                  <a:gd name="connsiteX4" fmla="*/ 2014136 w 3961905"/>
                  <a:gd name="connsiteY4" fmla="*/ 1807873 h 1807873"/>
                  <a:gd name="connsiteX0" fmla="*/ 2014136 w 3961905"/>
                  <a:gd name="connsiteY0" fmla="*/ 1807873 h 1807873"/>
                  <a:gd name="connsiteX1" fmla="*/ 0 w 3961905"/>
                  <a:gd name="connsiteY1" fmla="*/ 0 h 1807873"/>
                  <a:gd name="connsiteX2" fmla="*/ 3961905 w 3961905"/>
                  <a:gd name="connsiteY2" fmla="*/ 1732 h 1807873"/>
                  <a:gd name="connsiteX3" fmla="*/ 2376708 w 3961905"/>
                  <a:gd name="connsiteY3" fmla="*/ 1797628 h 1807873"/>
                  <a:gd name="connsiteX4" fmla="*/ 2014136 w 3961905"/>
                  <a:gd name="connsiteY4" fmla="*/ 1807873 h 1807873"/>
                  <a:gd name="connsiteX0" fmla="*/ 2014136 w 4188948"/>
                  <a:gd name="connsiteY0" fmla="*/ 1824304 h 1824304"/>
                  <a:gd name="connsiteX1" fmla="*/ 0 w 4188948"/>
                  <a:gd name="connsiteY1" fmla="*/ 16431 h 1824304"/>
                  <a:gd name="connsiteX2" fmla="*/ 4188948 w 4188948"/>
                  <a:gd name="connsiteY2" fmla="*/ 0 h 1824304"/>
                  <a:gd name="connsiteX3" fmla="*/ 2376708 w 4188948"/>
                  <a:gd name="connsiteY3" fmla="*/ 1814059 h 1824304"/>
                  <a:gd name="connsiteX4" fmla="*/ 2014136 w 4188948"/>
                  <a:gd name="connsiteY4" fmla="*/ 1824304 h 1824304"/>
                  <a:gd name="connsiteX0" fmla="*/ 1787093 w 3961905"/>
                  <a:gd name="connsiteY0" fmla="*/ 1824304 h 1824304"/>
                  <a:gd name="connsiteX1" fmla="*/ 0 w 3961905"/>
                  <a:gd name="connsiteY1" fmla="*/ 16431 h 1824304"/>
                  <a:gd name="connsiteX2" fmla="*/ 3961905 w 3961905"/>
                  <a:gd name="connsiteY2" fmla="*/ 0 h 1824304"/>
                  <a:gd name="connsiteX3" fmla="*/ 2149665 w 3961905"/>
                  <a:gd name="connsiteY3" fmla="*/ 1814059 h 1824304"/>
                  <a:gd name="connsiteX4" fmla="*/ 1787093 w 3961905"/>
                  <a:gd name="connsiteY4" fmla="*/ 1824304 h 1824304"/>
                  <a:gd name="connsiteX0" fmla="*/ 1250836 w 3961905"/>
                  <a:gd name="connsiteY0" fmla="*/ 1802299 h 1814058"/>
                  <a:gd name="connsiteX1" fmla="*/ 0 w 3961905"/>
                  <a:gd name="connsiteY1" fmla="*/ 16431 h 1814058"/>
                  <a:gd name="connsiteX2" fmla="*/ 3961905 w 3961905"/>
                  <a:gd name="connsiteY2" fmla="*/ 0 h 1814058"/>
                  <a:gd name="connsiteX3" fmla="*/ 2149665 w 3961905"/>
                  <a:gd name="connsiteY3" fmla="*/ 1814059 h 1814058"/>
                  <a:gd name="connsiteX4" fmla="*/ 1250836 w 3961905"/>
                  <a:gd name="connsiteY4" fmla="*/ 1802299 h 1814058"/>
                  <a:gd name="connsiteX0" fmla="*/ 1250836 w 2937412"/>
                  <a:gd name="connsiteY0" fmla="*/ 2286405 h 2298164"/>
                  <a:gd name="connsiteX1" fmla="*/ 0 w 2937412"/>
                  <a:gd name="connsiteY1" fmla="*/ 500537 h 2298164"/>
                  <a:gd name="connsiteX2" fmla="*/ 2937412 w 2937412"/>
                  <a:gd name="connsiteY2" fmla="*/ 0 h 2298164"/>
                  <a:gd name="connsiteX3" fmla="*/ 2149665 w 2937412"/>
                  <a:gd name="connsiteY3" fmla="*/ 2298165 h 2298164"/>
                  <a:gd name="connsiteX4" fmla="*/ 1250836 w 2937412"/>
                  <a:gd name="connsiteY4" fmla="*/ 2286405 h 2298164"/>
                  <a:gd name="connsiteX0" fmla="*/ 1002717 w 2689293"/>
                  <a:gd name="connsiteY0" fmla="*/ 2286405 h 2298164"/>
                  <a:gd name="connsiteX1" fmla="*/ 0 w 2689293"/>
                  <a:gd name="connsiteY1" fmla="*/ 60440 h 2298164"/>
                  <a:gd name="connsiteX2" fmla="*/ 2689293 w 2689293"/>
                  <a:gd name="connsiteY2" fmla="*/ 0 h 2298164"/>
                  <a:gd name="connsiteX3" fmla="*/ 1901546 w 2689293"/>
                  <a:gd name="connsiteY3" fmla="*/ 2298165 h 2298164"/>
                  <a:gd name="connsiteX4" fmla="*/ 1002717 w 2689293"/>
                  <a:gd name="connsiteY4" fmla="*/ 2286405 h 2298164"/>
                  <a:gd name="connsiteX0" fmla="*/ 1002717 w 2689293"/>
                  <a:gd name="connsiteY0" fmla="*/ 2286405 h 2320169"/>
                  <a:gd name="connsiteX1" fmla="*/ 0 w 2689293"/>
                  <a:gd name="connsiteY1" fmla="*/ 60440 h 2320169"/>
                  <a:gd name="connsiteX2" fmla="*/ 2689293 w 2689293"/>
                  <a:gd name="connsiteY2" fmla="*/ 0 h 2320169"/>
                  <a:gd name="connsiteX3" fmla="*/ 2085635 w 2689293"/>
                  <a:gd name="connsiteY3" fmla="*/ 2320169 h 2320169"/>
                  <a:gd name="connsiteX4" fmla="*/ 1002717 w 2689293"/>
                  <a:gd name="connsiteY4" fmla="*/ 2286405 h 2320169"/>
                  <a:gd name="connsiteX0" fmla="*/ 1002717 w 3009447"/>
                  <a:gd name="connsiteY0" fmla="*/ 2264400 h 2298164"/>
                  <a:gd name="connsiteX1" fmla="*/ 0 w 3009447"/>
                  <a:gd name="connsiteY1" fmla="*/ 38435 h 2298164"/>
                  <a:gd name="connsiteX2" fmla="*/ 3009447 w 3009447"/>
                  <a:gd name="connsiteY2" fmla="*/ 0 h 2298164"/>
                  <a:gd name="connsiteX3" fmla="*/ 2085635 w 3009447"/>
                  <a:gd name="connsiteY3" fmla="*/ 2298164 h 2298164"/>
                  <a:gd name="connsiteX4" fmla="*/ 1002717 w 3009447"/>
                  <a:gd name="connsiteY4" fmla="*/ 2264400 h 2298164"/>
                  <a:gd name="connsiteX0" fmla="*/ 834636 w 2841366"/>
                  <a:gd name="connsiteY0" fmla="*/ 2264400 h 2298164"/>
                  <a:gd name="connsiteX1" fmla="*/ 0 w 2841366"/>
                  <a:gd name="connsiteY1" fmla="*/ 16430 h 2298164"/>
                  <a:gd name="connsiteX2" fmla="*/ 2841366 w 2841366"/>
                  <a:gd name="connsiteY2" fmla="*/ 0 h 2298164"/>
                  <a:gd name="connsiteX3" fmla="*/ 1917554 w 2841366"/>
                  <a:gd name="connsiteY3" fmla="*/ 2298164 h 2298164"/>
                  <a:gd name="connsiteX4" fmla="*/ 834636 w 2841366"/>
                  <a:gd name="connsiteY4" fmla="*/ 2264400 h 2298164"/>
                  <a:gd name="connsiteX0" fmla="*/ 589925 w 2596655"/>
                  <a:gd name="connsiteY0" fmla="*/ 2264400 h 2298164"/>
                  <a:gd name="connsiteX1" fmla="*/ 0 w 2596655"/>
                  <a:gd name="connsiteY1" fmla="*/ 37302 h 2298164"/>
                  <a:gd name="connsiteX2" fmla="*/ 2596655 w 2596655"/>
                  <a:gd name="connsiteY2" fmla="*/ 0 h 2298164"/>
                  <a:gd name="connsiteX3" fmla="*/ 1672843 w 2596655"/>
                  <a:gd name="connsiteY3" fmla="*/ 2298164 h 2298164"/>
                  <a:gd name="connsiteX4" fmla="*/ 589925 w 2596655"/>
                  <a:gd name="connsiteY4" fmla="*/ 2264400 h 2298164"/>
                  <a:gd name="connsiteX0" fmla="*/ 589925 w 2311159"/>
                  <a:gd name="connsiteY0" fmla="*/ 2264400 h 2298164"/>
                  <a:gd name="connsiteX1" fmla="*/ 0 w 2311159"/>
                  <a:gd name="connsiteY1" fmla="*/ 37302 h 2298164"/>
                  <a:gd name="connsiteX2" fmla="*/ 2311159 w 2311159"/>
                  <a:gd name="connsiteY2" fmla="*/ 0 h 2298164"/>
                  <a:gd name="connsiteX3" fmla="*/ 1672843 w 2311159"/>
                  <a:gd name="connsiteY3" fmla="*/ 2298164 h 2298164"/>
                  <a:gd name="connsiteX4" fmla="*/ 589925 w 2311159"/>
                  <a:gd name="connsiteY4" fmla="*/ 2264400 h 2298164"/>
                  <a:gd name="connsiteX0" fmla="*/ 1018573 w 2311159"/>
                  <a:gd name="connsiteY0" fmla="*/ 2281879 h 2298164"/>
                  <a:gd name="connsiteX1" fmla="*/ 0 w 2311159"/>
                  <a:gd name="connsiteY1" fmla="*/ 37302 h 2298164"/>
                  <a:gd name="connsiteX2" fmla="*/ 2311159 w 2311159"/>
                  <a:gd name="connsiteY2" fmla="*/ 0 h 2298164"/>
                  <a:gd name="connsiteX3" fmla="*/ 1672843 w 2311159"/>
                  <a:gd name="connsiteY3" fmla="*/ 2298164 h 2298164"/>
                  <a:gd name="connsiteX4" fmla="*/ 1018573 w 2311159"/>
                  <a:gd name="connsiteY4" fmla="*/ 2281879 h 2298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159" h="2298164">
                    <a:moveTo>
                      <a:pt x="1018573" y="2281879"/>
                    </a:moveTo>
                    <a:lnTo>
                      <a:pt x="0" y="37302"/>
                    </a:lnTo>
                    <a:lnTo>
                      <a:pt x="2311159" y="0"/>
                    </a:lnTo>
                    <a:lnTo>
                      <a:pt x="1672843" y="2298164"/>
                    </a:lnTo>
                    <a:lnTo>
                      <a:pt x="1018573" y="2281879"/>
                    </a:lnTo>
                    <a:close/>
                  </a:path>
                </a:pathLst>
              </a:custGeom>
              <a:solidFill>
                <a:srgbClr val="C9C9D4">
                  <a:alpha val="30196"/>
                </a:srgbClr>
              </a:solidFill>
              <a:ln w="25400" cap="flat" cmpd="sng" algn="ctr">
                <a:noFill/>
                <a:prstDash val="solid"/>
              </a:ln>
              <a:effectLst/>
            </p:spPr>
            <p:txBody>
              <a:bodyPr rtlCol="0" anchor="ctr"/>
              <a:lstStyle/>
              <a:p>
                <a:pPr algn="ctr" defTabSz="685766">
                  <a:lnSpc>
                    <a:spcPct val="90000"/>
                  </a:lnSpc>
                  <a:defRPr/>
                </a:pPr>
                <a:endParaRPr lang="en-US" kern="0" dirty="0"/>
              </a:p>
            </p:txBody>
          </p:sp>
          <p:sp>
            <p:nvSpPr>
              <p:cNvPr id="38" name="TextBox 37">
                <a:extLst>
                  <a:ext uri="{FF2B5EF4-FFF2-40B4-BE49-F238E27FC236}">
                    <a16:creationId xmlns:a16="http://schemas.microsoft.com/office/drawing/2014/main" id="{0492CBF2-C3A3-A24B-A1B8-24BE1832862A}"/>
                  </a:ext>
                </a:extLst>
              </p:cNvPr>
              <p:cNvSpPr txBox="1"/>
              <p:nvPr/>
            </p:nvSpPr>
            <p:spPr>
              <a:xfrm>
                <a:off x="7529041" y="3548663"/>
                <a:ext cx="1500607" cy="374765"/>
              </a:xfrm>
              <a:prstGeom prst="rect">
                <a:avLst/>
              </a:prstGeom>
              <a:noFill/>
            </p:spPr>
            <p:txBody>
              <a:bodyPr wrap="square" rtlCol="0">
                <a:spAutoFit/>
              </a:bodyPr>
              <a:lstStyle/>
              <a:p>
                <a:pPr algn="ctr"/>
                <a:r>
                  <a:rPr lang="en-US" sz="900" dirty="0"/>
                  <a:t>Locked</a:t>
                </a:r>
              </a:p>
            </p:txBody>
          </p:sp>
          <p:grpSp>
            <p:nvGrpSpPr>
              <p:cNvPr id="39" name="Group 38">
                <a:extLst>
                  <a:ext uri="{FF2B5EF4-FFF2-40B4-BE49-F238E27FC236}">
                    <a16:creationId xmlns:a16="http://schemas.microsoft.com/office/drawing/2014/main" id="{6AB1747E-C437-7E48-889A-FB3F4EA00C57}"/>
                  </a:ext>
                </a:extLst>
              </p:cNvPr>
              <p:cNvGrpSpPr/>
              <p:nvPr/>
            </p:nvGrpSpPr>
            <p:grpSpPr>
              <a:xfrm>
                <a:off x="7213418" y="3951733"/>
                <a:ext cx="2131855" cy="2163482"/>
                <a:chOff x="7013393" y="3801064"/>
                <a:chExt cx="2131855" cy="2163482"/>
              </a:xfrm>
            </p:grpSpPr>
            <p:pic>
              <p:nvPicPr>
                <p:cNvPr id="41" name="Picture 40">
                  <a:extLst>
                    <a:ext uri="{FF2B5EF4-FFF2-40B4-BE49-F238E27FC236}">
                      <a16:creationId xmlns:a16="http://schemas.microsoft.com/office/drawing/2014/main" id="{A1FAA298-F8CC-8B4D-8233-00C8F68F87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13393" y="3801064"/>
                  <a:ext cx="2131855" cy="2132602"/>
                </a:xfrm>
                <a:prstGeom prst="rect">
                  <a:avLst/>
                </a:prstGeom>
                <a:noFill/>
                <a:effectLst>
                  <a:outerShdw blurRad="190500" sx="102000" sy="102000" algn="ctr" rotWithShape="0">
                    <a:prstClr val="black">
                      <a:alpha val="20000"/>
                    </a:prstClr>
                  </a:outerShdw>
                </a:effectLst>
              </p:spPr>
            </p:pic>
            <p:sp>
              <p:nvSpPr>
                <p:cNvPr id="42" name="Oval 41">
                  <a:extLst>
                    <a:ext uri="{FF2B5EF4-FFF2-40B4-BE49-F238E27FC236}">
                      <a16:creationId xmlns:a16="http://schemas.microsoft.com/office/drawing/2014/main" id="{90F2B770-C718-9E41-85B5-9FCDBD1477CD}"/>
                    </a:ext>
                  </a:extLst>
                </p:cNvPr>
                <p:cNvSpPr/>
                <p:nvPr/>
              </p:nvSpPr>
              <p:spPr>
                <a:xfrm>
                  <a:off x="7025860" y="3835896"/>
                  <a:ext cx="2039425" cy="2128650"/>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450"/>
                    </a:spcBef>
                  </a:pPr>
                  <a:endParaRPr lang="en-US" dirty="0">
                    <a:solidFill>
                      <a:schemeClr val="tx1"/>
                    </a:solidFill>
                  </a:endParaRPr>
                </a:p>
              </p:txBody>
            </p:sp>
          </p:grpSp>
        </p:grpSp>
      </p:grpSp>
      <p:sp>
        <p:nvSpPr>
          <p:cNvPr id="25" name="TextBox 24">
            <a:extLst>
              <a:ext uri="{FF2B5EF4-FFF2-40B4-BE49-F238E27FC236}">
                <a16:creationId xmlns:a16="http://schemas.microsoft.com/office/drawing/2014/main" id="{9D8BC6B6-4A6F-504E-AFD0-DF03FC35F221}"/>
              </a:ext>
            </a:extLst>
          </p:cNvPr>
          <p:cNvSpPr txBox="1"/>
          <p:nvPr/>
        </p:nvSpPr>
        <p:spPr>
          <a:xfrm>
            <a:off x="6096000" y="2564029"/>
            <a:ext cx="2177589" cy="307777"/>
          </a:xfrm>
          <a:prstGeom prst="rect">
            <a:avLst/>
          </a:prstGeom>
          <a:noFill/>
        </p:spPr>
        <p:txBody>
          <a:bodyPr wrap="square" lIns="0" rtlCol="0">
            <a:spAutoFit/>
          </a:bodyPr>
          <a:lstStyle/>
          <a:p>
            <a:pPr marL="61910" indent="-61910"/>
            <a:r>
              <a:rPr lang="en-US" sz="700" i="1" dirty="0"/>
              <a:t>*	</a:t>
            </a:r>
            <a:r>
              <a:rPr lang="en-US" sz="700" dirty="0"/>
              <a:t>The delivery system requires a prescribed volume for THV deployment and proper function</a:t>
            </a:r>
          </a:p>
        </p:txBody>
      </p:sp>
      <p:graphicFrame>
        <p:nvGraphicFramePr>
          <p:cNvPr id="7" name="Table 6">
            <a:extLst>
              <a:ext uri="{FF2B5EF4-FFF2-40B4-BE49-F238E27FC236}">
                <a16:creationId xmlns:a16="http://schemas.microsoft.com/office/drawing/2014/main" id="{9AB6B7C5-A354-9EC6-A5BF-4A03709D3BD9}"/>
              </a:ext>
            </a:extLst>
          </p:cNvPr>
          <p:cNvGraphicFramePr>
            <a:graphicFrameLocks noGrp="1"/>
          </p:cNvGraphicFramePr>
          <p:nvPr>
            <p:extLst>
              <p:ext uri="{D42A27DB-BD31-4B8C-83A1-F6EECF244321}">
                <p14:modId xmlns:p14="http://schemas.microsoft.com/office/powerpoint/2010/main" val="3528440751"/>
              </p:ext>
            </p:extLst>
          </p:nvPr>
        </p:nvGraphicFramePr>
        <p:xfrm>
          <a:off x="6096000" y="1258236"/>
          <a:ext cx="2491619" cy="1275134"/>
        </p:xfrm>
        <a:graphic>
          <a:graphicData uri="http://schemas.openxmlformats.org/drawingml/2006/table">
            <a:tbl>
              <a:tblPr>
                <a:effectLst>
                  <a:outerShdw blurRad="254000" algn="ctr" rotWithShape="0">
                    <a:prstClr val="black">
                      <a:alpha val="20000"/>
                    </a:prstClr>
                  </a:outerShdw>
                </a:effectLst>
              </a:tblPr>
              <a:tblGrid>
                <a:gridCol w="751559">
                  <a:extLst>
                    <a:ext uri="{9D8B030D-6E8A-4147-A177-3AD203B41FA5}">
                      <a16:colId xmlns:a16="http://schemas.microsoft.com/office/drawing/2014/main" val="20000"/>
                    </a:ext>
                  </a:extLst>
                </a:gridCol>
                <a:gridCol w="1740060">
                  <a:extLst>
                    <a:ext uri="{9D8B030D-6E8A-4147-A177-3AD203B41FA5}">
                      <a16:colId xmlns:a16="http://schemas.microsoft.com/office/drawing/2014/main" val="20001"/>
                    </a:ext>
                  </a:extLst>
                </a:gridCol>
              </a:tblGrid>
              <a:tr h="289378">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Times New Roman"/>
                        </a:rPr>
                        <a:t>THV Size</a:t>
                      </a:r>
                    </a:p>
                  </a:txBody>
                  <a:tcPr marL="51435"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defTabSz="914400" rtl="0" eaLnBrk="1" latinLnBrk="0" hangingPunct="1">
                        <a:spcBef>
                          <a:spcPts val="0"/>
                        </a:spcBef>
                        <a:spcAft>
                          <a:spcPts val="0"/>
                        </a:spcAft>
                      </a:pPr>
                      <a:r>
                        <a:rPr lang="en-US" sz="900" b="1" kern="1200" dirty="0">
                          <a:solidFill>
                            <a:schemeClr val="tx1"/>
                          </a:solidFill>
                          <a:latin typeface="+mn-lt"/>
                          <a:ea typeface="Times New Roman"/>
                          <a:cs typeface="Times New Roman"/>
                        </a:rPr>
                        <a:t>Nominal Inflation Volume*</a:t>
                      </a:r>
                    </a:p>
                  </a:txBody>
                  <a:tcPr marL="51435"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24643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Arial"/>
                        </a:rPr>
                        <a:t>20 mm</a:t>
                      </a:r>
                      <a:endParaRPr lang="en-US" sz="900" b="1" dirty="0">
                        <a:solidFill>
                          <a:schemeClr val="bg1"/>
                        </a:solidFill>
                        <a:latin typeface="+mn-lt"/>
                        <a:ea typeface="Times New Roman"/>
                        <a:cs typeface="Times New Roman"/>
                      </a:endParaRPr>
                    </a:p>
                  </a:txBody>
                  <a:tcPr marL="51435"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bg1"/>
                          </a:solidFill>
                          <a:latin typeface="+mn-lt"/>
                          <a:ea typeface="Times New Roman"/>
                          <a:cs typeface="Arial"/>
                        </a:rPr>
                        <a:t>10 mL</a:t>
                      </a:r>
                      <a:endParaRPr lang="en-US" sz="900" b="1" dirty="0">
                        <a:solidFill>
                          <a:schemeClr val="bg1"/>
                        </a:solidFill>
                        <a:latin typeface="+mn-lt"/>
                        <a:ea typeface="Times New Roman"/>
                        <a:cs typeface="Times New Roman"/>
                      </a:endParaRPr>
                    </a:p>
                  </a:txBody>
                  <a:tcPr marL="51435"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extLst>
                  <a:ext uri="{0D108BD9-81ED-4DB2-BD59-A6C34878D82A}">
                    <a16:rowId xmlns:a16="http://schemas.microsoft.com/office/drawing/2014/main" val="10001"/>
                  </a:ext>
                </a:extLst>
              </a:tr>
              <a:tr h="24643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Arial"/>
                        </a:rPr>
                        <a:t>23 mm</a:t>
                      </a:r>
                      <a:endParaRPr lang="en-US" sz="900" b="1" dirty="0">
                        <a:solidFill>
                          <a:schemeClr val="bg1"/>
                        </a:solidFill>
                        <a:latin typeface="+mn-lt"/>
                        <a:ea typeface="Times New Roman"/>
                        <a:cs typeface="Times New Roman"/>
                      </a:endParaRPr>
                    </a:p>
                  </a:txBody>
                  <a:tcPr marL="51435"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bg1"/>
                          </a:solidFill>
                          <a:latin typeface="+mn-lt"/>
                          <a:ea typeface="Times New Roman"/>
                          <a:cs typeface="Times New Roman"/>
                        </a:rPr>
                        <a:t>15 mL</a:t>
                      </a:r>
                    </a:p>
                  </a:txBody>
                  <a:tcPr marL="51435"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extLst>
                  <a:ext uri="{0D108BD9-81ED-4DB2-BD59-A6C34878D82A}">
                    <a16:rowId xmlns:a16="http://schemas.microsoft.com/office/drawing/2014/main" val="10002"/>
                  </a:ext>
                </a:extLst>
              </a:tr>
              <a:tr h="24643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Arial"/>
                        </a:rPr>
                        <a:t>26 mm</a:t>
                      </a:r>
                      <a:endParaRPr lang="en-US" sz="900" b="1" dirty="0">
                        <a:solidFill>
                          <a:schemeClr val="bg1"/>
                        </a:solidFill>
                        <a:latin typeface="+mn-lt"/>
                        <a:ea typeface="Times New Roman"/>
                        <a:cs typeface="Times New Roman"/>
                      </a:endParaRPr>
                    </a:p>
                  </a:txBody>
                  <a:tcPr marL="51435"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bg1"/>
                          </a:solidFill>
                          <a:latin typeface="+mn-lt"/>
                          <a:ea typeface="Times New Roman"/>
                          <a:cs typeface="Times New Roman"/>
                        </a:rPr>
                        <a:t>21 mL</a:t>
                      </a:r>
                    </a:p>
                  </a:txBody>
                  <a:tcPr marL="51435"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extLst>
                  <a:ext uri="{0D108BD9-81ED-4DB2-BD59-A6C34878D82A}">
                    <a16:rowId xmlns:a16="http://schemas.microsoft.com/office/drawing/2014/main" val="10003"/>
                  </a:ext>
                </a:extLst>
              </a:tr>
              <a:tr h="246439">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Times New Roman"/>
                        </a:rPr>
                        <a:t>29 mm</a:t>
                      </a:r>
                    </a:p>
                  </a:txBody>
                  <a:tcPr marL="51435"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bg1"/>
                          </a:solidFill>
                          <a:latin typeface="+mn-lt"/>
                          <a:ea typeface="Times New Roman"/>
                          <a:cs typeface="Times New Roman"/>
                        </a:rPr>
                        <a:t>29 mL</a:t>
                      </a:r>
                    </a:p>
                  </a:txBody>
                  <a:tcPr marL="51435"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4"/>
                  </a:ext>
                </a:extLst>
              </a:tr>
            </a:tbl>
          </a:graphicData>
        </a:graphic>
      </p:graphicFrame>
      <p:sp>
        <p:nvSpPr>
          <p:cNvPr id="51" name="Footer Placeholder 50">
            <a:extLst>
              <a:ext uri="{FF2B5EF4-FFF2-40B4-BE49-F238E27FC236}">
                <a16:creationId xmlns:a16="http://schemas.microsoft.com/office/drawing/2014/main" id="{04250537-0850-C1AE-440D-9A3C8389BC19}"/>
              </a:ext>
            </a:extLst>
          </p:cNvPr>
          <p:cNvSpPr>
            <a:spLocks noGrp="1"/>
          </p:cNvSpPr>
          <p:nvPr>
            <p:ph type="ftr" sz="quarter" idx="13"/>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CC5E88BD-DE5A-D857-818C-9BD7B5DD2395}"/>
              </a:ext>
            </a:extLst>
          </p:cNvPr>
          <p:cNvSpPr>
            <a:spLocks noGrp="1"/>
          </p:cNvSpPr>
          <p:nvPr>
            <p:ph type="sldNum" sz="quarter" idx="12"/>
          </p:nvPr>
        </p:nvSpPr>
        <p:spPr/>
        <p:txBody>
          <a:bodyPr/>
          <a:lstStyle/>
          <a:p>
            <a:fld id="{CDBA9528-BCFE-1E43-A37D-912FF3C527A6}" type="slidenum">
              <a:rPr lang="en-US" smtClean="0"/>
              <a:pPr/>
              <a:t>34</a:t>
            </a:fld>
            <a:endParaRPr lang="en-US" dirty="0"/>
          </a:p>
        </p:txBody>
      </p:sp>
      <p:grpSp>
        <p:nvGrpSpPr>
          <p:cNvPr id="6" name="Group 5">
            <a:extLst>
              <a:ext uri="{FF2B5EF4-FFF2-40B4-BE49-F238E27FC236}">
                <a16:creationId xmlns:a16="http://schemas.microsoft.com/office/drawing/2014/main" id="{41DCD259-E7C3-30E3-D378-4A5B36BA87EF}"/>
              </a:ext>
            </a:extLst>
          </p:cNvPr>
          <p:cNvGrpSpPr/>
          <p:nvPr/>
        </p:nvGrpSpPr>
        <p:grpSpPr>
          <a:xfrm>
            <a:off x="6137403" y="3645710"/>
            <a:ext cx="2431563" cy="619986"/>
            <a:chOff x="3870372" y="2050239"/>
            <a:chExt cx="2431563" cy="619986"/>
          </a:xfrm>
        </p:grpSpPr>
        <p:grpSp>
          <p:nvGrpSpPr>
            <p:cNvPr id="9" name="Group 8">
              <a:extLst>
                <a:ext uri="{FF2B5EF4-FFF2-40B4-BE49-F238E27FC236}">
                  <a16:creationId xmlns:a16="http://schemas.microsoft.com/office/drawing/2014/main" id="{F667F62D-394A-E1F2-3ED4-96CB0D18A535}"/>
                </a:ext>
              </a:extLst>
            </p:cNvPr>
            <p:cNvGrpSpPr/>
            <p:nvPr/>
          </p:nvGrpSpPr>
          <p:grpSpPr>
            <a:xfrm>
              <a:off x="3870372" y="2050239"/>
              <a:ext cx="510581" cy="554945"/>
              <a:chOff x="4177122" y="1239444"/>
              <a:chExt cx="510581" cy="554945"/>
            </a:xfrm>
          </p:grpSpPr>
          <p:sp>
            <p:nvSpPr>
              <p:cNvPr id="11" name="Round Same Side Corner Rectangle 61">
                <a:extLst>
                  <a:ext uri="{FF2B5EF4-FFF2-40B4-BE49-F238E27FC236}">
                    <a16:creationId xmlns:a16="http://schemas.microsoft.com/office/drawing/2014/main" id="{8469E299-AB7A-0BFE-7AB5-333384B5F6C1}"/>
                  </a:ext>
                </a:extLst>
              </p:cNvPr>
              <p:cNvSpPr/>
              <p:nvPr/>
            </p:nvSpPr>
            <p:spPr>
              <a:xfrm rot="16200000">
                <a:off x="4154940" y="1261626"/>
                <a:ext cx="554945" cy="510581"/>
              </a:xfrm>
              <a:prstGeom prst="round2SameRect">
                <a:avLst>
                  <a:gd name="adj1" fmla="val 16667"/>
                  <a:gd name="adj2" fmla="val 0"/>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500" b="1" dirty="0"/>
              </a:p>
            </p:txBody>
          </p:sp>
          <p:sp>
            <p:nvSpPr>
              <p:cNvPr id="12" name="TextBox 11">
                <a:extLst>
                  <a:ext uri="{FF2B5EF4-FFF2-40B4-BE49-F238E27FC236}">
                    <a16:creationId xmlns:a16="http://schemas.microsoft.com/office/drawing/2014/main" id="{B84748C4-6ECC-7DCB-5AE9-51DB90FA729C}"/>
                  </a:ext>
                </a:extLst>
              </p:cNvPr>
              <p:cNvSpPr txBox="1"/>
              <p:nvPr/>
            </p:nvSpPr>
            <p:spPr>
              <a:xfrm>
                <a:off x="4214075" y="1558189"/>
                <a:ext cx="436675" cy="184666"/>
              </a:xfrm>
              <a:prstGeom prst="rect">
                <a:avLst/>
              </a:prstGeom>
              <a:noFill/>
              <a:ln>
                <a:noFill/>
              </a:ln>
            </p:spPr>
            <p:txBody>
              <a:bodyPr wrap="none" lIns="0" tIns="0" rIns="0" bIns="0" rtlCol="0" anchor="ctr">
                <a:noAutofit/>
              </a:bodyPr>
              <a:lstStyle/>
              <a:p>
                <a:pPr algn="ctr"/>
                <a:r>
                  <a:rPr lang="en-US" sz="600" b="1" dirty="0">
                    <a:solidFill>
                      <a:srgbClr val="C8102E"/>
                    </a:solidFill>
                  </a:rPr>
                  <a:t>CAUTION</a:t>
                </a:r>
              </a:p>
            </p:txBody>
          </p:sp>
          <p:pic>
            <p:nvPicPr>
              <p:cNvPr id="13" name="Graphic 12">
                <a:extLst>
                  <a:ext uri="{FF2B5EF4-FFF2-40B4-BE49-F238E27FC236}">
                    <a16:creationId xmlns:a16="http://schemas.microsoft.com/office/drawing/2014/main" id="{38F15E00-E6BF-EC98-F296-2B4434C4AE1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17758" y="1347046"/>
                <a:ext cx="229309" cy="201345"/>
              </a:xfrm>
              <a:prstGeom prst="rect">
                <a:avLst/>
              </a:prstGeom>
            </p:spPr>
          </p:pic>
        </p:grpSp>
        <p:sp>
          <p:nvSpPr>
            <p:cNvPr id="10" name="Rectangle 9">
              <a:extLst>
                <a:ext uri="{FF2B5EF4-FFF2-40B4-BE49-F238E27FC236}">
                  <a16:creationId xmlns:a16="http://schemas.microsoft.com/office/drawing/2014/main" id="{0F874766-2FF8-7049-F73E-304878370E50}"/>
                </a:ext>
              </a:extLst>
            </p:cNvPr>
            <p:cNvSpPr/>
            <p:nvPr/>
          </p:nvSpPr>
          <p:spPr>
            <a:xfrm>
              <a:off x="4374647" y="2050241"/>
              <a:ext cx="1927288" cy="619984"/>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Maintain the inflation device provided by Edwards Lifesciences in the locked position until valve deployment.</a:t>
              </a:r>
            </a:p>
          </p:txBody>
        </p:sp>
      </p:grpSp>
    </p:spTree>
    <p:custDataLst>
      <p:tags r:id="rId1"/>
    </p:custDataLst>
    <p:extLst>
      <p:ext uri="{BB962C8B-B14F-4D97-AF65-F5344CB8AC3E}">
        <p14:creationId xmlns:p14="http://schemas.microsoft.com/office/powerpoint/2010/main" val="214080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6B69033-BD80-4456-C6E9-B603B97282B1}"/>
              </a:ext>
            </a:extLst>
          </p:cNvPr>
          <p:cNvSpPr/>
          <p:nvPr/>
        </p:nvSpPr>
        <p:spPr>
          <a:xfrm>
            <a:off x="0" y="2912844"/>
            <a:ext cx="9144000" cy="2050387"/>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45A1D3E-DCE9-96B0-57B8-DFAB658E8BF9}"/>
              </a:ext>
            </a:extLst>
          </p:cNvPr>
          <p:cNvSpPr/>
          <p:nvPr/>
        </p:nvSpPr>
        <p:spPr>
          <a:xfrm flipH="1">
            <a:off x="0" y="1096868"/>
            <a:ext cx="9144000" cy="1830379"/>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itle 4"/>
          <p:cNvSpPr>
            <a:spLocks noGrp="1"/>
          </p:cNvSpPr>
          <p:nvPr>
            <p:ph type="title"/>
          </p:nvPr>
        </p:nvSpPr>
        <p:spPr>
          <a:xfrm>
            <a:off x="548640" y="310896"/>
            <a:ext cx="8046318" cy="685800"/>
          </a:xfrm>
        </p:spPr>
        <p:txBody>
          <a:bodyPr/>
          <a:lstStyle/>
          <a:p>
            <a:r>
              <a:rPr lang="en-US" dirty="0"/>
              <a:t>Delivery system and inline sheath insertion</a:t>
            </a:r>
          </a:p>
        </p:txBody>
      </p:sp>
      <p:sp>
        <p:nvSpPr>
          <p:cNvPr id="6" name="Content Placeholder 5"/>
          <p:cNvSpPr>
            <a:spLocks noGrp="1"/>
          </p:cNvSpPr>
          <p:nvPr>
            <p:ph idx="1"/>
          </p:nvPr>
        </p:nvSpPr>
        <p:spPr>
          <a:xfrm>
            <a:off x="549275" y="1236173"/>
            <a:ext cx="5757257" cy="960273"/>
          </a:xfrm>
        </p:spPr>
        <p:txBody>
          <a:bodyPr>
            <a:noAutofit/>
          </a:bodyPr>
          <a:lstStyle/>
          <a:p>
            <a:pPr marL="0" indent="0">
              <a:buNone/>
            </a:pPr>
            <a:r>
              <a:rPr lang="en-US" sz="1200" b="1" dirty="0"/>
              <a:t>Prior to insertion of the pulmonic valve delivery system:</a:t>
            </a:r>
          </a:p>
          <a:p>
            <a:r>
              <a:rPr lang="en-US" sz="1100" dirty="0"/>
              <a:t>Ensure tapered tip and valve capsule are hydrated to activate hydrophilic coating</a:t>
            </a:r>
          </a:p>
          <a:p>
            <a:r>
              <a:rPr lang="en-US" sz="1100" dirty="0"/>
              <a:t>Delivery system is in the locked position</a:t>
            </a:r>
          </a:p>
          <a:p>
            <a:pPr marL="173032" lvl="1" indent="0">
              <a:buNone/>
            </a:pPr>
            <a:endParaRPr lang="en-US" sz="1200" dirty="0"/>
          </a:p>
        </p:txBody>
      </p:sp>
      <p:grpSp>
        <p:nvGrpSpPr>
          <p:cNvPr id="11" name="Group 10">
            <a:extLst>
              <a:ext uri="{FF2B5EF4-FFF2-40B4-BE49-F238E27FC236}">
                <a16:creationId xmlns:a16="http://schemas.microsoft.com/office/drawing/2014/main" id="{3A7A31B3-CD4C-BFB8-2503-C2C20DE38E2A}"/>
              </a:ext>
            </a:extLst>
          </p:cNvPr>
          <p:cNvGrpSpPr/>
          <p:nvPr/>
        </p:nvGrpSpPr>
        <p:grpSpPr>
          <a:xfrm>
            <a:off x="0" y="1959536"/>
            <a:ext cx="6466901" cy="868997"/>
            <a:chOff x="136309" y="1698400"/>
            <a:chExt cx="8930981" cy="1200111"/>
          </a:xfrm>
        </p:grpSpPr>
        <p:pic>
          <p:nvPicPr>
            <p:cNvPr id="7170" name="Picture 2">
              <a:extLst>
                <a:ext uri="{FF2B5EF4-FFF2-40B4-BE49-F238E27FC236}">
                  <a16:creationId xmlns:a16="http://schemas.microsoft.com/office/drawing/2014/main" id="{560B883A-2AC7-EF15-AD65-0E55C4CF978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7808" r="2330" b="39396"/>
            <a:stretch/>
          </p:blipFill>
          <p:spPr bwMode="auto">
            <a:xfrm>
              <a:off x="136309" y="1726008"/>
              <a:ext cx="8930981" cy="1172503"/>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2A94C224-F685-45EF-8EFB-CAB6763B86C0}"/>
                </a:ext>
              </a:extLst>
            </p:cNvPr>
            <p:cNvSpPr/>
            <p:nvPr/>
          </p:nvSpPr>
          <p:spPr>
            <a:xfrm>
              <a:off x="5623378" y="2009324"/>
              <a:ext cx="389106" cy="41504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D7D2E0B9-1348-486D-865F-9422A8485538}"/>
                </a:ext>
              </a:extLst>
            </p:cNvPr>
            <p:cNvSpPr txBox="1"/>
            <p:nvPr/>
          </p:nvSpPr>
          <p:spPr>
            <a:xfrm>
              <a:off x="5270359" y="1698400"/>
              <a:ext cx="1819030" cy="340039"/>
            </a:xfrm>
            <a:prstGeom prst="rect">
              <a:avLst/>
            </a:prstGeom>
            <a:noFill/>
          </p:spPr>
          <p:txBody>
            <a:bodyPr wrap="square" rtlCol="0">
              <a:spAutoFit/>
            </a:bodyPr>
            <a:lstStyle/>
            <a:p>
              <a:r>
                <a:rPr lang="en-US" sz="1000" dirty="0"/>
                <a:t>Locked position</a:t>
              </a:r>
            </a:p>
          </p:txBody>
        </p:sp>
      </p:grpSp>
      <p:grpSp>
        <p:nvGrpSpPr>
          <p:cNvPr id="22" name="Group 21">
            <a:extLst>
              <a:ext uri="{FF2B5EF4-FFF2-40B4-BE49-F238E27FC236}">
                <a16:creationId xmlns:a16="http://schemas.microsoft.com/office/drawing/2014/main" id="{E9FB9EEE-FA21-800C-6F49-48F2049ECB23}"/>
              </a:ext>
            </a:extLst>
          </p:cNvPr>
          <p:cNvGrpSpPr/>
          <p:nvPr/>
        </p:nvGrpSpPr>
        <p:grpSpPr>
          <a:xfrm>
            <a:off x="6246818" y="3105308"/>
            <a:ext cx="2897182" cy="941324"/>
            <a:chOff x="4950043" y="2893001"/>
            <a:chExt cx="2897182" cy="941324"/>
          </a:xfrm>
        </p:grpSpPr>
        <p:sp>
          <p:nvSpPr>
            <p:cNvPr id="18" name="TextBox 17">
              <a:extLst>
                <a:ext uri="{FF2B5EF4-FFF2-40B4-BE49-F238E27FC236}">
                  <a16:creationId xmlns:a16="http://schemas.microsoft.com/office/drawing/2014/main" id="{8472F00E-CF1A-4067-AC82-DF5B9B8593E5}"/>
                </a:ext>
              </a:extLst>
            </p:cNvPr>
            <p:cNvSpPr txBox="1"/>
            <p:nvPr/>
          </p:nvSpPr>
          <p:spPr>
            <a:xfrm>
              <a:off x="6246648" y="2893001"/>
              <a:ext cx="1473410" cy="400110"/>
            </a:xfrm>
            <a:prstGeom prst="rect">
              <a:avLst/>
            </a:prstGeom>
            <a:noFill/>
          </p:spPr>
          <p:txBody>
            <a:bodyPr wrap="square" rtlCol="0">
              <a:spAutoFit/>
            </a:bodyPr>
            <a:lstStyle/>
            <a:p>
              <a:r>
                <a:rPr lang="en-US" sz="1000" dirty="0"/>
                <a:t>Capsule approximated to tapered tip</a:t>
              </a:r>
            </a:p>
          </p:txBody>
        </p:sp>
        <p:pic>
          <p:nvPicPr>
            <p:cNvPr id="20" name="Picture 19" descr="A picture containing rectangle&#10;&#10;Description automatically generated">
              <a:extLst>
                <a:ext uri="{FF2B5EF4-FFF2-40B4-BE49-F238E27FC236}">
                  <a16:creationId xmlns:a16="http://schemas.microsoft.com/office/drawing/2014/main" id="{0F8D36BA-CB0F-4F42-85A3-8DCC71F69793}"/>
                </a:ext>
              </a:extLst>
            </p:cNvPr>
            <p:cNvPicPr>
              <a:picLocks noChangeAspect="1"/>
            </p:cNvPicPr>
            <p:nvPr/>
          </p:nvPicPr>
          <p:blipFill rotWithShape="1">
            <a:blip r:embed="rId4"/>
            <a:srcRect l="7085" t="40651" r="47889" b="42293"/>
            <a:stretch/>
          </p:blipFill>
          <p:spPr>
            <a:xfrm>
              <a:off x="4950043" y="3216993"/>
              <a:ext cx="2897182" cy="617332"/>
            </a:xfrm>
            <a:prstGeom prst="rect">
              <a:avLst/>
            </a:prstGeom>
            <a:noFill/>
            <a:effectLst>
              <a:outerShdw blurRad="190500" sx="102000" sy="102000" algn="ctr" rotWithShape="0">
                <a:prstClr val="black">
                  <a:alpha val="20000"/>
                </a:prstClr>
              </a:outerShdw>
            </a:effectLst>
          </p:spPr>
        </p:pic>
        <p:cxnSp>
          <p:nvCxnSpPr>
            <p:cNvPr id="13" name="Connector: Elbow 12">
              <a:extLst>
                <a:ext uri="{FF2B5EF4-FFF2-40B4-BE49-F238E27FC236}">
                  <a16:creationId xmlns:a16="http://schemas.microsoft.com/office/drawing/2014/main" id="{226B9414-72EC-48A5-93A3-C8E5ACCAFE73}"/>
                </a:ext>
              </a:extLst>
            </p:cNvPr>
            <p:cNvCxnSpPr>
              <a:cxnSpLocks/>
              <a:stCxn id="18" idx="1"/>
            </p:cNvCxnSpPr>
            <p:nvPr/>
          </p:nvCxnSpPr>
          <p:spPr>
            <a:xfrm rot="10800000" flipV="1">
              <a:off x="5786876" y="3093055"/>
              <a:ext cx="459772" cy="234775"/>
            </a:xfrm>
            <a:prstGeom prst="bentConnector3">
              <a:avLst>
                <a:gd name="adj1" fmla="val 100479"/>
              </a:avLst>
            </a:prstGeom>
            <a:ln>
              <a:tailEnd type="ova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07A4331A-DEC6-0D71-1CA1-8A7C4FDF2BB7}"/>
              </a:ext>
            </a:extLst>
          </p:cNvPr>
          <p:cNvSpPr txBox="1"/>
          <p:nvPr/>
        </p:nvSpPr>
        <p:spPr>
          <a:xfrm>
            <a:off x="474120" y="3206954"/>
            <a:ext cx="3010906" cy="1523494"/>
          </a:xfrm>
          <a:prstGeom prst="rect">
            <a:avLst/>
          </a:prstGeom>
          <a:noFill/>
        </p:spPr>
        <p:txBody>
          <a:bodyPr wrap="square">
            <a:spAutoFit/>
          </a:bodyPr>
          <a:lstStyle/>
          <a:p>
            <a:pPr marL="173034" indent="-173034" defTabSz="457189" fontAlgn="auto">
              <a:spcBef>
                <a:spcPts val="600"/>
              </a:spcBef>
              <a:spcAft>
                <a:spcPts val="0"/>
              </a:spcAft>
              <a:buClr>
                <a:schemeClr val="accent1"/>
              </a:buClr>
              <a:buSzPct val="110000"/>
              <a:buFont typeface="Wingdings" charset="2"/>
              <a:buChar char="§"/>
              <a:defRPr/>
            </a:pPr>
            <a:r>
              <a:rPr lang="en-US" sz="1100" dirty="0">
                <a:latin typeface="+mn-lt"/>
              </a:rPr>
              <a:t>Ensure that there is no gap between the valve capsule and tapered tip</a:t>
            </a:r>
          </a:p>
          <a:p>
            <a:pPr marL="339716" lvl="1" indent="-166684" defTabSz="457189" fontAlgn="auto">
              <a:spcBef>
                <a:spcPts val="600"/>
              </a:spcBef>
              <a:spcAft>
                <a:spcPts val="0"/>
              </a:spcAft>
              <a:buClr>
                <a:srgbClr val="C8102E"/>
              </a:buClr>
              <a:buFont typeface="Arial"/>
              <a:buChar char="–"/>
              <a:defRPr/>
            </a:pPr>
            <a:r>
              <a:rPr kumimoji="0" lang="en-US" sz="1100" b="0" i="0" u="none" strike="noStrike" kern="1200" cap="none" spc="0" normalizeH="0" baseline="0" noProof="0" dirty="0">
                <a:ln>
                  <a:noFill/>
                </a:ln>
                <a:solidFill>
                  <a:srgbClr val="000000"/>
                </a:solidFill>
                <a:effectLst/>
                <a:uLnTx/>
                <a:uFillTx/>
                <a:latin typeface="Arial"/>
                <a:ea typeface="+mn-ea"/>
                <a:cs typeface="+mn-cs"/>
              </a:rPr>
              <a:t>If </a:t>
            </a:r>
            <a:r>
              <a:rPr lang="en-US" sz="1050" dirty="0">
                <a:solidFill>
                  <a:srgbClr val="000000"/>
                </a:solidFill>
                <a:latin typeface="Arial"/>
              </a:rPr>
              <a:t>gap is present – unlock the delivery system and retract the balloon catheter until gap is closed</a:t>
            </a:r>
          </a:p>
          <a:p>
            <a:pPr marL="339716" lvl="1" indent="-166684" defTabSz="457189" fontAlgn="auto">
              <a:spcBef>
                <a:spcPts val="600"/>
              </a:spcBef>
              <a:spcAft>
                <a:spcPts val="0"/>
              </a:spcAft>
              <a:buClr>
                <a:srgbClr val="C8102E"/>
              </a:buClr>
              <a:buFont typeface="Arial"/>
              <a:buChar char="–"/>
              <a:defRPr/>
            </a:pPr>
            <a:r>
              <a:rPr lang="en-US" sz="1050" dirty="0">
                <a:solidFill>
                  <a:srgbClr val="000000"/>
                </a:solidFill>
                <a:latin typeface="Arial"/>
              </a:rPr>
              <a:t>Relock the delivery system</a:t>
            </a:r>
          </a:p>
          <a:p>
            <a:pPr marL="339716" marR="0" lvl="1" indent="-166684" algn="l" defTabSz="457189" rtl="0" eaLnBrk="1" fontAlgn="auto" latinLnBrk="0" hangingPunct="1">
              <a:lnSpc>
                <a:spcPct val="100000"/>
              </a:lnSpc>
              <a:spcBef>
                <a:spcPts val="600"/>
              </a:spcBef>
              <a:spcAft>
                <a:spcPts val="0"/>
              </a:spcAft>
              <a:buClr>
                <a:srgbClr val="C8102E"/>
              </a:buClr>
              <a:buSzTx/>
              <a:buFont typeface="Arial"/>
              <a:buChar char="–"/>
              <a:tabLst/>
              <a:defRPr/>
            </a:pP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p:txBody>
      </p:sp>
      <p:sp>
        <p:nvSpPr>
          <p:cNvPr id="21" name="TextBox 20">
            <a:extLst>
              <a:ext uri="{FF2B5EF4-FFF2-40B4-BE49-F238E27FC236}">
                <a16:creationId xmlns:a16="http://schemas.microsoft.com/office/drawing/2014/main" id="{F3EEA2A9-24BA-EA43-CF2D-4F39593D316A}"/>
              </a:ext>
            </a:extLst>
          </p:cNvPr>
          <p:cNvSpPr txBox="1"/>
          <p:nvPr/>
        </p:nvSpPr>
        <p:spPr>
          <a:xfrm>
            <a:off x="3425556" y="3206954"/>
            <a:ext cx="3105179" cy="1446550"/>
          </a:xfrm>
          <a:prstGeom prst="rect">
            <a:avLst/>
          </a:prstGeom>
          <a:noFill/>
        </p:spPr>
        <p:txBody>
          <a:bodyPr wrap="square">
            <a:spAutoFit/>
          </a:bodyPr>
          <a:lstStyle/>
          <a:p>
            <a:pPr marL="173034" marR="0" lvl="0" indent="-173034" algn="l" defTabSz="457189" rtl="0" eaLnBrk="1" fontAlgn="auto" latinLnBrk="0" hangingPunct="1">
              <a:lnSpc>
                <a:spcPct val="100000"/>
              </a:lnSpc>
              <a:spcBef>
                <a:spcPts val="600"/>
              </a:spcBef>
              <a:spcAft>
                <a:spcPts val="0"/>
              </a:spcAft>
              <a:buClr>
                <a:srgbClr val="C8102E"/>
              </a:buClr>
              <a:buSzPct val="110000"/>
              <a:buFont typeface="Wingdings" charset="2"/>
              <a:buChar char="§"/>
              <a:tabLst/>
              <a:defRPr/>
            </a:pPr>
            <a:r>
              <a:rPr kumimoji="0" lang="en-US" sz="1100" b="0" i="0" u="none" strike="noStrike" kern="1200" cap="none" spc="0" normalizeH="0" baseline="0" noProof="0" dirty="0">
                <a:ln>
                  <a:noFill/>
                </a:ln>
                <a:solidFill>
                  <a:srgbClr val="000000"/>
                </a:solidFill>
                <a:effectLst/>
                <a:uLnTx/>
                <a:uFillTx/>
                <a:latin typeface="Arial"/>
                <a:ea typeface="+mn-ea"/>
                <a:cs typeface="+mn-cs"/>
              </a:rPr>
              <a:t>Remove existing sheath (including Edwards Expandable Introducer Sheath) and prepare venous anatomy with provided dilator</a:t>
            </a:r>
          </a:p>
          <a:p>
            <a:pPr marL="339716" marR="0" lvl="1" indent="-166684" algn="l" defTabSz="457189" rtl="0" eaLnBrk="1" fontAlgn="auto" latinLnBrk="0" hangingPunct="1">
              <a:lnSpc>
                <a:spcPct val="100000"/>
              </a:lnSpc>
              <a:spcBef>
                <a:spcPts val="600"/>
              </a:spcBef>
              <a:spcAft>
                <a:spcPts val="0"/>
              </a:spcAft>
              <a:buClr>
                <a:srgbClr val="C8102E"/>
              </a:buClr>
              <a:buSzTx/>
              <a:buFont typeface="Arial"/>
              <a:buChar char="–"/>
              <a:tabLst/>
              <a:defRPr/>
            </a:pPr>
            <a:r>
              <a:rPr kumimoji="0" lang="en-US" sz="1050" b="0" i="0" u="none" strike="noStrike" kern="1200" cap="none" spc="0" normalizeH="0" baseline="0" noProof="0" dirty="0">
                <a:ln>
                  <a:noFill/>
                </a:ln>
                <a:solidFill>
                  <a:srgbClr val="000000"/>
                </a:solidFill>
                <a:effectLst/>
                <a:uLnTx/>
                <a:uFillTx/>
                <a:latin typeface="Arial"/>
                <a:ea typeface="+mn-ea"/>
                <a:cs typeface="+mn-cs"/>
              </a:rPr>
              <a:t>Consider allowing the dilator to indwell </a:t>
            </a:r>
            <a:br>
              <a:rPr kumimoji="0" lang="en-US" sz="1050" b="0" i="0" u="none" strike="noStrike" kern="1200" cap="none" spc="0" normalizeH="0" baseline="0" noProof="0" dirty="0">
                <a:ln>
                  <a:noFill/>
                </a:ln>
                <a:solidFill>
                  <a:srgbClr val="000000"/>
                </a:solidFill>
                <a:effectLst/>
                <a:uLnTx/>
                <a:uFillTx/>
                <a:latin typeface="Arial"/>
                <a:ea typeface="+mn-ea"/>
                <a:cs typeface="+mn-cs"/>
              </a:rPr>
            </a:br>
            <a:r>
              <a:rPr kumimoji="0" lang="en-US" sz="1050" b="0" i="0" u="none" strike="noStrike" kern="1200" cap="none" spc="0" normalizeH="0" baseline="0" noProof="0" dirty="0">
                <a:ln>
                  <a:noFill/>
                </a:ln>
                <a:solidFill>
                  <a:srgbClr val="000000"/>
                </a:solidFill>
                <a:effectLst/>
                <a:uLnTx/>
                <a:uFillTx/>
                <a:latin typeface="Arial"/>
                <a:ea typeface="+mn-ea"/>
                <a:cs typeface="+mn-cs"/>
              </a:rPr>
              <a:t>for several minutes prior to insertion of the pulmonic delivery system</a:t>
            </a:r>
          </a:p>
          <a:p>
            <a:pPr marL="339716" marR="0" lvl="1" indent="-166684" algn="l" defTabSz="457189" rtl="0" eaLnBrk="1" fontAlgn="auto" latinLnBrk="0" hangingPunct="1">
              <a:lnSpc>
                <a:spcPct val="100000"/>
              </a:lnSpc>
              <a:spcBef>
                <a:spcPts val="600"/>
              </a:spcBef>
              <a:spcAft>
                <a:spcPts val="0"/>
              </a:spcAft>
              <a:buClr>
                <a:srgbClr val="C8102E"/>
              </a:buClr>
              <a:buSzTx/>
              <a:buFont typeface="Arial"/>
              <a:buChar char="–"/>
              <a:tabLst/>
              <a:defRPr/>
            </a:pP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p:txBody>
      </p:sp>
      <p:sp>
        <p:nvSpPr>
          <p:cNvPr id="31" name="Footer Placeholder 30">
            <a:extLst>
              <a:ext uri="{FF2B5EF4-FFF2-40B4-BE49-F238E27FC236}">
                <a16:creationId xmlns:a16="http://schemas.microsoft.com/office/drawing/2014/main" id="{E0B816C2-3320-E116-B593-EA76EE8C46E5}"/>
              </a:ext>
            </a:extLst>
          </p:cNvPr>
          <p:cNvSpPr>
            <a:spLocks noGrp="1"/>
          </p:cNvSpPr>
          <p:nvPr>
            <p:ph type="ftr" sz="quarter" idx="13"/>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756579A5-3306-6823-7BD3-AAB707866088}"/>
              </a:ext>
            </a:extLst>
          </p:cNvPr>
          <p:cNvSpPr>
            <a:spLocks noGrp="1"/>
          </p:cNvSpPr>
          <p:nvPr>
            <p:ph type="sldNum" sz="quarter" idx="12"/>
          </p:nvPr>
        </p:nvSpPr>
        <p:spPr/>
        <p:txBody>
          <a:bodyPr/>
          <a:lstStyle/>
          <a:p>
            <a:fld id="{CDBA9528-BCFE-1E43-A37D-912FF3C527A6}" type="slidenum">
              <a:rPr lang="en-US" smtClean="0"/>
              <a:pPr/>
              <a:t>35</a:t>
            </a:fld>
            <a:endParaRPr lang="en-US" dirty="0"/>
          </a:p>
        </p:txBody>
      </p:sp>
    </p:spTree>
    <p:custDataLst>
      <p:tags r:id="rId1"/>
    </p:custDataLst>
    <p:extLst>
      <p:ext uri="{BB962C8B-B14F-4D97-AF65-F5344CB8AC3E}">
        <p14:creationId xmlns:p14="http://schemas.microsoft.com/office/powerpoint/2010/main" val="3178604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Delivery system and inline sheath insertion</a:t>
            </a:r>
          </a:p>
        </p:txBody>
      </p:sp>
      <p:sp>
        <p:nvSpPr>
          <p:cNvPr id="3" name="Content Placeholder 2"/>
          <p:cNvSpPr>
            <a:spLocks noGrp="1"/>
          </p:cNvSpPr>
          <p:nvPr>
            <p:ph idx="1"/>
          </p:nvPr>
        </p:nvSpPr>
        <p:spPr>
          <a:xfrm>
            <a:off x="548640" y="1335024"/>
            <a:ext cx="3420045" cy="2690221"/>
          </a:xfrm>
        </p:spPr>
        <p:txBody>
          <a:bodyPr>
            <a:normAutofit/>
          </a:bodyPr>
          <a:lstStyle/>
          <a:p>
            <a:r>
              <a:rPr lang="en-US" sz="1200" dirty="0"/>
              <a:t>Insert the tapered tip of the delivery system and the inline sheath as a unit until the inline sheath is fully inserted into the vasculature</a:t>
            </a:r>
          </a:p>
          <a:p>
            <a:pPr marL="173032" lvl="1" indent="0">
              <a:spcBef>
                <a:spcPts val="1000"/>
              </a:spcBef>
              <a:buNone/>
            </a:pPr>
            <a:r>
              <a:rPr lang="en-US" sz="1100" b="1" dirty="0"/>
              <a:t>Tips for insertion</a:t>
            </a:r>
          </a:p>
          <a:p>
            <a:pPr marL="401632" lvl="1" indent="-228600">
              <a:buFont typeface="+mj-lt"/>
              <a:buAutoNum type="arabicPeriod"/>
            </a:pPr>
            <a:r>
              <a:rPr lang="en-US" sz="1100" dirty="0"/>
              <a:t>Hold the delivery system on back half of capsule</a:t>
            </a:r>
          </a:p>
          <a:p>
            <a:pPr marL="401632" lvl="1" indent="-228600">
              <a:buFont typeface="+mj-lt"/>
              <a:buAutoNum type="arabicPeriod"/>
            </a:pPr>
            <a:r>
              <a:rPr lang="en-US" sz="1100" dirty="0"/>
              <a:t>Ensure the tapered tip and valve capsule remain together until the capsule is inserted in the vasculature</a:t>
            </a:r>
          </a:p>
          <a:p>
            <a:r>
              <a:rPr lang="en-US" sz="1200" dirty="0"/>
              <a:t>Secure inline sheath</a:t>
            </a:r>
          </a:p>
        </p:txBody>
      </p:sp>
      <p:sp>
        <p:nvSpPr>
          <p:cNvPr id="43" name="Footer Placeholder 42">
            <a:extLst>
              <a:ext uri="{FF2B5EF4-FFF2-40B4-BE49-F238E27FC236}">
                <a16:creationId xmlns:a16="http://schemas.microsoft.com/office/drawing/2014/main" id="{7421701C-3D37-1FB9-7043-C51D21C74045}"/>
              </a:ext>
            </a:extLst>
          </p:cNvPr>
          <p:cNvSpPr>
            <a:spLocks noGrp="1"/>
          </p:cNvSpPr>
          <p:nvPr>
            <p:ph type="ftr" sz="quarter" idx="13"/>
          </p:nvPr>
        </p:nvSpPr>
        <p:spPr/>
        <p:txBody>
          <a:bodyPr/>
          <a:lstStyle/>
          <a:p>
            <a:r>
              <a:rPr lang="en-US" dirty="0"/>
              <a:t>DOC-0250104 Rev A </a:t>
            </a:r>
          </a:p>
        </p:txBody>
      </p:sp>
      <p:sp>
        <p:nvSpPr>
          <p:cNvPr id="12" name="Slide Number Placeholder 11">
            <a:extLst>
              <a:ext uri="{FF2B5EF4-FFF2-40B4-BE49-F238E27FC236}">
                <a16:creationId xmlns:a16="http://schemas.microsoft.com/office/drawing/2014/main" id="{2587BF87-9CC1-03F0-0E53-3D3C7E6ED8B8}"/>
              </a:ext>
            </a:extLst>
          </p:cNvPr>
          <p:cNvSpPr>
            <a:spLocks noGrp="1"/>
          </p:cNvSpPr>
          <p:nvPr>
            <p:ph type="sldNum" sz="quarter" idx="12"/>
          </p:nvPr>
        </p:nvSpPr>
        <p:spPr/>
        <p:txBody>
          <a:bodyPr/>
          <a:lstStyle/>
          <a:p>
            <a:fld id="{CDBA9528-BCFE-1E43-A37D-912FF3C527A6}" type="slidenum">
              <a:rPr lang="en-US" smtClean="0"/>
              <a:pPr/>
              <a:t>36</a:t>
            </a:fld>
            <a:endParaRPr lang="en-US" dirty="0"/>
          </a:p>
        </p:txBody>
      </p:sp>
      <p:grpSp>
        <p:nvGrpSpPr>
          <p:cNvPr id="16" name="Group 15">
            <a:extLst>
              <a:ext uri="{FF2B5EF4-FFF2-40B4-BE49-F238E27FC236}">
                <a16:creationId xmlns:a16="http://schemas.microsoft.com/office/drawing/2014/main" id="{80DFFD6E-7347-9783-5322-6E5C0F149EB2}"/>
              </a:ext>
            </a:extLst>
          </p:cNvPr>
          <p:cNvGrpSpPr/>
          <p:nvPr/>
        </p:nvGrpSpPr>
        <p:grpSpPr>
          <a:xfrm>
            <a:off x="1313137" y="3039462"/>
            <a:ext cx="7840290" cy="1481709"/>
            <a:chOff x="2453780" y="3093666"/>
            <a:chExt cx="7840290" cy="1481709"/>
          </a:xfrm>
        </p:grpSpPr>
        <p:grpSp>
          <p:nvGrpSpPr>
            <p:cNvPr id="40" name="Group 39">
              <a:extLst>
                <a:ext uri="{FF2B5EF4-FFF2-40B4-BE49-F238E27FC236}">
                  <a16:creationId xmlns:a16="http://schemas.microsoft.com/office/drawing/2014/main" id="{CA150C3D-5780-EF7F-493F-456C30C33691}"/>
                </a:ext>
              </a:extLst>
            </p:cNvPr>
            <p:cNvGrpSpPr/>
            <p:nvPr/>
          </p:nvGrpSpPr>
          <p:grpSpPr>
            <a:xfrm>
              <a:off x="2453780" y="3093666"/>
              <a:ext cx="7840290" cy="1481709"/>
              <a:chOff x="2977163" y="3129796"/>
              <a:chExt cx="7188317" cy="1358495"/>
            </a:xfrm>
          </p:grpSpPr>
          <p:pic>
            <p:nvPicPr>
              <p:cNvPr id="14" name="Picture 13" descr="A picture containing weapon&#10;&#10;Description automatically generated">
                <a:extLst>
                  <a:ext uri="{FF2B5EF4-FFF2-40B4-BE49-F238E27FC236}">
                    <a16:creationId xmlns:a16="http://schemas.microsoft.com/office/drawing/2014/main" id="{270960A9-A745-4D34-A425-8DC4132F51D7}"/>
                  </a:ext>
                </a:extLst>
              </p:cNvPr>
              <p:cNvPicPr>
                <a:picLocks noChangeAspect="1"/>
              </p:cNvPicPr>
              <p:nvPr/>
            </p:nvPicPr>
            <p:blipFill rotWithShape="1">
              <a:blip r:embed="rId3"/>
              <a:srcRect l="13055" t="42343" r="46722" b="44324"/>
              <a:stretch>
                <a:fillRect/>
              </a:stretch>
            </p:blipFill>
            <p:spPr>
              <a:xfrm>
                <a:off x="2977163" y="3129796"/>
                <a:ext cx="7188317" cy="1340376"/>
              </a:xfrm>
              <a:prstGeom prst="rect">
                <a:avLst/>
              </a:prstGeom>
              <a:noFill/>
              <a:effectLst>
                <a:outerShdw blurRad="190500" sx="102000" sy="102000" algn="ctr" rotWithShape="0">
                  <a:prstClr val="black">
                    <a:alpha val="20000"/>
                  </a:prstClr>
                </a:outerShdw>
              </a:effectLst>
            </p:spPr>
          </p:pic>
          <p:sp>
            <p:nvSpPr>
              <p:cNvPr id="5" name="TextBox 4">
                <a:extLst>
                  <a:ext uri="{FF2B5EF4-FFF2-40B4-BE49-F238E27FC236}">
                    <a16:creationId xmlns:a16="http://schemas.microsoft.com/office/drawing/2014/main" id="{D1B30D5D-C881-4236-B2D8-6850BD6CED62}"/>
                  </a:ext>
                </a:extLst>
              </p:cNvPr>
              <p:cNvSpPr txBox="1"/>
              <p:nvPr/>
            </p:nvSpPr>
            <p:spPr>
              <a:xfrm>
                <a:off x="5104231" y="3178655"/>
                <a:ext cx="930028" cy="338620"/>
              </a:xfrm>
              <a:prstGeom prst="rect">
                <a:avLst/>
              </a:prstGeom>
              <a:noFill/>
            </p:spPr>
            <p:txBody>
              <a:bodyPr wrap="square" rtlCol="0">
                <a:spAutoFit/>
              </a:bodyPr>
              <a:lstStyle/>
              <a:p>
                <a:r>
                  <a:rPr lang="en-US" sz="900" dirty="0"/>
                  <a:t>Area for holding during insertion</a:t>
                </a:r>
              </a:p>
            </p:txBody>
          </p:sp>
          <p:pic>
            <p:nvPicPr>
              <p:cNvPr id="2050" name="Picture 2">
                <a:extLst>
                  <a:ext uri="{FF2B5EF4-FFF2-40B4-BE49-F238E27FC236}">
                    <a16:creationId xmlns:a16="http://schemas.microsoft.com/office/drawing/2014/main" id="{4CC156CF-3372-E51F-076B-09347907066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302" t="41846" r="28210" b="41372"/>
              <a:stretch/>
            </p:blipFill>
            <p:spPr bwMode="auto">
              <a:xfrm>
                <a:off x="3001433" y="3954462"/>
                <a:ext cx="2645262" cy="533829"/>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sp>
          <p:nvSpPr>
            <p:cNvPr id="15" name="Left Brace 14">
              <a:extLst>
                <a:ext uri="{FF2B5EF4-FFF2-40B4-BE49-F238E27FC236}">
                  <a16:creationId xmlns:a16="http://schemas.microsoft.com/office/drawing/2014/main" id="{0BFF89E3-6069-BC0B-186B-CC42CC9BD81E}"/>
                </a:ext>
              </a:extLst>
            </p:cNvPr>
            <p:cNvSpPr/>
            <p:nvPr/>
          </p:nvSpPr>
          <p:spPr>
            <a:xfrm rot="5400000">
              <a:off x="5161788" y="2500884"/>
              <a:ext cx="228600" cy="2267712"/>
            </a:xfrm>
            <a:prstGeom prst="leftBrace">
              <a:avLst>
                <a:gd name="adj1" fmla="val 6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6E652B48-75E4-3187-CCD1-47D05004AA3C}"/>
              </a:ext>
            </a:extLst>
          </p:cNvPr>
          <p:cNvGrpSpPr/>
          <p:nvPr/>
        </p:nvGrpSpPr>
        <p:grpSpPr>
          <a:xfrm>
            <a:off x="4367254" y="1688805"/>
            <a:ext cx="3240177" cy="752737"/>
            <a:chOff x="2858966" y="1282529"/>
            <a:chExt cx="3240177" cy="752737"/>
          </a:xfrm>
        </p:grpSpPr>
        <p:grpSp>
          <p:nvGrpSpPr>
            <p:cNvPr id="18" name="Group 17">
              <a:extLst>
                <a:ext uri="{FF2B5EF4-FFF2-40B4-BE49-F238E27FC236}">
                  <a16:creationId xmlns:a16="http://schemas.microsoft.com/office/drawing/2014/main" id="{0C678AA8-0723-0585-2790-757AD9E584F8}"/>
                </a:ext>
              </a:extLst>
            </p:cNvPr>
            <p:cNvGrpSpPr/>
            <p:nvPr/>
          </p:nvGrpSpPr>
          <p:grpSpPr>
            <a:xfrm>
              <a:off x="2858966" y="1282529"/>
              <a:ext cx="511695" cy="511210"/>
              <a:chOff x="6550298" y="1216452"/>
              <a:chExt cx="511695" cy="511210"/>
            </a:xfrm>
          </p:grpSpPr>
          <p:sp>
            <p:nvSpPr>
              <p:cNvPr id="20" name="Rounded Rectangle 19">
                <a:extLst>
                  <a:ext uri="{FF2B5EF4-FFF2-40B4-BE49-F238E27FC236}">
                    <a16:creationId xmlns:a16="http://schemas.microsoft.com/office/drawing/2014/main" id="{AFDB05DD-1E7C-7FE9-8747-2460ECBFFB7C}"/>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21" name="TextBox 20">
                <a:extLst>
                  <a:ext uri="{FF2B5EF4-FFF2-40B4-BE49-F238E27FC236}">
                    <a16:creationId xmlns:a16="http://schemas.microsoft.com/office/drawing/2014/main" id="{3B3FDF8F-2243-FD91-73B3-68DDC50E6AAA}"/>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22" name="Graphic 21">
                <a:extLst>
                  <a:ext uri="{FF2B5EF4-FFF2-40B4-BE49-F238E27FC236}">
                    <a16:creationId xmlns:a16="http://schemas.microsoft.com/office/drawing/2014/main" id="{1DB8E00E-1A8E-0937-A7E5-71F61890A5F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19" name="Rectangle 18">
              <a:extLst>
                <a:ext uri="{FF2B5EF4-FFF2-40B4-BE49-F238E27FC236}">
                  <a16:creationId xmlns:a16="http://schemas.microsoft.com/office/drawing/2014/main" id="{E768B9B0-B554-5196-6F7A-779E4BE07B6D}"/>
                </a:ext>
              </a:extLst>
            </p:cNvPr>
            <p:cNvSpPr/>
            <p:nvPr/>
          </p:nvSpPr>
          <p:spPr>
            <a:xfrm>
              <a:off x="3261799" y="1282529"/>
              <a:ext cx="2837344" cy="75273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120650" lvl="2" indent="-112713">
                <a:spcAft>
                  <a:spcPts val="300"/>
                </a:spcAft>
                <a:buClr>
                  <a:schemeClr val="accent1"/>
                </a:buClr>
                <a:buFont typeface="Wingdings" pitchFamily="2" charset="2"/>
                <a:buChar char="§"/>
              </a:pPr>
              <a:r>
                <a:rPr lang="en-US" sz="800" dirty="0">
                  <a:solidFill>
                    <a:schemeClr val="accent6"/>
                  </a:solidFill>
                  <a:ea typeface="ＭＳ Ｐゴシック"/>
                </a:rPr>
                <a:t>If the nosecone and capsule become separated, remove the system and re-advance the outer capsule to the nosecone and ensure the delivery system is locked</a:t>
              </a:r>
            </a:p>
            <a:p>
              <a:pPr marL="120650" lvl="2" indent="-112713">
                <a:spcAft>
                  <a:spcPts val="300"/>
                </a:spcAft>
                <a:buClr>
                  <a:schemeClr val="accent1"/>
                </a:buClr>
                <a:buFont typeface="Wingdings" pitchFamily="2" charset="2"/>
                <a:buChar char="§"/>
              </a:pPr>
              <a:r>
                <a:rPr lang="en-US" sz="800" dirty="0">
                  <a:solidFill>
                    <a:schemeClr val="accent6"/>
                  </a:solidFill>
                  <a:ea typeface="ＭＳ Ｐゴシック"/>
                </a:rPr>
                <a:t>Do not force the inline sheath over the valve capsule</a:t>
              </a:r>
            </a:p>
          </p:txBody>
        </p:sp>
      </p:grpSp>
    </p:spTree>
    <p:custDataLst>
      <p:tags r:id="rId1"/>
    </p:custDataLst>
    <p:extLst>
      <p:ext uri="{BB962C8B-B14F-4D97-AF65-F5344CB8AC3E}">
        <p14:creationId xmlns:p14="http://schemas.microsoft.com/office/powerpoint/2010/main" val="421210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Tracking the THV into the landing zone</a:t>
            </a:r>
          </a:p>
        </p:txBody>
      </p:sp>
      <p:sp>
        <p:nvSpPr>
          <p:cNvPr id="3" name="Content Placeholder 2"/>
          <p:cNvSpPr>
            <a:spLocks noGrp="1"/>
          </p:cNvSpPr>
          <p:nvPr>
            <p:ph idx="1"/>
          </p:nvPr>
        </p:nvSpPr>
        <p:spPr>
          <a:xfrm>
            <a:off x="548640" y="1600200"/>
            <a:ext cx="3844251" cy="1789831"/>
          </a:xfrm>
        </p:spPr>
        <p:txBody>
          <a:bodyPr>
            <a:normAutofit/>
          </a:bodyPr>
          <a:lstStyle/>
          <a:p>
            <a:r>
              <a:rPr lang="en-US" sz="1200" dirty="0"/>
              <a:t>Advance the delivery system</a:t>
            </a:r>
          </a:p>
          <a:p>
            <a:r>
              <a:rPr lang="en-US" sz="1200" dirty="0"/>
              <a:t>Prior to tracking into the heart</a:t>
            </a:r>
          </a:p>
          <a:p>
            <a:pPr lvl="1"/>
            <a:r>
              <a:rPr lang="en-US" sz="1100" dirty="0"/>
              <a:t>Visualize the valve within the capsule</a:t>
            </a:r>
          </a:p>
          <a:p>
            <a:pPr lvl="2">
              <a:buFont typeface="Arial" panose="020B0604020202020204" pitchFamily="34" charset="0"/>
              <a:buChar char="•"/>
            </a:pPr>
            <a:r>
              <a:rPr lang="en-US" sz="1050" dirty="0"/>
              <a:t>Ensure the valve is positioned between the shoulders</a:t>
            </a:r>
          </a:p>
          <a:p>
            <a:pPr lvl="2">
              <a:buFont typeface="Arial" panose="020B0604020202020204" pitchFamily="34" charset="0"/>
              <a:buChar char="•"/>
            </a:pPr>
            <a:r>
              <a:rPr lang="en-US" sz="1050" dirty="0"/>
              <a:t>Valve crimp shape is uniform</a:t>
            </a:r>
          </a:p>
          <a:p>
            <a:r>
              <a:rPr lang="en-US" sz="1200" dirty="0"/>
              <a:t>Maintain the valve capsule over the valve until the valve is positioned at the intended landing zone</a:t>
            </a:r>
          </a:p>
        </p:txBody>
      </p:sp>
      <p:pic>
        <p:nvPicPr>
          <p:cNvPr id="22" name="Tracking THV into landing zone-mov-allPatients">
            <a:hlinkClick r:id="" action="ppaction://media"/>
            <a:extLst>
              <a:ext uri="{FF2B5EF4-FFF2-40B4-BE49-F238E27FC236}">
                <a16:creationId xmlns:a16="http://schemas.microsoft.com/office/drawing/2014/main" id="{188347D4-036D-7661-E85C-F2533A6996B3}"/>
              </a:ext>
            </a:extLst>
          </p:cNvPr>
          <p:cNvPicPr>
            <a:picLocks noChangeAspect="1"/>
          </p:cNvPicPr>
          <p:nvPr>
            <a:videoFile r:link="rId3"/>
            <p:extLst>
              <p:ext uri="{DAA4B4D4-6D71-4841-9C94-3DE7FCFB9230}">
                <p14:media xmlns:p14="http://schemas.microsoft.com/office/powerpoint/2010/main" r:embed="rId2"/>
              </p:ext>
            </p:extLst>
          </p:nvPr>
        </p:nvPicPr>
        <p:blipFill>
          <a:blip r:embed="rId5"/>
          <a:srcRect l="2613" t="522" r="309" b="2614"/>
          <a:stretch/>
        </p:blipFill>
        <p:spPr>
          <a:xfrm>
            <a:off x="4670809" y="1463540"/>
            <a:ext cx="2930399" cy="2882622"/>
          </a:xfrm>
          <a:prstGeom prst="rect">
            <a:avLst/>
          </a:prstGeom>
          <a:ln w="38100">
            <a:solidFill>
              <a:schemeClr val="bg1"/>
            </a:solidFill>
            <a:miter lim="800000"/>
          </a:ln>
          <a:effectLst>
            <a:outerShdw blurRad="254000" algn="tl" rotWithShape="0">
              <a:prstClr val="black">
                <a:alpha val="20000"/>
              </a:prstClr>
            </a:outerShdw>
          </a:effectLst>
        </p:spPr>
      </p:pic>
      <p:sp>
        <p:nvSpPr>
          <p:cNvPr id="4" name="TextBox 3">
            <a:extLst>
              <a:ext uri="{FF2B5EF4-FFF2-40B4-BE49-F238E27FC236}">
                <a16:creationId xmlns:a16="http://schemas.microsoft.com/office/drawing/2014/main" id="{9EF63442-083F-ACB8-1E5C-882CFF8F7942}"/>
              </a:ext>
            </a:extLst>
          </p:cNvPr>
          <p:cNvSpPr txBox="1"/>
          <p:nvPr/>
        </p:nvSpPr>
        <p:spPr>
          <a:xfrm>
            <a:off x="548640" y="4753521"/>
            <a:ext cx="2044149" cy="200055"/>
          </a:xfrm>
          <a:prstGeom prst="rect">
            <a:avLst/>
          </a:prstGeom>
          <a:noFill/>
        </p:spPr>
        <p:txBody>
          <a:bodyPr wrap="square" lIns="0" tIns="45720" rIns="0" bIns="45720" rtlCol="0" anchor="t">
            <a:spAutoFit/>
          </a:bodyPr>
          <a:lstStyle>
            <a:defPPr>
              <a:defRPr lang="en-US"/>
            </a:defPPr>
            <a:lvl1pPr>
              <a:defRPr sz="700">
                <a:solidFill>
                  <a:schemeClr val="accent6"/>
                </a:solidFill>
              </a:defRPr>
            </a:lvl1pPr>
          </a:lstStyle>
          <a:p>
            <a:r>
              <a:rPr lang="en-US" dirty="0">
                <a:solidFill>
                  <a:schemeClr val="tx1"/>
                </a:solidFill>
              </a:rPr>
              <a:t>Animal model shown for illustration</a:t>
            </a:r>
          </a:p>
        </p:txBody>
      </p:sp>
      <p:sp>
        <p:nvSpPr>
          <p:cNvPr id="30" name="Footer Placeholder 29">
            <a:extLst>
              <a:ext uri="{FF2B5EF4-FFF2-40B4-BE49-F238E27FC236}">
                <a16:creationId xmlns:a16="http://schemas.microsoft.com/office/drawing/2014/main" id="{29B30DCE-D52C-37A2-9F9B-77DF42C59FDE}"/>
              </a:ext>
            </a:extLst>
          </p:cNvPr>
          <p:cNvSpPr>
            <a:spLocks noGrp="1"/>
          </p:cNvSpPr>
          <p:nvPr>
            <p:ph type="ftr" sz="quarter" idx="13"/>
          </p:nvPr>
        </p:nvSpPr>
        <p:spPr/>
        <p:txBody>
          <a:bodyPr/>
          <a:lstStyle/>
          <a:p>
            <a:r>
              <a:rPr lang="en-US" dirty="0"/>
              <a:t>DOC-0250104 Rev A </a:t>
            </a:r>
          </a:p>
        </p:txBody>
      </p:sp>
      <p:sp>
        <p:nvSpPr>
          <p:cNvPr id="5" name="Slide Number Placeholder 4">
            <a:extLst>
              <a:ext uri="{FF2B5EF4-FFF2-40B4-BE49-F238E27FC236}">
                <a16:creationId xmlns:a16="http://schemas.microsoft.com/office/drawing/2014/main" id="{7FD57322-5C46-851B-4436-E6FC17B3C7C7}"/>
              </a:ext>
            </a:extLst>
          </p:cNvPr>
          <p:cNvSpPr>
            <a:spLocks noGrp="1"/>
          </p:cNvSpPr>
          <p:nvPr>
            <p:ph type="sldNum" sz="quarter" idx="12"/>
          </p:nvPr>
        </p:nvSpPr>
        <p:spPr/>
        <p:txBody>
          <a:bodyPr/>
          <a:lstStyle/>
          <a:p>
            <a:fld id="{CDBA9528-BCFE-1E43-A37D-912FF3C527A6}" type="slidenum">
              <a:rPr lang="en-US" smtClean="0"/>
              <a:pPr/>
              <a:t>37</a:t>
            </a:fld>
            <a:endParaRPr lang="en-US" dirty="0"/>
          </a:p>
        </p:txBody>
      </p:sp>
      <p:grpSp>
        <p:nvGrpSpPr>
          <p:cNvPr id="6" name="Group 5">
            <a:extLst>
              <a:ext uri="{FF2B5EF4-FFF2-40B4-BE49-F238E27FC236}">
                <a16:creationId xmlns:a16="http://schemas.microsoft.com/office/drawing/2014/main" id="{28D9BA71-12E6-8D6E-F795-F6EDD9478FC0}"/>
              </a:ext>
            </a:extLst>
          </p:cNvPr>
          <p:cNvGrpSpPr/>
          <p:nvPr/>
        </p:nvGrpSpPr>
        <p:grpSpPr>
          <a:xfrm>
            <a:off x="5363958" y="4484885"/>
            <a:ext cx="1544100" cy="170045"/>
            <a:chOff x="4481096" y="3905167"/>
            <a:chExt cx="2406491" cy="443010"/>
          </a:xfrm>
        </p:grpSpPr>
        <p:sp>
          <p:nvSpPr>
            <p:cNvPr id="7" name="TextBox 6">
              <a:extLst>
                <a:ext uri="{FF2B5EF4-FFF2-40B4-BE49-F238E27FC236}">
                  <a16:creationId xmlns:a16="http://schemas.microsoft.com/office/drawing/2014/main" id="{1B9BAF35-A410-FC76-5569-554947F6172A}"/>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8" name="Freeform 8">
              <a:extLst>
                <a:ext uri="{FF2B5EF4-FFF2-40B4-BE49-F238E27FC236}">
                  <a16:creationId xmlns:a16="http://schemas.microsoft.com/office/drawing/2014/main" id="{58449108-58ED-BD92-25A0-93D0091864A0}"/>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9" name="Group 8">
            <a:extLst>
              <a:ext uri="{FF2B5EF4-FFF2-40B4-BE49-F238E27FC236}">
                <a16:creationId xmlns:a16="http://schemas.microsoft.com/office/drawing/2014/main" id="{B3459F6F-A2EA-9889-B09F-10DF38AC6D7B}"/>
              </a:ext>
            </a:extLst>
          </p:cNvPr>
          <p:cNvGrpSpPr/>
          <p:nvPr/>
        </p:nvGrpSpPr>
        <p:grpSpPr>
          <a:xfrm>
            <a:off x="548640" y="3574166"/>
            <a:ext cx="1972650" cy="545347"/>
            <a:chOff x="2858966" y="1282529"/>
            <a:chExt cx="1972650" cy="545347"/>
          </a:xfrm>
        </p:grpSpPr>
        <p:grpSp>
          <p:nvGrpSpPr>
            <p:cNvPr id="10" name="Group 9">
              <a:extLst>
                <a:ext uri="{FF2B5EF4-FFF2-40B4-BE49-F238E27FC236}">
                  <a16:creationId xmlns:a16="http://schemas.microsoft.com/office/drawing/2014/main" id="{D1AB608F-CCA0-BA89-F121-90F60B7D68FE}"/>
                </a:ext>
              </a:extLst>
            </p:cNvPr>
            <p:cNvGrpSpPr/>
            <p:nvPr/>
          </p:nvGrpSpPr>
          <p:grpSpPr>
            <a:xfrm>
              <a:off x="2858966" y="1282529"/>
              <a:ext cx="511695" cy="511210"/>
              <a:chOff x="6550298" y="1216452"/>
              <a:chExt cx="511695" cy="511210"/>
            </a:xfrm>
          </p:grpSpPr>
          <p:sp>
            <p:nvSpPr>
              <p:cNvPr id="12" name="Rounded Rectangle 11">
                <a:extLst>
                  <a:ext uri="{FF2B5EF4-FFF2-40B4-BE49-F238E27FC236}">
                    <a16:creationId xmlns:a16="http://schemas.microsoft.com/office/drawing/2014/main" id="{34DCE84E-8474-650D-4D51-F6E71BBCEFAB}"/>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3" name="TextBox 12">
                <a:extLst>
                  <a:ext uri="{FF2B5EF4-FFF2-40B4-BE49-F238E27FC236}">
                    <a16:creationId xmlns:a16="http://schemas.microsoft.com/office/drawing/2014/main" id="{15B3F212-50DB-3013-6160-3CF6FB1BD1BF}"/>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4" name="Graphic 13">
                <a:extLst>
                  <a:ext uri="{FF2B5EF4-FFF2-40B4-BE49-F238E27FC236}">
                    <a16:creationId xmlns:a16="http://schemas.microsoft.com/office/drawing/2014/main" id="{EB6137C2-F043-6883-DD77-7A2095767E3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11" name="Rectangle 10">
              <a:extLst>
                <a:ext uri="{FF2B5EF4-FFF2-40B4-BE49-F238E27FC236}">
                  <a16:creationId xmlns:a16="http://schemas.microsoft.com/office/drawing/2014/main" id="{A13466BD-3CA5-182F-1AE5-5DE52C987BC6}"/>
                </a:ext>
              </a:extLst>
            </p:cNvPr>
            <p:cNvSpPr/>
            <p:nvPr/>
          </p:nvSpPr>
          <p:spPr>
            <a:xfrm>
              <a:off x="3261800" y="1282529"/>
              <a:ext cx="1569816" cy="54534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Do not force the inline sheath over the valve capsule.</a:t>
              </a:r>
            </a:p>
          </p:txBody>
        </p:sp>
      </p:grpSp>
    </p:spTree>
    <p:custDataLst>
      <p:tags r:id="rId1"/>
    </p:custDataLst>
    <p:extLst>
      <p:ext uri="{BB962C8B-B14F-4D97-AF65-F5344CB8AC3E}">
        <p14:creationId xmlns:p14="http://schemas.microsoft.com/office/powerpoint/2010/main" val="343080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999"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04D0-375B-4D84-AA4E-E971A09E0005}"/>
              </a:ext>
            </a:extLst>
          </p:cNvPr>
          <p:cNvSpPr>
            <a:spLocks noGrp="1"/>
          </p:cNvSpPr>
          <p:nvPr>
            <p:ph type="title"/>
          </p:nvPr>
        </p:nvSpPr>
        <p:spPr>
          <a:xfrm>
            <a:off x="548640" y="310896"/>
            <a:ext cx="8046318" cy="685800"/>
          </a:xfrm>
        </p:spPr>
        <p:txBody>
          <a:bodyPr/>
          <a:lstStyle/>
          <a:p>
            <a:r>
              <a:rPr lang="en-US" dirty="0"/>
              <a:t>Tracking the THV into the landing zone</a:t>
            </a:r>
          </a:p>
        </p:txBody>
      </p:sp>
      <p:sp>
        <p:nvSpPr>
          <p:cNvPr id="3" name="Content Placeholder 2">
            <a:extLst>
              <a:ext uri="{FF2B5EF4-FFF2-40B4-BE49-F238E27FC236}">
                <a16:creationId xmlns:a16="http://schemas.microsoft.com/office/drawing/2014/main" id="{130F8437-83B8-472E-B7B0-8D3F730D5253}"/>
              </a:ext>
            </a:extLst>
          </p:cNvPr>
          <p:cNvSpPr>
            <a:spLocks noGrp="1"/>
          </p:cNvSpPr>
          <p:nvPr>
            <p:ph idx="1"/>
          </p:nvPr>
        </p:nvSpPr>
        <p:spPr>
          <a:xfrm>
            <a:off x="548640" y="1709927"/>
            <a:ext cx="3502152" cy="2240281"/>
          </a:xfrm>
        </p:spPr>
        <p:txBody>
          <a:bodyPr>
            <a:normAutofit/>
          </a:bodyPr>
          <a:lstStyle/>
          <a:p>
            <a:r>
              <a:rPr lang="en-US" sz="1200" dirty="0"/>
              <a:t>Use care when advancing the pulmonic delivery system to the intended landing zone</a:t>
            </a:r>
          </a:p>
          <a:p>
            <a:pPr lvl="1"/>
            <a:r>
              <a:rPr lang="en-US" sz="1100" dirty="0"/>
              <a:t>Be aware of any potential gaps between the nosecone and the capsule of the delivery system</a:t>
            </a:r>
          </a:p>
          <a:p>
            <a:pPr lvl="1"/>
            <a:r>
              <a:rPr lang="en-US" sz="1100" dirty="0"/>
              <a:t>Consider slowly reapproximating the nosecone and capsule if a gap is noted</a:t>
            </a:r>
          </a:p>
          <a:p>
            <a:r>
              <a:rPr lang="en-US" sz="1200" dirty="0"/>
              <a:t>Use wire techniques to</a:t>
            </a:r>
          </a:p>
          <a:p>
            <a:pPr lvl="1"/>
            <a:r>
              <a:rPr lang="en-US" sz="1100" dirty="0"/>
              <a:t>Centralize the wire in the RVOT/MPA prior to advancing the pulmonic delivery system</a:t>
            </a:r>
          </a:p>
        </p:txBody>
      </p:sp>
      <p:pic>
        <p:nvPicPr>
          <p:cNvPr id="7" name="Tracking THV into landing zone pt 2-mov-allPatients">
            <a:hlinkClick r:id="" action="ppaction://media"/>
            <a:extLst>
              <a:ext uri="{FF2B5EF4-FFF2-40B4-BE49-F238E27FC236}">
                <a16:creationId xmlns:a16="http://schemas.microsoft.com/office/drawing/2014/main" id="{0D4A5017-5F80-691C-4C6C-6348C9BF16DA}"/>
              </a:ext>
            </a:extLst>
          </p:cNvPr>
          <p:cNvPicPr>
            <a:picLocks noChangeAspect="1"/>
          </p:cNvPicPr>
          <p:nvPr>
            <a:videoFile r:link="rId3"/>
            <p:extLst>
              <p:ext uri="{DAA4B4D4-6D71-4841-9C94-3DE7FCFB9230}">
                <p14:media xmlns:p14="http://schemas.microsoft.com/office/powerpoint/2010/main" r:embed="rId2"/>
              </p:ext>
            </p:extLst>
          </p:nvPr>
        </p:nvPicPr>
        <p:blipFill>
          <a:blip r:embed="rId5"/>
          <a:srcRect l="2109" t="341" b="2258"/>
          <a:stretch/>
        </p:blipFill>
        <p:spPr>
          <a:xfrm>
            <a:off x="4672584" y="1463040"/>
            <a:ext cx="2979697" cy="2926080"/>
          </a:xfrm>
          <a:prstGeom prst="rect">
            <a:avLst/>
          </a:prstGeom>
          <a:ln w="38100">
            <a:solidFill>
              <a:schemeClr val="bg1"/>
            </a:solidFill>
            <a:miter lim="800000"/>
          </a:ln>
          <a:effectLst>
            <a:outerShdw blurRad="254000" algn="tl" rotWithShape="0">
              <a:prstClr val="black">
                <a:alpha val="20000"/>
              </a:prstClr>
            </a:outerShdw>
          </a:effectLst>
        </p:spPr>
      </p:pic>
      <p:grpSp>
        <p:nvGrpSpPr>
          <p:cNvPr id="24" name="Group 23">
            <a:extLst>
              <a:ext uri="{FF2B5EF4-FFF2-40B4-BE49-F238E27FC236}">
                <a16:creationId xmlns:a16="http://schemas.microsoft.com/office/drawing/2014/main" id="{5872D59F-CE58-B60B-C00E-E70CE7915BCC}"/>
              </a:ext>
            </a:extLst>
          </p:cNvPr>
          <p:cNvGrpSpPr/>
          <p:nvPr/>
        </p:nvGrpSpPr>
        <p:grpSpPr>
          <a:xfrm>
            <a:off x="5390382" y="4521462"/>
            <a:ext cx="1544100" cy="170045"/>
            <a:chOff x="4481096" y="3905167"/>
            <a:chExt cx="2406491" cy="443010"/>
          </a:xfrm>
        </p:grpSpPr>
        <p:sp>
          <p:nvSpPr>
            <p:cNvPr id="25" name="TextBox 24">
              <a:extLst>
                <a:ext uri="{FF2B5EF4-FFF2-40B4-BE49-F238E27FC236}">
                  <a16:creationId xmlns:a16="http://schemas.microsoft.com/office/drawing/2014/main" id="{911E4E2B-2D1A-3228-6632-80139A75DDC6}"/>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26" name="Freeform 8">
              <a:extLst>
                <a:ext uri="{FF2B5EF4-FFF2-40B4-BE49-F238E27FC236}">
                  <a16:creationId xmlns:a16="http://schemas.microsoft.com/office/drawing/2014/main" id="{F8A6281E-C7EB-E893-B2F8-738318CD7169}"/>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27" name="TextBox 26">
            <a:extLst>
              <a:ext uri="{FF2B5EF4-FFF2-40B4-BE49-F238E27FC236}">
                <a16:creationId xmlns:a16="http://schemas.microsoft.com/office/drawing/2014/main" id="{7011B359-492F-4CC0-C03D-70D94E552A31}"/>
              </a:ext>
            </a:extLst>
          </p:cNvPr>
          <p:cNvSpPr txBox="1"/>
          <p:nvPr/>
        </p:nvSpPr>
        <p:spPr>
          <a:xfrm>
            <a:off x="548640" y="4648383"/>
            <a:ext cx="2044149" cy="307777"/>
          </a:xfrm>
          <a:prstGeom prst="rect">
            <a:avLst/>
          </a:prstGeom>
          <a:noFill/>
        </p:spPr>
        <p:txBody>
          <a:bodyPr wrap="square" lIns="0" tIns="45720" rIns="0" bIns="45720" rtlCol="0" anchor="t">
            <a:spAutoFit/>
          </a:bodyPr>
          <a:lstStyle>
            <a:defPPr>
              <a:defRPr lang="en-US"/>
            </a:defPPr>
            <a:lvl1pPr>
              <a:defRPr sz="700">
                <a:solidFill>
                  <a:schemeClr val="accent6"/>
                </a:solidFill>
              </a:defRPr>
            </a:lvl1pPr>
          </a:lstStyle>
          <a:p>
            <a:r>
              <a:rPr lang="en-US" dirty="0">
                <a:solidFill>
                  <a:schemeClr val="tx1"/>
                </a:solidFill>
              </a:rPr>
              <a:t>Animal model shown for illustration</a:t>
            </a:r>
          </a:p>
          <a:p>
            <a:r>
              <a:rPr lang="en-US" dirty="0">
                <a:solidFill>
                  <a:schemeClr val="tx1"/>
                </a:solidFill>
              </a:rPr>
              <a:t>Alterra implant shown for illustrative purposes </a:t>
            </a:r>
          </a:p>
        </p:txBody>
      </p:sp>
      <p:sp>
        <p:nvSpPr>
          <p:cNvPr id="29" name="Footer Placeholder 28">
            <a:extLst>
              <a:ext uri="{FF2B5EF4-FFF2-40B4-BE49-F238E27FC236}">
                <a16:creationId xmlns:a16="http://schemas.microsoft.com/office/drawing/2014/main" id="{236DEF6E-08BF-2FBA-EE7D-9FF691010964}"/>
              </a:ext>
            </a:extLst>
          </p:cNvPr>
          <p:cNvSpPr>
            <a:spLocks noGrp="1"/>
          </p:cNvSpPr>
          <p:nvPr>
            <p:ph type="ftr" sz="quarter" idx="13"/>
          </p:nvPr>
        </p:nvSpPr>
        <p:spPr/>
        <p:txBody>
          <a:bodyPr/>
          <a:lstStyle/>
          <a:p>
            <a:r>
              <a:rPr lang="en-US" dirty="0"/>
              <a:t>DOC-0250104 Rev A </a:t>
            </a:r>
          </a:p>
        </p:txBody>
      </p:sp>
      <p:sp>
        <p:nvSpPr>
          <p:cNvPr id="4" name="Slide Number Placeholder 3">
            <a:extLst>
              <a:ext uri="{FF2B5EF4-FFF2-40B4-BE49-F238E27FC236}">
                <a16:creationId xmlns:a16="http://schemas.microsoft.com/office/drawing/2014/main" id="{CEF8BC35-F73C-999D-C31A-B6DE5EC6EDA3}"/>
              </a:ext>
            </a:extLst>
          </p:cNvPr>
          <p:cNvSpPr>
            <a:spLocks noGrp="1"/>
          </p:cNvSpPr>
          <p:nvPr>
            <p:ph type="sldNum" sz="quarter" idx="12"/>
          </p:nvPr>
        </p:nvSpPr>
        <p:spPr/>
        <p:txBody>
          <a:bodyPr/>
          <a:lstStyle/>
          <a:p>
            <a:fld id="{CDBA9528-BCFE-1E43-A37D-912FF3C527A6}" type="slidenum">
              <a:rPr lang="en-US" smtClean="0"/>
              <a:pPr/>
              <a:t>38</a:t>
            </a:fld>
            <a:endParaRPr lang="en-US" dirty="0"/>
          </a:p>
        </p:txBody>
      </p:sp>
    </p:spTree>
    <p:custDataLst>
      <p:tags r:id="rId1"/>
    </p:custDataLst>
    <p:extLst>
      <p:ext uri="{BB962C8B-B14F-4D97-AF65-F5344CB8AC3E}">
        <p14:creationId xmlns:p14="http://schemas.microsoft.com/office/powerpoint/2010/main" val="104233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8046318" cy="685800"/>
          </a:xfrm>
        </p:spPr>
        <p:txBody>
          <a:bodyPr/>
          <a:lstStyle/>
          <a:p>
            <a:r>
              <a:rPr lang="en-US" dirty="0"/>
              <a:t>THV positioning</a:t>
            </a:r>
          </a:p>
        </p:txBody>
      </p:sp>
      <p:sp>
        <p:nvSpPr>
          <p:cNvPr id="13" name="Rectangle 4">
            <a:extLst>
              <a:ext uri="{FF2B5EF4-FFF2-40B4-BE49-F238E27FC236}">
                <a16:creationId xmlns:a16="http://schemas.microsoft.com/office/drawing/2014/main" id="{F9B9370E-B260-2E4B-AF45-3ED62090B0AA}"/>
              </a:ext>
            </a:extLst>
          </p:cNvPr>
          <p:cNvSpPr>
            <a:spLocks noGrp="1" noChangeArrowheads="1"/>
          </p:cNvSpPr>
          <p:nvPr>
            <p:ph idx="1"/>
          </p:nvPr>
        </p:nvSpPr>
        <p:spPr>
          <a:xfrm>
            <a:off x="549276" y="1709928"/>
            <a:ext cx="3876420" cy="1446550"/>
          </a:xfrm>
        </p:spPr>
        <p:txBody>
          <a:bodyPr wrap="square">
            <a:spAutoFit/>
          </a:bodyPr>
          <a:lstStyle/>
          <a:p>
            <a:r>
              <a:rPr lang="en-US" sz="1200" dirty="0"/>
              <a:t>Continue advancing the pulmonic delivery system and position the THV completely within the landing zone</a:t>
            </a:r>
          </a:p>
          <a:p>
            <a:r>
              <a:rPr lang="en-US" sz="1200" dirty="0"/>
              <a:t>Avoid positioning the distal (outflow) half of the THV within any residual stenosis which may affect proper leaflet function</a:t>
            </a:r>
          </a:p>
          <a:p>
            <a:r>
              <a:rPr lang="en-US" sz="1200" dirty="0"/>
              <a:t>Use different fluoroscopic views, if uncertain about positioning </a:t>
            </a:r>
          </a:p>
        </p:txBody>
      </p:sp>
      <p:pic>
        <p:nvPicPr>
          <p:cNvPr id="3" name="THV positioning-mov-allPatients">
            <a:hlinkClick r:id="" action="ppaction://media"/>
            <a:extLst>
              <a:ext uri="{FF2B5EF4-FFF2-40B4-BE49-F238E27FC236}">
                <a16:creationId xmlns:a16="http://schemas.microsoft.com/office/drawing/2014/main" id="{26C4FAC4-91EA-B00C-E2FE-28EF2B5ED162}"/>
              </a:ext>
            </a:extLst>
          </p:cNvPr>
          <p:cNvPicPr>
            <a:picLocks noChangeAspect="1"/>
          </p:cNvPicPr>
          <p:nvPr>
            <a:videoFile r:link="rId3"/>
            <p:extLst>
              <p:ext uri="{DAA4B4D4-6D71-4841-9C94-3DE7FCFB9230}">
                <p14:media xmlns:p14="http://schemas.microsoft.com/office/powerpoint/2010/main" r:embed="rId2"/>
              </p:ext>
            </p:extLst>
          </p:nvPr>
        </p:nvPicPr>
        <p:blipFill>
          <a:blip r:embed="rId6"/>
          <a:srcRect l="2357" t="834" r="398" b="2515"/>
          <a:stretch/>
        </p:blipFill>
        <p:spPr>
          <a:xfrm>
            <a:off x="4672584" y="1463040"/>
            <a:ext cx="2974556" cy="2926080"/>
          </a:xfrm>
          <a:prstGeom prst="rect">
            <a:avLst/>
          </a:prstGeom>
          <a:ln w="38100">
            <a:solidFill>
              <a:schemeClr val="bg1"/>
            </a:solidFill>
            <a:miter lim="800000"/>
          </a:ln>
          <a:effectLst>
            <a:outerShdw blurRad="254000" algn="tl" rotWithShape="0">
              <a:prstClr val="black">
                <a:alpha val="20000"/>
              </a:prstClr>
            </a:outerShdw>
          </a:effectLst>
        </p:spPr>
      </p:pic>
      <p:sp>
        <p:nvSpPr>
          <p:cNvPr id="32" name="Footer Placeholder 31">
            <a:extLst>
              <a:ext uri="{FF2B5EF4-FFF2-40B4-BE49-F238E27FC236}">
                <a16:creationId xmlns:a16="http://schemas.microsoft.com/office/drawing/2014/main" id="{A23BF52E-E32D-FD8E-A992-24449D128370}"/>
              </a:ext>
            </a:extLst>
          </p:cNvPr>
          <p:cNvSpPr>
            <a:spLocks noGrp="1"/>
          </p:cNvSpPr>
          <p:nvPr>
            <p:ph type="ftr" sz="quarter" idx="13"/>
          </p:nvPr>
        </p:nvSpPr>
        <p:spPr/>
        <p:txBody>
          <a:bodyPr/>
          <a:lstStyle/>
          <a:p>
            <a:r>
              <a:rPr lang="en-US" dirty="0"/>
              <a:t>DOC-0250104 Rev A </a:t>
            </a:r>
          </a:p>
        </p:txBody>
      </p:sp>
      <p:sp>
        <p:nvSpPr>
          <p:cNvPr id="8" name="TextBox 7">
            <a:extLst>
              <a:ext uri="{FF2B5EF4-FFF2-40B4-BE49-F238E27FC236}">
                <a16:creationId xmlns:a16="http://schemas.microsoft.com/office/drawing/2014/main" id="{43811745-AB6D-363E-A4C6-FEA707274EA6}"/>
              </a:ext>
            </a:extLst>
          </p:cNvPr>
          <p:cNvSpPr txBox="1"/>
          <p:nvPr/>
        </p:nvSpPr>
        <p:spPr>
          <a:xfrm>
            <a:off x="548640" y="4648383"/>
            <a:ext cx="2044149" cy="307777"/>
          </a:xfrm>
          <a:prstGeom prst="rect">
            <a:avLst/>
          </a:prstGeom>
          <a:noFill/>
        </p:spPr>
        <p:txBody>
          <a:bodyPr wrap="square" lIns="0" tIns="45720" rIns="0" bIns="45720" rtlCol="0" anchor="t">
            <a:spAutoFit/>
          </a:bodyPr>
          <a:lstStyle>
            <a:defPPr>
              <a:defRPr lang="en-US"/>
            </a:defPPr>
            <a:lvl1pPr>
              <a:defRPr sz="700">
                <a:solidFill>
                  <a:schemeClr val="accent6"/>
                </a:solidFill>
              </a:defRPr>
            </a:lvl1pPr>
          </a:lstStyle>
          <a:p>
            <a:r>
              <a:rPr lang="en-US" dirty="0">
                <a:solidFill>
                  <a:schemeClr val="tx1"/>
                </a:solidFill>
              </a:rPr>
              <a:t>Animal model shown for illustration.</a:t>
            </a:r>
          </a:p>
          <a:p>
            <a:r>
              <a:rPr lang="en-US" dirty="0">
                <a:solidFill>
                  <a:schemeClr val="tx1"/>
                </a:solidFill>
              </a:rPr>
              <a:t>Alterra implant shown for illustrative purposes.</a:t>
            </a:r>
          </a:p>
        </p:txBody>
      </p:sp>
      <p:sp>
        <p:nvSpPr>
          <p:cNvPr id="2" name="Slide Number Placeholder 1">
            <a:extLst>
              <a:ext uri="{FF2B5EF4-FFF2-40B4-BE49-F238E27FC236}">
                <a16:creationId xmlns:a16="http://schemas.microsoft.com/office/drawing/2014/main" id="{83D81455-A038-7349-56EE-9A612B970F61}"/>
              </a:ext>
            </a:extLst>
          </p:cNvPr>
          <p:cNvSpPr>
            <a:spLocks noGrp="1"/>
          </p:cNvSpPr>
          <p:nvPr>
            <p:ph type="sldNum" sz="quarter" idx="12"/>
          </p:nvPr>
        </p:nvSpPr>
        <p:spPr/>
        <p:txBody>
          <a:bodyPr/>
          <a:lstStyle/>
          <a:p>
            <a:fld id="{CDBA9528-BCFE-1E43-A37D-912FF3C527A6}" type="slidenum">
              <a:rPr lang="en-US" smtClean="0"/>
              <a:pPr/>
              <a:t>39</a:t>
            </a:fld>
            <a:endParaRPr lang="en-US" dirty="0"/>
          </a:p>
        </p:txBody>
      </p:sp>
      <p:grpSp>
        <p:nvGrpSpPr>
          <p:cNvPr id="10" name="Group 9">
            <a:extLst>
              <a:ext uri="{FF2B5EF4-FFF2-40B4-BE49-F238E27FC236}">
                <a16:creationId xmlns:a16="http://schemas.microsoft.com/office/drawing/2014/main" id="{48C955B5-2D7C-979E-6EBA-D179D5FB38A4}"/>
              </a:ext>
            </a:extLst>
          </p:cNvPr>
          <p:cNvGrpSpPr/>
          <p:nvPr/>
        </p:nvGrpSpPr>
        <p:grpSpPr>
          <a:xfrm>
            <a:off x="5387812" y="4521462"/>
            <a:ext cx="1544100" cy="170045"/>
            <a:chOff x="4481096" y="3905167"/>
            <a:chExt cx="2406491" cy="443010"/>
          </a:xfrm>
        </p:grpSpPr>
        <p:sp>
          <p:nvSpPr>
            <p:cNvPr id="11" name="TextBox 10">
              <a:extLst>
                <a:ext uri="{FF2B5EF4-FFF2-40B4-BE49-F238E27FC236}">
                  <a16:creationId xmlns:a16="http://schemas.microsoft.com/office/drawing/2014/main" id="{87C302C6-B311-5D93-A67D-37DC0D4D043F}"/>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2" name="Freeform 8">
              <a:extLst>
                <a:ext uri="{FF2B5EF4-FFF2-40B4-BE49-F238E27FC236}">
                  <a16:creationId xmlns:a16="http://schemas.microsoft.com/office/drawing/2014/main" id="{0DABF3C2-62AC-CDD9-312D-746D9738954C}"/>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5" name="Group 4">
            <a:extLst>
              <a:ext uri="{FF2B5EF4-FFF2-40B4-BE49-F238E27FC236}">
                <a16:creationId xmlns:a16="http://schemas.microsoft.com/office/drawing/2014/main" id="{41E7251A-505A-A3EE-4786-627B1E523890}"/>
              </a:ext>
            </a:extLst>
          </p:cNvPr>
          <p:cNvGrpSpPr/>
          <p:nvPr/>
        </p:nvGrpSpPr>
        <p:grpSpPr>
          <a:xfrm>
            <a:off x="706582" y="3357083"/>
            <a:ext cx="2305830" cy="545347"/>
            <a:chOff x="2858966" y="1282529"/>
            <a:chExt cx="2305830" cy="545347"/>
          </a:xfrm>
        </p:grpSpPr>
        <p:grpSp>
          <p:nvGrpSpPr>
            <p:cNvPr id="6" name="Group 5">
              <a:extLst>
                <a:ext uri="{FF2B5EF4-FFF2-40B4-BE49-F238E27FC236}">
                  <a16:creationId xmlns:a16="http://schemas.microsoft.com/office/drawing/2014/main" id="{7C6B3975-6006-5FB0-009D-74986485E594}"/>
                </a:ext>
              </a:extLst>
            </p:cNvPr>
            <p:cNvGrpSpPr/>
            <p:nvPr/>
          </p:nvGrpSpPr>
          <p:grpSpPr>
            <a:xfrm>
              <a:off x="2858966" y="1282529"/>
              <a:ext cx="511695" cy="511210"/>
              <a:chOff x="6550298" y="1216452"/>
              <a:chExt cx="511695" cy="511210"/>
            </a:xfrm>
          </p:grpSpPr>
          <p:sp>
            <p:nvSpPr>
              <p:cNvPr id="9" name="Rounded Rectangle 8">
                <a:extLst>
                  <a:ext uri="{FF2B5EF4-FFF2-40B4-BE49-F238E27FC236}">
                    <a16:creationId xmlns:a16="http://schemas.microsoft.com/office/drawing/2014/main" id="{94946DFE-4F76-8AB0-488D-6833B89FAAEE}"/>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4" name="TextBox 13">
                <a:extLst>
                  <a:ext uri="{FF2B5EF4-FFF2-40B4-BE49-F238E27FC236}">
                    <a16:creationId xmlns:a16="http://schemas.microsoft.com/office/drawing/2014/main" id="{ED88BC44-BBC1-A354-A4A4-A6CD21DAF466}"/>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5" name="Graphic 14">
                <a:extLst>
                  <a:ext uri="{FF2B5EF4-FFF2-40B4-BE49-F238E27FC236}">
                    <a16:creationId xmlns:a16="http://schemas.microsoft.com/office/drawing/2014/main" id="{0273A754-71BB-C8A2-6081-29C4E337A29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81642" y="1307034"/>
                <a:ext cx="157942" cy="199505"/>
              </a:xfrm>
              <a:prstGeom prst="rect">
                <a:avLst/>
              </a:prstGeom>
            </p:spPr>
          </p:pic>
        </p:grpSp>
        <p:sp>
          <p:nvSpPr>
            <p:cNvPr id="7" name="Rectangle 6">
              <a:extLst>
                <a:ext uri="{FF2B5EF4-FFF2-40B4-BE49-F238E27FC236}">
                  <a16:creationId xmlns:a16="http://schemas.microsoft.com/office/drawing/2014/main" id="{2A0EEC0F-850A-5C08-329F-E9FC4802C671}"/>
                </a:ext>
              </a:extLst>
            </p:cNvPr>
            <p:cNvSpPr/>
            <p:nvPr/>
          </p:nvSpPr>
          <p:spPr>
            <a:xfrm>
              <a:off x="3261799" y="1282529"/>
              <a:ext cx="1902997" cy="545347"/>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Placement of the THV in the proximity of stenosis can result in THV movement during deployment.</a:t>
              </a:r>
            </a:p>
          </p:txBody>
        </p:sp>
      </p:grpSp>
    </p:spTree>
    <p:custDataLst>
      <p:tags r:id="rId1"/>
    </p:custDataLst>
    <p:extLst>
      <p:ext uri="{BB962C8B-B14F-4D97-AF65-F5344CB8AC3E}">
        <p14:creationId xmlns:p14="http://schemas.microsoft.com/office/powerpoint/2010/main" val="158244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4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8640" y="310896"/>
            <a:ext cx="8046318" cy="685800"/>
          </a:xfrm>
        </p:spPr>
        <p:txBody>
          <a:bodyPr/>
          <a:lstStyle/>
          <a:p>
            <a:r>
              <a:rPr lang="en-US" dirty="0"/>
              <a:t>Edwards SAPIEN 3 Pulmonic System</a:t>
            </a:r>
          </a:p>
        </p:txBody>
      </p:sp>
      <p:sp>
        <p:nvSpPr>
          <p:cNvPr id="17" name="Footer Placeholder 16">
            <a:extLst>
              <a:ext uri="{FF2B5EF4-FFF2-40B4-BE49-F238E27FC236}">
                <a16:creationId xmlns:a16="http://schemas.microsoft.com/office/drawing/2014/main" id="{6E84703B-84ED-E5CC-2E53-80427D7E31D7}"/>
              </a:ext>
            </a:extLst>
          </p:cNvPr>
          <p:cNvSpPr>
            <a:spLocks noGrp="1"/>
          </p:cNvSpPr>
          <p:nvPr>
            <p:ph type="ftr" sz="quarter" idx="11"/>
          </p:nvPr>
        </p:nvSpPr>
        <p:spPr/>
        <p:txBody>
          <a:bodyPr/>
          <a:lstStyle/>
          <a:p>
            <a:r>
              <a:rPr lang="en-US" dirty="0"/>
              <a:t>DOC-0250104 Rev A </a:t>
            </a:r>
          </a:p>
        </p:txBody>
      </p:sp>
      <p:sp>
        <p:nvSpPr>
          <p:cNvPr id="4" name="Slide Number Placeholder 3">
            <a:extLst>
              <a:ext uri="{FF2B5EF4-FFF2-40B4-BE49-F238E27FC236}">
                <a16:creationId xmlns:a16="http://schemas.microsoft.com/office/drawing/2014/main" id="{4BD213CA-2AE5-CAEF-50CB-746F98574D6E}"/>
              </a:ext>
            </a:extLst>
          </p:cNvPr>
          <p:cNvSpPr>
            <a:spLocks noGrp="1"/>
          </p:cNvSpPr>
          <p:nvPr>
            <p:ph type="sldNum" sz="quarter" idx="12"/>
          </p:nvPr>
        </p:nvSpPr>
        <p:spPr/>
        <p:txBody>
          <a:bodyPr/>
          <a:lstStyle/>
          <a:p>
            <a:fld id="{CDBA9528-BCFE-1E43-A37D-912FF3C527A6}" type="slidenum">
              <a:rPr lang="en-US" smtClean="0"/>
              <a:pPr/>
              <a:t>4</a:t>
            </a:fld>
            <a:endParaRPr lang="en-US" dirty="0"/>
          </a:p>
        </p:txBody>
      </p:sp>
      <p:sp>
        <p:nvSpPr>
          <p:cNvPr id="9" name="Content Placeholder 8">
            <a:extLst>
              <a:ext uri="{FF2B5EF4-FFF2-40B4-BE49-F238E27FC236}">
                <a16:creationId xmlns:a16="http://schemas.microsoft.com/office/drawing/2014/main" id="{057216AA-4C1C-CC4F-C424-88C3899CCD1B}"/>
              </a:ext>
            </a:extLst>
          </p:cNvPr>
          <p:cNvSpPr>
            <a:spLocks noGrp="1"/>
          </p:cNvSpPr>
          <p:nvPr>
            <p:ph idx="4294967295"/>
          </p:nvPr>
        </p:nvSpPr>
        <p:spPr>
          <a:xfrm>
            <a:off x="548640" y="872102"/>
            <a:ext cx="4882896" cy="184666"/>
          </a:xfrm>
        </p:spPr>
        <p:txBody>
          <a:bodyPr anchor="ctr">
            <a:spAutoFit/>
          </a:bodyPr>
          <a:lstStyle/>
          <a:p>
            <a:pPr marL="0" indent="0">
              <a:buNone/>
            </a:pPr>
            <a:r>
              <a:rPr lang="en-US" sz="1200" b="1" dirty="0"/>
              <a:t>Procedural animation of the THV pulmonic procedure</a:t>
            </a:r>
            <a:endParaRPr lang="en-US" sz="1200" dirty="0"/>
          </a:p>
        </p:txBody>
      </p:sp>
      <p:pic>
        <p:nvPicPr>
          <p:cNvPr id="3" name="DOC0550943 Rev A animation">
            <a:hlinkClick r:id="" action="ppaction://media"/>
            <a:extLst>
              <a:ext uri="{FF2B5EF4-FFF2-40B4-BE49-F238E27FC236}">
                <a16:creationId xmlns:a16="http://schemas.microsoft.com/office/drawing/2014/main" id="{2DACDA42-1620-1925-FB5F-B7EE4C4C5D5C}"/>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808480" y="1344168"/>
            <a:ext cx="5527040" cy="3108960"/>
          </a:xfrm>
          <a:prstGeom prst="rect">
            <a:avLst/>
          </a:prstGeom>
          <a:ln w="38100">
            <a:solidFill>
              <a:schemeClr val="bg1"/>
            </a:solidFill>
            <a:miter lim="800000"/>
          </a:ln>
          <a:effectLst>
            <a:outerShdw blurRad="254000" algn="tl" rotWithShape="0">
              <a:prstClr val="black">
                <a:alpha val="20000"/>
              </a:prstClr>
            </a:outerShdw>
          </a:effectLst>
        </p:spPr>
      </p:pic>
      <p:grpSp>
        <p:nvGrpSpPr>
          <p:cNvPr id="6" name="Group 5">
            <a:extLst>
              <a:ext uri="{FF2B5EF4-FFF2-40B4-BE49-F238E27FC236}">
                <a16:creationId xmlns:a16="http://schemas.microsoft.com/office/drawing/2014/main" id="{E8BFF9C9-553B-2DB4-7102-AA88890108AA}"/>
              </a:ext>
            </a:extLst>
          </p:cNvPr>
          <p:cNvGrpSpPr/>
          <p:nvPr/>
        </p:nvGrpSpPr>
        <p:grpSpPr>
          <a:xfrm>
            <a:off x="3799950" y="4576886"/>
            <a:ext cx="1544100" cy="170045"/>
            <a:chOff x="4481096" y="3905167"/>
            <a:chExt cx="2406491" cy="443010"/>
          </a:xfrm>
        </p:grpSpPr>
        <p:sp>
          <p:nvSpPr>
            <p:cNvPr id="11" name="TextBox 10">
              <a:extLst>
                <a:ext uri="{FF2B5EF4-FFF2-40B4-BE49-F238E27FC236}">
                  <a16:creationId xmlns:a16="http://schemas.microsoft.com/office/drawing/2014/main" id="{BACEA104-844C-8BFF-DFEE-E24F0A5B7C62}"/>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2" name="Freeform 8">
              <a:extLst>
                <a:ext uri="{FF2B5EF4-FFF2-40B4-BE49-F238E27FC236}">
                  <a16:creationId xmlns:a16="http://schemas.microsoft.com/office/drawing/2014/main" id="{01296F43-1913-4EFE-C9BC-A566D8EB00B8}"/>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Tree>
    <p:custDataLst>
      <p:tags r:id="rId1"/>
    </p:custDataLst>
    <p:extLst>
      <p:ext uri="{BB962C8B-B14F-4D97-AF65-F5344CB8AC3E}">
        <p14:creationId xmlns:p14="http://schemas.microsoft.com/office/powerpoint/2010/main" val="1736599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9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456A7B6-3BF2-CE1A-D072-559B6627D52E}"/>
              </a:ext>
            </a:extLst>
          </p:cNvPr>
          <p:cNvSpPr/>
          <p:nvPr/>
        </p:nvSpPr>
        <p:spPr>
          <a:xfrm>
            <a:off x="0" y="2599766"/>
            <a:ext cx="9144000" cy="1355268"/>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DE85D42-06B5-7421-56E7-DE2C613D17F3}"/>
              </a:ext>
            </a:extLst>
          </p:cNvPr>
          <p:cNvSpPr/>
          <p:nvPr/>
        </p:nvSpPr>
        <p:spPr>
          <a:xfrm flipH="1">
            <a:off x="-201" y="1420683"/>
            <a:ext cx="9144000" cy="1188720"/>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40A64C6-0279-0351-D561-D8746116D001}"/>
              </a:ext>
            </a:extLst>
          </p:cNvPr>
          <p:cNvSpPr/>
          <p:nvPr/>
        </p:nvSpPr>
        <p:spPr>
          <a:xfrm flipH="1">
            <a:off x="0" y="3957193"/>
            <a:ext cx="9144000" cy="1005840"/>
          </a:xfrm>
          <a:prstGeom prst="rect">
            <a:avLst/>
          </a:prstGeom>
          <a:gradFill flip="none" rotWithShape="1">
            <a:gsLst>
              <a:gs pos="0">
                <a:schemeClr val="bg1"/>
              </a:gs>
              <a:gs pos="91000">
                <a:schemeClr val="bg1">
                  <a:lumMod val="9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48640" y="310896"/>
            <a:ext cx="8046318" cy="685800"/>
          </a:xfrm>
        </p:spPr>
        <p:txBody>
          <a:bodyPr/>
          <a:lstStyle/>
          <a:p>
            <a:r>
              <a:rPr lang="en-US" sz="1800" dirty="0"/>
              <a:t>Retracting the valve capsule</a:t>
            </a:r>
          </a:p>
        </p:txBody>
      </p:sp>
      <p:sp>
        <p:nvSpPr>
          <p:cNvPr id="1024" name="Footer Placeholder 1023">
            <a:extLst>
              <a:ext uri="{FF2B5EF4-FFF2-40B4-BE49-F238E27FC236}">
                <a16:creationId xmlns:a16="http://schemas.microsoft.com/office/drawing/2014/main" id="{52E753A5-399C-D80D-E4C3-F969706D0661}"/>
              </a:ext>
            </a:extLst>
          </p:cNvPr>
          <p:cNvSpPr>
            <a:spLocks noGrp="1"/>
          </p:cNvSpPr>
          <p:nvPr>
            <p:ph type="ftr" sz="quarter" idx="11"/>
          </p:nvPr>
        </p:nvSpPr>
        <p:spPr/>
        <p:txBody>
          <a:bodyPr/>
          <a:lstStyle/>
          <a:p>
            <a:r>
              <a:rPr lang="en-US" dirty="0"/>
              <a:t>DOC-0250104 Rev A </a:t>
            </a:r>
          </a:p>
        </p:txBody>
      </p:sp>
      <p:sp>
        <p:nvSpPr>
          <p:cNvPr id="5" name="Slide Number Placeholder 4">
            <a:extLst>
              <a:ext uri="{FF2B5EF4-FFF2-40B4-BE49-F238E27FC236}">
                <a16:creationId xmlns:a16="http://schemas.microsoft.com/office/drawing/2014/main" id="{1D6A583B-FF3C-8D32-DE83-F061AD030122}"/>
              </a:ext>
            </a:extLst>
          </p:cNvPr>
          <p:cNvSpPr>
            <a:spLocks noGrp="1"/>
          </p:cNvSpPr>
          <p:nvPr>
            <p:ph type="sldNum" sz="quarter" idx="12"/>
          </p:nvPr>
        </p:nvSpPr>
        <p:spPr/>
        <p:txBody>
          <a:bodyPr/>
          <a:lstStyle/>
          <a:p>
            <a:fld id="{CDBA9528-BCFE-1E43-A37D-912FF3C527A6}" type="slidenum">
              <a:rPr lang="en-US" smtClean="0"/>
              <a:pPr/>
              <a:t>40</a:t>
            </a:fld>
            <a:endParaRPr lang="en-US" dirty="0"/>
          </a:p>
        </p:txBody>
      </p:sp>
      <p:sp>
        <p:nvSpPr>
          <p:cNvPr id="3" name="Content Placeholder 2"/>
          <p:cNvSpPr>
            <a:spLocks noGrp="1"/>
          </p:cNvSpPr>
          <p:nvPr>
            <p:ph idx="4294967295"/>
          </p:nvPr>
        </p:nvSpPr>
        <p:spPr>
          <a:xfrm>
            <a:off x="548640" y="1046768"/>
            <a:ext cx="4289425" cy="184150"/>
          </a:xfrm>
        </p:spPr>
        <p:txBody>
          <a:bodyPr>
            <a:spAutoFit/>
          </a:bodyPr>
          <a:lstStyle/>
          <a:p>
            <a:pPr marL="0" indent="0">
              <a:buNone/>
            </a:pPr>
            <a:r>
              <a:rPr lang="en-US" sz="1200" dirty="0"/>
              <a:t>Once the valve is positioned in the intended landing zone</a:t>
            </a:r>
          </a:p>
        </p:txBody>
      </p:sp>
      <p:grpSp>
        <p:nvGrpSpPr>
          <p:cNvPr id="17" name="Group 16">
            <a:extLst>
              <a:ext uri="{FF2B5EF4-FFF2-40B4-BE49-F238E27FC236}">
                <a16:creationId xmlns:a16="http://schemas.microsoft.com/office/drawing/2014/main" id="{C8654172-2B13-4071-0D4C-5A411391ACEE}"/>
              </a:ext>
            </a:extLst>
          </p:cNvPr>
          <p:cNvGrpSpPr/>
          <p:nvPr/>
        </p:nvGrpSpPr>
        <p:grpSpPr>
          <a:xfrm>
            <a:off x="3817185" y="1647321"/>
            <a:ext cx="3919788" cy="685800"/>
            <a:chOff x="1338763" y="2027703"/>
            <a:chExt cx="3919788" cy="685800"/>
          </a:xfrm>
        </p:grpSpPr>
        <p:pic>
          <p:nvPicPr>
            <p:cNvPr id="1026" name="Picture 2">
              <a:extLst>
                <a:ext uri="{FF2B5EF4-FFF2-40B4-BE49-F238E27FC236}">
                  <a16:creationId xmlns:a16="http://schemas.microsoft.com/office/drawing/2014/main" id="{841653B2-9414-F72B-5C6D-46FAB82EF2F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459" t="38942" b="37873"/>
            <a:stretch>
              <a:fillRect/>
            </a:stretch>
          </p:blipFill>
          <p:spPr bwMode="auto">
            <a:xfrm>
              <a:off x="1338763" y="2027703"/>
              <a:ext cx="3919788" cy="685800"/>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16" name="Arrow: Curved Right 15">
              <a:extLst>
                <a:ext uri="{FF2B5EF4-FFF2-40B4-BE49-F238E27FC236}">
                  <a16:creationId xmlns:a16="http://schemas.microsoft.com/office/drawing/2014/main" id="{CF152457-2ACC-4A92-8FF0-1099AE74FCF2}"/>
                </a:ext>
              </a:extLst>
            </p:cNvPr>
            <p:cNvSpPr/>
            <p:nvPr/>
          </p:nvSpPr>
          <p:spPr>
            <a:xfrm>
              <a:off x="3073047" y="2089188"/>
              <a:ext cx="222467" cy="522345"/>
            </a:xfrm>
            <a:prstGeom prst="curved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grpSp>
      <p:grpSp>
        <p:nvGrpSpPr>
          <p:cNvPr id="54" name="Group 53">
            <a:extLst>
              <a:ext uri="{FF2B5EF4-FFF2-40B4-BE49-F238E27FC236}">
                <a16:creationId xmlns:a16="http://schemas.microsoft.com/office/drawing/2014/main" id="{52F124AC-C1FC-C03C-A9AB-6A85AFCB9973}"/>
              </a:ext>
            </a:extLst>
          </p:cNvPr>
          <p:cNvGrpSpPr/>
          <p:nvPr/>
        </p:nvGrpSpPr>
        <p:grpSpPr>
          <a:xfrm>
            <a:off x="3817185" y="2938921"/>
            <a:ext cx="3776410" cy="676959"/>
            <a:chOff x="5205744" y="2215744"/>
            <a:chExt cx="3971947" cy="712011"/>
          </a:xfrm>
        </p:grpSpPr>
        <p:pic>
          <p:nvPicPr>
            <p:cNvPr id="4" name="Picture 4">
              <a:extLst>
                <a:ext uri="{FF2B5EF4-FFF2-40B4-BE49-F238E27FC236}">
                  <a16:creationId xmlns:a16="http://schemas.microsoft.com/office/drawing/2014/main" id="{5357C6FA-4145-7758-2E1D-0B9656F41C8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5445" t="37825" r="2454" b="39197"/>
            <a:stretch>
              <a:fillRect/>
            </a:stretch>
          </p:blipFill>
          <p:spPr bwMode="auto">
            <a:xfrm>
              <a:off x="5205744" y="2215744"/>
              <a:ext cx="3971947" cy="712011"/>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9" name="Arrow: Right 8">
              <a:extLst>
                <a:ext uri="{FF2B5EF4-FFF2-40B4-BE49-F238E27FC236}">
                  <a16:creationId xmlns:a16="http://schemas.microsoft.com/office/drawing/2014/main" id="{D96E91CB-DF10-4AE5-A5E3-3F6DB6D3BC42}"/>
                </a:ext>
              </a:extLst>
            </p:cNvPr>
            <p:cNvSpPr/>
            <p:nvPr/>
          </p:nvSpPr>
          <p:spPr>
            <a:xfrm>
              <a:off x="7435907" y="2459843"/>
              <a:ext cx="887035" cy="261173"/>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grpSp>
        <p:nvGrpSpPr>
          <p:cNvPr id="55" name="Group 54">
            <a:extLst>
              <a:ext uri="{FF2B5EF4-FFF2-40B4-BE49-F238E27FC236}">
                <a16:creationId xmlns:a16="http://schemas.microsoft.com/office/drawing/2014/main" id="{97719204-77BD-1564-EFDE-275B6257D244}"/>
              </a:ext>
            </a:extLst>
          </p:cNvPr>
          <p:cNvGrpSpPr/>
          <p:nvPr/>
        </p:nvGrpSpPr>
        <p:grpSpPr>
          <a:xfrm>
            <a:off x="3817184" y="4145027"/>
            <a:ext cx="2777830" cy="527252"/>
            <a:chOff x="5814718" y="3203488"/>
            <a:chExt cx="3317209" cy="629630"/>
          </a:xfrm>
        </p:grpSpPr>
        <p:pic>
          <p:nvPicPr>
            <p:cNvPr id="1030" name="Picture 6">
              <a:extLst>
                <a:ext uri="{FF2B5EF4-FFF2-40B4-BE49-F238E27FC236}">
                  <a16:creationId xmlns:a16="http://schemas.microsoft.com/office/drawing/2014/main" id="{A04E4BAD-4494-68D6-4617-E9A50F5BCFB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932" t="40962" r="20111" b="40832"/>
            <a:stretch>
              <a:fillRect/>
            </a:stretch>
          </p:blipFill>
          <p:spPr bwMode="auto">
            <a:xfrm>
              <a:off x="5814718" y="3203488"/>
              <a:ext cx="3317209" cy="629630"/>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21" name="Arrow: Curved Left 20">
              <a:extLst>
                <a:ext uri="{FF2B5EF4-FFF2-40B4-BE49-F238E27FC236}">
                  <a16:creationId xmlns:a16="http://schemas.microsoft.com/office/drawing/2014/main" id="{5FD519F6-22CC-41A8-81B9-547062979855}"/>
                </a:ext>
              </a:extLst>
            </p:cNvPr>
            <p:cNvSpPr/>
            <p:nvPr/>
          </p:nvSpPr>
          <p:spPr>
            <a:xfrm rot="10800000">
              <a:off x="7880192" y="3239955"/>
              <a:ext cx="242370" cy="532396"/>
            </a:xfrm>
            <a:prstGeom prst="curvedLef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grpSp>
      <p:sp>
        <p:nvSpPr>
          <p:cNvPr id="47" name="TextBox 46">
            <a:extLst>
              <a:ext uri="{FF2B5EF4-FFF2-40B4-BE49-F238E27FC236}">
                <a16:creationId xmlns:a16="http://schemas.microsoft.com/office/drawing/2014/main" id="{FDE7D520-60F6-9710-F993-667C853DF0F4}"/>
              </a:ext>
            </a:extLst>
          </p:cNvPr>
          <p:cNvSpPr txBox="1"/>
          <p:nvPr/>
        </p:nvSpPr>
        <p:spPr>
          <a:xfrm>
            <a:off x="548640" y="1865126"/>
            <a:ext cx="656900" cy="194756"/>
          </a:xfrm>
          <a:prstGeom prst="roundRect">
            <a:avLst>
              <a:gd name="adj" fmla="val 50000"/>
            </a:avLst>
          </a:prstGeom>
          <a:noFill/>
          <a:ln w="28575">
            <a:solidFill>
              <a:schemeClr val="accent1"/>
            </a:solidFill>
          </a:ln>
        </p:spPr>
        <p:txBody>
          <a:bodyPr wrap="square" lIns="0" tIns="0" rIns="0" bIns="0" anchor="ctr">
            <a:spAutoFit/>
          </a:bodyPr>
          <a:lstStyle/>
          <a:p>
            <a:pPr algn="ctr"/>
            <a:r>
              <a:rPr lang="en-US" sz="900" b="1" dirty="0">
                <a:solidFill>
                  <a:schemeClr val="accent1"/>
                </a:solidFill>
              </a:rPr>
              <a:t>Step 1</a:t>
            </a:r>
          </a:p>
        </p:txBody>
      </p:sp>
      <p:sp>
        <p:nvSpPr>
          <p:cNvPr id="51" name="TextBox 50">
            <a:extLst>
              <a:ext uri="{FF2B5EF4-FFF2-40B4-BE49-F238E27FC236}">
                <a16:creationId xmlns:a16="http://schemas.microsoft.com/office/drawing/2014/main" id="{BD562039-2494-CA3A-1EEE-815537854985}"/>
              </a:ext>
            </a:extLst>
          </p:cNvPr>
          <p:cNvSpPr txBox="1"/>
          <p:nvPr/>
        </p:nvSpPr>
        <p:spPr>
          <a:xfrm>
            <a:off x="1356110" y="1881713"/>
            <a:ext cx="1738785" cy="161583"/>
          </a:xfrm>
          <a:prstGeom prst="rect">
            <a:avLst/>
          </a:prstGeom>
          <a:noFill/>
        </p:spPr>
        <p:txBody>
          <a:bodyPr wrap="square" lIns="0" tIns="0" rIns="0" bIns="0">
            <a:spAutoFit/>
          </a:bodyPr>
          <a:lstStyle/>
          <a:p>
            <a:pPr indent="-169868" defTabSz="457189" fontAlgn="auto">
              <a:spcBef>
                <a:spcPts val="600"/>
              </a:spcBef>
              <a:spcAft>
                <a:spcPts val="0"/>
              </a:spcAft>
              <a:buClr>
                <a:srgbClr val="C8102E"/>
              </a:buClr>
              <a:defRPr/>
            </a:pPr>
            <a:r>
              <a:rPr kumimoji="0" lang="en-US" sz="1050" b="0" i="0" u="none" strike="noStrike" kern="1200" cap="none" spc="0" normalizeH="0" baseline="0" noProof="0" dirty="0">
                <a:ln>
                  <a:noFill/>
                </a:ln>
                <a:solidFill>
                  <a:srgbClr val="000000"/>
                </a:solidFill>
                <a:effectLst/>
                <a:uLnTx/>
                <a:uFillTx/>
                <a:latin typeface="Arial"/>
                <a:ea typeface="+mn-ea"/>
                <a:cs typeface="+mn-cs"/>
              </a:rPr>
              <a:t>Unlock the delivery system</a:t>
            </a:r>
          </a:p>
        </p:txBody>
      </p:sp>
      <p:sp>
        <p:nvSpPr>
          <p:cNvPr id="52" name="TextBox 51">
            <a:extLst>
              <a:ext uri="{FF2B5EF4-FFF2-40B4-BE49-F238E27FC236}">
                <a16:creationId xmlns:a16="http://schemas.microsoft.com/office/drawing/2014/main" id="{9BEA518A-F722-C5B1-07C7-3D56345BF7A7}"/>
              </a:ext>
            </a:extLst>
          </p:cNvPr>
          <p:cNvSpPr txBox="1"/>
          <p:nvPr/>
        </p:nvSpPr>
        <p:spPr>
          <a:xfrm>
            <a:off x="1356111" y="2842666"/>
            <a:ext cx="2271212" cy="869469"/>
          </a:xfrm>
          <a:prstGeom prst="rect">
            <a:avLst/>
          </a:prstGeom>
          <a:noFill/>
        </p:spPr>
        <p:txBody>
          <a:bodyPr wrap="square" lIns="0" tIns="0" rIns="0" bIns="0">
            <a:spAutoFit/>
          </a:bodyPr>
          <a:lstStyle/>
          <a:p>
            <a:pPr indent="-169868" defTabSz="457189" fontAlgn="auto">
              <a:spcBef>
                <a:spcPts val="600"/>
              </a:spcBef>
              <a:spcAft>
                <a:spcPts val="0"/>
              </a:spcAft>
              <a:buClr>
                <a:srgbClr val="C8102E"/>
              </a:buClr>
              <a:defRPr/>
            </a:pPr>
            <a:r>
              <a:rPr kumimoji="0" lang="en-US" sz="1050" b="0" i="0" u="none" strike="noStrike" kern="1200" cap="none" spc="0" normalizeH="0" baseline="0" noProof="0" dirty="0">
                <a:ln>
                  <a:noFill/>
                </a:ln>
                <a:solidFill>
                  <a:srgbClr val="000000"/>
                </a:solidFill>
                <a:effectLst/>
                <a:uLnTx/>
                <a:uFillTx/>
                <a:latin typeface="Arial"/>
                <a:ea typeface="+mn-ea"/>
                <a:cs typeface="+mn-cs"/>
              </a:rPr>
              <a:t>While maintaining the position of the balloon shaft retract the handle until the handle stops at the gripper</a:t>
            </a:r>
          </a:p>
          <a:p>
            <a:pPr marL="0" lvl="1" indent="-3184" defTabSz="457189" fontAlgn="auto">
              <a:spcBef>
                <a:spcPts val="600"/>
              </a:spcBef>
              <a:spcAft>
                <a:spcPts val="0"/>
              </a:spcAft>
              <a:buClr>
                <a:srgbClr val="C8102E"/>
              </a:buClr>
              <a:buSzPct val="110000"/>
              <a:defRPr/>
            </a:pPr>
            <a:r>
              <a:rPr kumimoji="0" lang="en-US" sz="1000" b="0" i="1" u="none" strike="noStrike" kern="1200" cap="none" spc="0" normalizeH="0" baseline="0" noProof="0" dirty="0">
                <a:ln>
                  <a:noFill/>
                </a:ln>
                <a:solidFill>
                  <a:srgbClr val="000000"/>
                </a:solidFill>
                <a:effectLst/>
                <a:uLnTx/>
                <a:uFillTx/>
                <a:latin typeface="Arial"/>
                <a:ea typeface="+mn-ea"/>
                <a:cs typeface="+mn-cs"/>
              </a:rPr>
              <a:t>The valve is fully uncovered when </a:t>
            </a:r>
            <a:br>
              <a:rPr kumimoji="0" lang="en-US" sz="1000" b="0" i="1" u="none" strike="noStrike" kern="1200" cap="none" spc="0" normalizeH="0" baseline="0" noProof="0" dirty="0">
                <a:ln>
                  <a:noFill/>
                </a:ln>
                <a:solidFill>
                  <a:srgbClr val="000000"/>
                </a:solidFill>
                <a:effectLst/>
                <a:uLnTx/>
                <a:uFillTx/>
                <a:latin typeface="Arial"/>
                <a:ea typeface="+mn-ea"/>
                <a:cs typeface="+mn-cs"/>
              </a:rPr>
            </a:br>
            <a:r>
              <a:rPr kumimoji="0" lang="en-US" sz="1000" b="0" i="1" u="none" strike="noStrike" kern="1200" cap="none" spc="0" normalizeH="0" baseline="0" noProof="0" dirty="0">
                <a:ln>
                  <a:noFill/>
                </a:ln>
                <a:solidFill>
                  <a:srgbClr val="000000"/>
                </a:solidFill>
                <a:effectLst/>
                <a:uLnTx/>
                <a:uFillTx/>
                <a:latin typeface="Arial"/>
                <a:ea typeface="+mn-ea"/>
                <a:cs typeface="+mn-cs"/>
              </a:rPr>
              <a:t>the handle meets the gripper</a:t>
            </a:r>
            <a:endParaRPr kumimoji="0" lang="en-US" sz="1050" b="0" i="0" u="none" strike="noStrike" kern="1200" cap="none" spc="0" normalizeH="0" baseline="0" noProof="0" dirty="0">
              <a:ln>
                <a:noFill/>
              </a:ln>
              <a:solidFill>
                <a:srgbClr val="000000"/>
              </a:solidFill>
              <a:effectLst/>
              <a:uLnTx/>
              <a:uFillTx/>
              <a:latin typeface="Arial"/>
              <a:ea typeface="+mn-ea"/>
              <a:cs typeface="+mn-cs"/>
            </a:endParaRPr>
          </a:p>
        </p:txBody>
      </p:sp>
      <p:sp>
        <p:nvSpPr>
          <p:cNvPr id="56" name="TextBox 55">
            <a:extLst>
              <a:ext uri="{FF2B5EF4-FFF2-40B4-BE49-F238E27FC236}">
                <a16:creationId xmlns:a16="http://schemas.microsoft.com/office/drawing/2014/main" id="{9BA29902-5DFE-04A5-E98E-B5D39D808109}"/>
              </a:ext>
            </a:extLst>
          </p:cNvPr>
          <p:cNvSpPr txBox="1"/>
          <p:nvPr/>
        </p:nvSpPr>
        <p:spPr>
          <a:xfrm>
            <a:off x="548640" y="2842666"/>
            <a:ext cx="656900" cy="194756"/>
          </a:xfrm>
          <a:prstGeom prst="roundRect">
            <a:avLst>
              <a:gd name="adj" fmla="val 50000"/>
            </a:avLst>
          </a:prstGeom>
          <a:noFill/>
          <a:ln w="28575">
            <a:solidFill>
              <a:schemeClr val="accent1"/>
            </a:solidFill>
          </a:ln>
        </p:spPr>
        <p:txBody>
          <a:bodyPr wrap="square" lIns="0" tIns="0" rIns="0" bIns="0" anchor="ctr">
            <a:spAutoFit/>
          </a:bodyPr>
          <a:lstStyle/>
          <a:p>
            <a:pPr algn="ctr"/>
            <a:r>
              <a:rPr lang="en-US" sz="900" b="1" dirty="0">
                <a:solidFill>
                  <a:schemeClr val="accent1"/>
                </a:solidFill>
              </a:rPr>
              <a:t>Step 2</a:t>
            </a:r>
          </a:p>
        </p:txBody>
      </p:sp>
      <p:sp>
        <p:nvSpPr>
          <p:cNvPr id="53" name="TextBox 52">
            <a:extLst>
              <a:ext uri="{FF2B5EF4-FFF2-40B4-BE49-F238E27FC236}">
                <a16:creationId xmlns:a16="http://schemas.microsoft.com/office/drawing/2014/main" id="{D4171851-F394-12B5-FAC8-D6085D65C7A5}"/>
              </a:ext>
            </a:extLst>
          </p:cNvPr>
          <p:cNvSpPr txBox="1"/>
          <p:nvPr/>
        </p:nvSpPr>
        <p:spPr>
          <a:xfrm>
            <a:off x="1413070" y="4327862"/>
            <a:ext cx="1738785" cy="161583"/>
          </a:xfrm>
          <a:prstGeom prst="rect">
            <a:avLst/>
          </a:prstGeom>
          <a:noFill/>
        </p:spPr>
        <p:txBody>
          <a:bodyPr wrap="square" lIns="0" tIns="0" rIns="0" bIns="0">
            <a:spAutoFit/>
          </a:bodyPr>
          <a:lstStyle/>
          <a:p>
            <a:pPr indent="-169868" defTabSz="457189" fontAlgn="auto">
              <a:spcBef>
                <a:spcPts val="600"/>
              </a:spcBef>
              <a:spcAft>
                <a:spcPts val="0"/>
              </a:spcAft>
              <a:buClr>
                <a:srgbClr val="C8102E"/>
              </a:buClr>
              <a:defRPr/>
            </a:pPr>
            <a:r>
              <a:rPr kumimoji="0" lang="en-US" sz="1050" b="0" i="0" u="none" strike="noStrike" kern="1200" cap="none" spc="0" normalizeH="0" baseline="0" noProof="0" dirty="0">
                <a:ln>
                  <a:noFill/>
                </a:ln>
                <a:solidFill>
                  <a:srgbClr val="000000"/>
                </a:solidFill>
                <a:effectLst/>
                <a:uLnTx/>
                <a:uFillTx/>
                <a:latin typeface="Arial"/>
                <a:ea typeface="+mn-ea"/>
                <a:cs typeface="+mn-cs"/>
              </a:rPr>
              <a:t>Relock the delivery system</a:t>
            </a:r>
          </a:p>
        </p:txBody>
      </p:sp>
      <p:sp>
        <p:nvSpPr>
          <p:cNvPr id="57" name="TextBox 56">
            <a:extLst>
              <a:ext uri="{FF2B5EF4-FFF2-40B4-BE49-F238E27FC236}">
                <a16:creationId xmlns:a16="http://schemas.microsoft.com/office/drawing/2014/main" id="{14B0F936-6CE0-B444-2452-B487B1EA0A37}"/>
              </a:ext>
            </a:extLst>
          </p:cNvPr>
          <p:cNvSpPr txBox="1"/>
          <p:nvPr/>
        </p:nvSpPr>
        <p:spPr>
          <a:xfrm>
            <a:off x="548640" y="4311275"/>
            <a:ext cx="656900" cy="194756"/>
          </a:xfrm>
          <a:prstGeom prst="roundRect">
            <a:avLst>
              <a:gd name="adj" fmla="val 50000"/>
            </a:avLst>
          </a:prstGeom>
          <a:noFill/>
          <a:ln w="28575">
            <a:solidFill>
              <a:schemeClr val="accent1"/>
            </a:solidFill>
          </a:ln>
        </p:spPr>
        <p:txBody>
          <a:bodyPr wrap="square" lIns="0" tIns="0" rIns="0" bIns="0" anchor="ctr">
            <a:spAutoFit/>
          </a:bodyPr>
          <a:lstStyle/>
          <a:p>
            <a:pPr algn="ctr"/>
            <a:r>
              <a:rPr lang="en-US" sz="900" b="1" dirty="0">
                <a:solidFill>
                  <a:schemeClr val="accent1"/>
                </a:solidFill>
              </a:rPr>
              <a:t>Step 3</a:t>
            </a:r>
          </a:p>
        </p:txBody>
      </p:sp>
      <p:sp>
        <p:nvSpPr>
          <p:cNvPr id="61" name="TextBox 60">
            <a:extLst>
              <a:ext uri="{FF2B5EF4-FFF2-40B4-BE49-F238E27FC236}">
                <a16:creationId xmlns:a16="http://schemas.microsoft.com/office/drawing/2014/main" id="{B78FD2A2-E6D3-4B7A-14D7-0A6FC635D1E6}"/>
              </a:ext>
            </a:extLst>
          </p:cNvPr>
          <p:cNvSpPr txBox="1"/>
          <p:nvPr/>
        </p:nvSpPr>
        <p:spPr>
          <a:xfrm>
            <a:off x="548640" y="1506625"/>
            <a:ext cx="1469413" cy="261610"/>
          </a:xfrm>
          <a:prstGeom prst="rect">
            <a:avLst/>
          </a:prstGeom>
          <a:noFill/>
        </p:spPr>
        <p:txBody>
          <a:bodyPr wrap="square" lIns="0">
            <a:spAutoFit/>
          </a:bodyPr>
          <a:lstStyle/>
          <a:p>
            <a:pPr marR="0" lvl="0" algn="l" defTabSz="457189" rtl="0" eaLnBrk="1" fontAlgn="auto" latinLnBrk="0" hangingPunct="1">
              <a:lnSpc>
                <a:spcPct val="100000"/>
              </a:lnSpc>
              <a:spcBef>
                <a:spcPts val="600"/>
              </a:spcBef>
              <a:spcAft>
                <a:spcPts val="0"/>
              </a:spcAft>
              <a:buClr>
                <a:srgbClr val="C8102E"/>
              </a:buClr>
              <a:buSzPct val="110000"/>
              <a:tabLst/>
              <a:defRPr/>
            </a:pPr>
            <a:r>
              <a:rPr kumimoji="0" lang="en-US" sz="1050" b="1" i="0" u="none" strike="noStrike" kern="1200" cap="none" spc="0" normalizeH="0" baseline="0" noProof="0" dirty="0">
                <a:ln>
                  <a:noFill/>
                </a:ln>
                <a:solidFill>
                  <a:srgbClr val="000000"/>
                </a:solidFill>
                <a:effectLst/>
                <a:uLnTx/>
                <a:uFillTx/>
                <a:latin typeface="Arial"/>
                <a:ea typeface="+mn-ea"/>
                <a:cs typeface="+mn-cs"/>
              </a:rPr>
              <a:t>To uncover the valve:</a:t>
            </a:r>
          </a:p>
        </p:txBody>
      </p:sp>
      <p:grpSp>
        <p:nvGrpSpPr>
          <p:cNvPr id="8" name="Group 7">
            <a:extLst>
              <a:ext uri="{FF2B5EF4-FFF2-40B4-BE49-F238E27FC236}">
                <a16:creationId xmlns:a16="http://schemas.microsoft.com/office/drawing/2014/main" id="{7549DB9F-12C0-4111-CFFD-20C8958E3141}"/>
              </a:ext>
            </a:extLst>
          </p:cNvPr>
          <p:cNvGrpSpPr>
            <a:grpSpLocks noChangeAspect="1"/>
          </p:cNvGrpSpPr>
          <p:nvPr/>
        </p:nvGrpSpPr>
        <p:grpSpPr>
          <a:xfrm>
            <a:off x="6760097" y="3761541"/>
            <a:ext cx="1666996" cy="685800"/>
            <a:chOff x="2858966" y="1282529"/>
            <a:chExt cx="1925814" cy="792278"/>
          </a:xfrm>
        </p:grpSpPr>
        <p:grpSp>
          <p:nvGrpSpPr>
            <p:cNvPr id="10" name="Group 9">
              <a:extLst>
                <a:ext uri="{FF2B5EF4-FFF2-40B4-BE49-F238E27FC236}">
                  <a16:creationId xmlns:a16="http://schemas.microsoft.com/office/drawing/2014/main" id="{9AE31D7A-9656-965C-DC40-2361DBAEC107}"/>
                </a:ext>
              </a:extLst>
            </p:cNvPr>
            <p:cNvGrpSpPr/>
            <p:nvPr/>
          </p:nvGrpSpPr>
          <p:grpSpPr>
            <a:xfrm>
              <a:off x="2858966" y="1282529"/>
              <a:ext cx="511695" cy="511210"/>
              <a:chOff x="6550298" y="1216452"/>
              <a:chExt cx="511695" cy="511210"/>
            </a:xfrm>
          </p:grpSpPr>
          <p:sp>
            <p:nvSpPr>
              <p:cNvPr id="12" name="Rounded Rectangle 11">
                <a:extLst>
                  <a:ext uri="{FF2B5EF4-FFF2-40B4-BE49-F238E27FC236}">
                    <a16:creationId xmlns:a16="http://schemas.microsoft.com/office/drawing/2014/main" id="{1C4747D8-0D5B-41CB-7D7A-504359B80BD0}"/>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200" b="1" dirty="0"/>
              </a:p>
            </p:txBody>
          </p:sp>
          <p:sp>
            <p:nvSpPr>
              <p:cNvPr id="13" name="TextBox 12">
                <a:extLst>
                  <a:ext uri="{FF2B5EF4-FFF2-40B4-BE49-F238E27FC236}">
                    <a16:creationId xmlns:a16="http://schemas.microsoft.com/office/drawing/2014/main" id="{B355F388-5634-B9B0-1349-9D3AD5939AEC}"/>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500" b="1" dirty="0">
                    <a:solidFill>
                      <a:schemeClr val="bg1"/>
                    </a:solidFill>
                  </a:rPr>
                  <a:t>NOTE</a:t>
                </a:r>
              </a:p>
            </p:txBody>
          </p:sp>
          <p:pic>
            <p:nvPicPr>
              <p:cNvPr id="14" name="Graphic 13">
                <a:extLst>
                  <a:ext uri="{FF2B5EF4-FFF2-40B4-BE49-F238E27FC236}">
                    <a16:creationId xmlns:a16="http://schemas.microsoft.com/office/drawing/2014/main" id="{7AA4A57B-B99A-AA61-54F3-E93C855C71D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11" name="Rectangle 10">
              <a:extLst>
                <a:ext uri="{FF2B5EF4-FFF2-40B4-BE49-F238E27FC236}">
                  <a16:creationId xmlns:a16="http://schemas.microsoft.com/office/drawing/2014/main" id="{2327AC5E-5D70-1AD1-334D-429C0E05F64B}"/>
                </a:ext>
              </a:extLst>
            </p:cNvPr>
            <p:cNvSpPr/>
            <p:nvPr/>
          </p:nvSpPr>
          <p:spPr>
            <a:xfrm>
              <a:off x="3261801" y="1282529"/>
              <a:ext cx="1522979" cy="792278"/>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117475" lvl="2" indent="-117475">
                <a:spcAft>
                  <a:spcPts val="300"/>
                </a:spcAft>
                <a:buClr>
                  <a:schemeClr val="accent1"/>
                </a:buClr>
                <a:buFont typeface="Wingdings" pitchFamily="2" charset="2"/>
                <a:buChar char="§"/>
              </a:pPr>
              <a:r>
                <a:rPr lang="en-US" sz="600" dirty="0">
                  <a:solidFill>
                    <a:schemeClr val="accent6"/>
                  </a:solidFill>
                  <a:ea typeface="ＭＳ Ｐゴシック" pitchFamily="34" charset="-128"/>
                </a:rPr>
                <a:t>Maintain inline sheath position</a:t>
              </a:r>
            </a:p>
            <a:p>
              <a:pPr marL="117475" lvl="2" indent="-117475">
                <a:spcAft>
                  <a:spcPts val="300"/>
                </a:spcAft>
                <a:buClr>
                  <a:schemeClr val="accent1"/>
                </a:buClr>
                <a:buFont typeface="Wingdings" pitchFamily="2" charset="2"/>
                <a:buChar char="§"/>
              </a:pPr>
              <a:r>
                <a:rPr lang="en-US" sz="600" dirty="0">
                  <a:solidFill>
                    <a:schemeClr val="accent6"/>
                  </a:solidFill>
                  <a:ea typeface="ＭＳ Ｐゴシック" pitchFamily="34" charset="-128"/>
                </a:rPr>
                <a:t>Maintain guidewire position in the pulmonary artery during valve unsheathing to prevent loss of guidewire position</a:t>
              </a:r>
            </a:p>
          </p:txBody>
        </p:sp>
      </p:grpSp>
    </p:spTree>
    <p:custDataLst>
      <p:tags r:id="rId1"/>
    </p:custDataLst>
    <p:extLst>
      <p:ext uri="{BB962C8B-B14F-4D97-AF65-F5344CB8AC3E}">
        <p14:creationId xmlns:p14="http://schemas.microsoft.com/office/powerpoint/2010/main" val="4197472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Verify position of THV</a:t>
            </a:r>
          </a:p>
        </p:txBody>
      </p:sp>
      <p:sp>
        <p:nvSpPr>
          <p:cNvPr id="3" name="Content Placeholder 2"/>
          <p:cNvSpPr>
            <a:spLocks noGrp="1"/>
          </p:cNvSpPr>
          <p:nvPr>
            <p:ph idx="1"/>
          </p:nvPr>
        </p:nvSpPr>
        <p:spPr>
          <a:xfrm>
            <a:off x="549275" y="1314072"/>
            <a:ext cx="5276240" cy="2192908"/>
          </a:xfrm>
        </p:spPr>
        <p:txBody>
          <a:bodyPr vert="horz" wrap="square" lIns="0" tIns="0" rIns="0" bIns="0" rtlCol="0" anchor="t">
            <a:spAutoFit/>
          </a:bodyPr>
          <a:lstStyle/>
          <a:p>
            <a:pPr marL="172720" indent="-172720"/>
            <a:r>
              <a:rPr lang="en-US" sz="1100" dirty="0"/>
              <a:t>Under fluoroscopy verify the position of the THV within the intended landing zone</a:t>
            </a:r>
            <a:endParaRPr lang="en-US" dirty="0"/>
          </a:p>
          <a:p>
            <a:pPr marL="339090" lvl="1" indent="-166370"/>
            <a:r>
              <a:rPr lang="en-US" sz="1050" dirty="0"/>
              <a:t>The valve may move during uncovering</a:t>
            </a:r>
            <a:endParaRPr lang="en-US" sz="1050" dirty="0">
              <a:cs typeface="Arial"/>
            </a:endParaRPr>
          </a:p>
          <a:p>
            <a:pPr marL="172720" indent="-172720"/>
            <a:r>
              <a:rPr lang="en-US" sz="1100" dirty="0"/>
              <a:t>If additional positioning is required, ensure the delivery system is locked and maneuver the handle/balloon catheter as a unit</a:t>
            </a:r>
            <a:endParaRPr lang="en-US" sz="1100" dirty="0">
              <a:cs typeface="Arial"/>
            </a:endParaRPr>
          </a:p>
          <a:p>
            <a:pPr marL="172720" indent="-172720"/>
            <a:r>
              <a:rPr lang="en-US" sz="1100" dirty="0"/>
              <a:t>Ensure the handle and the gripper are together and locked prior to inflation</a:t>
            </a:r>
            <a:endParaRPr lang="en-US" sz="1100" dirty="0">
              <a:cs typeface="Arial"/>
            </a:endParaRPr>
          </a:p>
          <a:p>
            <a:pPr marL="172720" indent="-172720"/>
            <a:r>
              <a:rPr lang="en-US" sz="1100" dirty="0"/>
              <a:t>If unable to reposition the uncovered valve:</a:t>
            </a:r>
            <a:endParaRPr lang="en-US" sz="1100" dirty="0">
              <a:cs typeface="Arial"/>
            </a:endParaRPr>
          </a:p>
          <a:p>
            <a:pPr marL="339090" lvl="1" indent="-166370"/>
            <a:r>
              <a:rPr lang="en-US" sz="1050" dirty="0"/>
              <a:t>Re-cover the valve with the capsule </a:t>
            </a:r>
            <a:endParaRPr lang="en-US" sz="1050" dirty="0">
              <a:cs typeface="Arial"/>
            </a:endParaRPr>
          </a:p>
          <a:p>
            <a:pPr marL="339090" lvl="1" indent="-166370"/>
            <a:r>
              <a:rPr lang="en-US" sz="1050" dirty="0"/>
              <a:t>Once the valve is recovered, lock the handle, re-position the valve within the intended landing zone</a:t>
            </a:r>
            <a:endParaRPr lang="en-US" sz="1050" dirty="0">
              <a:cs typeface="Arial"/>
            </a:endParaRPr>
          </a:p>
          <a:p>
            <a:pPr marL="339090" lvl="1" indent="-166370"/>
            <a:r>
              <a:rPr lang="en-US" sz="1050" dirty="0"/>
              <a:t>Retract the valve capsule as instructed on slide 40</a:t>
            </a:r>
            <a:endParaRPr lang="en-US" sz="1100" dirty="0">
              <a:cs typeface="Arial"/>
            </a:endParaRPr>
          </a:p>
        </p:txBody>
      </p:sp>
      <p:sp>
        <p:nvSpPr>
          <p:cNvPr id="7" name="Slide Number Placeholder 6">
            <a:extLst>
              <a:ext uri="{FF2B5EF4-FFF2-40B4-BE49-F238E27FC236}">
                <a16:creationId xmlns:a16="http://schemas.microsoft.com/office/drawing/2014/main" id="{B8FBDDA5-5F20-9DA8-39A5-47C702AA3C38}"/>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41</a:t>
            </a:fld>
            <a:endParaRPr lang="en-US" dirty="0"/>
          </a:p>
        </p:txBody>
      </p:sp>
      <p:sp>
        <p:nvSpPr>
          <p:cNvPr id="21" name="Footer Placeholder 20">
            <a:extLst>
              <a:ext uri="{FF2B5EF4-FFF2-40B4-BE49-F238E27FC236}">
                <a16:creationId xmlns:a16="http://schemas.microsoft.com/office/drawing/2014/main" id="{7B87A053-599F-3E64-D3D4-0B2AE2149E2F}"/>
              </a:ext>
            </a:extLst>
          </p:cNvPr>
          <p:cNvSpPr>
            <a:spLocks noGrp="1"/>
          </p:cNvSpPr>
          <p:nvPr>
            <p:ph type="ftr" sz="quarter" idx="13"/>
          </p:nvPr>
        </p:nvSpPr>
        <p:spPr>
          <a:xfrm>
            <a:off x="3950208" y="4965192"/>
            <a:ext cx="3108960" cy="182880"/>
          </a:xfrm>
        </p:spPr>
        <p:txBody>
          <a:bodyPr/>
          <a:lstStyle/>
          <a:p>
            <a:r>
              <a:rPr lang="en-US" dirty="0"/>
              <a:t>DOC-0250104 Rev A </a:t>
            </a:r>
          </a:p>
        </p:txBody>
      </p:sp>
      <p:sp>
        <p:nvSpPr>
          <p:cNvPr id="4" name="TextBox 3">
            <a:extLst>
              <a:ext uri="{FF2B5EF4-FFF2-40B4-BE49-F238E27FC236}">
                <a16:creationId xmlns:a16="http://schemas.microsoft.com/office/drawing/2014/main" id="{4FE73CCA-F2A0-A55E-624C-567BE44D965F}"/>
              </a:ext>
            </a:extLst>
          </p:cNvPr>
          <p:cNvSpPr txBox="1"/>
          <p:nvPr/>
        </p:nvSpPr>
        <p:spPr>
          <a:xfrm>
            <a:off x="548642" y="4614118"/>
            <a:ext cx="2044149" cy="307777"/>
          </a:xfrm>
          <a:prstGeom prst="rect">
            <a:avLst/>
          </a:prstGeom>
          <a:noFill/>
        </p:spPr>
        <p:txBody>
          <a:bodyPr wrap="square" lIns="0" tIns="45720" rIns="0" bIns="45720" rtlCol="0" anchor="t">
            <a:spAutoFit/>
          </a:bodyPr>
          <a:lstStyle>
            <a:defPPr>
              <a:defRPr lang="en-US"/>
            </a:defPPr>
            <a:lvl1pPr>
              <a:defRPr sz="700">
                <a:solidFill>
                  <a:schemeClr val="accent6"/>
                </a:solidFill>
              </a:defRPr>
            </a:lvl1pPr>
          </a:lstStyle>
          <a:p>
            <a:r>
              <a:rPr lang="en-US" dirty="0">
                <a:solidFill>
                  <a:schemeClr val="tx1"/>
                </a:solidFill>
              </a:rPr>
              <a:t>Animal model shown for illustration</a:t>
            </a:r>
          </a:p>
          <a:p>
            <a:r>
              <a:rPr lang="en-US" dirty="0">
                <a:solidFill>
                  <a:schemeClr val="tx1"/>
                </a:solidFill>
              </a:rPr>
              <a:t>Alterra implant shown for illustrative purposes </a:t>
            </a:r>
          </a:p>
        </p:txBody>
      </p:sp>
      <p:pic>
        <p:nvPicPr>
          <p:cNvPr id="2052" name="Picture 4">
            <a:extLst>
              <a:ext uri="{FF2B5EF4-FFF2-40B4-BE49-F238E27FC236}">
                <a16:creationId xmlns:a16="http://schemas.microsoft.com/office/drawing/2014/main" id="{EA0483F4-26C6-95BF-317A-E329219D72A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41772" r="19640" b="40927"/>
          <a:stretch/>
        </p:blipFill>
        <p:spPr bwMode="auto">
          <a:xfrm>
            <a:off x="0" y="3954462"/>
            <a:ext cx="5143053" cy="622859"/>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B246DF41-7989-1D27-BE90-E56CF8248CC9}"/>
              </a:ext>
            </a:extLst>
          </p:cNvPr>
          <p:cNvSpPr/>
          <p:nvPr/>
        </p:nvSpPr>
        <p:spPr>
          <a:xfrm>
            <a:off x="3818693" y="3968811"/>
            <a:ext cx="328799" cy="34325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CD39E70-0BCB-FC5B-DD89-25E94B400ECB}"/>
              </a:ext>
            </a:extLst>
          </p:cNvPr>
          <p:cNvSpPr txBox="1"/>
          <p:nvPr/>
        </p:nvSpPr>
        <p:spPr>
          <a:xfrm>
            <a:off x="3517721" y="3730632"/>
            <a:ext cx="1203618" cy="230832"/>
          </a:xfrm>
          <a:prstGeom prst="rect">
            <a:avLst/>
          </a:prstGeom>
          <a:noFill/>
        </p:spPr>
        <p:txBody>
          <a:bodyPr wrap="square" rtlCol="0">
            <a:spAutoFit/>
          </a:bodyPr>
          <a:lstStyle/>
          <a:p>
            <a:r>
              <a:rPr lang="en-US" sz="900" dirty="0"/>
              <a:t>Locked position</a:t>
            </a:r>
          </a:p>
        </p:txBody>
      </p:sp>
      <p:pic>
        <p:nvPicPr>
          <p:cNvPr id="8" name="Verify position of THV part 2-mov-allPatients">
            <a:hlinkClick r:id="" action="ppaction://media"/>
            <a:extLst>
              <a:ext uri="{FF2B5EF4-FFF2-40B4-BE49-F238E27FC236}">
                <a16:creationId xmlns:a16="http://schemas.microsoft.com/office/drawing/2014/main" id="{F46D7571-E927-FF7E-6ACF-E3BEC4648C21}"/>
              </a:ext>
            </a:extLst>
          </p:cNvPr>
          <p:cNvPicPr>
            <a:picLocks noChangeAspect="1"/>
          </p:cNvPicPr>
          <p:nvPr>
            <a:videoFile r:link="rId3"/>
            <p:extLst>
              <p:ext uri="{DAA4B4D4-6D71-4841-9C94-3DE7FCFB9230}">
                <p14:media xmlns:p14="http://schemas.microsoft.com/office/powerpoint/2010/main" r:embed="rId2"/>
              </p:ext>
            </p:extLst>
          </p:nvPr>
        </p:nvPicPr>
        <p:blipFill>
          <a:blip r:embed="rId6"/>
          <a:srcRect l="3212" b="3958"/>
          <a:stretch>
            <a:fillRect/>
          </a:stretch>
        </p:blipFill>
        <p:spPr>
          <a:xfrm>
            <a:off x="5924973" y="1345988"/>
            <a:ext cx="2522630" cy="2503190"/>
          </a:xfrm>
          <a:prstGeom prst="rect">
            <a:avLst/>
          </a:prstGeom>
          <a:ln w="38100">
            <a:solidFill>
              <a:schemeClr val="bg1"/>
            </a:solidFill>
            <a:miter lim="800000"/>
          </a:ln>
          <a:effectLst>
            <a:outerShdw blurRad="254000" algn="tl" rotWithShape="0">
              <a:prstClr val="black">
                <a:alpha val="20000"/>
              </a:prstClr>
            </a:outerShdw>
          </a:effectLst>
        </p:spPr>
      </p:pic>
      <p:grpSp>
        <p:nvGrpSpPr>
          <p:cNvPr id="10" name="Group 9">
            <a:extLst>
              <a:ext uri="{FF2B5EF4-FFF2-40B4-BE49-F238E27FC236}">
                <a16:creationId xmlns:a16="http://schemas.microsoft.com/office/drawing/2014/main" id="{87E4076C-A90C-D5F6-2593-80DF5414A4AC}"/>
              </a:ext>
            </a:extLst>
          </p:cNvPr>
          <p:cNvGrpSpPr/>
          <p:nvPr/>
        </p:nvGrpSpPr>
        <p:grpSpPr>
          <a:xfrm>
            <a:off x="6430320" y="3985134"/>
            <a:ext cx="1544100" cy="170045"/>
            <a:chOff x="4481096" y="3905167"/>
            <a:chExt cx="2406491" cy="443010"/>
          </a:xfrm>
        </p:grpSpPr>
        <p:sp>
          <p:nvSpPr>
            <p:cNvPr id="14" name="TextBox 13">
              <a:extLst>
                <a:ext uri="{FF2B5EF4-FFF2-40B4-BE49-F238E27FC236}">
                  <a16:creationId xmlns:a16="http://schemas.microsoft.com/office/drawing/2014/main" id="{C8C96F18-B48B-B157-E08E-9D87997DFD32}"/>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5" name="Freeform 8">
              <a:extLst>
                <a:ext uri="{FF2B5EF4-FFF2-40B4-BE49-F238E27FC236}">
                  <a16:creationId xmlns:a16="http://schemas.microsoft.com/office/drawing/2014/main" id="{5E5DACFD-AA96-5559-367D-13D3EAE179E0}"/>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Tree>
    <p:custDataLst>
      <p:tags r:id="rId1"/>
    </p:custDataLst>
    <p:extLst>
      <p:ext uri="{BB962C8B-B14F-4D97-AF65-F5344CB8AC3E}">
        <p14:creationId xmlns:p14="http://schemas.microsoft.com/office/powerpoint/2010/main" val="3828556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3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8046318" cy="685800"/>
          </a:xfrm>
        </p:spPr>
        <p:txBody>
          <a:bodyPr/>
          <a:lstStyle/>
          <a:p>
            <a:r>
              <a:rPr lang="en-US" dirty="0"/>
              <a:t>Rapid pacing protocol – Optional</a:t>
            </a:r>
          </a:p>
        </p:txBody>
      </p:sp>
      <p:sp>
        <p:nvSpPr>
          <p:cNvPr id="11" name="Footer Placeholder 10">
            <a:extLst>
              <a:ext uri="{FF2B5EF4-FFF2-40B4-BE49-F238E27FC236}">
                <a16:creationId xmlns:a16="http://schemas.microsoft.com/office/drawing/2014/main" id="{016A42C2-6091-D95E-BA52-80B7708953C3}"/>
              </a:ext>
            </a:extLst>
          </p:cNvPr>
          <p:cNvSpPr>
            <a:spLocks noGrp="1"/>
          </p:cNvSpPr>
          <p:nvPr>
            <p:ph type="ftr" sz="quarter" idx="11"/>
          </p:nvPr>
        </p:nvSpPr>
        <p:spPr>
          <a:xfrm>
            <a:off x="3950208" y="4965192"/>
            <a:ext cx="3108960" cy="182880"/>
          </a:xfrm>
        </p:spPr>
        <p:txBody>
          <a:bodyPr/>
          <a:lstStyle/>
          <a:p>
            <a:r>
              <a:rPr lang="en-US" dirty="0"/>
              <a:t>DOC-0250104 Rev A </a:t>
            </a:r>
          </a:p>
        </p:txBody>
      </p:sp>
      <p:sp>
        <p:nvSpPr>
          <p:cNvPr id="18" name="Slide Number Placeholder 17">
            <a:extLst>
              <a:ext uri="{FF2B5EF4-FFF2-40B4-BE49-F238E27FC236}">
                <a16:creationId xmlns:a16="http://schemas.microsoft.com/office/drawing/2014/main" id="{735EABC7-ACEA-08A9-B5DA-56853CCD2A28}"/>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42</a:t>
            </a:fld>
            <a:endParaRPr lang="en-US" dirty="0"/>
          </a:p>
        </p:txBody>
      </p:sp>
      <p:graphicFrame>
        <p:nvGraphicFramePr>
          <p:cNvPr id="2" name="Table 1">
            <a:extLst>
              <a:ext uri="{FF2B5EF4-FFF2-40B4-BE49-F238E27FC236}">
                <a16:creationId xmlns:a16="http://schemas.microsoft.com/office/drawing/2014/main" id="{6ACE682A-9E84-13B2-EA9E-13C2FC8FD368}"/>
              </a:ext>
            </a:extLst>
          </p:cNvPr>
          <p:cNvGraphicFramePr>
            <a:graphicFrameLocks noGrp="1"/>
          </p:cNvGraphicFramePr>
          <p:nvPr>
            <p:extLst>
              <p:ext uri="{D42A27DB-BD31-4B8C-83A1-F6EECF244321}">
                <p14:modId xmlns:p14="http://schemas.microsoft.com/office/powerpoint/2010/main" val="3169821209"/>
              </p:ext>
            </p:extLst>
          </p:nvPr>
        </p:nvGraphicFramePr>
        <p:xfrm>
          <a:off x="949416" y="1166757"/>
          <a:ext cx="5632813" cy="3439885"/>
        </p:xfrm>
        <a:graphic>
          <a:graphicData uri="http://schemas.openxmlformats.org/drawingml/2006/table">
            <a:tbl>
              <a:tblPr firstRow="1" lastRow="1" bandRow="1">
                <a:effectLst>
                  <a:outerShdw blurRad="381000" sx="102000" sy="102000" algn="ctr" rotWithShape="0">
                    <a:prstClr val="black">
                      <a:alpha val="20000"/>
                    </a:prstClr>
                  </a:outerShdw>
                </a:effectLst>
              </a:tblPr>
              <a:tblGrid>
                <a:gridCol w="1584718">
                  <a:extLst>
                    <a:ext uri="{9D8B030D-6E8A-4147-A177-3AD203B41FA5}">
                      <a16:colId xmlns:a16="http://schemas.microsoft.com/office/drawing/2014/main" val="20000"/>
                    </a:ext>
                  </a:extLst>
                </a:gridCol>
                <a:gridCol w="2417049">
                  <a:extLst>
                    <a:ext uri="{9D8B030D-6E8A-4147-A177-3AD203B41FA5}">
                      <a16:colId xmlns:a16="http://schemas.microsoft.com/office/drawing/2014/main" val="20002"/>
                    </a:ext>
                  </a:extLst>
                </a:gridCol>
                <a:gridCol w="1631046">
                  <a:extLst>
                    <a:ext uri="{9D8B030D-6E8A-4147-A177-3AD203B41FA5}">
                      <a16:colId xmlns:a16="http://schemas.microsoft.com/office/drawing/2014/main" val="20003"/>
                    </a:ext>
                  </a:extLst>
                </a:gridCol>
              </a:tblGrid>
              <a:tr h="294578">
                <a:tc gridSpan="3">
                  <a:txBody>
                    <a:bodyPr/>
                    <a:lstStyle/>
                    <a:p>
                      <a:r>
                        <a:rPr lang="en-US" sz="1100" b="1" dirty="0">
                          <a:solidFill>
                            <a:schemeClr val="tx1"/>
                          </a:solidFill>
                        </a:rPr>
                        <a:t>Protocol for pulmonic THV deployment</a:t>
                      </a:r>
                    </a:p>
                  </a:txBody>
                  <a:tcPr marL="68580" marR="68580" marT="34290" marB="34290" anchor="ctr">
                    <a:lnL w="12700" cmpd="sng">
                      <a:noFill/>
                      <a:prstDash val="solid"/>
                    </a:lnL>
                    <a:lnR w="12700" cmpd="sng">
                      <a:noFill/>
                      <a:prstDash val="solid"/>
                    </a:lnR>
                    <a:lnT w="12700" cmpd="sng">
                      <a:noFill/>
                      <a:prstDash val="solid"/>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ctr" defTabSz="914400" rtl="0" eaLnBrk="0" fontAlgn="base" latinLnBrk="0" hangingPunct="0">
                        <a:lnSpc>
                          <a:spcPct val="80000"/>
                        </a:lnSpc>
                        <a:spcBef>
                          <a:spcPct val="20000"/>
                        </a:spcBef>
                        <a:spcAft>
                          <a:spcPct val="0"/>
                        </a:spcAft>
                        <a:buClrTx/>
                        <a:buSzTx/>
                        <a:buFontTx/>
                        <a:buNone/>
                        <a:tabLst/>
                      </a:pPr>
                      <a:r>
                        <a:rPr kumimoji="0" lang="en-US" sz="1000" b="1" i="0" u="none" strike="noStrike" cap="none" normalizeH="0" baseline="0" dirty="0">
                          <a:ln>
                            <a:noFill/>
                          </a:ln>
                          <a:solidFill>
                            <a:schemeClr val="bg1"/>
                          </a:solidFill>
                          <a:effectLst/>
                          <a:latin typeface="Arial"/>
                          <a:cs typeface="Arial"/>
                        </a:rPr>
                        <a:t>Operator</a:t>
                      </a:r>
                    </a:p>
                  </a:txBody>
                  <a:tcPr marL="69850" marR="69850" marT="34290" marB="34290" anchor="ctr" horzOverflow="overflow">
                    <a:lnL>
                      <a:noFill/>
                    </a:lnL>
                    <a:lnR w="9525" cap="flat" cmpd="sng" algn="ctr">
                      <a:noFill/>
                      <a:prstDash val="solid"/>
                      <a:round/>
                      <a:headEnd type="none" w="med" len="med"/>
                      <a:tailEnd type="none" w="med" len="med"/>
                    </a:lnR>
                    <a:lnT>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ctr" defTabSz="914400" rtl="0" eaLnBrk="0" fontAlgn="base" latinLnBrk="0" hangingPunct="0">
                        <a:lnSpc>
                          <a:spcPct val="80000"/>
                        </a:lnSpc>
                        <a:spcBef>
                          <a:spcPct val="20000"/>
                        </a:spcBef>
                        <a:spcAft>
                          <a:spcPct val="0"/>
                        </a:spcAft>
                        <a:buClrTx/>
                        <a:buSzTx/>
                        <a:buFontTx/>
                        <a:buNone/>
                        <a:tabLst/>
                      </a:pPr>
                      <a:r>
                        <a:rPr kumimoji="0" lang="en-US" sz="1000" b="1" i="0" u="none" strike="noStrike" cap="none" normalizeH="0" baseline="0" dirty="0">
                          <a:ln>
                            <a:noFill/>
                          </a:ln>
                          <a:solidFill>
                            <a:schemeClr val="bg1"/>
                          </a:solidFill>
                          <a:effectLst/>
                          <a:latin typeface="Arial"/>
                          <a:cs typeface="Arial"/>
                        </a:rPr>
                        <a:t>Sequence</a:t>
                      </a:r>
                    </a:p>
                  </a:txBody>
                  <a:tcPr marL="69850" marR="6985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ctr" defTabSz="914400" rtl="0" eaLnBrk="0" fontAlgn="base" latinLnBrk="0" hangingPunct="0">
                        <a:lnSpc>
                          <a:spcPct val="80000"/>
                        </a:lnSpc>
                        <a:spcBef>
                          <a:spcPct val="20000"/>
                        </a:spcBef>
                        <a:spcAft>
                          <a:spcPct val="0"/>
                        </a:spcAft>
                        <a:buClrTx/>
                        <a:buSzTx/>
                        <a:buFontTx/>
                        <a:buNone/>
                        <a:tabLst/>
                      </a:pPr>
                      <a:r>
                        <a:rPr kumimoji="0" lang="en-US" sz="1000" b="1" i="0" u="none" strike="noStrike" cap="none" normalizeH="0" baseline="0" dirty="0">
                          <a:ln>
                            <a:noFill/>
                          </a:ln>
                          <a:solidFill>
                            <a:schemeClr val="bg1"/>
                          </a:solidFill>
                          <a:effectLst/>
                          <a:latin typeface="Arial"/>
                          <a:cs typeface="Arial"/>
                        </a:rPr>
                        <a:t>Verbal</a:t>
                      </a:r>
                    </a:p>
                  </a:txBody>
                  <a:tcPr marL="69850" marR="69850" marT="34290" marB="34290" anchor="ctr" horzOverflow="overflow">
                    <a:lnL w="9525" cap="flat" cmpd="sng" algn="ctr">
                      <a:noFill/>
                      <a:prstDash val="solid"/>
                      <a:round/>
                      <a:headEnd type="none" w="med" len="med"/>
                      <a:tailEnd type="none" w="med" len="med"/>
                    </a:lnL>
                    <a:lnR>
                      <a:noFill/>
                    </a:lnR>
                    <a:lnT>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1"/>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THV in position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“Ready?”</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Unlock inflation device</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“Ready”</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0003"/>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Verify </a:t>
                      </a:r>
                      <a:r>
                        <a:rPr kumimoji="0" lang="en-US" sz="800" b="1" i="0" u="none" strike="noStrike" cap="none" normalizeH="0" baseline="0" dirty="0">
                          <a:ln>
                            <a:noFill/>
                          </a:ln>
                          <a:solidFill>
                            <a:schemeClr val="tx1"/>
                          </a:solidFill>
                          <a:effectLst/>
                          <a:latin typeface="Arial"/>
                          <a:cs typeface="Arial"/>
                        </a:rPr>
                        <a:t>THV properly positioned</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“Begin inflating”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5536515"/>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Begin slow, controlled inflation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“Inflating”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2305112193"/>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Assess THV position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“Hold”</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7794820"/>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Stop inflation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“Holding”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501373745"/>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Reposition THV as necessary</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“Inflate”</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9246897"/>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Continue slow, controlled inflation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“Inflating”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559870800"/>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Primary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Confirm final THV position</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“Fully inflate”</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8662816"/>
                  </a:ext>
                </a:extLst>
              </a:tr>
              <a:tr h="28593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Secondary operator</a:t>
                      </a:r>
                    </a:p>
                  </a:txBody>
                  <a:tcPr marL="137160" marR="68580" marT="34290" marB="34290" anchor="ctr" horzOverflow="overflow">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9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Fully inflate, hold for 3 seconds, and deflate</a:t>
                      </a:r>
                    </a:p>
                  </a:txBody>
                  <a:tcPr marL="137160" marR="68580" marT="34290" marB="34290"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lvl="0" indent="0" algn="l" defTabSz="914400" rtl="0" eaLnBrk="0" fontAlgn="base" latinLnBrk="0" hangingPunct="0">
                        <a:lnSpc>
                          <a:spcPct val="80000"/>
                        </a:lnSpc>
                        <a:spcBef>
                          <a:spcPct val="20000"/>
                        </a:spcBef>
                        <a:spcAft>
                          <a:spcPct val="0"/>
                        </a:spcAft>
                        <a:buClrTx/>
                        <a:buSzTx/>
                        <a:buFontTx/>
                        <a:buNone/>
                        <a:tabLst/>
                      </a:pPr>
                      <a:r>
                        <a:rPr kumimoji="0" lang="en-US" sz="800" b="0" i="0" u="none" strike="noStrike" cap="none" normalizeH="0" baseline="0" dirty="0">
                          <a:ln>
                            <a:noFill/>
                          </a:ln>
                          <a:solidFill>
                            <a:schemeClr val="tx1"/>
                          </a:solidFill>
                          <a:effectLst/>
                          <a:latin typeface="Arial"/>
                          <a:cs typeface="Arial"/>
                        </a:rPr>
                        <a:t>“ 1… 2… 3… deflating”</a:t>
                      </a:r>
                    </a:p>
                  </a:txBody>
                  <a:tcPr marL="137160" marR="68580" marT="34290" marB="34290" anchor="ctr" horzOverflow="overflow">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3975410983"/>
                  </a:ext>
                </a:extLst>
              </a:tr>
            </a:tbl>
          </a:graphicData>
        </a:graphic>
      </p:graphicFrame>
      <p:grpSp>
        <p:nvGrpSpPr>
          <p:cNvPr id="10" name="Group 9">
            <a:extLst>
              <a:ext uri="{FF2B5EF4-FFF2-40B4-BE49-F238E27FC236}">
                <a16:creationId xmlns:a16="http://schemas.microsoft.com/office/drawing/2014/main" id="{48160BD4-50B7-4A85-640D-E701681E1BCA}"/>
              </a:ext>
            </a:extLst>
          </p:cNvPr>
          <p:cNvGrpSpPr/>
          <p:nvPr/>
        </p:nvGrpSpPr>
        <p:grpSpPr>
          <a:xfrm>
            <a:off x="315109" y="2872186"/>
            <a:ext cx="6375977" cy="1183687"/>
            <a:chOff x="1868138" y="2757712"/>
            <a:chExt cx="6375977" cy="1183687"/>
          </a:xfrm>
        </p:grpSpPr>
        <p:sp>
          <p:nvSpPr>
            <p:cNvPr id="12" name="Rectangle 11">
              <a:extLst>
                <a:ext uri="{FF2B5EF4-FFF2-40B4-BE49-F238E27FC236}">
                  <a16:creationId xmlns:a16="http://schemas.microsoft.com/office/drawing/2014/main" id="{9191C0A2-D6DF-0B11-7C7C-F7D23E2163F5}"/>
                </a:ext>
              </a:extLst>
            </p:cNvPr>
            <p:cNvSpPr/>
            <p:nvPr/>
          </p:nvSpPr>
          <p:spPr>
            <a:xfrm>
              <a:off x="2227211" y="2757712"/>
              <a:ext cx="6016904" cy="1183687"/>
            </a:xfrm>
            <a:prstGeom prst="rect">
              <a:avLst/>
            </a:prstGeom>
            <a:solidFill>
              <a:schemeClr val="bg1">
                <a:lumMod val="85000"/>
                <a:alpha val="6000"/>
              </a:schemeClr>
            </a:solidFill>
            <a:ln w="254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2" descr="http://cdn2.iconfinder.com/data/icons/humano2/128x128/actions/repeat.png">
              <a:extLst>
                <a:ext uri="{FF2B5EF4-FFF2-40B4-BE49-F238E27FC236}">
                  <a16:creationId xmlns:a16="http://schemas.microsoft.com/office/drawing/2014/main" id="{A9A73032-F0F8-D769-581B-BE77473CBDE4}"/>
                </a:ext>
              </a:extLst>
            </p:cNvPr>
            <p:cNvPicPr>
              <a:picLocks noChangeAspect="1" noChangeArrowheads="1"/>
            </p:cNvPicPr>
            <p:nvPr/>
          </p:nvPicPr>
          <p:blipFill rotWithShape="1">
            <a:blip r:embed="rId4" cstate="print">
              <a:duotone>
                <a:srgbClr val="C00000">
                  <a:shade val="45000"/>
                  <a:satMod val="135000"/>
                </a:srgbClr>
                <a:prstClr val="white"/>
              </a:duotone>
              <a:lum bright="-28000" contrast="60000"/>
            </a:blip>
            <a:srcRect l="13609" t="13609" r="13609" b="13609"/>
            <a:stretch/>
          </p:blipFill>
          <p:spPr bwMode="auto">
            <a:xfrm>
              <a:off x="2065632" y="3048424"/>
              <a:ext cx="323165" cy="323165"/>
            </a:xfrm>
            <a:prstGeom prst="ellipse">
              <a:avLst/>
            </a:prstGeom>
            <a:noFill/>
            <a:effectLst/>
          </p:spPr>
        </p:pic>
        <p:grpSp>
          <p:nvGrpSpPr>
            <p:cNvPr id="14" name="Group 13">
              <a:extLst>
                <a:ext uri="{FF2B5EF4-FFF2-40B4-BE49-F238E27FC236}">
                  <a16:creationId xmlns:a16="http://schemas.microsoft.com/office/drawing/2014/main" id="{623D06E0-23A5-0812-49D1-8CD92E31F49C}"/>
                </a:ext>
              </a:extLst>
            </p:cNvPr>
            <p:cNvGrpSpPr/>
            <p:nvPr/>
          </p:nvGrpSpPr>
          <p:grpSpPr>
            <a:xfrm>
              <a:off x="1868138" y="3428969"/>
              <a:ext cx="733848" cy="307777"/>
              <a:chOff x="448412" y="3580627"/>
              <a:chExt cx="733848" cy="307777"/>
            </a:xfrm>
          </p:grpSpPr>
          <p:cxnSp>
            <p:nvCxnSpPr>
              <p:cNvPr id="15" name="Straight Connector 14">
                <a:extLst>
                  <a:ext uri="{FF2B5EF4-FFF2-40B4-BE49-F238E27FC236}">
                    <a16:creationId xmlns:a16="http://schemas.microsoft.com/office/drawing/2014/main" id="{C0B33324-8C79-D30A-7B75-37E80B5E171A}"/>
                  </a:ext>
                </a:extLst>
              </p:cNvPr>
              <p:cNvCxnSpPr>
                <a:cxnSpLocks/>
              </p:cNvCxnSpPr>
              <p:nvPr/>
            </p:nvCxnSpPr>
            <p:spPr>
              <a:xfrm>
                <a:off x="809340" y="3584994"/>
                <a:ext cx="0" cy="258633"/>
              </a:xfrm>
              <a:prstGeom prst="line">
                <a:avLst/>
              </a:prstGeom>
              <a:ln w="31750">
                <a:solidFill>
                  <a:srgbClr val="F2F2F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423CDFA-445B-8557-4750-EA4D8C9D3CFC}"/>
                  </a:ext>
                </a:extLst>
              </p:cNvPr>
              <p:cNvSpPr/>
              <p:nvPr/>
            </p:nvSpPr>
            <p:spPr>
              <a:xfrm>
                <a:off x="448412" y="3580627"/>
                <a:ext cx="733848" cy="307777"/>
              </a:xfrm>
              <a:prstGeom prst="rect">
                <a:avLst/>
              </a:prstGeom>
            </p:spPr>
            <p:txBody>
              <a:bodyPr wrap="square">
                <a:spAutoFit/>
              </a:bodyPr>
              <a:lstStyle/>
              <a:p>
                <a:pPr algn="ctr" defTabSz="685766">
                  <a:defRPr/>
                </a:pPr>
                <a:r>
                  <a:rPr lang="en-US" sz="700" b="1" kern="0" dirty="0">
                    <a:solidFill>
                      <a:schemeClr val="accent1"/>
                    </a:solidFill>
                  </a:rPr>
                  <a:t>Repeat as necessary</a:t>
                </a:r>
              </a:p>
            </p:txBody>
          </p:sp>
        </p:grpSp>
      </p:grpSp>
      <p:grpSp>
        <p:nvGrpSpPr>
          <p:cNvPr id="19" name="Group 18">
            <a:extLst>
              <a:ext uri="{FF2B5EF4-FFF2-40B4-BE49-F238E27FC236}">
                <a16:creationId xmlns:a16="http://schemas.microsoft.com/office/drawing/2014/main" id="{ABA4A929-9446-2E53-28DF-A48AC0BCCF25}"/>
              </a:ext>
            </a:extLst>
          </p:cNvPr>
          <p:cNvGrpSpPr/>
          <p:nvPr/>
        </p:nvGrpSpPr>
        <p:grpSpPr>
          <a:xfrm>
            <a:off x="6785430" y="3277341"/>
            <a:ext cx="1777999" cy="471379"/>
            <a:chOff x="2858966" y="1282529"/>
            <a:chExt cx="2348690" cy="622679"/>
          </a:xfrm>
        </p:grpSpPr>
        <p:grpSp>
          <p:nvGrpSpPr>
            <p:cNvPr id="20" name="Group 19">
              <a:extLst>
                <a:ext uri="{FF2B5EF4-FFF2-40B4-BE49-F238E27FC236}">
                  <a16:creationId xmlns:a16="http://schemas.microsoft.com/office/drawing/2014/main" id="{0406538B-87E2-5177-BCEA-75B2AC74784B}"/>
                </a:ext>
              </a:extLst>
            </p:cNvPr>
            <p:cNvGrpSpPr/>
            <p:nvPr/>
          </p:nvGrpSpPr>
          <p:grpSpPr>
            <a:xfrm>
              <a:off x="2858966" y="1282529"/>
              <a:ext cx="511695" cy="511210"/>
              <a:chOff x="6550298" y="1216452"/>
              <a:chExt cx="511695" cy="511210"/>
            </a:xfrm>
          </p:grpSpPr>
          <p:sp>
            <p:nvSpPr>
              <p:cNvPr id="22" name="Rounded Rectangle 21">
                <a:extLst>
                  <a:ext uri="{FF2B5EF4-FFF2-40B4-BE49-F238E27FC236}">
                    <a16:creationId xmlns:a16="http://schemas.microsoft.com/office/drawing/2014/main" id="{DA240288-FCE2-D608-DE4F-1AF6B85FFA2A}"/>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200" b="1" dirty="0"/>
              </a:p>
            </p:txBody>
          </p:sp>
          <p:sp>
            <p:nvSpPr>
              <p:cNvPr id="23" name="TextBox 22">
                <a:extLst>
                  <a:ext uri="{FF2B5EF4-FFF2-40B4-BE49-F238E27FC236}">
                    <a16:creationId xmlns:a16="http://schemas.microsoft.com/office/drawing/2014/main" id="{28A8BC24-8F94-3047-6690-EFC8C237FA9C}"/>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500" b="1" dirty="0">
                    <a:solidFill>
                      <a:schemeClr val="bg1"/>
                    </a:solidFill>
                  </a:rPr>
                  <a:t>NOTE</a:t>
                </a:r>
              </a:p>
            </p:txBody>
          </p:sp>
          <p:pic>
            <p:nvPicPr>
              <p:cNvPr id="24" name="Graphic 23">
                <a:extLst>
                  <a:ext uri="{FF2B5EF4-FFF2-40B4-BE49-F238E27FC236}">
                    <a16:creationId xmlns:a16="http://schemas.microsoft.com/office/drawing/2014/main" id="{AB89A265-CB5E-5574-2C86-F80A391152F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21" name="Rectangle 20">
              <a:extLst>
                <a:ext uri="{FF2B5EF4-FFF2-40B4-BE49-F238E27FC236}">
                  <a16:creationId xmlns:a16="http://schemas.microsoft.com/office/drawing/2014/main" id="{99CDBCD4-6CAB-6155-398E-7614FD821B2B}"/>
                </a:ext>
              </a:extLst>
            </p:cNvPr>
            <p:cNvSpPr/>
            <p:nvPr/>
          </p:nvSpPr>
          <p:spPr>
            <a:xfrm>
              <a:off x="3261800" y="1282529"/>
              <a:ext cx="1945856" cy="622679"/>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0" lvl="2"/>
              <a:r>
                <a:rPr lang="en-US" sz="700" dirty="0">
                  <a:solidFill>
                    <a:schemeClr val="accent6"/>
                  </a:solidFill>
                  <a:ea typeface="ＭＳ Ｐゴシック" pitchFamily="34" charset="-128"/>
                </a:rPr>
                <a:t>Secondary operator should only act on the direction of the primary operator.</a:t>
              </a:r>
            </a:p>
          </p:txBody>
        </p:sp>
      </p:grpSp>
    </p:spTree>
    <p:custDataLst>
      <p:tags r:id="rId1"/>
    </p:custDataLst>
    <p:extLst>
      <p:ext uri="{BB962C8B-B14F-4D97-AF65-F5344CB8AC3E}">
        <p14:creationId xmlns:p14="http://schemas.microsoft.com/office/powerpoint/2010/main" val="45932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3">
            <a:extLst>
              <a:ext uri="{FF2B5EF4-FFF2-40B4-BE49-F238E27FC236}">
                <a16:creationId xmlns:a16="http://schemas.microsoft.com/office/drawing/2014/main" id="{077C96E1-8619-FE40-A65F-6D4493D5EA05}"/>
              </a:ext>
            </a:extLst>
          </p:cNvPr>
          <p:cNvSpPr>
            <a:spLocks noGrp="1"/>
          </p:cNvSpPr>
          <p:nvPr>
            <p:ph type="title"/>
          </p:nvPr>
        </p:nvSpPr>
        <p:spPr>
          <a:xfrm>
            <a:off x="548640" y="310896"/>
            <a:ext cx="8046318" cy="685800"/>
          </a:xfrm>
        </p:spPr>
        <p:txBody>
          <a:bodyPr>
            <a:spAutoFit/>
          </a:bodyPr>
          <a:lstStyle/>
          <a:p>
            <a:r>
              <a:rPr lang="en-US" dirty="0"/>
              <a:t>THV deployment</a:t>
            </a:r>
          </a:p>
        </p:txBody>
      </p:sp>
      <p:sp>
        <p:nvSpPr>
          <p:cNvPr id="12" name="Content Placeholder 11">
            <a:extLst>
              <a:ext uri="{FF2B5EF4-FFF2-40B4-BE49-F238E27FC236}">
                <a16:creationId xmlns:a16="http://schemas.microsoft.com/office/drawing/2014/main" id="{32224CB9-0094-D33E-D08F-19E9A4DABCED}"/>
              </a:ext>
            </a:extLst>
          </p:cNvPr>
          <p:cNvSpPr>
            <a:spLocks noGrp="1"/>
          </p:cNvSpPr>
          <p:nvPr>
            <p:ph idx="1"/>
          </p:nvPr>
        </p:nvSpPr>
        <p:spPr>
          <a:xfrm>
            <a:off x="549275" y="1189038"/>
            <a:ext cx="1745690" cy="3475037"/>
          </a:xfrm>
        </p:spPr>
        <p:txBody>
          <a:bodyPr/>
          <a:lstStyle/>
          <a:p>
            <a:pPr marL="285750" indent="0">
              <a:buNone/>
            </a:pPr>
            <a:r>
              <a:rPr lang="en-US" sz="1200" b="1" dirty="0"/>
              <a:t>Check to ensure: </a:t>
            </a:r>
          </a:p>
          <a:p>
            <a:r>
              <a:rPr lang="en-US" sz="1100" dirty="0"/>
              <a:t>Valve capsule is fully retracted prior to deployment </a:t>
            </a:r>
          </a:p>
          <a:p>
            <a:r>
              <a:rPr lang="en-US" sz="1100" dirty="0"/>
              <a:t>Gripper and the handle are touching</a:t>
            </a:r>
          </a:p>
          <a:p>
            <a:r>
              <a:rPr lang="en-US" sz="1100" dirty="0"/>
              <a:t>Delivery system is locked</a:t>
            </a:r>
          </a:p>
          <a:p>
            <a:endParaRPr lang="en-US" sz="1200" dirty="0"/>
          </a:p>
        </p:txBody>
      </p:sp>
      <p:sp>
        <p:nvSpPr>
          <p:cNvPr id="14" name="TextBox 13">
            <a:extLst>
              <a:ext uri="{FF2B5EF4-FFF2-40B4-BE49-F238E27FC236}">
                <a16:creationId xmlns:a16="http://schemas.microsoft.com/office/drawing/2014/main" id="{81C6F752-E3C2-85B4-7586-7F434C373EB2}"/>
              </a:ext>
            </a:extLst>
          </p:cNvPr>
          <p:cNvSpPr txBox="1"/>
          <p:nvPr/>
        </p:nvSpPr>
        <p:spPr>
          <a:xfrm>
            <a:off x="2723471" y="1264384"/>
            <a:ext cx="2987046" cy="3316292"/>
          </a:xfrm>
          <a:prstGeom prst="rect">
            <a:avLst/>
          </a:prstGeom>
          <a:noFill/>
        </p:spPr>
        <p:txBody>
          <a:bodyPr wrap="square">
            <a:spAutoFit/>
          </a:bodyPr>
          <a:lstStyle/>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Unlock the inflation device</a:t>
            </a:r>
          </a:p>
          <a:p>
            <a:pPr marL="520700" lvl="1" indent="-177800" defTabSz="685766">
              <a:spcBef>
                <a:spcPts val="0"/>
              </a:spcBef>
              <a:spcAft>
                <a:spcPts val="600"/>
              </a:spcAft>
              <a:buClr>
                <a:schemeClr val="accent1"/>
              </a:buClr>
              <a:buFont typeface="+mj-lt"/>
              <a:buAutoNum type="arabicPeriod"/>
              <a:defRPr/>
            </a:pPr>
            <a:endParaRPr lang="en-US" sz="1100" b="1"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Confirm positioning of the valve within intended landing zone</a:t>
            </a:r>
          </a:p>
          <a:p>
            <a:pPr marL="520700" lvl="1" indent="-177800" defTabSz="685766">
              <a:lnSpc>
                <a:spcPct val="90000"/>
              </a:lnSpc>
              <a:spcBef>
                <a:spcPts val="0"/>
              </a:spcBef>
              <a:spcAft>
                <a:spcPts val="600"/>
              </a:spcAft>
              <a:buClr>
                <a:schemeClr val="accent1"/>
              </a:buClr>
              <a:buFont typeface="+mj-lt"/>
              <a:buAutoNum type="arabicPeriod"/>
              <a:defRPr/>
            </a:pPr>
            <a:endParaRPr lang="en-US" sz="1100"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Begin initial deployment with </a:t>
            </a:r>
            <a:br>
              <a:rPr lang="en-US" sz="1100" kern="0" dirty="0"/>
            </a:br>
            <a:r>
              <a:rPr lang="en-US" sz="1100" kern="0" dirty="0"/>
              <a:t>a slow controlled inflation</a:t>
            </a:r>
          </a:p>
          <a:p>
            <a:pPr marL="520700" lvl="1" indent="-177800" defTabSz="685766">
              <a:lnSpc>
                <a:spcPct val="90000"/>
              </a:lnSpc>
              <a:spcBef>
                <a:spcPts val="0"/>
              </a:spcBef>
              <a:spcAft>
                <a:spcPts val="600"/>
              </a:spcAft>
              <a:buClr>
                <a:schemeClr val="accent1"/>
              </a:buClr>
              <a:buFont typeface="+mj-lt"/>
              <a:buAutoNum type="arabicPeriod"/>
              <a:defRPr/>
            </a:pPr>
            <a:endParaRPr lang="en-US" sz="1100" b="1"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Reposition THV </a:t>
            </a:r>
            <a:br>
              <a:rPr lang="en-US" sz="1100" kern="0" dirty="0"/>
            </a:br>
            <a:r>
              <a:rPr lang="en-US" sz="1100" kern="0" dirty="0"/>
              <a:t>as necessary</a:t>
            </a:r>
          </a:p>
          <a:p>
            <a:pPr marL="520700" lvl="1" indent="-177800" defTabSz="685766">
              <a:lnSpc>
                <a:spcPct val="90000"/>
              </a:lnSpc>
              <a:spcBef>
                <a:spcPts val="0"/>
              </a:spcBef>
              <a:spcAft>
                <a:spcPts val="600"/>
              </a:spcAft>
              <a:buClr>
                <a:schemeClr val="accent1"/>
              </a:buClr>
              <a:buFont typeface="+mj-lt"/>
              <a:buAutoNum type="arabicPeriod"/>
              <a:defRPr/>
            </a:pPr>
            <a:endParaRPr lang="en-US" sz="1100" b="1"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Fully inflate and hold for 3 seconds to ensure complete deployment</a:t>
            </a:r>
          </a:p>
          <a:p>
            <a:pPr marL="520700" lvl="1" indent="-177800" defTabSz="685766">
              <a:lnSpc>
                <a:spcPct val="90000"/>
              </a:lnSpc>
              <a:spcBef>
                <a:spcPts val="0"/>
              </a:spcBef>
              <a:spcAft>
                <a:spcPts val="600"/>
              </a:spcAft>
              <a:buClr>
                <a:schemeClr val="accent1"/>
              </a:buClr>
              <a:buFont typeface="+mj-lt"/>
              <a:buAutoNum type="arabicPeriod"/>
              <a:defRPr/>
            </a:pPr>
            <a:endParaRPr lang="en-US" sz="1100" kern="0" dirty="0"/>
          </a:p>
          <a:p>
            <a:pPr marL="520700" lvl="1" indent="-177800" defTabSz="685766">
              <a:lnSpc>
                <a:spcPct val="90000"/>
              </a:lnSpc>
              <a:spcBef>
                <a:spcPts val="0"/>
              </a:spcBef>
              <a:spcAft>
                <a:spcPts val="600"/>
              </a:spcAft>
              <a:buClr>
                <a:schemeClr val="accent1"/>
              </a:buClr>
              <a:buFont typeface="+mj-lt"/>
              <a:buAutoNum type="arabicPeriod"/>
              <a:defRPr/>
            </a:pPr>
            <a:r>
              <a:rPr lang="en-US" sz="1100" kern="0" dirty="0"/>
              <a:t>Completely deflate the </a:t>
            </a:r>
            <a:br>
              <a:rPr lang="en-US" sz="1100" kern="0" dirty="0"/>
            </a:br>
            <a:r>
              <a:rPr lang="en-US" sz="1100" kern="0" dirty="0"/>
              <a:t>balloon and withdraw</a:t>
            </a:r>
          </a:p>
        </p:txBody>
      </p:sp>
      <p:pic>
        <p:nvPicPr>
          <p:cNvPr id="30" name="Picture 7">
            <a:extLst>
              <a:ext uri="{FF2B5EF4-FFF2-40B4-BE49-F238E27FC236}">
                <a16:creationId xmlns:a16="http://schemas.microsoft.com/office/drawing/2014/main" id="{FF37B591-D890-5C49-868E-1494D8B9B2AB}"/>
              </a:ext>
            </a:extLst>
          </p:cNvPr>
          <p:cNvPicPr>
            <a:picLocks noChangeAspect="1" noChangeArrowheads="1"/>
          </p:cNvPicPr>
          <p:nvPr/>
        </p:nvPicPr>
        <p:blipFill rotWithShape="1">
          <a:blip r:embed="rId4" cstate="print"/>
          <a:srcRect l="20684" t="22737" r="14151" b="7438"/>
          <a:stretch/>
        </p:blipFill>
        <p:spPr bwMode="auto">
          <a:xfrm>
            <a:off x="2645869" y="4137706"/>
            <a:ext cx="382852" cy="382852"/>
          </a:xfrm>
          <a:prstGeom prst="ellipse">
            <a:avLst/>
          </a:prstGeom>
          <a:ln w="25400">
            <a:solidFill>
              <a:schemeClr val="bg1"/>
            </a:solidFill>
          </a:ln>
          <a:effectLst>
            <a:outerShdw blurRad="114300" dist="38100" dir="2700000" algn="tl" rotWithShape="0">
              <a:prstClr val="black">
                <a:alpha val="40000"/>
              </a:prstClr>
            </a:outerShdw>
          </a:effectLst>
        </p:spPr>
      </p:pic>
      <p:pic>
        <p:nvPicPr>
          <p:cNvPr id="32" name="Picture 2">
            <a:extLst>
              <a:ext uri="{FF2B5EF4-FFF2-40B4-BE49-F238E27FC236}">
                <a16:creationId xmlns:a16="http://schemas.microsoft.com/office/drawing/2014/main" id="{F07C4932-72A0-234E-8F6B-07441F6AFB42}"/>
              </a:ext>
            </a:extLst>
          </p:cNvPr>
          <p:cNvPicPr>
            <a:picLocks noChangeArrowheads="1"/>
          </p:cNvPicPr>
          <p:nvPr/>
        </p:nvPicPr>
        <p:blipFill rotWithShape="1">
          <a:blip r:embed="rId5" cstate="print"/>
          <a:srcRect l="19938" t="16258" r="15083" b="12107"/>
          <a:stretch/>
        </p:blipFill>
        <p:spPr bwMode="auto">
          <a:xfrm>
            <a:off x="2662247" y="2281572"/>
            <a:ext cx="350096" cy="350096"/>
          </a:xfrm>
          <a:prstGeom prst="ellipse">
            <a:avLst/>
          </a:prstGeom>
          <a:ln w="25400">
            <a:solidFill>
              <a:schemeClr val="bg1"/>
            </a:solidFill>
          </a:ln>
          <a:effectLst>
            <a:outerShdw blurRad="114300" dist="38100" dir="2700000" algn="tl" rotWithShape="0">
              <a:prstClr val="black">
                <a:alpha val="40000"/>
              </a:prstClr>
            </a:outerShdw>
          </a:effectLst>
        </p:spPr>
      </p:pic>
      <p:sp>
        <p:nvSpPr>
          <p:cNvPr id="38" name="Oval 37">
            <a:extLst>
              <a:ext uri="{FF2B5EF4-FFF2-40B4-BE49-F238E27FC236}">
                <a16:creationId xmlns:a16="http://schemas.microsoft.com/office/drawing/2014/main" id="{D7092084-91ED-344B-86E1-50A68B69B902}"/>
              </a:ext>
            </a:extLst>
          </p:cNvPr>
          <p:cNvSpPr>
            <a:spLocks noChangeAspect="1"/>
          </p:cNvSpPr>
          <p:nvPr/>
        </p:nvSpPr>
        <p:spPr>
          <a:xfrm>
            <a:off x="2645870" y="3543732"/>
            <a:ext cx="382851" cy="382855"/>
          </a:xfrm>
          <a:prstGeom prst="ellipse">
            <a:avLst/>
          </a:prstGeom>
          <a:solidFill>
            <a:schemeClr val="bg1">
              <a:lumMod val="95000"/>
            </a:schemeClr>
          </a:solidFill>
          <a:ln w="25400">
            <a:solidFill>
              <a:schemeClr val="bg1"/>
            </a:solidFill>
          </a:ln>
          <a:effectLst>
            <a:outerShdw blurRad="1143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80000"/>
              </a:lnSpc>
            </a:pPr>
            <a:r>
              <a:rPr lang="en-US" sz="900" dirty="0">
                <a:solidFill>
                  <a:schemeClr val="tx1"/>
                </a:solidFill>
              </a:rPr>
              <a:t>3 Sec</a:t>
            </a:r>
          </a:p>
        </p:txBody>
      </p:sp>
      <p:pic>
        <p:nvPicPr>
          <p:cNvPr id="211" name="Picture 2"/>
          <p:cNvPicPr>
            <a:picLocks noChangeAspect="1" noChangeArrowheads="1"/>
          </p:cNvPicPr>
          <p:nvPr/>
        </p:nvPicPr>
        <p:blipFill rotWithShape="1">
          <a:blip r:embed="rId6" cstate="print"/>
          <a:srcRect l="21461" t="2339" r="14498" b="70564"/>
          <a:stretch/>
        </p:blipFill>
        <p:spPr bwMode="auto">
          <a:xfrm>
            <a:off x="2659063" y="1207602"/>
            <a:ext cx="356465" cy="350347"/>
          </a:xfrm>
          <a:prstGeom prst="ellipse">
            <a:avLst/>
          </a:prstGeom>
          <a:ln w="25400">
            <a:solidFill>
              <a:schemeClr val="bg1"/>
            </a:solidFill>
          </a:ln>
          <a:effectLst>
            <a:outerShdw blurRad="114300" dist="38100" dir="2700000" algn="tl" rotWithShape="0">
              <a:prstClr val="black">
                <a:alpha val="40000"/>
              </a:prstClr>
            </a:outerShdw>
          </a:effectLst>
        </p:spPr>
      </p:pic>
      <p:grpSp>
        <p:nvGrpSpPr>
          <p:cNvPr id="19" name="Group 18">
            <a:extLst>
              <a:ext uri="{FF2B5EF4-FFF2-40B4-BE49-F238E27FC236}">
                <a16:creationId xmlns:a16="http://schemas.microsoft.com/office/drawing/2014/main" id="{9B22C5B0-0B22-5DE0-82C0-F0AC8BE72980}"/>
              </a:ext>
            </a:extLst>
          </p:cNvPr>
          <p:cNvGrpSpPr/>
          <p:nvPr/>
        </p:nvGrpSpPr>
        <p:grpSpPr>
          <a:xfrm>
            <a:off x="5687731" y="1292942"/>
            <a:ext cx="2869081" cy="3407073"/>
            <a:chOff x="6214834" y="1807409"/>
            <a:chExt cx="2523439" cy="2996609"/>
          </a:xfrm>
        </p:grpSpPr>
        <p:grpSp>
          <p:nvGrpSpPr>
            <p:cNvPr id="20" name="Group 19">
              <a:extLst>
                <a:ext uri="{FF2B5EF4-FFF2-40B4-BE49-F238E27FC236}">
                  <a16:creationId xmlns:a16="http://schemas.microsoft.com/office/drawing/2014/main" id="{52EC0738-E99C-126B-E07D-54EE60FB6E8D}"/>
                </a:ext>
              </a:extLst>
            </p:cNvPr>
            <p:cNvGrpSpPr/>
            <p:nvPr/>
          </p:nvGrpSpPr>
          <p:grpSpPr>
            <a:xfrm>
              <a:off x="6219101" y="1807409"/>
              <a:ext cx="1494161" cy="280961"/>
              <a:chOff x="6219101" y="973622"/>
              <a:chExt cx="1494161" cy="280961"/>
            </a:xfrm>
          </p:grpSpPr>
          <p:sp>
            <p:nvSpPr>
              <p:cNvPr id="22" name="Rounded Rectangle 9">
                <a:extLst>
                  <a:ext uri="{FF2B5EF4-FFF2-40B4-BE49-F238E27FC236}">
                    <a16:creationId xmlns:a16="http://schemas.microsoft.com/office/drawing/2014/main" id="{9A230906-719F-C99E-40B2-8EC3F8A757C2}"/>
                  </a:ext>
                </a:extLst>
              </p:cNvPr>
              <p:cNvSpPr/>
              <p:nvPr/>
            </p:nvSpPr>
            <p:spPr>
              <a:xfrm>
                <a:off x="6219101" y="973622"/>
                <a:ext cx="1494161" cy="280961"/>
              </a:xfrm>
              <a:prstGeom prst="round2Same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154305" rIns="51435" bIns="282893" rtlCol="0" anchor="ctr"/>
              <a:lstStyle/>
              <a:p>
                <a:pPr algn="r"/>
                <a:endParaRPr lang="en-US" sz="1200" b="1" dirty="0"/>
              </a:p>
            </p:txBody>
          </p:sp>
          <p:sp>
            <p:nvSpPr>
              <p:cNvPr id="23" name="TextBox 22">
                <a:extLst>
                  <a:ext uri="{FF2B5EF4-FFF2-40B4-BE49-F238E27FC236}">
                    <a16:creationId xmlns:a16="http://schemas.microsoft.com/office/drawing/2014/main" id="{97D9440B-7134-97C7-8896-7FEFAC09296B}"/>
                  </a:ext>
                </a:extLst>
              </p:cNvPr>
              <p:cNvSpPr txBox="1"/>
              <p:nvPr/>
            </p:nvSpPr>
            <p:spPr>
              <a:xfrm>
                <a:off x="6230112" y="1009939"/>
                <a:ext cx="1472140" cy="173682"/>
              </a:xfrm>
              <a:prstGeom prst="rect">
                <a:avLst/>
              </a:prstGeom>
              <a:noFill/>
            </p:spPr>
            <p:txBody>
              <a:bodyPr wrap="square" lIns="0" tIns="0" rIns="0" bIns="0" rtlCol="0" anchor="ctr">
                <a:noAutofit/>
              </a:bodyPr>
              <a:lstStyle/>
              <a:p>
                <a:pPr algn="ctr"/>
                <a:r>
                  <a:rPr lang="en-US" sz="900" b="1" dirty="0">
                    <a:solidFill>
                      <a:schemeClr val="bg1"/>
                    </a:solidFill>
                  </a:rPr>
                  <a:t>Additional considerations</a:t>
                </a:r>
              </a:p>
            </p:txBody>
          </p:sp>
        </p:grpSp>
        <p:sp>
          <p:nvSpPr>
            <p:cNvPr id="21" name="Rectangle 20">
              <a:extLst>
                <a:ext uri="{FF2B5EF4-FFF2-40B4-BE49-F238E27FC236}">
                  <a16:creationId xmlns:a16="http://schemas.microsoft.com/office/drawing/2014/main" id="{66C12E10-BAE8-3B28-6D13-4E2DE84F8343}"/>
                </a:ext>
              </a:extLst>
            </p:cNvPr>
            <p:cNvSpPr/>
            <p:nvPr/>
          </p:nvSpPr>
          <p:spPr>
            <a:xfrm>
              <a:off x="6214834" y="2050236"/>
              <a:ext cx="2523439" cy="2753782"/>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91440" rIns="91440" bIns="91440" rtlCol="0" anchor="ctr" anchorCtr="0">
              <a:noAutofit/>
            </a:bodyPr>
            <a:lstStyle/>
            <a:p>
              <a:pPr marL="177800" indent="-177800">
                <a:spcBef>
                  <a:spcPts val="0"/>
                </a:spcBef>
                <a:spcAft>
                  <a:spcPts val="600"/>
                </a:spcAft>
                <a:buClr>
                  <a:schemeClr val="accent1"/>
                </a:buClr>
                <a:buFont typeface="Wingdings" panose="05000000000000000000" pitchFamily="2" charset="2"/>
                <a:buChar char="§"/>
              </a:pPr>
              <a:r>
                <a:rPr lang="en-US" sz="1000" dirty="0">
                  <a:solidFill>
                    <a:schemeClr val="tx1"/>
                  </a:solidFill>
                </a:rPr>
                <a:t>Verify valve capsule is fully retracted and the handle and gripper are together</a:t>
              </a:r>
            </a:p>
            <a:p>
              <a:pPr marL="401638" lvl="1" indent="-152400">
                <a:spcBef>
                  <a:spcPts val="0"/>
                </a:spcBef>
                <a:spcAft>
                  <a:spcPts val="600"/>
                </a:spcAft>
                <a:buClr>
                  <a:schemeClr val="accent1"/>
                </a:buClr>
                <a:buFont typeface="Arial"/>
                <a:buChar char="–"/>
              </a:pPr>
              <a:r>
                <a:rPr lang="en-US" sz="900" b="1" dirty="0">
                  <a:solidFill>
                    <a:schemeClr val="tx1"/>
                  </a:solidFill>
                </a:rPr>
                <a:t>Ensure full inflation </a:t>
              </a:r>
              <a:r>
                <a:rPr lang="en-US" sz="900" dirty="0">
                  <a:solidFill>
                    <a:schemeClr val="tx1"/>
                  </a:solidFill>
                </a:rPr>
                <a:t>of balloon </a:t>
              </a:r>
              <a:br>
                <a:rPr lang="en-US" sz="900" dirty="0">
                  <a:solidFill>
                    <a:schemeClr val="tx1"/>
                  </a:solidFill>
                </a:rPr>
              </a:br>
              <a:r>
                <a:rPr lang="en-US" sz="900" dirty="0">
                  <a:solidFill>
                    <a:schemeClr val="tx1"/>
                  </a:solidFill>
                </a:rPr>
                <a:t>during deployment</a:t>
              </a:r>
            </a:p>
            <a:p>
              <a:pPr marL="401638" lvl="1" indent="-169863">
                <a:spcBef>
                  <a:spcPts val="0"/>
                </a:spcBef>
                <a:spcAft>
                  <a:spcPts val="600"/>
                </a:spcAft>
                <a:buClr>
                  <a:schemeClr val="accent1"/>
                </a:buClr>
                <a:buFont typeface="Arial"/>
                <a:buChar char="–"/>
              </a:pPr>
              <a:r>
                <a:rPr lang="en-US" sz="900" b="1" dirty="0">
                  <a:solidFill>
                    <a:schemeClr val="tx1"/>
                  </a:solidFill>
                </a:rPr>
                <a:t>Ensure stability </a:t>
              </a:r>
              <a:r>
                <a:rPr lang="en-US" sz="900" dirty="0">
                  <a:solidFill>
                    <a:schemeClr val="tx1"/>
                  </a:solidFill>
                </a:rPr>
                <a:t>of delivery system during THV deployment</a:t>
              </a:r>
            </a:p>
            <a:p>
              <a:pPr marL="177800" indent="-177800">
                <a:spcBef>
                  <a:spcPts val="0"/>
                </a:spcBef>
                <a:spcAft>
                  <a:spcPts val="600"/>
                </a:spcAft>
                <a:buClr>
                  <a:schemeClr val="accent1"/>
                </a:buClr>
                <a:buFont typeface="Wingdings" panose="05000000000000000000" pitchFamily="2" charset="2"/>
                <a:buChar char="§"/>
              </a:pPr>
              <a:r>
                <a:rPr lang="en-US" sz="1000" b="1" dirty="0">
                  <a:solidFill>
                    <a:schemeClr val="tx1"/>
                  </a:solidFill>
                </a:rPr>
                <a:t>Slow inflation during initial deployment </a:t>
              </a:r>
              <a:r>
                <a:rPr lang="en-US" sz="1000" dirty="0">
                  <a:solidFill>
                    <a:schemeClr val="tx1"/>
                  </a:solidFill>
                </a:rPr>
                <a:t>may help with stability of the delivery system and THV during deployment</a:t>
              </a:r>
            </a:p>
            <a:p>
              <a:pPr marL="177800" indent="-177800">
                <a:spcBef>
                  <a:spcPts val="0"/>
                </a:spcBef>
                <a:spcAft>
                  <a:spcPts val="600"/>
                </a:spcAft>
                <a:buClr>
                  <a:schemeClr val="accent1"/>
                </a:buClr>
                <a:buFont typeface="Wingdings" panose="05000000000000000000" pitchFamily="2" charset="2"/>
                <a:buChar char="§"/>
              </a:pPr>
              <a:r>
                <a:rPr lang="en-US" sz="1000" dirty="0">
                  <a:solidFill>
                    <a:schemeClr val="tx1"/>
                  </a:solidFill>
                </a:rPr>
                <a:t>If considered, reposition only at the very early stage of deployment</a:t>
              </a:r>
            </a:p>
            <a:p>
              <a:pPr marL="177800" indent="-177800">
                <a:spcBef>
                  <a:spcPts val="0"/>
                </a:spcBef>
                <a:spcAft>
                  <a:spcPts val="600"/>
                </a:spcAft>
                <a:buClr>
                  <a:schemeClr val="accent1"/>
                </a:buClr>
                <a:buFont typeface="Wingdings" panose="05000000000000000000" pitchFamily="2" charset="2"/>
                <a:buChar char="§"/>
              </a:pPr>
              <a:r>
                <a:rPr lang="en-US" sz="1000" dirty="0">
                  <a:solidFill>
                    <a:schemeClr val="tx1"/>
                  </a:solidFill>
                </a:rPr>
                <a:t>Always maintain control of the plunger of inflation device when releasing it</a:t>
              </a:r>
            </a:p>
            <a:p>
              <a:pPr marL="177800" indent="-177800">
                <a:spcBef>
                  <a:spcPts val="0"/>
                </a:spcBef>
                <a:spcAft>
                  <a:spcPts val="600"/>
                </a:spcAft>
                <a:buClr>
                  <a:schemeClr val="accent1"/>
                </a:buClr>
                <a:buFont typeface="Wingdings" panose="05000000000000000000" pitchFamily="2" charset="2"/>
                <a:buChar char="§"/>
              </a:pPr>
              <a:r>
                <a:rPr lang="en-US" sz="1000" dirty="0">
                  <a:solidFill>
                    <a:schemeClr val="tx1"/>
                  </a:solidFill>
                </a:rPr>
                <a:t>Never lock the inflation device during balloon pre-dilation or THV deployment</a:t>
              </a:r>
            </a:p>
          </p:txBody>
        </p:sp>
      </p:grpSp>
      <p:sp>
        <p:nvSpPr>
          <p:cNvPr id="31" name="Footer Placeholder 30">
            <a:extLst>
              <a:ext uri="{FF2B5EF4-FFF2-40B4-BE49-F238E27FC236}">
                <a16:creationId xmlns:a16="http://schemas.microsoft.com/office/drawing/2014/main" id="{29335CA6-AE8C-D590-935F-97DF7515184F}"/>
              </a:ext>
            </a:extLst>
          </p:cNvPr>
          <p:cNvSpPr>
            <a:spLocks noGrp="1"/>
          </p:cNvSpPr>
          <p:nvPr>
            <p:ph type="ftr" sz="quarter" idx="13"/>
          </p:nvPr>
        </p:nvSpPr>
        <p:spPr/>
        <p:txBody>
          <a:bodyPr/>
          <a:lstStyle/>
          <a:p>
            <a:r>
              <a:rPr lang="en-US" dirty="0"/>
              <a:t>DOC-0250104 Rev A </a:t>
            </a:r>
          </a:p>
        </p:txBody>
      </p:sp>
      <p:pic>
        <p:nvPicPr>
          <p:cNvPr id="2" name="Graphic 1">
            <a:extLst>
              <a:ext uri="{FF2B5EF4-FFF2-40B4-BE49-F238E27FC236}">
                <a16:creationId xmlns:a16="http://schemas.microsoft.com/office/drawing/2014/main" id="{12B02637-7FBC-2BB4-63B2-3399F1B63A3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5812" y="1188280"/>
            <a:ext cx="225914" cy="225914"/>
          </a:xfrm>
          <a:prstGeom prst="rect">
            <a:avLst/>
          </a:prstGeom>
        </p:spPr>
      </p:pic>
      <p:sp>
        <p:nvSpPr>
          <p:cNvPr id="6" name="Slide Number Placeholder 5">
            <a:extLst>
              <a:ext uri="{FF2B5EF4-FFF2-40B4-BE49-F238E27FC236}">
                <a16:creationId xmlns:a16="http://schemas.microsoft.com/office/drawing/2014/main" id="{E03ADA3D-22B5-A536-91DA-21E8D9BE6ECE}"/>
              </a:ext>
            </a:extLst>
          </p:cNvPr>
          <p:cNvSpPr>
            <a:spLocks noGrp="1"/>
          </p:cNvSpPr>
          <p:nvPr>
            <p:ph type="sldNum" sz="quarter" idx="12"/>
          </p:nvPr>
        </p:nvSpPr>
        <p:spPr/>
        <p:txBody>
          <a:bodyPr/>
          <a:lstStyle/>
          <a:p>
            <a:fld id="{CDBA9528-BCFE-1E43-A37D-912FF3C527A6}" type="slidenum">
              <a:rPr lang="en-US" smtClean="0"/>
              <a:pPr/>
              <a:t>43</a:t>
            </a:fld>
            <a:endParaRPr lang="en-US" dirty="0"/>
          </a:p>
        </p:txBody>
      </p:sp>
      <p:pic>
        <p:nvPicPr>
          <p:cNvPr id="7" name="Picture 6" descr="A white and blue object with a black background&#10;&#10;AI-generated content may be incorrect.">
            <a:extLst>
              <a:ext uri="{FF2B5EF4-FFF2-40B4-BE49-F238E27FC236}">
                <a16:creationId xmlns:a16="http://schemas.microsoft.com/office/drawing/2014/main" id="{EEE9407C-79AA-DDCC-6392-537EC7B0329E}"/>
              </a:ext>
            </a:extLst>
          </p:cNvPr>
          <p:cNvPicPr>
            <a:picLocks noChangeAspect="1"/>
          </p:cNvPicPr>
          <p:nvPr/>
        </p:nvPicPr>
        <p:blipFill>
          <a:blip r:embed="rId9"/>
          <a:srcRect l="8946" t="44395" r="84700" b="44322"/>
          <a:stretch/>
        </p:blipFill>
        <p:spPr>
          <a:xfrm>
            <a:off x="2652049" y="1717432"/>
            <a:ext cx="356465" cy="356019"/>
          </a:xfrm>
          <a:prstGeom prst="ellipse">
            <a:avLst/>
          </a:prstGeom>
          <a:gradFill flip="none" rotWithShape="1">
            <a:gsLst>
              <a:gs pos="0">
                <a:schemeClr val="bg1"/>
              </a:gs>
              <a:gs pos="100000">
                <a:srgbClr val="D3D6D7"/>
              </a:gs>
            </a:gsLst>
            <a:path path="circle">
              <a:fillToRect l="50000" t="50000" r="50000" b="50000"/>
            </a:path>
            <a:tileRect/>
          </a:gradFill>
          <a:ln w="25400">
            <a:solidFill>
              <a:schemeClr val="bg1"/>
            </a:solidFill>
          </a:ln>
          <a:effectLst>
            <a:outerShdw blurRad="114300" dist="38100" dir="2700000" algn="tl" rotWithShape="0">
              <a:prstClr val="black">
                <a:alpha val="40000"/>
              </a:prstClr>
            </a:outerShdw>
          </a:effectLst>
        </p:spPr>
      </p:pic>
      <p:pic>
        <p:nvPicPr>
          <p:cNvPr id="8" name="Picture 7" descr="A white and blue object with a black background&#10;&#10;AI-generated content may be incorrect.">
            <a:extLst>
              <a:ext uri="{FF2B5EF4-FFF2-40B4-BE49-F238E27FC236}">
                <a16:creationId xmlns:a16="http://schemas.microsoft.com/office/drawing/2014/main" id="{DC9484FC-FDB1-481E-F963-DF81BEC2AD90}"/>
              </a:ext>
            </a:extLst>
          </p:cNvPr>
          <p:cNvPicPr>
            <a:picLocks noChangeAspect="1"/>
          </p:cNvPicPr>
          <p:nvPr/>
        </p:nvPicPr>
        <p:blipFill>
          <a:blip r:embed="rId9"/>
          <a:srcRect l="8946" t="44395" r="84700" b="44322"/>
          <a:stretch/>
        </p:blipFill>
        <p:spPr>
          <a:xfrm>
            <a:off x="2659063" y="2921904"/>
            <a:ext cx="356465" cy="356019"/>
          </a:xfrm>
          <a:prstGeom prst="ellipse">
            <a:avLst/>
          </a:prstGeom>
          <a:gradFill flip="none" rotWithShape="1">
            <a:gsLst>
              <a:gs pos="0">
                <a:schemeClr val="bg1"/>
              </a:gs>
              <a:gs pos="100000">
                <a:srgbClr val="D3D6D7"/>
              </a:gs>
            </a:gsLst>
            <a:path path="circle">
              <a:fillToRect l="50000" t="50000" r="50000" b="50000"/>
            </a:path>
            <a:tileRect/>
          </a:gradFill>
          <a:ln w="25400">
            <a:solidFill>
              <a:schemeClr val="bg1"/>
            </a:solidFill>
          </a:ln>
          <a:effectLst>
            <a:outerShdw blurRad="1143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1398954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7641416" cy="685800"/>
          </a:xfrm>
        </p:spPr>
        <p:txBody>
          <a:bodyPr/>
          <a:lstStyle/>
          <a:p>
            <a:r>
              <a:rPr lang="en-US" dirty="0"/>
              <a:t>THV deployment</a:t>
            </a:r>
          </a:p>
        </p:txBody>
      </p:sp>
      <p:sp>
        <p:nvSpPr>
          <p:cNvPr id="15" name="Content Placeholder 14">
            <a:extLst>
              <a:ext uri="{FF2B5EF4-FFF2-40B4-BE49-F238E27FC236}">
                <a16:creationId xmlns:a16="http://schemas.microsoft.com/office/drawing/2014/main" id="{0C16240C-4D32-BF93-5611-A1A56EB40D20}"/>
              </a:ext>
            </a:extLst>
          </p:cNvPr>
          <p:cNvSpPr>
            <a:spLocks noGrp="1"/>
          </p:cNvSpPr>
          <p:nvPr>
            <p:ph idx="1"/>
          </p:nvPr>
        </p:nvSpPr>
        <p:spPr>
          <a:xfrm>
            <a:off x="548640" y="1303582"/>
            <a:ext cx="3716031" cy="1817277"/>
          </a:xfrm>
        </p:spPr>
        <p:txBody>
          <a:bodyPr vert="horz" lIns="0" tIns="0" rIns="0" bIns="0" rtlCol="0" anchor="t">
            <a:noAutofit/>
          </a:bodyPr>
          <a:lstStyle/>
          <a:p>
            <a:pPr marL="0" indent="0">
              <a:buNone/>
            </a:pPr>
            <a:r>
              <a:rPr lang="en-US" b="1" dirty="0"/>
              <a:t>SAPIEN 3 THV deployment characteristics</a:t>
            </a:r>
          </a:p>
          <a:p>
            <a:pPr marL="172720" indent="-172720"/>
            <a:r>
              <a:rPr lang="en-US" sz="1200" dirty="0"/>
              <a:t>Possible movement during initial deployment</a:t>
            </a:r>
            <a:endParaRPr lang="en-US" sz="1200" dirty="0">
              <a:cs typeface="Arial"/>
            </a:endParaRPr>
          </a:p>
          <a:p>
            <a:pPr marL="339090" lvl="1" indent="-166370"/>
            <a:r>
              <a:rPr lang="en-US" sz="1100" dirty="0"/>
              <a:t>A </a:t>
            </a:r>
            <a:r>
              <a:rPr lang="en-US" sz="1100" b="1" dirty="0"/>
              <a:t>slow, controlled inflation during initial deployment </a:t>
            </a:r>
            <a:r>
              <a:rPr lang="en-US" sz="1100" dirty="0"/>
              <a:t>may help with stability of the </a:t>
            </a:r>
            <a:br>
              <a:rPr lang="en-US" sz="1100" dirty="0"/>
            </a:br>
            <a:r>
              <a:rPr lang="en-US" sz="1100" dirty="0"/>
              <a:t>delivery system and THV</a:t>
            </a:r>
            <a:endParaRPr lang="en-US" sz="1100" dirty="0">
              <a:cs typeface="Arial"/>
            </a:endParaRPr>
          </a:p>
          <a:p>
            <a:pPr marL="172720" indent="-172720"/>
            <a:r>
              <a:rPr lang="en-US" sz="1200" dirty="0"/>
              <a:t>Foreshortening visible toward the end of </a:t>
            </a:r>
            <a:br>
              <a:rPr lang="en-US" sz="1200" dirty="0"/>
            </a:br>
            <a:r>
              <a:rPr lang="en-US" sz="1200" dirty="0"/>
              <a:t>THV deployment</a:t>
            </a:r>
            <a:endParaRPr lang="en-US" sz="1200" dirty="0">
              <a:cs typeface="Arial"/>
            </a:endParaRPr>
          </a:p>
          <a:p>
            <a:pPr marL="172720" indent="-172720"/>
            <a:endParaRPr lang="en-US" dirty="0">
              <a:cs typeface="Arial"/>
            </a:endParaRPr>
          </a:p>
        </p:txBody>
      </p:sp>
      <p:graphicFrame>
        <p:nvGraphicFramePr>
          <p:cNvPr id="40" name="Table 39"/>
          <p:cNvGraphicFramePr>
            <a:graphicFrameLocks noGrp="1"/>
          </p:cNvGraphicFramePr>
          <p:nvPr>
            <p:extLst>
              <p:ext uri="{D42A27DB-BD31-4B8C-83A1-F6EECF244321}">
                <p14:modId xmlns:p14="http://schemas.microsoft.com/office/powerpoint/2010/main" val="3088689748"/>
              </p:ext>
            </p:extLst>
          </p:nvPr>
        </p:nvGraphicFramePr>
        <p:xfrm>
          <a:off x="548640" y="3046148"/>
          <a:ext cx="3759409" cy="1182620"/>
        </p:xfrm>
        <a:graphic>
          <a:graphicData uri="http://schemas.openxmlformats.org/drawingml/2006/table">
            <a:tbl>
              <a:tblPr>
                <a:effectLst>
                  <a:outerShdw blurRad="254000" algn="ctr" rotWithShape="0">
                    <a:prstClr val="black">
                      <a:alpha val="20000"/>
                    </a:prstClr>
                  </a:outerShdw>
                </a:effectLst>
              </a:tblPr>
              <a:tblGrid>
                <a:gridCol w="795874">
                  <a:extLst>
                    <a:ext uri="{9D8B030D-6E8A-4147-A177-3AD203B41FA5}">
                      <a16:colId xmlns:a16="http://schemas.microsoft.com/office/drawing/2014/main" val="20000"/>
                    </a:ext>
                  </a:extLst>
                </a:gridCol>
                <a:gridCol w="952888">
                  <a:extLst>
                    <a:ext uri="{9D8B030D-6E8A-4147-A177-3AD203B41FA5}">
                      <a16:colId xmlns:a16="http://schemas.microsoft.com/office/drawing/2014/main" val="20001"/>
                    </a:ext>
                  </a:extLst>
                </a:gridCol>
                <a:gridCol w="1032108">
                  <a:extLst>
                    <a:ext uri="{9D8B030D-6E8A-4147-A177-3AD203B41FA5}">
                      <a16:colId xmlns:a16="http://schemas.microsoft.com/office/drawing/2014/main" val="20002"/>
                    </a:ext>
                  </a:extLst>
                </a:gridCol>
                <a:gridCol w="978539">
                  <a:extLst>
                    <a:ext uri="{9D8B030D-6E8A-4147-A177-3AD203B41FA5}">
                      <a16:colId xmlns:a16="http://schemas.microsoft.com/office/drawing/2014/main" val="20003"/>
                    </a:ext>
                  </a:extLst>
                </a:gridCol>
              </a:tblGrid>
              <a:tr h="292936">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800" b="1" dirty="0">
                          <a:solidFill>
                            <a:schemeClr val="tx1"/>
                          </a:solidFill>
                          <a:latin typeface="+mn-lt"/>
                          <a:ea typeface="Times New Roman"/>
                          <a:cs typeface="Times New Roman"/>
                        </a:rPr>
                        <a:t>THV Size</a:t>
                      </a:r>
                    </a:p>
                  </a:txBody>
                  <a:tcPr marL="182880"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800" b="1" dirty="0">
                          <a:solidFill>
                            <a:schemeClr val="tx1"/>
                          </a:solidFill>
                          <a:latin typeface="+mn-lt"/>
                          <a:ea typeface="Times New Roman"/>
                          <a:cs typeface="Arial"/>
                        </a:rPr>
                        <a:t>Crimped height</a:t>
                      </a:r>
                      <a:r>
                        <a:rPr lang="en-US" sz="800" b="1" baseline="30000" dirty="0">
                          <a:solidFill>
                            <a:schemeClr val="tx1"/>
                          </a:solidFill>
                          <a:latin typeface="+mn-lt"/>
                          <a:ea typeface="Times New Roman"/>
                          <a:cs typeface="Arial"/>
                        </a:rPr>
                        <a:t>1</a:t>
                      </a:r>
                      <a:endParaRPr lang="en-US" sz="800" baseline="30000" dirty="0">
                        <a:solidFill>
                          <a:schemeClr val="tx1"/>
                        </a:solidFill>
                        <a:latin typeface="+mn-lt"/>
                        <a:ea typeface="Times New Roman"/>
                        <a:cs typeface="Times New Roman"/>
                      </a:endParaRP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800" b="1" dirty="0">
                          <a:solidFill>
                            <a:schemeClr val="tx1"/>
                          </a:solidFill>
                          <a:latin typeface="+mn-lt"/>
                          <a:ea typeface="Times New Roman"/>
                          <a:cs typeface="Times New Roman"/>
                        </a:rPr>
                        <a:t>Expanded height</a:t>
                      </a: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800" b="1" dirty="0">
                          <a:solidFill>
                            <a:schemeClr val="tx1"/>
                          </a:solidFill>
                          <a:latin typeface="+mn-lt"/>
                          <a:ea typeface="Times New Roman"/>
                          <a:cs typeface="Times New Roman"/>
                        </a:rPr>
                        <a:t>Foreshortening</a:t>
                      </a: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222421">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800" b="1" dirty="0">
                          <a:solidFill>
                            <a:schemeClr val="bg1"/>
                          </a:solidFill>
                          <a:latin typeface="+mn-lt"/>
                          <a:ea typeface="Times New Roman"/>
                          <a:cs typeface="Arial"/>
                        </a:rPr>
                        <a:t>20 mm</a:t>
                      </a:r>
                      <a:endParaRPr lang="en-US" sz="800" b="1" dirty="0">
                        <a:solidFill>
                          <a:schemeClr val="bg1"/>
                        </a:solidFill>
                        <a:latin typeface="+mn-lt"/>
                        <a:ea typeface="Times New Roman"/>
                        <a:cs typeface="Times New Roman"/>
                      </a:endParaRPr>
                    </a:p>
                  </a:txBody>
                  <a:tcPr marL="182880"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21 mm</a:t>
                      </a: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15.5 mm</a:t>
                      </a: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5.5 mm</a:t>
                      </a: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AE2573">
                        <a:alpha val="66000"/>
                      </a:srgbClr>
                    </a:solidFill>
                  </a:tcPr>
                </a:tc>
                <a:extLst>
                  <a:ext uri="{0D108BD9-81ED-4DB2-BD59-A6C34878D82A}">
                    <a16:rowId xmlns:a16="http://schemas.microsoft.com/office/drawing/2014/main" val="10001"/>
                  </a:ext>
                </a:extLst>
              </a:tr>
              <a:tr h="222421">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800" b="1" dirty="0">
                          <a:solidFill>
                            <a:schemeClr val="bg1"/>
                          </a:solidFill>
                          <a:latin typeface="+mn-lt"/>
                          <a:ea typeface="Times New Roman"/>
                          <a:cs typeface="Arial"/>
                        </a:rPr>
                        <a:t>23 mm</a:t>
                      </a:r>
                      <a:endParaRPr lang="en-US" sz="800" b="1" dirty="0">
                        <a:solidFill>
                          <a:schemeClr val="bg1"/>
                        </a:solidFill>
                        <a:latin typeface="+mn-lt"/>
                        <a:ea typeface="Times New Roman"/>
                        <a:cs typeface="Times New Roman"/>
                      </a:endParaRPr>
                    </a:p>
                  </a:txBody>
                  <a:tcPr marL="182880"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24.5 mm</a:t>
                      </a: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18 mm</a:t>
                      </a: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6.5 mm</a:t>
                      </a: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84BD00">
                        <a:alpha val="66000"/>
                      </a:srgbClr>
                    </a:solidFill>
                  </a:tcPr>
                </a:tc>
                <a:extLst>
                  <a:ext uri="{0D108BD9-81ED-4DB2-BD59-A6C34878D82A}">
                    <a16:rowId xmlns:a16="http://schemas.microsoft.com/office/drawing/2014/main" val="10002"/>
                  </a:ext>
                </a:extLst>
              </a:tr>
              <a:tr h="222421">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800" b="1" dirty="0">
                          <a:solidFill>
                            <a:schemeClr val="bg1"/>
                          </a:solidFill>
                          <a:latin typeface="+mn-lt"/>
                          <a:ea typeface="Times New Roman"/>
                          <a:cs typeface="Arial"/>
                        </a:rPr>
                        <a:t>26 mm</a:t>
                      </a:r>
                      <a:endParaRPr lang="en-US" sz="800" b="1" dirty="0">
                        <a:solidFill>
                          <a:schemeClr val="bg1"/>
                        </a:solidFill>
                        <a:latin typeface="+mn-lt"/>
                        <a:ea typeface="Times New Roman"/>
                        <a:cs typeface="Times New Roman"/>
                      </a:endParaRPr>
                    </a:p>
                  </a:txBody>
                  <a:tcPr marL="182880"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27 mm</a:t>
                      </a: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20 mm</a:t>
                      </a: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7 mm</a:t>
                      </a: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53BBD">
                        <a:alpha val="66000"/>
                      </a:srgbClr>
                    </a:solidFill>
                  </a:tcPr>
                </a:tc>
                <a:extLst>
                  <a:ext uri="{0D108BD9-81ED-4DB2-BD59-A6C34878D82A}">
                    <a16:rowId xmlns:a16="http://schemas.microsoft.com/office/drawing/2014/main" val="10003"/>
                  </a:ext>
                </a:extLst>
              </a:tr>
              <a:tr h="222421">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800" b="1" dirty="0">
                          <a:solidFill>
                            <a:schemeClr val="bg1"/>
                          </a:solidFill>
                          <a:latin typeface="+mn-lt"/>
                          <a:ea typeface="Times New Roman"/>
                          <a:cs typeface="Times New Roman"/>
                        </a:rPr>
                        <a:t>29 mm</a:t>
                      </a:r>
                    </a:p>
                  </a:txBody>
                  <a:tcPr marL="182880" marR="51435"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31 mm</a:t>
                      </a: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22.5 mm</a:t>
                      </a:r>
                    </a:p>
                  </a:txBody>
                  <a:tcPr marR="51435"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kern="1200" dirty="0">
                          <a:solidFill>
                            <a:schemeClr val="bg1"/>
                          </a:solidFill>
                          <a:latin typeface="+mn-lt"/>
                          <a:ea typeface="Times New Roman"/>
                          <a:cs typeface="Arial"/>
                        </a:rPr>
                        <a:t>8.5 mm</a:t>
                      </a:r>
                    </a:p>
                  </a:txBody>
                  <a:tcPr marR="51435"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D8B00">
                        <a:alpha val="66000"/>
                      </a:srgbClr>
                    </a:solidFill>
                  </a:tcPr>
                </a:tc>
                <a:extLst>
                  <a:ext uri="{0D108BD9-81ED-4DB2-BD59-A6C34878D82A}">
                    <a16:rowId xmlns:a16="http://schemas.microsoft.com/office/drawing/2014/main" val="10004"/>
                  </a:ext>
                </a:extLst>
              </a:tr>
            </a:tbl>
          </a:graphicData>
        </a:graphic>
      </p:graphicFrame>
      <p:sp>
        <p:nvSpPr>
          <p:cNvPr id="31" name="Rectangle 2"/>
          <p:cNvSpPr>
            <a:spLocks noChangeArrowheads="1"/>
          </p:cNvSpPr>
          <p:nvPr/>
        </p:nvSpPr>
        <p:spPr bwMode="auto">
          <a:xfrm>
            <a:off x="548640" y="4482579"/>
            <a:ext cx="2571422" cy="1652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r>
              <a:rPr lang="en-US" sz="700" baseline="30000" dirty="0"/>
              <a:t>1 </a:t>
            </a:r>
            <a:r>
              <a:rPr lang="en-US" sz="700" dirty="0"/>
              <a:t>Rounded to the nearest 0.5</a:t>
            </a:r>
          </a:p>
        </p:txBody>
      </p:sp>
      <p:pic>
        <p:nvPicPr>
          <p:cNvPr id="2" name="THV Delpoyment-mov-allPatients">
            <a:hlinkClick r:id="" action="ppaction://media"/>
            <a:extLst>
              <a:ext uri="{FF2B5EF4-FFF2-40B4-BE49-F238E27FC236}">
                <a16:creationId xmlns:a16="http://schemas.microsoft.com/office/drawing/2014/main" id="{A3B50D2B-7765-5031-8F60-6E7193B6ADFD}"/>
              </a:ext>
            </a:extLst>
          </p:cNvPr>
          <p:cNvPicPr>
            <a:picLocks noChangeAspect="1"/>
          </p:cNvPicPr>
          <p:nvPr>
            <a:videoFile r:link="rId3"/>
            <p:extLst>
              <p:ext uri="{DAA4B4D4-6D71-4841-9C94-3DE7FCFB9230}">
                <p14:media xmlns:p14="http://schemas.microsoft.com/office/powerpoint/2010/main" r:embed="rId2"/>
              </p:ext>
            </p:extLst>
          </p:nvPr>
        </p:nvPicPr>
        <p:blipFill>
          <a:blip r:embed="rId6"/>
          <a:srcRect l="3066" t="3066" b="24878"/>
          <a:stretch/>
        </p:blipFill>
        <p:spPr>
          <a:xfrm>
            <a:off x="4612014" y="1400486"/>
            <a:ext cx="3674146" cy="2731190"/>
          </a:xfrm>
          <a:prstGeom prst="rect">
            <a:avLst/>
          </a:prstGeom>
          <a:ln w="38100">
            <a:solidFill>
              <a:schemeClr val="bg1"/>
            </a:solidFill>
            <a:miter lim="800000"/>
          </a:ln>
          <a:effectLst>
            <a:outerShdw blurRad="254000" algn="tl" rotWithShape="0">
              <a:prstClr val="black">
                <a:alpha val="20000"/>
              </a:prstClr>
            </a:outerShdw>
          </a:effectLst>
        </p:spPr>
      </p:pic>
      <p:sp>
        <p:nvSpPr>
          <p:cNvPr id="6" name="TextBox 5">
            <a:extLst>
              <a:ext uri="{FF2B5EF4-FFF2-40B4-BE49-F238E27FC236}">
                <a16:creationId xmlns:a16="http://schemas.microsoft.com/office/drawing/2014/main" id="{862B24E6-D523-E50A-FA05-A78B3B9C744B}"/>
              </a:ext>
            </a:extLst>
          </p:cNvPr>
          <p:cNvSpPr txBox="1"/>
          <p:nvPr/>
        </p:nvSpPr>
        <p:spPr>
          <a:xfrm>
            <a:off x="560388" y="4645955"/>
            <a:ext cx="2044149" cy="307777"/>
          </a:xfrm>
          <a:prstGeom prst="rect">
            <a:avLst/>
          </a:prstGeom>
          <a:noFill/>
        </p:spPr>
        <p:txBody>
          <a:bodyPr wrap="square" lIns="0" tIns="45720" rIns="0" bIns="45720" rtlCol="0" anchor="t">
            <a:spAutoFit/>
          </a:bodyPr>
          <a:lstStyle>
            <a:defPPr>
              <a:defRPr lang="en-US"/>
            </a:defPPr>
            <a:lvl1pPr>
              <a:defRPr sz="700">
                <a:solidFill>
                  <a:schemeClr val="accent6"/>
                </a:solidFill>
              </a:defRPr>
            </a:lvl1pPr>
          </a:lstStyle>
          <a:p>
            <a:r>
              <a:rPr lang="en-US" dirty="0">
                <a:solidFill>
                  <a:schemeClr val="tx1"/>
                </a:solidFill>
              </a:rPr>
              <a:t>Animal model shown for illustration</a:t>
            </a:r>
          </a:p>
          <a:p>
            <a:r>
              <a:rPr lang="en-US" dirty="0">
                <a:solidFill>
                  <a:schemeClr val="tx1"/>
                </a:solidFill>
              </a:rPr>
              <a:t>Alterra implant shown for illustrative purposes </a:t>
            </a:r>
          </a:p>
        </p:txBody>
      </p:sp>
      <p:grpSp>
        <p:nvGrpSpPr>
          <p:cNvPr id="3" name="Group 2">
            <a:extLst>
              <a:ext uri="{FF2B5EF4-FFF2-40B4-BE49-F238E27FC236}">
                <a16:creationId xmlns:a16="http://schemas.microsoft.com/office/drawing/2014/main" id="{161C2F7A-7A70-45AC-2BE3-AD690E9C716B}"/>
              </a:ext>
            </a:extLst>
          </p:cNvPr>
          <p:cNvGrpSpPr/>
          <p:nvPr/>
        </p:nvGrpSpPr>
        <p:grpSpPr>
          <a:xfrm>
            <a:off x="5677037" y="4259206"/>
            <a:ext cx="1544100" cy="170045"/>
            <a:chOff x="4481096" y="3905167"/>
            <a:chExt cx="2406491" cy="443010"/>
          </a:xfrm>
        </p:grpSpPr>
        <p:sp>
          <p:nvSpPr>
            <p:cNvPr id="8" name="TextBox 7">
              <a:extLst>
                <a:ext uri="{FF2B5EF4-FFF2-40B4-BE49-F238E27FC236}">
                  <a16:creationId xmlns:a16="http://schemas.microsoft.com/office/drawing/2014/main" id="{3F61F5BA-9F55-E35F-840C-1A19B234F504}"/>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2" name="Freeform 8">
              <a:extLst>
                <a:ext uri="{FF2B5EF4-FFF2-40B4-BE49-F238E27FC236}">
                  <a16:creationId xmlns:a16="http://schemas.microsoft.com/office/drawing/2014/main" id="{2530B344-2308-2F52-CFA0-6750D14B8C2A}"/>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17" name="Footer Placeholder 16">
            <a:extLst>
              <a:ext uri="{FF2B5EF4-FFF2-40B4-BE49-F238E27FC236}">
                <a16:creationId xmlns:a16="http://schemas.microsoft.com/office/drawing/2014/main" id="{39916D89-3912-A207-5E00-91B99050EA29}"/>
              </a:ext>
            </a:extLst>
          </p:cNvPr>
          <p:cNvSpPr>
            <a:spLocks noGrp="1"/>
          </p:cNvSpPr>
          <p:nvPr>
            <p:ph type="ftr" sz="quarter" idx="13"/>
          </p:nvPr>
        </p:nvSpPr>
        <p:spPr/>
        <p:txBody>
          <a:bodyPr/>
          <a:lstStyle/>
          <a:p>
            <a:r>
              <a:rPr lang="en-US" dirty="0"/>
              <a:t>DOC-0250104 Rev A </a:t>
            </a:r>
          </a:p>
        </p:txBody>
      </p:sp>
      <p:sp>
        <p:nvSpPr>
          <p:cNvPr id="5" name="Slide Number Placeholder 4">
            <a:extLst>
              <a:ext uri="{FF2B5EF4-FFF2-40B4-BE49-F238E27FC236}">
                <a16:creationId xmlns:a16="http://schemas.microsoft.com/office/drawing/2014/main" id="{EEA5EE7B-FEF1-DE39-B1DE-46F86BFB926F}"/>
              </a:ext>
            </a:extLst>
          </p:cNvPr>
          <p:cNvSpPr>
            <a:spLocks noGrp="1"/>
          </p:cNvSpPr>
          <p:nvPr>
            <p:ph type="sldNum" sz="quarter" idx="12"/>
          </p:nvPr>
        </p:nvSpPr>
        <p:spPr/>
        <p:txBody>
          <a:bodyPr/>
          <a:lstStyle/>
          <a:p>
            <a:fld id="{CDBA9528-BCFE-1E43-A37D-912FF3C527A6}" type="slidenum">
              <a:rPr lang="en-US" smtClean="0"/>
              <a:pPr/>
              <a:t>44</a:t>
            </a:fld>
            <a:endParaRPr lang="en-US" dirty="0"/>
          </a:p>
        </p:txBody>
      </p:sp>
    </p:spTree>
    <p:custDataLst>
      <p:tags r:id="rId1"/>
    </p:custDataLst>
    <p:extLst>
      <p:ext uri="{BB962C8B-B14F-4D97-AF65-F5344CB8AC3E}">
        <p14:creationId xmlns:p14="http://schemas.microsoft.com/office/powerpoint/2010/main" val="3390060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25F4A6B-DA4A-25FF-5FD1-653F16C8D1A7}"/>
              </a:ext>
            </a:extLst>
          </p:cNvPr>
          <p:cNvSpPr>
            <a:spLocks noGrp="1"/>
          </p:cNvSpPr>
          <p:nvPr>
            <p:ph idx="1"/>
          </p:nvPr>
        </p:nvSpPr>
        <p:spPr>
          <a:xfrm>
            <a:off x="549275" y="1321013"/>
            <a:ext cx="3296861" cy="2223465"/>
          </a:xfrm>
        </p:spPr>
        <p:txBody>
          <a:bodyPr vert="horz" lIns="0" tIns="0" rIns="0" bIns="0" rtlCol="0" anchor="t">
            <a:noAutofit/>
          </a:bodyPr>
          <a:lstStyle/>
          <a:p>
            <a:pPr marL="0" indent="0">
              <a:buNone/>
            </a:pPr>
            <a:endParaRPr lang="en-US" sz="1200" b="1" dirty="0">
              <a:cs typeface="Arial"/>
            </a:endParaRPr>
          </a:p>
          <a:p>
            <a:pPr marL="172720" indent="-172720"/>
            <a:r>
              <a:rPr lang="en-US" sz="1200" dirty="0"/>
              <a:t>Consider post-dilation if paravalvular jets are clinically significant</a:t>
            </a:r>
            <a:endParaRPr lang="en-US" sz="1200" dirty="0">
              <a:cs typeface="Arial"/>
            </a:endParaRPr>
          </a:p>
          <a:p>
            <a:pPr marL="172720" indent="-172720"/>
            <a:r>
              <a:rPr lang="en-US" sz="1200" dirty="0"/>
              <a:t>Post-dilate with the pulmonic delivery system if not previously removed or other commercially available balloon catheter</a:t>
            </a:r>
            <a:endParaRPr lang="en-US" sz="1200" dirty="0">
              <a:cs typeface="Arial"/>
            </a:endParaRPr>
          </a:p>
          <a:p>
            <a:pPr marL="172720" indent="-172720"/>
            <a:r>
              <a:rPr lang="en-US" sz="1200" dirty="0"/>
              <a:t>If using the pulmonic delivery system, utilize the radiopaque shoulder markers to position the balloon within the THV prior to inflation  </a:t>
            </a:r>
            <a:endParaRPr lang="en-US" sz="1200" dirty="0">
              <a:cs typeface="Arial"/>
            </a:endParaRPr>
          </a:p>
          <a:p>
            <a:pPr marL="172720" indent="-172720"/>
            <a:endParaRPr lang="en-US" sz="1200" dirty="0">
              <a:cs typeface="Arial"/>
            </a:endParaRPr>
          </a:p>
        </p:txBody>
      </p:sp>
      <p:sp>
        <p:nvSpPr>
          <p:cNvPr id="4" name="Title 3"/>
          <p:cNvSpPr>
            <a:spLocks noGrp="1"/>
          </p:cNvSpPr>
          <p:nvPr>
            <p:ph type="title"/>
          </p:nvPr>
        </p:nvSpPr>
        <p:spPr>
          <a:xfrm>
            <a:off x="548640" y="310896"/>
            <a:ext cx="8046318" cy="685800"/>
          </a:xfrm>
        </p:spPr>
        <p:txBody>
          <a:bodyPr/>
          <a:lstStyle/>
          <a:p>
            <a:r>
              <a:rPr lang="en-US" dirty="0"/>
              <a:t>Post-dilation (if necessary)</a:t>
            </a:r>
          </a:p>
        </p:txBody>
      </p:sp>
      <p:grpSp>
        <p:nvGrpSpPr>
          <p:cNvPr id="18" name="Group 17">
            <a:extLst>
              <a:ext uri="{FF2B5EF4-FFF2-40B4-BE49-F238E27FC236}">
                <a16:creationId xmlns:a16="http://schemas.microsoft.com/office/drawing/2014/main" id="{A63313BD-1A7C-2D04-F456-F8613B70EAC6}"/>
              </a:ext>
            </a:extLst>
          </p:cNvPr>
          <p:cNvGrpSpPr/>
          <p:nvPr/>
        </p:nvGrpSpPr>
        <p:grpSpPr>
          <a:xfrm>
            <a:off x="4193974" y="1334235"/>
            <a:ext cx="4190580" cy="3307168"/>
            <a:chOff x="5212704" y="2565648"/>
            <a:chExt cx="2587874" cy="2042327"/>
          </a:xfrm>
        </p:grpSpPr>
        <p:pic>
          <p:nvPicPr>
            <p:cNvPr id="6" name="Picture 5">
              <a:extLst>
                <a:ext uri="{FF2B5EF4-FFF2-40B4-BE49-F238E27FC236}">
                  <a16:creationId xmlns:a16="http://schemas.microsoft.com/office/drawing/2014/main" id="{FB4EFD10-3535-5C68-6AEA-777E06F892A4}"/>
                </a:ext>
              </a:extLst>
            </p:cNvPr>
            <p:cNvPicPr>
              <a:picLocks noChangeAspect="1"/>
            </p:cNvPicPr>
            <p:nvPr/>
          </p:nvPicPr>
          <p:blipFill>
            <a:blip r:embed="rId4"/>
            <a:srcRect l="15955" t="8299" b="26212"/>
            <a:stretch/>
          </p:blipFill>
          <p:spPr>
            <a:xfrm>
              <a:off x="5212704" y="2565648"/>
              <a:ext cx="2587874" cy="2042327"/>
            </a:xfrm>
            <a:prstGeom prst="rect">
              <a:avLst/>
            </a:prstGeom>
            <a:ln w="38100">
              <a:solidFill>
                <a:schemeClr val="bg1"/>
              </a:solidFill>
              <a:miter lim="800000"/>
            </a:ln>
            <a:effectLst>
              <a:outerShdw blurRad="254000" algn="tl" rotWithShape="0">
                <a:prstClr val="black">
                  <a:alpha val="20000"/>
                </a:prstClr>
              </a:outerShdw>
            </a:effectLst>
          </p:spPr>
        </p:pic>
        <p:cxnSp>
          <p:nvCxnSpPr>
            <p:cNvPr id="9" name="Straight Arrow Connector 8">
              <a:extLst>
                <a:ext uri="{FF2B5EF4-FFF2-40B4-BE49-F238E27FC236}">
                  <a16:creationId xmlns:a16="http://schemas.microsoft.com/office/drawing/2014/main" id="{CAC193B8-E8DF-3F3B-1258-F137A7DEA926}"/>
                </a:ext>
              </a:extLst>
            </p:cNvPr>
            <p:cNvCxnSpPr>
              <a:cxnSpLocks/>
              <a:stCxn id="12" idx="2"/>
            </p:cNvCxnSpPr>
            <p:nvPr/>
          </p:nvCxnSpPr>
          <p:spPr>
            <a:xfrm>
              <a:off x="6396062" y="3233298"/>
              <a:ext cx="502406" cy="276434"/>
            </a:xfrm>
            <a:prstGeom prst="straightConnector1">
              <a:avLst/>
            </a:prstGeom>
            <a:noFill/>
            <a:ln w="15875" cap="flat" cmpd="sng" algn="ctr">
              <a:solidFill>
                <a:schemeClr val="accent1"/>
              </a:solidFill>
              <a:prstDash val="solid"/>
              <a:round/>
              <a:headEnd type="none" w="med" len="med"/>
              <a:tailEnd type="oval" w="med" len="med"/>
            </a:ln>
            <a:effectLst/>
          </p:spPr>
        </p:cxnSp>
        <p:sp>
          <p:nvSpPr>
            <p:cNvPr id="12" name="TextBox 11">
              <a:extLst>
                <a:ext uri="{FF2B5EF4-FFF2-40B4-BE49-F238E27FC236}">
                  <a16:creationId xmlns:a16="http://schemas.microsoft.com/office/drawing/2014/main" id="{39E2C0FD-7C04-BE72-BAD7-4C9051E8BA4C}"/>
                </a:ext>
              </a:extLst>
            </p:cNvPr>
            <p:cNvSpPr txBox="1"/>
            <p:nvPr/>
          </p:nvSpPr>
          <p:spPr>
            <a:xfrm>
              <a:off x="5797200" y="3082196"/>
              <a:ext cx="1197724" cy="151102"/>
            </a:xfrm>
            <a:prstGeom prst="rect">
              <a:avLst/>
            </a:prstGeom>
            <a:noFill/>
          </p:spPr>
          <p:txBody>
            <a:bodyPr wrap="square" rtlCol="0">
              <a:spAutoFit/>
            </a:bodyPr>
            <a:lstStyle/>
            <a:p>
              <a:pPr algn="ctr">
                <a:lnSpc>
                  <a:spcPct val="90000"/>
                </a:lnSpc>
              </a:pPr>
              <a:r>
                <a:rPr lang="en-US" sz="1100" dirty="0">
                  <a:solidFill>
                    <a:schemeClr val="accent1"/>
                  </a:solidFill>
                  <a:cs typeface="Arial" panose="020B0604020202020204" pitchFamily="34" charset="0"/>
                </a:rPr>
                <a:t>Shoulder markers</a:t>
              </a:r>
            </a:p>
          </p:txBody>
        </p:sp>
        <p:cxnSp>
          <p:nvCxnSpPr>
            <p:cNvPr id="15" name="Straight Arrow Connector 14">
              <a:extLst>
                <a:ext uri="{FF2B5EF4-FFF2-40B4-BE49-F238E27FC236}">
                  <a16:creationId xmlns:a16="http://schemas.microsoft.com/office/drawing/2014/main" id="{F00F22F6-CD99-635C-C145-1AC8554C417C}"/>
                </a:ext>
              </a:extLst>
            </p:cNvPr>
            <p:cNvCxnSpPr>
              <a:cxnSpLocks/>
              <a:stCxn id="12" idx="2"/>
            </p:cNvCxnSpPr>
            <p:nvPr/>
          </p:nvCxnSpPr>
          <p:spPr>
            <a:xfrm flipH="1">
              <a:off x="6224954" y="3233298"/>
              <a:ext cx="171108" cy="595140"/>
            </a:xfrm>
            <a:prstGeom prst="straightConnector1">
              <a:avLst/>
            </a:prstGeom>
            <a:noFill/>
            <a:ln w="15875" cap="flat" cmpd="sng" algn="ctr">
              <a:solidFill>
                <a:schemeClr val="accent1"/>
              </a:solidFill>
              <a:prstDash val="solid"/>
              <a:round/>
              <a:headEnd type="none" w="med" len="med"/>
              <a:tailEnd type="oval" w="med" len="med"/>
            </a:ln>
            <a:effectLst/>
          </p:spPr>
        </p:cxnSp>
      </p:grpSp>
      <p:sp>
        <p:nvSpPr>
          <p:cNvPr id="30" name="Footer Placeholder 29">
            <a:extLst>
              <a:ext uri="{FF2B5EF4-FFF2-40B4-BE49-F238E27FC236}">
                <a16:creationId xmlns:a16="http://schemas.microsoft.com/office/drawing/2014/main" id="{415FE100-8D56-A8ED-9EC3-8C9EBAD4CEE4}"/>
              </a:ext>
            </a:extLst>
          </p:cNvPr>
          <p:cNvSpPr>
            <a:spLocks noGrp="1"/>
          </p:cNvSpPr>
          <p:nvPr>
            <p:ph type="ftr" sz="quarter" idx="13"/>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66D2E627-C7F7-A3F4-D06D-8BB8C88A5C36}"/>
              </a:ext>
            </a:extLst>
          </p:cNvPr>
          <p:cNvSpPr>
            <a:spLocks noGrp="1"/>
          </p:cNvSpPr>
          <p:nvPr>
            <p:ph type="sldNum" sz="quarter" idx="12"/>
          </p:nvPr>
        </p:nvSpPr>
        <p:spPr/>
        <p:txBody>
          <a:bodyPr/>
          <a:lstStyle/>
          <a:p>
            <a:fld id="{CDBA9528-BCFE-1E43-A37D-912FF3C527A6}" type="slidenum">
              <a:rPr lang="en-US" smtClean="0"/>
              <a:pPr/>
              <a:t>45</a:t>
            </a:fld>
            <a:endParaRPr lang="en-US" dirty="0"/>
          </a:p>
        </p:txBody>
      </p:sp>
      <p:grpSp>
        <p:nvGrpSpPr>
          <p:cNvPr id="3" name="Group 2">
            <a:extLst>
              <a:ext uri="{FF2B5EF4-FFF2-40B4-BE49-F238E27FC236}">
                <a16:creationId xmlns:a16="http://schemas.microsoft.com/office/drawing/2014/main" id="{651BD2A0-7738-A689-3FB5-F51B4557577C}"/>
              </a:ext>
            </a:extLst>
          </p:cNvPr>
          <p:cNvGrpSpPr/>
          <p:nvPr/>
        </p:nvGrpSpPr>
        <p:grpSpPr>
          <a:xfrm>
            <a:off x="700228" y="3593022"/>
            <a:ext cx="2269216" cy="554773"/>
            <a:chOff x="2858966" y="1282529"/>
            <a:chExt cx="2269216" cy="554773"/>
          </a:xfrm>
        </p:grpSpPr>
        <p:grpSp>
          <p:nvGrpSpPr>
            <p:cNvPr id="7" name="Group 6">
              <a:extLst>
                <a:ext uri="{FF2B5EF4-FFF2-40B4-BE49-F238E27FC236}">
                  <a16:creationId xmlns:a16="http://schemas.microsoft.com/office/drawing/2014/main" id="{E87BA63B-BC7F-586F-4B33-27E9B0B3939D}"/>
                </a:ext>
              </a:extLst>
            </p:cNvPr>
            <p:cNvGrpSpPr/>
            <p:nvPr/>
          </p:nvGrpSpPr>
          <p:grpSpPr>
            <a:xfrm>
              <a:off x="2858966" y="1282529"/>
              <a:ext cx="511695" cy="511210"/>
              <a:chOff x="6550298" y="1216452"/>
              <a:chExt cx="511695" cy="511210"/>
            </a:xfrm>
          </p:grpSpPr>
          <p:sp>
            <p:nvSpPr>
              <p:cNvPr id="10" name="Rounded Rectangle 9">
                <a:extLst>
                  <a:ext uri="{FF2B5EF4-FFF2-40B4-BE49-F238E27FC236}">
                    <a16:creationId xmlns:a16="http://schemas.microsoft.com/office/drawing/2014/main" id="{9EEB18C5-F3C4-E999-BBC0-0027B708B911}"/>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1" name="TextBox 10">
                <a:extLst>
                  <a:ext uri="{FF2B5EF4-FFF2-40B4-BE49-F238E27FC236}">
                    <a16:creationId xmlns:a16="http://schemas.microsoft.com/office/drawing/2014/main" id="{84F1859D-C91F-9FAD-1563-1892684D40F9}"/>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3" name="Graphic 12">
                <a:extLst>
                  <a:ext uri="{FF2B5EF4-FFF2-40B4-BE49-F238E27FC236}">
                    <a16:creationId xmlns:a16="http://schemas.microsoft.com/office/drawing/2014/main" id="{48379FAF-4828-34D8-A486-967BD86C8BA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81642" y="1307034"/>
                <a:ext cx="157942" cy="199505"/>
              </a:xfrm>
              <a:prstGeom prst="rect">
                <a:avLst/>
              </a:prstGeom>
            </p:spPr>
          </p:pic>
        </p:grpSp>
        <p:sp>
          <p:nvSpPr>
            <p:cNvPr id="8" name="Rectangle 7">
              <a:extLst>
                <a:ext uri="{FF2B5EF4-FFF2-40B4-BE49-F238E27FC236}">
                  <a16:creationId xmlns:a16="http://schemas.microsoft.com/office/drawing/2014/main" id="{00F1C48C-5EF8-089B-89C4-16FBFA2B819C}"/>
                </a:ext>
              </a:extLst>
            </p:cNvPr>
            <p:cNvSpPr/>
            <p:nvPr/>
          </p:nvSpPr>
          <p:spPr>
            <a:xfrm>
              <a:off x="3261800" y="1282529"/>
              <a:ext cx="1866382" cy="554773"/>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800" dirty="0">
                  <a:solidFill>
                    <a:schemeClr val="accent6"/>
                  </a:solidFill>
                  <a:ea typeface="ＭＳ Ｐゴシック"/>
                </a:rPr>
                <a:t>If regurgitation is central rather than paravalvular, DO NOT post-dilate.</a:t>
              </a:r>
            </a:p>
          </p:txBody>
        </p:sp>
      </p:grpSp>
    </p:spTree>
    <p:custDataLst>
      <p:tags r:id="rId1"/>
    </p:custDataLst>
    <p:extLst>
      <p:ext uri="{BB962C8B-B14F-4D97-AF65-F5344CB8AC3E}">
        <p14:creationId xmlns:p14="http://schemas.microsoft.com/office/powerpoint/2010/main" val="366880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Withdrawing the SAPIEN 3 Pulmonic delivery system</a:t>
            </a:r>
          </a:p>
        </p:txBody>
      </p:sp>
      <p:sp>
        <p:nvSpPr>
          <p:cNvPr id="3" name="Content Placeholder 2"/>
          <p:cNvSpPr>
            <a:spLocks noGrp="1"/>
          </p:cNvSpPr>
          <p:nvPr>
            <p:ph idx="1"/>
          </p:nvPr>
        </p:nvSpPr>
        <p:spPr>
          <a:xfrm>
            <a:off x="549276" y="1217181"/>
            <a:ext cx="3596738" cy="3343948"/>
          </a:xfrm>
        </p:spPr>
        <p:txBody>
          <a:bodyPr numCol="1">
            <a:noAutofit/>
          </a:bodyPr>
          <a:lstStyle/>
          <a:p>
            <a:r>
              <a:rPr lang="en-US" sz="1100" dirty="0"/>
              <a:t>Once the balloon is fully deflated retract the delivery system into the vena cava</a:t>
            </a:r>
          </a:p>
          <a:p>
            <a:r>
              <a:rPr lang="en-US" sz="1100" dirty="0"/>
              <a:t>It is recommended to have the tapered tip in the center of the valve when retracting</a:t>
            </a:r>
          </a:p>
          <a:p>
            <a:pPr lvl="1"/>
            <a:r>
              <a:rPr lang="en-US" sz="1050" dirty="0"/>
              <a:t>Ensure the tapered tip does not engage previously implanted devices</a:t>
            </a:r>
          </a:p>
          <a:p>
            <a:pPr lvl="1"/>
            <a:r>
              <a:rPr lang="en-US" sz="1050" dirty="0"/>
              <a:t>Wire manipulation may assist in positioning the tapered tip in the center of the </a:t>
            </a:r>
            <a:r>
              <a:rPr lang="en-US" sz="1100" dirty="0"/>
              <a:t>valve</a:t>
            </a:r>
          </a:p>
          <a:p>
            <a:r>
              <a:rPr lang="en-US" sz="1100" dirty="0"/>
              <a:t>If resistance is met upon retraction of the tapered tip:</a:t>
            </a:r>
          </a:p>
          <a:p>
            <a:pPr lvl="1"/>
            <a:r>
              <a:rPr lang="en-US" sz="1050" dirty="0"/>
              <a:t>Stop – ensure the tapered tip is not engaged with any in situ devices</a:t>
            </a:r>
          </a:p>
          <a:p>
            <a:pPr lvl="1"/>
            <a:r>
              <a:rPr lang="en-US" sz="1050" dirty="0"/>
              <a:t>Re-center the tapered tip and attempt removal again</a:t>
            </a:r>
          </a:p>
          <a:p>
            <a:pPr lvl="1"/>
            <a:r>
              <a:rPr lang="en-US" sz="1050" dirty="0"/>
              <a:t>If unable to re-center the tapered tip, consider wire exchange for a softer </a:t>
            </a:r>
            <a:r>
              <a:rPr lang="en-US" sz="1100" dirty="0"/>
              <a:t>wire</a:t>
            </a:r>
          </a:p>
          <a:p>
            <a:r>
              <a:rPr lang="en-US" sz="1100" dirty="0"/>
              <a:t>Care should be used to maintain the wire and </a:t>
            </a:r>
            <a:br>
              <a:rPr lang="en-US" sz="1100" dirty="0"/>
            </a:br>
            <a:r>
              <a:rPr lang="en-US" sz="1100" dirty="0"/>
              <a:t>inline sheath position</a:t>
            </a:r>
          </a:p>
          <a:p>
            <a:endParaRPr lang="en-US" sz="1100" dirty="0"/>
          </a:p>
          <a:p>
            <a:endParaRPr lang="en-US" sz="1100" dirty="0"/>
          </a:p>
        </p:txBody>
      </p:sp>
      <p:sp>
        <p:nvSpPr>
          <p:cNvPr id="4" name="Slide Number Placeholder 3">
            <a:extLst>
              <a:ext uri="{FF2B5EF4-FFF2-40B4-BE49-F238E27FC236}">
                <a16:creationId xmlns:a16="http://schemas.microsoft.com/office/drawing/2014/main" id="{819EADB4-3353-6479-25C9-6B909AEE54D5}"/>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46</a:t>
            </a:fld>
            <a:endParaRPr lang="en-US" dirty="0"/>
          </a:p>
        </p:txBody>
      </p:sp>
      <p:sp>
        <p:nvSpPr>
          <p:cNvPr id="18" name="Footer Placeholder 17">
            <a:extLst>
              <a:ext uri="{FF2B5EF4-FFF2-40B4-BE49-F238E27FC236}">
                <a16:creationId xmlns:a16="http://schemas.microsoft.com/office/drawing/2014/main" id="{101B269D-F28A-9474-9B09-8797FDB571E4}"/>
              </a:ext>
            </a:extLst>
          </p:cNvPr>
          <p:cNvSpPr>
            <a:spLocks noGrp="1"/>
          </p:cNvSpPr>
          <p:nvPr>
            <p:ph type="ftr" sz="quarter" idx="13"/>
          </p:nvPr>
        </p:nvSpPr>
        <p:spPr>
          <a:xfrm>
            <a:off x="3950208" y="4965192"/>
            <a:ext cx="3108960" cy="182880"/>
          </a:xfrm>
        </p:spPr>
        <p:txBody>
          <a:bodyPr/>
          <a:lstStyle/>
          <a:p>
            <a:r>
              <a:rPr lang="en-US" dirty="0"/>
              <a:t>DOC-0250104 Rev A </a:t>
            </a:r>
          </a:p>
        </p:txBody>
      </p:sp>
      <p:sp>
        <p:nvSpPr>
          <p:cNvPr id="25" name="TextBox 24">
            <a:extLst>
              <a:ext uri="{FF2B5EF4-FFF2-40B4-BE49-F238E27FC236}">
                <a16:creationId xmlns:a16="http://schemas.microsoft.com/office/drawing/2014/main" id="{2A9980B7-0962-99DF-A423-0244D943E27C}"/>
              </a:ext>
            </a:extLst>
          </p:cNvPr>
          <p:cNvSpPr txBox="1"/>
          <p:nvPr/>
        </p:nvSpPr>
        <p:spPr>
          <a:xfrm>
            <a:off x="548642" y="4632617"/>
            <a:ext cx="2044149" cy="307777"/>
          </a:xfrm>
          <a:prstGeom prst="rect">
            <a:avLst/>
          </a:prstGeom>
          <a:noFill/>
        </p:spPr>
        <p:txBody>
          <a:bodyPr wrap="square" lIns="0" tIns="45720" rIns="0" bIns="45720" rtlCol="0" anchor="t">
            <a:spAutoFit/>
          </a:bodyPr>
          <a:lstStyle>
            <a:defPPr>
              <a:defRPr lang="en-US"/>
            </a:defPPr>
            <a:lvl1pPr>
              <a:defRPr sz="700">
                <a:solidFill>
                  <a:schemeClr val="accent6"/>
                </a:solidFill>
              </a:defRPr>
            </a:lvl1pPr>
          </a:lstStyle>
          <a:p>
            <a:r>
              <a:rPr lang="en-US" dirty="0">
                <a:solidFill>
                  <a:schemeClr val="tx1"/>
                </a:solidFill>
              </a:rPr>
              <a:t>Animal model shown for illustration</a:t>
            </a:r>
          </a:p>
          <a:p>
            <a:r>
              <a:rPr lang="en-US" dirty="0">
                <a:solidFill>
                  <a:schemeClr val="tx1"/>
                </a:solidFill>
              </a:rPr>
              <a:t>Predicate devices shown for illustrative purposes </a:t>
            </a:r>
          </a:p>
        </p:txBody>
      </p:sp>
      <p:pic>
        <p:nvPicPr>
          <p:cNvPr id="5" name="Dr. Zhan PDS DVal-20250408_100940-Meeting Recording (1) (1)">
            <a:hlinkClick r:id="" action="ppaction://media"/>
            <a:extLst>
              <a:ext uri="{FF2B5EF4-FFF2-40B4-BE49-F238E27FC236}">
                <a16:creationId xmlns:a16="http://schemas.microsoft.com/office/drawing/2014/main" id="{864BB4AD-BB62-71C3-849C-CCB396856782}"/>
              </a:ext>
            </a:extLst>
          </p:cNvPr>
          <p:cNvPicPr>
            <a:picLocks noChangeAspect="1"/>
          </p:cNvPicPr>
          <p:nvPr>
            <a:videoFile r:link="rId3"/>
            <p:extLst>
              <p:ext uri="{DAA4B4D4-6D71-4841-9C94-3DE7FCFB9230}">
                <p14:media xmlns:p14="http://schemas.microsoft.com/office/powerpoint/2010/main" r:embed="rId2"/>
              </p:ext>
            </p:extLst>
          </p:nvPr>
        </p:nvPicPr>
        <p:blipFill>
          <a:blip r:embed="rId5"/>
          <a:srcRect l="23109" t="1998" r="1221" b="3052"/>
          <a:stretch/>
        </p:blipFill>
        <p:spPr>
          <a:xfrm>
            <a:off x="4519593" y="1385372"/>
            <a:ext cx="3596737" cy="2538675"/>
          </a:xfrm>
          <a:prstGeom prst="rect">
            <a:avLst/>
          </a:prstGeom>
          <a:ln w="38100">
            <a:solidFill>
              <a:schemeClr val="bg1"/>
            </a:solidFill>
            <a:miter lim="800000"/>
          </a:ln>
          <a:effectLst>
            <a:outerShdw blurRad="254000" algn="tl" rotWithShape="0">
              <a:prstClr val="black">
                <a:alpha val="20000"/>
              </a:prstClr>
            </a:outerShdw>
          </a:effectLst>
        </p:spPr>
      </p:pic>
      <p:grpSp>
        <p:nvGrpSpPr>
          <p:cNvPr id="10" name="Group 9">
            <a:extLst>
              <a:ext uri="{FF2B5EF4-FFF2-40B4-BE49-F238E27FC236}">
                <a16:creationId xmlns:a16="http://schemas.microsoft.com/office/drawing/2014/main" id="{AECFAB1D-8047-C57D-C54F-DFBED76D7AAA}"/>
              </a:ext>
            </a:extLst>
          </p:cNvPr>
          <p:cNvGrpSpPr/>
          <p:nvPr/>
        </p:nvGrpSpPr>
        <p:grpSpPr>
          <a:xfrm>
            <a:off x="5545911" y="4055627"/>
            <a:ext cx="1544100" cy="170045"/>
            <a:chOff x="4481096" y="3905167"/>
            <a:chExt cx="2406491" cy="443010"/>
          </a:xfrm>
        </p:grpSpPr>
        <p:sp>
          <p:nvSpPr>
            <p:cNvPr id="11" name="TextBox 10">
              <a:extLst>
                <a:ext uri="{FF2B5EF4-FFF2-40B4-BE49-F238E27FC236}">
                  <a16:creationId xmlns:a16="http://schemas.microsoft.com/office/drawing/2014/main" id="{548B70E1-3D77-0979-8316-4FFC69B401FE}"/>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2" name="Freeform 8">
              <a:extLst>
                <a:ext uri="{FF2B5EF4-FFF2-40B4-BE49-F238E27FC236}">
                  <a16:creationId xmlns:a16="http://schemas.microsoft.com/office/drawing/2014/main" id="{F913ECCB-462F-B0E6-ACC4-D0DC0C3D2F1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Tree>
    <p:custDataLst>
      <p:tags r:id="rId1"/>
    </p:custDataLst>
    <p:extLst>
      <p:ext uri="{BB962C8B-B14F-4D97-AF65-F5344CB8AC3E}">
        <p14:creationId xmlns:p14="http://schemas.microsoft.com/office/powerpoint/2010/main" val="2245388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39" y="310896"/>
            <a:ext cx="9474557" cy="685800"/>
          </a:xfrm>
        </p:spPr>
        <p:txBody>
          <a:bodyPr/>
          <a:lstStyle/>
          <a:p>
            <a:r>
              <a:rPr lang="en-US" dirty="0"/>
              <a:t>SAPIEN 3 Pulmonic delivery system removal</a:t>
            </a:r>
          </a:p>
        </p:txBody>
      </p:sp>
      <p:sp>
        <p:nvSpPr>
          <p:cNvPr id="9222" name="Footer Placeholder 9221">
            <a:extLst>
              <a:ext uri="{FF2B5EF4-FFF2-40B4-BE49-F238E27FC236}">
                <a16:creationId xmlns:a16="http://schemas.microsoft.com/office/drawing/2014/main" id="{E0A042D7-5F0F-2A77-A227-AE41E6161B37}"/>
              </a:ext>
            </a:extLst>
          </p:cNvPr>
          <p:cNvSpPr>
            <a:spLocks noGrp="1"/>
          </p:cNvSpPr>
          <p:nvPr>
            <p:ph type="ftr" sz="quarter" idx="11"/>
          </p:nvPr>
        </p:nvSpPr>
        <p:spPr/>
        <p:txBody>
          <a:bodyPr/>
          <a:lstStyle/>
          <a:p>
            <a:r>
              <a:rPr lang="en-US" dirty="0"/>
              <a:t>DOC-0250104 Rev A </a:t>
            </a:r>
          </a:p>
        </p:txBody>
      </p:sp>
      <p:sp>
        <p:nvSpPr>
          <p:cNvPr id="9" name="Slide Number Placeholder 8">
            <a:extLst>
              <a:ext uri="{FF2B5EF4-FFF2-40B4-BE49-F238E27FC236}">
                <a16:creationId xmlns:a16="http://schemas.microsoft.com/office/drawing/2014/main" id="{9EB181CB-84E8-73F8-75D1-C953E78D69C5}"/>
              </a:ext>
            </a:extLst>
          </p:cNvPr>
          <p:cNvSpPr>
            <a:spLocks noGrp="1"/>
          </p:cNvSpPr>
          <p:nvPr>
            <p:ph type="sldNum" sz="quarter" idx="12"/>
          </p:nvPr>
        </p:nvSpPr>
        <p:spPr/>
        <p:txBody>
          <a:bodyPr/>
          <a:lstStyle/>
          <a:p>
            <a:fld id="{CDBA9528-BCFE-1E43-A37D-912FF3C527A6}" type="slidenum">
              <a:rPr lang="en-US" smtClean="0"/>
              <a:pPr/>
              <a:t>47</a:t>
            </a:fld>
            <a:endParaRPr lang="en-US" dirty="0"/>
          </a:p>
        </p:txBody>
      </p:sp>
      <p:sp>
        <p:nvSpPr>
          <p:cNvPr id="3" name="Content Placeholder 2"/>
          <p:cNvSpPr>
            <a:spLocks noGrp="1"/>
          </p:cNvSpPr>
          <p:nvPr>
            <p:ph idx="4294967295"/>
          </p:nvPr>
        </p:nvSpPr>
        <p:spPr>
          <a:xfrm>
            <a:off x="548640" y="1189038"/>
            <a:ext cx="5184648" cy="3475037"/>
          </a:xfrm>
        </p:spPr>
        <p:txBody>
          <a:bodyPr>
            <a:normAutofit/>
          </a:bodyPr>
          <a:lstStyle/>
          <a:p>
            <a:pPr marL="0" indent="0">
              <a:buNone/>
            </a:pPr>
            <a:r>
              <a:rPr lang="en-US" sz="1200" b="1" dirty="0"/>
              <a:t>When the delivery system is in the vena cava (under fluoro), re-sheath the balloon by retracting the gripper until the edge of the valve capsule is touching the tapered tip</a:t>
            </a:r>
          </a:p>
          <a:p>
            <a:r>
              <a:rPr lang="en-US" sz="1200" dirty="0"/>
              <a:t>Unlock the delivery system lock</a:t>
            </a:r>
          </a:p>
          <a:p>
            <a:endParaRPr lang="en-US" sz="1200" dirty="0"/>
          </a:p>
          <a:p>
            <a:pPr marL="0" indent="0">
              <a:buNone/>
            </a:pPr>
            <a:br>
              <a:rPr lang="en-US" sz="1200" dirty="0"/>
            </a:br>
            <a:endParaRPr lang="en-US" sz="1200" dirty="0"/>
          </a:p>
          <a:p>
            <a:endParaRPr lang="en-US" sz="1200" dirty="0"/>
          </a:p>
          <a:p>
            <a:r>
              <a:rPr lang="en-US" sz="1200" dirty="0"/>
              <a:t>Retract the balloon catheter until the end of travel is reached and the balloon shaft marker is exposed</a:t>
            </a:r>
          </a:p>
          <a:p>
            <a:r>
              <a:rPr lang="en-US" sz="1200" dirty="0"/>
              <a:t>Lock the delivery system</a:t>
            </a:r>
          </a:p>
        </p:txBody>
      </p:sp>
      <p:pic>
        <p:nvPicPr>
          <p:cNvPr id="9218" name="Picture 2">
            <a:extLst>
              <a:ext uri="{FF2B5EF4-FFF2-40B4-BE49-F238E27FC236}">
                <a16:creationId xmlns:a16="http://schemas.microsoft.com/office/drawing/2014/main" id="{DDF4C8DB-8609-F8F6-B284-1EBE2E7F3B9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8560" b="36242"/>
          <a:stretch/>
        </p:blipFill>
        <p:spPr bwMode="auto">
          <a:xfrm>
            <a:off x="19787" y="3708090"/>
            <a:ext cx="6040359" cy="856146"/>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6D399416-1B26-F570-7FD4-EA533A7FEC5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37876" b="34460"/>
          <a:stretch/>
        </p:blipFill>
        <p:spPr bwMode="auto">
          <a:xfrm>
            <a:off x="10599" y="2089431"/>
            <a:ext cx="5501921" cy="856146"/>
          </a:xfrm>
          <a:prstGeom prst="rect">
            <a:avLst/>
          </a:prstGeom>
          <a:noFill/>
          <a:effectLst>
            <a:outerShdw blurRad="190500" sx="102000" sy="102000" algn="ctr"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CAC5814D-6EAE-914C-9E86-8A875E7112B3}"/>
              </a:ext>
            </a:extLst>
          </p:cNvPr>
          <p:cNvGrpSpPr/>
          <p:nvPr/>
        </p:nvGrpSpPr>
        <p:grpSpPr>
          <a:xfrm>
            <a:off x="3622662" y="3824246"/>
            <a:ext cx="552734" cy="637449"/>
            <a:chOff x="3228853" y="3546474"/>
            <a:chExt cx="552734" cy="637449"/>
          </a:xfrm>
        </p:grpSpPr>
        <p:cxnSp>
          <p:nvCxnSpPr>
            <p:cNvPr id="20" name="Straight Arrow Connector 19">
              <a:extLst>
                <a:ext uri="{FF2B5EF4-FFF2-40B4-BE49-F238E27FC236}">
                  <a16:creationId xmlns:a16="http://schemas.microsoft.com/office/drawing/2014/main" id="{A9AE0505-A6A8-49BF-843D-B509F8A31448}"/>
                </a:ext>
              </a:extLst>
            </p:cNvPr>
            <p:cNvCxnSpPr>
              <a:cxnSpLocks/>
            </p:cNvCxnSpPr>
            <p:nvPr/>
          </p:nvCxnSpPr>
          <p:spPr>
            <a:xfrm flipV="1">
              <a:off x="3781586" y="3864654"/>
              <a:ext cx="1" cy="319269"/>
            </a:xfrm>
            <a:prstGeom prst="straightConnector1">
              <a:avLst/>
            </a:prstGeom>
            <a:ln>
              <a:tailEnd type="ova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71378CF0-D756-4228-A69E-1473508DBD91}"/>
                </a:ext>
              </a:extLst>
            </p:cNvPr>
            <p:cNvSpPr/>
            <p:nvPr/>
          </p:nvSpPr>
          <p:spPr>
            <a:xfrm>
              <a:off x="3228853" y="3546474"/>
              <a:ext cx="289451" cy="2832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TextBox 17">
            <a:extLst>
              <a:ext uri="{FF2B5EF4-FFF2-40B4-BE49-F238E27FC236}">
                <a16:creationId xmlns:a16="http://schemas.microsoft.com/office/drawing/2014/main" id="{7D64469A-F73A-4857-97A0-CBF3DEA0062C}"/>
              </a:ext>
            </a:extLst>
          </p:cNvPr>
          <p:cNvSpPr txBox="1"/>
          <p:nvPr/>
        </p:nvSpPr>
        <p:spPr>
          <a:xfrm>
            <a:off x="3518243" y="4461694"/>
            <a:ext cx="1242648" cy="230832"/>
          </a:xfrm>
          <a:prstGeom prst="rect">
            <a:avLst/>
          </a:prstGeom>
          <a:noFill/>
        </p:spPr>
        <p:txBody>
          <a:bodyPr wrap="none" rtlCol="0">
            <a:spAutoFit/>
          </a:bodyPr>
          <a:lstStyle/>
          <a:p>
            <a:r>
              <a:rPr lang="en-US" sz="900" dirty="0">
                <a:solidFill>
                  <a:schemeClr val="accent6"/>
                </a:solidFill>
              </a:rPr>
              <a:t>Balloon shaft marker</a:t>
            </a:r>
          </a:p>
        </p:txBody>
      </p:sp>
      <p:sp>
        <p:nvSpPr>
          <p:cNvPr id="5" name="Oval 4">
            <a:extLst>
              <a:ext uri="{FF2B5EF4-FFF2-40B4-BE49-F238E27FC236}">
                <a16:creationId xmlns:a16="http://schemas.microsoft.com/office/drawing/2014/main" id="{A6C206CB-B0EF-412D-9094-A67F5E306453}"/>
              </a:ext>
            </a:extLst>
          </p:cNvPr>
          <p:cNvSpPr/>
          <p:nvPr/>
        </p:nvSpPr>
        <p:spPr>
          <a:xfrm>
            <a:off x="3940689" y="2423142"/>
            <a:ext cx="289451" cy="2832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FFEA4204-52BD-694D-A2F5-F9BBE90A8C5B}"/>
              </a:ext>
            </a:extLst>
          </p:cNvPr>
          <p:cNvSpPr txBox="1"/>
          <p:nvPr/>
        </p:nvSpPr>
        <p:spPr>
          <a:xfrm>
            <a:off x="548642" y="4636351"/>
            <a:ext cx="4363660" cy="307777"/>
          </a:xfrm>
          <a:prstGeom prst="rect">
            <a:avLst/>
          </a:prstGeom>
          <a:noFill/>
        </p:spPr>
        <p:txBody>
          <a:bodyPr wrap="square" lIns="0" tIns="45720" rIns="0" bIns="45720" rtlCol="0" anchor="t">
            <a:spAutoFit/>
          </a:bodyPr>
          <a:lstStyle>
            <a:defPPr>
              <a:defRPr lang="en-US"/>
            </a:defPPr>
            <a:lvl1pPr>
              <a:defRPr sz="700">
                <a:solidFill>
                  <a:schemeClr val="accent6"/>
                </a:solidFill>
              </a:defRPr>
            </a:lvl1pPr>
          </a:lstStyle>
          <a:p>
            <a:r>
              <a:rPr lang="en-US" dirty="0">
                <a:solidFill>
                  <a:schemeClr val="tx1"/>
                </a:solidFill>
              </a:rPr>
              <a:t>Animal model shown for illustration</a:t>
            </a:r>
          </a:p>
          <a:p>
            <a:r>
              <a:rPr lang="en-US" dirty="0">
                <a:solidFill>
                  <a:schemeClr val="tx1"/>
                </a:solidFill>
              </a:rPr>
              <a:t>Predicate devices shown for illustrative purposes </a:t>
            </a:r>
          </a:p>
        </p:txBody>
      </p:sp>
      <p:pic>
        <p:nvPicPr>
          <p:cNvPr id="4" name="IM4 (2)">
            <a:hlinkClick r:id="" action="ppaction://media"/>
            <a:extLst>
              <a:ext uri="{FF2B5EF4-FFF2-40B4-BE49-F238E27FC236}">
                <a16:creationId xmlns:a16="http://schemas.microsoft.com/office/drawing/2014/main" id="{3190B414-645C-3F30-2DD8-E7B079C28E8E}"/>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7"/>
          <a:srcRect l="19192" r="18028"/>
          <a:stretch/>
        </p:blipFill>
        <p:spPr>
          <a:xfrm>
            <a:off x="6259398" y="914416"/>
            <a:ext cx="1859882" cy="2962569"/>
          </a:xfrm>
          <a:prstGeom prst="rect">
            <a:avLst/>
          </a:prstGeom>
          <a:ln w="38100">
            <a:solidFill>
              <a:schemeClr val="bg1"/>
            </a:solidFill>
            <a:miter lim="800000"/>
          </a:ln>
          <a:effectLst>
            <a:outerShdw blurRad="254000" algn="tl" rotWithShape="0">
              <a:prstClr val="black">
                <a:alpha val="20000"/>
              </a:prstClr>
            </a:outerShdw>
          </a:effectLst>
        </p:spPr>
      </p:pic>
      <p:grpSp>
        <p:nvGrpSpPr>
          <p:cNvPr id="6" name="Group 5">
            <a:extLst>
              <a:ext uri="{FF2B5EF4-FFF2-40B4-BE49-F238E27FC236}">
                <a16:creationId xmlns:a16="http://schemas.microsoft.com/office/drawing/2014/main" id="{6F731CA2-7CF0-C983-88CF-28786C422B45}"/>
              </a:ext>
            </a:extLst>
          </p:cNvPr>
          <p:cNvGrpSpPr/>
          <p:nvPr/>
        </p:nvGrpSpPr>
        <p:grpSpPr>
          <a:xfrm>
            <a:off x="6417289" y="3999381"/>
            <a:ext cx="1544100" cy="170045"/>
            <a:chOff x="4481096" y="3905167"/>
            <a:chExt cx="2406491" cy="443010"/>
          </a:xfrm>
        </p:grpSpPr>
        <p:sp>
          <p:nvSpPr>
            <p:cNvPr id="15" name="TextBox 14">
              <a:extLst>
                <a:ext uri="{FF2B5EF4-FFF2-40B4-BE49-F238E27FC236}">
                  <a16:creationId xmlns:a16="http://schemas.microsoft.com/office/drawing/2014/main" id="{D8E50AC5-FAAA-BD68-DAE4-28F2C7FFB0A2}"/>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6" name="Freeform 8">
              <a:extLst>
                <a:ext uri="{FF2B5EF4-FFF2-40B4-BE49-F238E27FC236}">
                  <a16:creationId xmlns:a16="http://schemas.microsoft.com/office/drawing/2014/main" id="{DCADF2BD-EF50-8C79-5BC8-BB4C31484619}"/>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grpSp>
        <p:nvGrpSpPr>
          <p:cNvPr id="49" name="Group 48">
            <a:extLst>
              <a:ext uri="{FF2B5EF4-FFF2-40B4-BE49-F238E27FC236}">
                <a16:creationId xmlns:a16="http://schemas.microsoft.com/office/drawing/2014/main" id="{260DA9C9-F653-AA4B-B03A-64212D803EFA}"/>
              </a:ext>
            </a:extLst>
          </p:cNvPr>
          <p:cNvGrpSpPr/>
          <p:nvPr/>
        </p:nvGrpSpPr>
        <p:grpSpPr>
          <a:xfrm>
            <a:off x="6065384" y="4283213"/>
            <a:ext cx="2312805" cy="566127"/>
            <a:chOff x="1780779" y="3805071"/>
            <a:chExt cx="2312805" cy="566127"/>
          </a:xfrm>
        </p:grpSpPr>
        <p:grpSp>
          <p:nvGrpSpPr>
            <p:cNvPr id="50" name="Group 49">
              <a:extLst>
                <a:ext uri="{FF2B5EF4-FFF2-40B4-BE49-F238E27FC236}">
                  <a16:creationId xmlns:a16="http://schemas.microsoft.com/office/drawing/2014/main" id="{084A25E1-D1C3-2524-002A-BA16A26B1982}"/>
                </a:ext>
              </a:extLst>
            </p:cNvPr>
            <p:cNvGrpSpPr/>
            <p:nvPr/>
          </p:nvGrpSpPr>
          <p:grpSpPr>
            <a:xfrm>
              <a:off x="1780779" y="3805071"/>
              <a:ext cx="2312805" cy="566127"/>
              <a:chOff x="6550298" y="2050239"/>
              <a:chExt cx="1838219" cy="466962"/>
            </a:xfrm>
          </p:grpSpPr>
          <p:grpSp>
            <p:nvGrpSpPr>
              <p:cNvPr id="52" name="Group 51">
                <a:extLst>
                  <a:ext uri="{FF2B5EF4-FFF2-40B4-BE49-F238E27FC236}">
                    <a16:creationId xmlns:a16="http://schemas.microsoft.com/office/drawing/2014/main" id="{D30039E9-BCF7-ADC9-1C81-2089EEB9FC3D}"/>
                  </a:ext>
                </a:extLst>
              </p:cNvPr>
              <p:cNvGrpSpPr/>
              <p:nvPr/>
            </p:nvGrpSpPr>
            <p:grpSpPr>
              <a:xfrm>
                <a:off x="6550298" y="2050239"/>
                <a:ext cx="511695" cy="427804"/>
                <a:chOff x="6550298" y="1216452"/>
                <a:chExt cx="511695" cy="427804"/>
              </a:xfrm>
            </p:grpSpPr>
            <p:sp>
              <p:nvSpPr>
                <p:cNvPr id="54" name="Rounded Rectangle 9">
                  <a:extLst>
                    <a:ext uri="{FF2B5EF4-FFF2-40B4-BE49-F238E27FC236}">
                      <a16:creationId xmlns:a16="http://schemas.microsoft.com/office/drawing/2014/main" id="{25262EFA-57B9-3EF2-1D68-9B0041ACC56C}"/>
                    </a:ext>
                  </a:extLst>
                </p:cNvPr>
                <p:cNvSpPr/>
                <p:nvPr/>
              </p:nvSpPr>
              <p:spPr>
                <a:xfrm>
                  <a:off x="6550298" y="1216452"/>
                  <a:ext cx="511695" cy="427804"/>
                </a:xfrm>
                <a:prstGeom prst="roundRect">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defTabSz="457189"/>
                  <a:endParaRPr lang="en-US" sz="1500" b="1" dirty="0"/>
                </a:p>
              </p:txBody>
            </p:sp>
            <p:sp>
              <p:nvSpPr>
                <p:cNvPr id="55" name="TextBox 54">
                  <a:extLst>
                    <a:ext uri="{FF2B5EF4-FFF2-40B4-BE49-F238E27FC236}">
                      <a16:creationId xmlns:a16="http://schemas.microsoft.com/office/drawing/2014/main" id="{05BBE5C1-F2CA-D23B-6231-7D82FDCF0D53}"/>
                    </a:ext>
                  </a:extLst>
                </p:cNvPr>
                <p:cNvSpPr txBox="1"/>
                <p:nvPr/>
              </p:nvSpPr>
              <p:spPr>
                <a:xfrm>
                  <a:off x="6562907" y="1488635"/>
                  <a:ext cx="395413" cy="115894"/>
                </a:xfrm>
                <a:prstGeom prst="rect">
                  <a:avLst/>
                </a:prstGeom>
                <a:noFill/>
              </p:spPr>
              <p:txBody>
                <a:bodyPr wrap="square" lIns="0" tIns="0" rIns="0" bIns="0" rtlCol="0" anchor="ctr">
                  <a:noAutofit/>
                </a:bodyPr>
                <a:lstStyle/>
                <a:p>
                  <a:pPr algn="ctr"/>
                  <a:r>
                    <a:rPr lang="en-US" sz="600" b="1" dirty="0">
                      <a:solidFill>
                        <a:schemeClr val="accent1"/>
                      </a:solidFill>
                    </a:rPr>
                    <a:t>CAUTION</a:t>
                  </a:r>
                </a:p>
              </p:txBody>
            </p:sp>
          </p:grpSp>
          <p:sp>
            <p:nvSpPr>
              <p:cNvPr id="53" name="Rectangle 52">
                <a:extLst>
                  <a:ext uri="{FF2B5EF4-FFF2-40B4-BE49-F238E27FC236}">
                    <a16:creationId xmlns:a16="http://schemas.microsoft.com/office/drawing/2014/main" id="{7CC8BC38-3E36-32C8-0BDE-4AD581480F3A}"/>
                  </a:ext>
                </a:extLst>
              </p:cNvPr>
              <p:cNvSpPr/>
              <p:nvPr/>
            </p:nvSpPr>
            <p:spPr>
              <a:xfrm>
                <a:off x="6942798" y="2050240"/>
                <a:ext cx="1445719" cy="466961"/>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oAutofit/>
              </a:bodyPr>
              <a:lstStyle/>
              <a:p>
                <a:pPr marL="0" lvl="2"/>
                <a:r>
                  <a:rPr lang="en-US" sz="800" dirty="0">
                    <a:solidFill>
                      <a:schemeClr val="accent6"/>
                    </a:solidFill>
                    <a:ea typeface="ＭＳ Ｐゴシック" pitchFamily="34" charset="-128"/>
                  </a:rPr>
                  <a:t>Completely cover the balloon prior to removal to minimize the risk of vascular injury.</a:t>
                </a:r>
              </a:p>
            </p:txBody>
          </p:sp>
        </p:grpSp>
        <p:pic>
          <p:nvPicPr>
            <p:cNvPr id="51" name="Graphic 50">
              <a:extLst>
                <a:ext uri="{FF2B5EF4-FFF2-40B4-BE49-F238E27FC236}">
                  <a16:creationId xmlns:a16="http://schemas.microsoft.com/office/drawing/2014/main" id="{464D334F-4176-D1E7-D631-25A81794676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16596" y="3884119"/>
              <a:ext cx="255470" cy="224316"/>
            </a:xfrm>
            <a:prstGeom prst="rect">
              <a:avLst/>
            </a:prstGeom>
          </p:spPr>
        </p:pic>
      </p:grpSp>
    </p:spTree>
    <p:custDataLst>
      <p:tags r:id="rId1"/>
    </p:custDataLst>
    <p:extLst>
      <p:ext uri="{BB962C8B-B14F-4D97-AF65-F5344CB8AC3E}">
        <p14:creationId xmlns:p14="http://schemas.microsoft.com/office/powerpoint/2010/main" val="158095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9E870-8E2A-6653-5AE1-FF6857D9EB8D}"/>
              </a:ext>
            </a:extLst>
          </p:cNvPr>
          <p:cNvSpPr>
            <a:spLocks noGrp="1"/>
          </p:cNvSpPr>
          <p:nvPr>
            <p:ph type="title"/>
          </p:nvPr>
        </p:nvSpPr>
        <p:spPr>
          <a:xfrm>
            <a:off x="548640" y="310896"/>
            <a:ext cx="8046318" cy="685800"/>
          </a:xfrm>
        </p:spPr>
        <p:txBody>
          <a:bodyPr/>
          <a:lstStyle/>
          <a:p>
            <a:r>
              <a:rPr lang="en-US" dirty="0"/>
              <a:t>SAPIEN 3 Pulmonic delivery system removal</a:t>
            </a:r>
          </a:p>
        </p:txBody>
      </p:sp>
      <p:sp>
        <p:nvSpPr>
          <p:cNvPr id="17" name="Footer Placeholder 16">
            <a:extLst>
              <a:ext uri="{FF2B5EF4-FFF2-40B4-BE49-F238E27FC236}">
                <a16:creationId xmlns:a16="http://schemas.microsoft.com/office/drawing/2014/main" id="{CD7CC37D-5270-519A-8E60-A2ABEFAB910C}"/>
              </a:ext>
            </a:extLst>
          </p:cNvPr>
          <p:cNvSpPr>
            <a:spLocks noGrp="1"/>
          </p:cNvSpPr>
          <p:nvPr>
            <p:ph type="ftr" sz="quarter" idx="13"/>
          </p:nvPr>
        </p:nvSpPr>
        <p:spPr/>
        <p:txBody>
          <a:bodyPr/>
          <a:lstStyle/>
          <a:p>
            <a:r>
              <a:rPr lang="en-US" dirty="0"/>
              <a:t>DOC-0250104 Rev A </a:t>
            </a:r>
          </a:p>
        </p:txBody>
      </p:sp>
      <p:sp>
        <p:nvSpPr>
          <p:cNvPr id="4" name="Slide Number Placeholder 3">
            <a:extLst>
              <a:ext uri="{FF2B5EF4-FFF2-40B4-BE49-F238E27FC236}">
                <a16:creationId xmlns:a16="http://schemas.microsoft.com/office/drawing/2014/main" id="{B075BDB4-7E83-12B7-7976-0E2439B32A2E}"/>
              </a:ext>
            </a:extLst>
          </p:cNvPr>
          <p:cNvSpPr>
            <a:spLocks noGrp="1"/>
          </p:cNvSpPr>
          <p:nvPr>
            <p:ph type="sldNum" sz="quarter" idx="12"/>
          </p:nvPr>
        </p:nvSpPr>
        <p:spPr/>
        <p:txBody>
          <a:bodyPr/>
          <a:lstStyle/>
          <a:p>
            <a:fld id="{CDBA9528-BCFE-1E43-A37D-912FF3C527A6}" type="slidenum">
              <a:rPr lang="en-US" smtClean="0"/>
              <a:pPr/>
              <a:t>48</a:t>
            </a:fld>
            <a:endParaRPr lang="en-US" dirty="0"/>
          </a:p>
        </p:txBody>
      </p:sp>
      <p:grpSp>
        <p:nvGrpSpPr>
          <p:cNvPr id="33" name="Group 32">
            <a:extLst>
              <a:ext uri="{FF2B5EF4-FFF2-40B4-BE49-F238E27FC236}">
                <a16:creationId xmlns:a16="http://schemas.microsoft.com/office/drawing/2014/main" id="{B8F70F7F-BC14-8246-8A0F-05F80469E599}"/>
              </a:ext>
            </a:extLst>
          </p:cNvPr>
          <p:cNvGrpSpPr/>
          <p:nvPr/>
        </p:nvGrpSpPr>
        <p:grpSpPr>
          <a:xfrm>
            <a:off x="486690" y="2445999"/>
            <a:ext cx="3419856" cy="701447"/>
            <a:chOff x="438563" y="2436373"/>
            <a:chExt cx="3419856" cy="701447"/>
          </a:xfrm>
        </p:grpSpPr>
        <p:sp>
          <p:nvSpPr>
            <p:cNvPr id="34" name="Rounded Rectangle 29">
              <a:extLst>
                <a:ext uri="{FF2B5EF4-FFF2-40B4-BE49-F238E27FC236}">
                  <a16:creationId xmlns:a16="http://schemas.microsoft.com/office/drawing/2014/main" id="{CA64B244-8CBD-975F-A6A7-AA9B15B0AE71}"/>
                </a:ext>
              </a:extLst>
            </p:cNvPr>
            <p:cNvSpPr/>
            <p:nvPr/>
          </p:nvSpPr>
          <p:spPr>
            <a:xfrm rot="16200000">
              <a:off x="1797767" y="1077169"/>
              <a:ext cx="701447" cy="3419856"/>
            </a:xfrm>
            <a:prstGeom prst="roundRect">
              <a:avLst>
                <a:gd name="adj" fmla="val 947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AFC56EC5-971A-EE27-A658-BC62FABD1941}"/>
                </a:ext>
              </a:extLst>
            </p:cNvPr>
            <p:cNvSpPr>
              <a:spLocks noChangeAspect="1"/>
            </p:cNvSpPr>
            <p:nvPr/>
          </p:nvSpPr>
          <p:spPr>
            <a:xfrm>
              <a:off x="484346" y="2544723"/>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3</a:t>
              </a:r>
            </a:p>
          </p:txBody>
        </p:sp>
        <p:sp>
          <p:nvSpPr>
            <p:cNvPr id="36" name="Content Placeholder 14">
              <a:extLst>
                <a:ext uri="{FF2B5EF4-FFF2-40B4-BE49-F238E27FC236}">
                  <a16:creationId xmlns:a16="http://schemas.microsoft.com/office/drawing/2014/main" id="{45D7B3D3-BC58-5DAB-6C9C-707031390DF1}"/>
                </a:ext>
              </a:extLst>
            </p:cNvPr>
            <p:cNvSpPr txBox="1">
              <a:spLocks/>
            </p:cNvSpPr>
            <p:nvPr/>
          </p:nvSpPr>
          <p:spPr bwMode="gray">
            <a:xfrm>
              <a:off x="868679" y="2544723"/>
              <a:ext cx="2798546" cy="484748"/>
            </a:xfrm>
            <a:prstGeom prst="rect">
              <a:avLst/>
            </a:prstGeom>
          </p:spPr>
          <p:txBody>
            <a:bodyPr vert="horz" wrap="square" lIns="0" tIns="0" rIns="0" bIns="0" rtlCol="0" anchor="ctr">
              <a:spAutoFit/>
            </a:bodyPr>
            <a:lstStyle>
              <a:defPPr>
                <a:defRPr lang="en-US"/>
              </a:defPPr>
              <a:lvl1pPr indent="0">
                <a:lnSpc>
                  <a:spcPct val="100000"/>
                </a:lnSpc>
                <a:spcBef>
                  <a:spcPts val="0"/>
                </a:spcBef>
                <a:buClr>
                  <a:schemeClr val="accent1"/>
                </a:buClr>
                <a:buSzPct val="110000"/>
                <a:buFont typeface="Wingdings" charset="2"/>
                <a:buNone/>
                <a:defRPr sz="1050" baseline="0"/>
              </a:lvl1pPr>
              <a:lvl2pPr marL="339725" indent="-166688">
                <a:lnSpc>
                  <a:spcPct val="100000"/>
                </a:lnSpc>
                <a:spcBef>
                  <a:spcPts val="600"/>
                </a:spcBef>
                <a:buClr>
                  <a:schemeClr val="accent1"/>
                </a:buClr>
                <a:buFont typeface="Arial"/>
                <a:buChar char="–"/>
                <a:defRPr sz="1400" baseline="0"/>
              </a:lvl2pPr>
              <a:lvl3pPr marL="512763" indent="-173038">
                <a:lnSpc>
                  <a:spcPct val="100000"/>
                </a:lnSpc>
                <a:spcBef>
                  <a:spcPts val="600"/>
                </a:spcBef>
                <a:buClr>
                  <a:schemeClr val="accent1"/>
                </a:buClr>
                <a:buSzPct val="110000"/>
                <a:buFont typeface="Wingdings" charset="2"/>
                <a:buChar char="§"/>
                <a:defRPr sz="1400" baseline="0"/>
              </a:lvl3pPr>
              <a:lvl4pPr marL="685800" indent="-173038">
                <a:lnSpc>
                  <a:spcPct val="100000"/>
                </a:lnSpc>
                <a:spcBef>
                  <a:spcPts val="600"/>
                </a:spcBef>
                <a:buClr>
                  <a:schemeClr val="accent1"/>
                </a:buClr>
                <a:buFont typeface="Arial"/>
                <a:buChar char="–"/>
                <a:defRPr sz="1400" baseline="0"/>
              </a:lvl4pPr>
              <a:lvl5pPr marL="858838" indent="-173038">
                <a:lnSpc>
                  <a:spcPct val="100000"/>
                </a:lnSpc>
                <a:spcBef>
                  <a:spcPts val="600"/>
                </a:spcBef>
                <a:buClr>
                  <a:schemeClr val="accent1"/>
                </a:buClr>
                <a:buSzPct val="110000"/>
                <a:buFont typeface="Wingdings" charset="2"/>
                <a:buChar char="§"/>
                <a:defRPr sz="1400" baseline="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Retract the balloon catheter until the end of travel is reached and the balloon shaft marker is exposed</a:t>
              </a:r>
            </a:p>
          </p:txBody>
        </p:sp>
      </p:grpSp>
      <p:grpSp>
        <p:nvGrpSpPr>
          <p:cNvPr id="37" name="Group 36">
            <a:extLst>
              <a:ext uri="{FF2B5EF4-FFF2-40B4-BE49-F238E27FC236}">
                <a16:creationId xmlns:a16="http://schemas.microsoft.com/office/drawing/2014/main" id="{295DBE73-69A2-56EE-614C-1397E36EDB2F}"/>
              </a:ext>
            </a:extLst>
          </p:cNvPr>
          <p:cNvGrpSpPr/>
          <p:nvPr/>
        </p:nvGrpSpPr>
        <p:grpSpPr>
          <a:xfrm>
            <a:off x="486690" y="3997168"/>
            <a:ext cx="3419856" cy="493776"/>
            <a:chOff x="438563" y="4064543"/>
            <a:chExt cx="3419856" cy="493776"/>
          </a:xfrm>
        </p:grpSpPr>
        <p:sp>
          <p:nvSpPr>
            <p:cNvPr id="38" name="Rounded Rectangle 37">
              <a:extLst>
                <a:ext uri="{FF2B5EF4-FFF2-40B4-BE49-F238E27FC236}">
                  <a16:creationId xmlns:a16="http://schemas.microsoft.com/office/drawing/2014/main" id="{5FF207EC-121F-6809-72E9-815E5E85A1BF}"/>
                </a:ext>
              </a:extLst>
            </p:cNvPr>
            <p:cNvSpPr/>
            <p:nvPr/>
          </p:nvSpPr>
          <p:spPr>
            <a:xfrm rot="16200000">
              <a:off x="1901603" y="2601503"/>
              <a:ext cx="493776" cy="3419856"/>
            </a:xfrm>
            <a:prstGeom prst="roundRect">
              <a:avLst>
                <a:gd name="adj" fmla="val 15878"/>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39" name="Oval 38">
              <a:extLst>
                <a:ext uri="{FF2B5EF4-FFF2-40B4-BE49-F238E27FC236}">
                  <a16:creationId xmlns:a16="http://schemas.microsoft.com/office/drawing/2014/main" id="{B88AC0E4-8955-5BBA-4CA1-B9A771DE77A6}"/>
                </a:ext>
              </a:extLst>
            </p:cNvPr>
            <p:cNvSpPr>
              <a:spLocks noChangeAspect="1"/>
            </p:cNvSpPr>
            <p:nvPr/>
          </p:nvSpPr>
          <p:spPr>
            <a:xfrm>
              <a:off x="484346" y="4174271"/>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5</a:t>
              </a:r>
            </a:p>
          </p:txBody>
        </p:sp>
        <p:sp>
          <p:nvSpPr>
            <p:cNvPr id="40" name="Content Placeholder 14">
              <a:extLst>
                <a:ext uri="{FF2B5EF4-FFF2-40B4-BE49-F238E27FC236}">
                  <a16:creationId xmlns:a16="http://schemas.microsoft.com/office/drawing/2014/main" id="{23B45DAA-1219-9792-F5A7-3B226B6D216F}"/>
                </a:ext>
              </a:extLst>
            </p:cNvPr>
            <p:cNvSpPr txBox="1">
              <a:spLocks/>
            </p:cNvSpPr>
            <p:nvPr/>
          </p:nvSpPr>
          <p:spPr bwMode="gray">
            <a:xfrm>
              <a:off x="868679" y="4230640"/>
              <a:ext cx="1586347" cy="161583"/>
            </a:xfrm>
            <a:prstGeom prst="rect">
              <a:avLst/>
            </a:prstGeom>
          </p:spPr>
          <p:txBody>
            <a:bodyPr vert="horz" wrap="square" lIns="0" tIns="0" rIns="0" bIns="0" rtlCol="0" anchor="ctr">
              <a:spAutoFit/>
            </a:bodyPr>
            <a:lstStyle>
              <a:defPPr>
                <a:defRPr lang="en-US"/>
              </a:defPPr>
              <a:lvl1pPr indent="0">
                <a:lnSpc>
                  <a:spcPct val="100000"/>
                </a:lnSpc>
                <a:spcBef>
                  <a:spcPts val="0"/>
                </a:spcBef>
                <a:buClr>
                  <a:schemeClr val="accent1"/>
                </a:buClr>
                <a:buSzPct val="110000"/>
                <a:buFont typeface="Wingdings" charset="2"/>
                <a:buNone/>
                <a:defRPr sz="1050" baseline="0"/>
              </a:lvl1pPr>
              <a:lvl2pPr marL="339725" indent="-166688">
                <a:lnSpc>
                  <a:spcPct val="100000"/>
                </a:lnSpc>
                <a:spcBef>
                  <a:spcPts val="600"/>
                </a:spcBef>
                <a:buClr>
                  <a:schemeClr val="accent1"/>
                </a:buClr>
                <a:buFont typeface="Arial"/>
                <a:buChar char="–"/>
                <a:defRPr sz="1400" baseline="0"/>
              </a:lvl2pPr>
              <a:lvl3pPr marL="512763" indent="-173038">
                <a:lnSpc>
                  <a:spcPct val="100000"/>
                </a:lnSpc>
                <a:spcBef>
                  <a:spcPts val="600"/>
                </a:spcBef>
                <a:buClr>
                  <a:schemeClr val="accent1"/>
                </a:buClr>
                <a:buSzPct val="110000"/>
                <a:buFont typeface="Wingdings" charset="2"/>
                <a:buChar char="§"/>
                <a:defRPr sz="1400" baseline="0"/>
              </a:lvl3pPr>
              <a:lvl4pPr marL="685800" indent="-173038">
                <a:lnSpc>
                  <a:spcPct val="100000"/>
                </a:lnSpc>
                <a:spcBef>
                  <a:spcPts val="600"/>
                </a:spcBef>
                <a:buClr>
                  <a:schemeClr val="accent1"/>
                </a:buClr>
                <a:buFont typeface="Arial"/>
                <a:buChar char="–"/>
                <a:defRPr sz="1400" baseline="0"/>
              </a:lvl4pPr>
              <a:lvl5pPr marL="858838" indent="-173038">
                <a:lnSpc>
                  <a:spcPct val="100000"/>
                </a:lnSpc>
                <a:spcBef>
                  <a:spcPts val="600"/>
                </a:spcBef>
                <a:buClr>
                  <a:schemeClr val="accent1"/>
                </a:buClr>
                <a:buSzPct val="110000"/>
                <a:buFont typeface="Wingdings" charset="2"/>
                <a:buChar char="§"/>
                <a:defRPr sz="1400" baseline="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Lock the delivery system</a:t>
              </a:r>
            </a:p>
          </p:txBody>
        </p:sp>
      </p:grpSp>
      <p:grpSp>
        <p:nvGrpSpPr>
          <p:cNvPr id="41" name="Group 40">
            <a:extLst>
              <a:ext uri="{FF2B5EF4-FFF2-40B4-BE49-F238E27FC236}">
                <a16:creationId xmlns:a16="http://schemas.microsoft.com/office/drawing/2014/main" id="{5824896A-AB6E-6C05-A883-4799C51345B8}"/>
              </a:ext>
            </a:extLst>
          </p:cNvPr>
          <p:cNvGrpSpPr/>
          <p:nvPr/>
        </p:nvGrpSpPr>
        <p:grpSpPr>
          <a:xfrm>
            <a:off x="486690" y="1469272"/>
            <a:ext cx="3419856" cy="489083"/>
            <a:chOff x="438563" y="1373021"/>
            <a:chExt cx="3419856" cy="489083"/>
          </a:xfrm>
        </p:grpSpPr>
        <p:sp>
          <p:nvSpPr>
            <p:cNvPr id="42" name="Rounded Rectangle 29">
              <a:extLst>
                <a:ext uri="{FF2B5EF4-FFF2-40B4-BE49-F238E27FC236}">
                  <a16:creationId xmlns:a16="http://schemas.microsoft.com/office/drawing/2014/main" id="{43D4FA57-EA8F-5120-7C9F-2A6AF4A656BA}"/>
                </a:ext>
              </a:extLst>
            </p:cNvPr>
            <p:cNvSpPr/>
            <p:nvPr/>
          </p:nvSpPr>
          <p:spPr>
            <a:xfrm rot="16200000">
              <a:off x="1903949" y="-92365"/>
              <a:ext cx="489083" cy="3419856"/>
            </a:xfrm>
            <a:prstGeom prst="roundRect">
              <a:avLst>
                <a:gd name="adj" fmla="val 947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102064BE-9A1A-A687-64FA-80B1C00D3E83}"/>
                </a:ext>
              </a:extLst>
            </p:cNvPr>
            <p:cNvSpPr>
              <a:spLocks noChangeAspect="1"/>
            </p:cNvSpPr>
            <p:nvPr/>
          </p:nvSpPr>
          <p:spPr>
            <a:xfrm>
              <a:off x="484346" y="1480403"/>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1</a:t>
              </a:r>
            </a:p>
          </p:txBody>
        </p:sp>
        <p:sp>
          <p:nvSpPr>
            <p:cNvPr id="44" name="Content Placeholder 14">
              <a:extLst>
                <a:ext uri="{FF2B5EF4-FFF2-40B4-BE49-F238E27FC236}">
                  <a16:creationId xmlns:a16="http://schemas.microsoft.com/office/drawing/2014/main" id="{6A910D08-53F7-5150-7673-2CFF940A190B}"/>
                </a:ext>
              </a:extLst>
            </p:cNvPr>
            <p:cNvSpPr txBox="1">
              <a:spLocks/>
            </p:cNvSpPr>
            <p:nvPr/>
          </p:nvSpPr>
          <p:spPr bwMode="gray">
            <a:xfrm>
              <a:off x="868679" y="1536772"/>
              <a:ext cx="2195946" cy="161583"/>
            </a:xfrm>
            <a:prstGeom prst="rect">
              <a:avLst/>
            </a:prstGeom>
          </p:spPr>
          <p:txBody>
            <a:bodyPr vert="horz" wrap="square" lIns="0" tIns="0" rIns="0" bIns="0" rtlCol="0" anchor="ctr">
              <a:sp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Font typeface="Wingdings" charset="2"/>
                <a:buNone/>
              </a:pPr>
              <a:r>
                <a:rPr lang="en-US" sz="1050" dirty="0"/>
                <a:t>Inflation device unlocked</a:t>
              </a:r>
            </a:p>
          </p:txBody>
        </p:sp>
      </p:grpSp>
      <p:grpSp>
        <p:nvGrpSpPr>
          <p:cNvPr id="45" name="Group 44">
            <a:extLst>
              <a:ext uri="{FF2B5EF4-FFF2-40B4-BE49-F238E27FC236}">
                <a16:creationId xmlns:a16="http://schemas.microsoft.com/office/drawing/2014/main" id="{555B4B62-D7ED-9D8F-5549-3A8CEC67802C}"/>
              </a:ext>
            </a:extLst>
          </p:cNvPr>
          <p:cNvGrpSpPr/>
          <p:nvPr/>
        </p:nvGrpSpPr>
        <p:grpSpPr>
          <a:xfrm>
            <a:off x="486690" y="3151539"/>
            <a:ext cx="3421158" cy="841535"/>
            <a:chOff x="438563" y="3180414"/>
            <a:chExt cx="3421158" cy="841535"/>
          </a:xfrm>
        </p:grpSpPr>
        <p:sp>
          <p:nvSpPr>
            <p:cNvPr id="46" name="Rounded Rectangle 29">
              <a:extLst>
                <a:ext uri="{FF2B5EF4-FFF2-40B4-BE49-F238E27FC236}">
                  <a16:creationId xmlns:a16="http://schemas.microsoft.com/office/drawing/2014/main" id="{1C500353-8C06-1E91-A1E7-1D4C0D04424E}"/>
                </a:ext>
              </a:extLst>
            </p:cNvPr>
            <p:cNvSpPr/>
            <p:nvPr/>
          </p:nvSpPr>
          <p:spPr>
            <a:xfrm rot="5400000" flipH="1">
              <a:off x="1728374" y="1890603"/>
              <a:ext cx="841535" cy="3421158"/>
            </a:xfrm>
            <a:prstGeom prst="roundRect">
              <a:avLst>
                <a:gd name="adj" fmla="val 771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2C14BD70-188B-EA23-663B-D4712F906039}"/>
                </a:ext>
              </a:extLst>
            </p:cNvPr>
            <p:cNvSpPr>
              <a:spLocks noChangeAspect="1"/>
            </p:cNvSpPr>
            <p:nvPr/>
          </p:nvSpPr>
          <p:spPr>
            <a:xfrm>
              <a:off x="484346" y="3243392"/>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4</a:t>
              </a:r>
            </a:p>
          </p:txBody>
        </p:sp>
        <p:sp>
          <p:nvSpPr>
            <p:cNvPr id="48" name="Content Placeholder 14">
              <a:extLst>
                <a:ext uri="{FF2B5EF4-FFF2-40B4-BE49-F238E27FC236}">
                  <a16:creationId xmlns:a16="http://schemas.microsoft.com/office/drawing/2014/main" id="{9DF7C2C3-0EC2-E82D-CB23-B4ED6908041F}"/>
                </a:ext>
              </a:extLst>
            </p:cNvPr>
            <p:cNvSpPr txBox="1">
              <a:spLocks/>
            </p:cNvSpPr>
            <p:nvPr/>
          </p:nvSpPr>
          <p:spPr bwMode="gray">
            <a:xfrm>
              <a:off x="868679" y="3243392"/>
              <a:ext cx="2805545" cy="715581"/>
            </a:xfrm>
            <a:prstGeom prst="rect">
              <a:avLst/>
            </a:prstGeom>
          </p:spPr>
          <p:txBody>
            <a:bodyPr vert="horz" wrap="square" lIns="0" tIns="0" rIns="0" bIns="0" rtlCol="0" anchor="ctr">
              <a:spAutoFit/>
            </a:bodyPr>
            <a:lstStyle>
              <a:defPPr>
                <a:defRPr lang="en-US"/>
              </a:defPPr>
              <a:lvl1pPr indent="0">
                <a:lnSpc>
                  <a:spcPct val="100000"/>
                </a:lnSpc>
                <a:spcBef>
                  <a:spcPts val="0"/>
                </a:spcBef>
                <a:buClr>
                  <a:schemeClr val="accent1"/>
                </a:buClr>
                <a:buSzPct val="110000"/>
                <a:buFont typeface="Wingdings" charset="2"/>
                <a:buNone/>
                <a:defRPr sz="1050" baseline="0"/>
              </a:lvl1pPr>
              <a:lvl2pPr marL="339725" indent="-166688">
                <a:lnSpc>
                  <a:spcPct val="100000"/>
                </a:lnSpc>
                <a:spcBef>
                  <a:spcPts val="600"/>
                </a:spcBef>
                <a:buClr>
                  <a:schemeClr val="accent1"/>
                </a:buClr>
                <a:buFont typeface="Arial"/>
                <a:buChar char="–"/>
                <a:defRPr sz="1400" baseline="0"/>
              </a:lvl2pPr>
              <a:lvl3pPr marL="512763" indent="-173038">
                <a:lnSpc>
                  <a:spcPct val="100000"/>
                </a:lnSpc>
                <a:spcBef>
                  <a:spcPts val="600"/>
                </a:spcBef>
                <a:buClr>
                  <a:schemeClr val="accent1"/>
                </a:buClr>
                <a:buSzPct val="110000"/>
                <a:buFont typeface="Wingdings" charset="2"/>
                <a:buChar char="§"/>
                <a:defRPr sz="1400" baseline="0"/>
              </a:lvl3pPr>
              <a:lvl4pPr marL="685800" indent="-173038">
                <a:lnSpc>
                  <a:spcPct val="100000"/>
                </a:lnSpc>
                <a:spcBef>
                  <a:spcPts val="600"/>
                </a:spcBef>
                <a:buClr>
                  <a:schemeClr val="accent1"/>
                </a:buClr>
                <a:buFont typeface="Arial"/>
                <a:buChar char="–"/>
                <a:defRPr sz="1400" baseline="0"/>
              </a:lvl4pPr>
              <a:lvl5pPr marL="858838" indent="-173038">
                <a:lnSpc>
                  <a:spcPct val="100000"/>
                </a:lnSpc>
                <a:spcBef>
                  <a:spcPts val="600"/>
                </a:spcBef>
                <a:buClr>
                  <a:schemeClr val="accent1"/>
                </a:buClr>
                <a:buSzPct val="110000"/>
                <a:buFont typeface="Wingdings" charset="2"/>
                <a:buChar char="§"/>
                <a:defRPr sz="1400" baseline="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If unable to completely retract the balloon shaft</a:t>
              </a:r>
            </a:p>
            <a:p>
              <a:pPr lvl="1">
                <a:spcBef>
                  <a:spcPts val="0"/>
                </a:spcBef>
              </a:pPr>
              <a:r>
                <a:rPr lang="en-US" sz="900" dirty="0"/>
                <a:t>Advance the balloon shaft</a:t>
              </a:r>
            </a:p>
            <a:p>
              <a:pPr lvl="1">
                <a:spcBef>
                  <a:spcPts val="0"/>
                </a:spcBef>
              </a:pPr>
              <a:r>
                <a:rPr lang="en-US" sz="900" dirty="0"/>
                <a:t>Rotate the balloon</a:t>
              </a:r>
            </a:p>
            <a:p>
              <a:pPr lvl="1">
                <a:spcBef>
                  <a:spcPts val="0"/>
                </a:spcBef>
              </a:pPr>
              <a:r>
                <a:rPr lang="en-US" sz="900" dirty="0"/>
                <a:t>Retract the balloon shaft into </a:t>
              </a:r>
              <a:br>
                <a:rPr lang="en-US" sz="900" dirty="0"/>
              </a:br>
              <a:r>
                <a:rPr lang="en-US" sz="900" dirty="0"/>
                <a:t>the valve capsule </a:t>
              </a:r>
              <a:endParaRPr lang="en-US" dirty="0"/>
            </a:p>
          </p:txBody>
        </p:sp>
      </p:grpSp>
      <p:grpSp>
        <p:nvGrpSpPr>
          <p:cNvPr id="49" name="Group 48">
            <a:extLst>
              <a:ext uri="{FF2B5EF4-FFF2-40B4-BE49-F238E27FC236}">
                <a16:creationId xmlns:a16="http://schemas.microsoft.com/office/drawing/2014/main" id="{BF21E2EB-E2E8-D0FA-CF8B-EFA941DEA431}"/>
              </a:ext>
            </a:extLst>
          </p:cNvPr>
          <p:cNvGrpSpPr/>
          <p:nvPr/>
        </p:nvGrpSpPr>
        <p:grpSpPr>
          <a:xfrm>
            <a:off x="486689" y="1952824"/>
            <a:ext cx="3419856" cy="493776"/>
            <a:chOff x="438562" y="1904698"/>
            <a:chExt cx="3419856" cy="493776"/>
          </a:xfrm>
        </p:grpSpPr>
        <p:sp>
          <p:nvSpPr>
            <p:cNvPr id="50" name="Rounded Rectangle 29">
              <a:extLst>
                <a:ext uri="{FF2B5EF4-FFF2-40B4-BE49-F238E27FC236}">
                  <a16:creationId xmlns:a16="http://schemas.microsoft.com/office/drawing/2014/main" id="{603BFF88-8DC4-9F15-94A9-0F1CF443B437}"/>
                </a:ext>
              </a:extLst>
            </p:cNvPr>
            <p:cNvSpPr/>
            <p:nvPr/>
          </p:nvSpPr>
          <p:spPr>
            <a:xfrm rot="5400000" flipH="1">
              <a:off x="1901602" y="441658"/>
              <a:ext cx="493776" cy="3419856"/>
            </a:xfrm>
            <a:prstGeom prst="roundRect">
              <a:avLst>
                <a:gd name="adj" fmla="val 947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200" dirty="0">
                <a:solidFill>
                  <a:schemeClr val="tx1"/>
                </a:solidFill>
                <a:latin typeface="Arial" panose="020B0604020202020204" pitchFamily="34" charset="0"/>
                <a:cs typeface="Arial" panose="020B0604020202020204" pitchFamily="34" charset="0"/>
              </a:endParaRPr>
            </a:p>
          </p:txBody>
        </p:sp>
        <p:sp>
          <p:nvSpPr>
            <p:cNvPr id="51" name="Oval 50">
              <a:extLst>
                <a:ext uri="{FF2B5EF4-FFF2-40B4-BE49-F238E27FC236}">
                  <a16:creationId xmlns:a16="http://schemas.microsoft.com/office/drawing/2014/main" id="{7D6DACC6-D7C2-9B6F-C451-D898EC283332}"/>
                </a:ext>
              </a:extLst>
            </p:cNvPr>
            <p:cNvSpPr>
              <a:spLocks noChangeAspect="1"/>
            </p:cNvSpPr>
            <p:nvPr/>
          </p:nvSpPr>
          <p:spPr>
            <a:xfrm>
              <a:off x="484346" y="2014426"/>
              <a:ext cx="274320" cy="274320"/>
            </a:xfrm>
            <a:prstGeom prst="ellipse">
              <a:avLst/>
            </a:prstGeom>
            <a:ln w="6350">
              <a:solidFill>
                <a:schemeClr val="bg1"/>
              </a:solidFill>
            </a:ln>
            <a:effectLst>
              <a:outerShdw blurRad="63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050" b="1" dirty="0"/>
                <a:t>2</a:t>
              </a:r>
            </a:p>
          </p:txBody>
        </p:sp>
        <p:sp>
          <p:nvSpPr>
            <p:cNvPr id="52" name="Content Placeholder 14">
              <a:extLst>
                <a:ext uri="{FF2B5EF4-FFF2-40B4-BE49-F238E27FC236}">
                  <a16:creationId xmlns:a16="http://schemas.microsoft.com/office/drawing/2014/main" id="{8A1A98D5-C49A-B103-E16D-EDFBE4618167}"/>
                </a:ext>
              </a:extLst>
            </p:cNvPr>
            <p:cNvSpPr txBox="1">
              <a:spLocks/>
            </p:cNvSpPr>
            <p:nvPr/>
          </p:nvSpPr>
          <p:spPr bwMode="gray">
            <a:xfrm>
              <a:off x="868679" y="2070795"/>
              <a:ext cx="2851267" cy="161583"/>
            </a:xfrm>
            <a:prstGeom prst="rect">
              <a:avLst/>
            </a:prstGeom>
          </p:spPr>
          <p:txBody>
            <a:bodyPr vert="horz" wrap="square" lIns="0" tIns="0" rIns="0" bIns="0" rtlCol="0" anchor="ctr">
              <a:spAutoFit/>
            </a:bodyPr>
            <a:lstStyle>
              <a:lvl1pPr marL="1730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25" indent="-16668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63"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800" indent="-173038" algn="l" defTabSz="457200"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38" indent="-173038" algn="l" defTabSz="457200"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Font typeface="Wingdings" charset="2"/>
                <a:buNone/>
              </a:pPr>
              <a:r>
                <a:rPr lang="en-US" sz="1050" dirty="0"/>
                <a:t>Unlock the delivery system lock</a:t>
              </a:r>
            </a:p>
          </p:txBody>
        </p:sp>
      </p:grpSp>
      <p:pic>
        <p:nvPicPr>
          <p:cNvPr id="53" name="PDS.Balloon_05.01 (1)">
            <a:hlinkClick r:id="" action="ppaction://media"/>
            <a:extLst>
              <a:ext uri="{FF2B5EF4-FFF2-40B4-BE49-F238E27FC236}">
                <a16:creationId xmlns:a16="http://schemas.microsoft.com/office/drawing/2014/main" id="{D96A6A80-4F82-6D9C-1EA7-110416500BEE}"/>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3918182" y="1511101"/>
            <a:ext cx="4700360" cy="2643953"/>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grpSp>
        <p:nvGrpSpPr>
          <p:cNvPr id="54" name="Group 53">
            <a:extLst>
              <a:ext uri="{FF2B5EF4-FFF2-40B4-BE49-F238E27FC236}">
                <a16:creationId xmlns:a16="http://schemas.microsoft.com/office/drawing/2014/main" id="{DE8E0F63-CAA8-290B-48C3-6D1F540CA417}"/>
              </a:ext>
            </a:extLst>
          </p:cNvPr>
          <p:cNvGrpSpPr/>
          <p:nvPr/>
        </p:nvGrpSpPr>
        <p:grpSpPr>
          <a:xfrm>
            <a:off x="5496312" y="4301945"/>
            <a:ext cx="1544100" cy="170045"/>
            <a:chOff x="4481096" y="3905167"/>
            <a:chExt cx="2406491" cy="443010"/>
          </a:xfrm>
        </p:grpSpPr>
        <p:sp>
          <p:nvSpPr>
            <p:cNvPr id="55" name="TextBox 54">
              <a:extLst>
                <a:ext uri="{FF2B5EF4-FFF2-40B4-BE49-F238E27FC236}">
                  <a16:creationId xmlns:a16="http://schemas.microsoft.com/office/drawing/2014/main" id="{36859D28-F785-6C72-72C9-59BF3A3DF7E9}"/>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56" name="Freeform 8">
              <a:extLst>
                <a:ext uri="{FF2B5EF4-FFF2-40B4-BE49-F238E27FC236}">
                  <a16:creationId xmlns:a16="http://schemas.microsoft.com/office/drawing/2014/main" id="{DAB080B9-0EAC-DA86-6B6D-5BC519A3465A}"/>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Tree>
    <p:custDataLst>
      <p:tags r:id="rId1"/>
    </p:custDataLst>
    <p:extLst>
      <p:ext uri="{BB962C8B-B14F-4D97-AF65-F5344CB8AC3E}">
        <p14:creationId xmlns:p14="http://schemas.microsoft.com/office/powerpoint/2010/main" val="38092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74"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3"/>
                                        </p:tgtEl>
                                      </p:cBhvr>
                                    </p:cmd>
                                  </p:childTnLst>
                                </p:cTn>
                              </p:par>
                            </p:childTnLst>
                          </p:cTn>
                        </p:par>
                      </p:childTnLst>
                    </p:cTn>
                  </p:par>
                </p:childTnLst>
              </p:cTn>
              <p:nextCondLst>
                <p:cond evt="onClick" delay="0">
                  <p:tgtEl>
                    <p:spTgt spid="53"/>
                  </p:tgtEl>
                </p:cond>
              </p:nextCondLst>
            </p:seq>
            <p:video>
              <p:cMediaNode vol="80000">
                <p:cTn id="12" fill="hold" display="0">
                  <p:stCondLst>
                    <p:cond delay="indefinite"/>
                  </p:stCondLst>
                </p:cTn>
                <p:tgtEl>
                  <p:spTgt spid="53"/>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4B94E7-8F3B-A0A9-F8BB-BE312052F7FE}"/>
              </a:ext>
            </a:extLst>
          </p:cNvPr>
          <p:cNvSpPr>
            <a:spLocks noGrp="1"/>
          </p:cNvSpPr>
          <p:nvPr>
            <p:ph type="title"/>
          </p:nvPr>
        </p:nvSpPr>
        <p:spPr>
          <a:xfrm>
            <a:off x="548640" y="310896"/>
            <a:ext cx="8046318" cy="685800"/>
          </a:xfrm>
        </p:spPr>
        <p:txBody>
          <a:bodyPr/>
          <a:lstStyle/>
          <a:p>
            <a:r>
              <a:rPr lang="en-US" dirty="0"/>
              <a:t>Difficulty retracting balloon into valve capsule</a:t>
            </a:r>
          </a:p>
        </p:txBody>
      </p:sp>
      <p:sp>
        <p:nvSpPr>
          <p:cNvPr id="20" name="Footer Placeholder 19">
            <a:extLst>
              <a:ext uri="{FF2B5EF4-FFF2-40B4-BE49-F238E27FC236}">
                <a16:creationId xmlns:a16="http://schemas.microsoft.com/office/drawing/2014/main" id="{7FBCD0F6-7CE8-CC1A-D1EB-3FA0F281766C}"/>
              </a:ext>
            </a:extLst>
          </p:cNvPr>
          <p:cNvSpPr>
            <a:spLocks noGrp="1"/>
          </p:cNvSpPr>
          <p:nvPr>
            <p:ph type="ftr" sz="quarter" idx="11"/>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83743B02-5018-D21F-B2BB-6246444337B7}"/>
              </a:ext>
            </a:extLst>
          </p:cNvPr>
          <p:cNvSpPr>
            <a:spLocks noGrp="1"/>
          </p:cNvSpPr>
          <p:nvPr>
            <p:ph type="sldNum" sz="quarter" idx="12"/>
          </p:nvPr>
        </p:nvSpPr>
        <p:spPr/>
        <p:txBody>
          <a:bodyPr/>
          <a:lstStyle/>
          <a:p>
            <a:fld id="{CDBA9528-BCFE-1E43-A37D-912FF3C527A6}" type="slidenum">
              <a:rPr lang="en-US" smtClean="0"/>
              <a:pPr/>
              <a:t>49</a:t>
            </a:fld>
            <a:endParaRPr lang="en-US" dirty="0"/>
          </a:p>
        </p:txBody>
      </p:sp>
      <p:sp>
        <p:nvSpPr>
          <p:cNvPr id="19" name="Content Placeholder 18">
            <a:extLst>
              <a:ext uri="{FF2B5EF4-FFF2-40B4-BE49-F238E27FC236}">
                <a16:creationId xmlns:a16="http://schemas.microsoft.com/office/drawing/2014/main" id="{8B96ED8D-10ED-FB3E-CB2B-987951C40845}"/>
              </a:ext>
            </a:extLst>
          </p:cNvPr>
          <p:cNvSpPr>
            <a:spLocks noGrp="1"/>
          </p:cNvSpPr>
          <p:nvPr>
            <p:ph idx="4294967295"/>
          </p:nvPr>
        </p:nvSpPr>
        <p:spPr>
          <a:xfrm>
            <a:off x="548639" y="1298766"/>
            <a:ext cx="6681719" cy="430212"/>
          </a:xfrm>
        </p:spPr>
        <p:txBody>
          <a:bodyPr/>
          <a:lstStyle/>
          <a:p>
            <a:pPr marL="0" indent="0">
              <a:buNone/>
            </a:pPr>
            <a:r>
              <a:rPr lang="en-US" b="1" dirty="0"/>
              <a:t>If difficulty is experienced when attempting to recover the balloon catheter</a:t>
            </a:r>
          </a:p>
          <a:p>
            <a:endParaRPr lang="en-US" dirty="0"/>
          </a:p>
        </p:txBody>
      </p:sp>
      <p:grpSp>
        <p:nvGrpSpPr>
          <p:cNvPr id="18" name="Group 17">
            <a:extLst>
              <a:ext uri="{FF2B5EF4-FFF2-40B4-BE49-F238E27FC236}">
                <a16:creationId xmlns:a16="http://schemas.microsoft.com/office/drawing/2014/main" id="{63EE36E7-6BF9-7BB9-8939-AD66514576A9}"/>
              </a:ext>
            </a:extLst>
          </p:cNvPr>
          <p:cNvGrpSpPr/>
          <p:nvPr/>
        </p:nvGrpSpPr>
        <p:grpSpPr>
          <a:xfrm>
            <a:off x="548640" y="1723201"/>
            <a:ext cx="7765801" cy="2523332"/>
            <a:chOff x="731520" y="1654746"/>
            <a:chExt cx="8608200" cy="1922027"/>
          </a:xfrm>
        </p:grpSpPr>
        <p:grpSp>
          <p:nvGrpSpPr>
            <p:cNvPr id="6" name="Group 5">
              <a:extLst>
                <a:ext uri="{FF2B5EF4-FFF2-40B4-BE49-F238E27FC236}">
                  <a16:creationId xmlns:a16="http://schemas.microsoft.com/office/drawing/2014/main" id="{45449B03-8111-D4F0-F8D9-F679BDCEECB2}"/>
                </a:ext>
              </a:extLst>
            </p:cNvPr>
            <p:cNvGrpSpPr/>
            <p:nvPr/>
          </p:nvGrpSpPr>
          <p:grpSpPr>
            <a:xfrm>
              <a:off x="3650252" y="1662911"/>
              <a:ext cx="2770736" cy="1913862"/>
              <a:chOff x="0" y="3217204"/>
              <a:chExt cx="2573382" cy="1913862"/>
            </a:xfrm>
          </p:grpSpPr>
          <p:sp>
            <p:nvSpPr>
              <p:cNvPr id="7" name="Rounded Rectangle 37">
                <a:extLst>
                  <a:ext uri="{FF2B5EF4-FFF2-40B4-BE49-F238E27FC236}">
                    <a16:creationId xmlns:a16="http://schemas.microsoft.com/office/drawing/2014/main" id="{754B0A7E-36AB-AC62-449F-89DC4BC1698B}"/>
                  </a:ext>
                </a:extLst>
              </p:cNvPr>
              <p:cNvSpPr/>
              <p:nvPr/>
            </p:nvSpPr>
            <p:spPr>
              <a:xfrm>
                <a:off x="0" y="3217204"/>
                <a:ext cx="2573382" cy="1913862"/>
              </a:xfrm>
              <a:prstGeom prst="roundRect">
                <a:avLst>
                  <a:gd name="adj" fmla="val 2900"/>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8" name="Rounded Rectangle 38">
                <a:extLst>
                  <a:ext uri="{FF2B5EF4-FFF2-40B4-BE49-F238E27FC236}">
                    <a16:creationId xmlns:a16="http://schemas.microsoft.com/office/drawing/2014/main" id="{3EF2A72D-F0FB-C572-BECD-21213075F202}"/>
                  </a:ext>
                </a:extLst>
              </p:cNvPr>
              <p:cNvSpPr/>
              <p:nvPr/>
            </p:nvSpPr>
            <p:spPr>
              <a:xfrm>
                <a:off x="109949" y="3294707"/>
                <a:ext cx="2353485" cy="317910"/>
              </a:xfrm>
              <a:prstGeom prst="roundRect">
                <a:avLst>
                  <a:gd name="adj" fmla="val 1592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0" rIns="0" bIns="0" rtlCol="0" anchor="ctr"/>
              <a:lstStyle/>
              <a:p>
                <a:pPr>
                  <a:spcAft>
                    <a:spcPts val="450"/>
                  </a:spcAft>
                </a:pPr>
                <a:r>
                  <a:rPr lang="en-US" sz="1200" b="1" dirty="0">
                    <a:solidFill>
                      <a:srgbClr val="FFFFFF"/>
                    </a:solidFill>
                    <a:latin typeface="Arial"/>
                  </a:rPr>
                  <a:t>Neutral pressure technique</a:t>
                </a:r>
              </a:p>
            </p:txBody>
          </p:sp>
        </p:grpSp>
        <p:grpSp>
          <p:nvGrpSpPr>
            <p:cNvPr id="9" name="Group 8">
              <a:extLst>
                <a:ext uri="{FF2B5EF4-FFF2-40B4-BE49-F238E27FC236}">
                  <a16:creationId xmlns:a16="http://schemas.microsoft.com/office/drawing/2014/main" id="{D15FEE67-3457-5477-1A30-12932F23443A}"/>
                </a:ext>
              </a:extLst>
            </p:cNvPr>
            <p:cNvGrpSpPr/>
            <p:nvPr/>
          </p:nvGrpSpPr>
          <p:grpSpPr>
            <a:xfrm>
              <a:off x="731520" y="1654746"/>
              <a:ext cx="2770736" cy="1913862"/>
              <a:chOff x="0" y="3217204"/>
              <a:chExt cx="2573382" cy="1913862"/>
            </a:xfrm>
          </p:grpSpPr>
          <p:sp>
            <p:nvSpPr>
              <p:cNvPr id="10" name="Rounded Rectangle 29">
                <a:extLst>
                  <a:ext uri="{FF2B5EF4-FFF2-40B4-BE49-F238E27FC236}">
                    <a16:creationId xmlns:a16="http://schemas.microsoft.com/office/drawing/2014/main" id="{FB614181-92F6-5201-29A9-C84DBFB226AB}"/>
                  </a:ext>
                </a:extLst>
              </p:cNvPr>
              <p:cNvSpPr/>
              <p:nvPr/>
            </p:nvSpPr>
            <p:spPr>
              <a:xfrm>
                <a:off x="0" y="3217204"/>
                <a:ext cx="2573382" cy="1913862"/>
              </a:xfrm>
              <a:prstGeom prst="roundRect">
                <a:avLst>
                  <a:gd name="adj" fmla="val 2114"/>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1" name="Rounded Rectangle 32">
                <a:extLst>
                  <a:ext uri="{FF2B5EF4-FFF2-40B4-BE49-F238E27FC236}">
                    <a16:creationId xmlns:a16="http://schemas.microsoft.com/office/drawing/2014/main" id="{4197B935-1E0B-202C-19C5-CDE2B3D11F02}"/>
                  </a:ext>
                </a:extLst>
              </p:cNvPr>
              <p:cNvSpPr/>
              <p:nvPr/>
            </p:nvSpPr>
            <p:spPr>
              <a:xfrm>
                <a:off x="109949" y="3294707"/>
                <a:ext cx="2353485" cy="317910"/>
              </a:xfrm>
              <a:prstGeom prst="roundRect">
                <a:avLst>
                  <a:gd name="adj" fmla="val 9653"/>
                </a:avLst>
              </a:prstGeom>
              <a:solidFill>
                <a:srgbClr val="34658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0" rIns="0" bIns="0" rtlCol="0" anchor="ctr"/>
              <a:lstStyle/>
              <a:p>
                <a:pPr>
                  <a:spcAft>
                    <a:spcPts val="450"/>
                  </a:spcAft>
                </a:pPr>
                <a:r>
                  <a:rPr lang="en-US" sz="1200" b="1" dirty="0">
                    <a:solidFill>
                      <a:srgbClr val="FFFFFF"/>
                    </a:solidFill>
                    <a:latin typeface="Arial"/>
                  </a:rPr>
                  <a:t>Balloon rotation technique</a:t>
                </a:r>
              </a:p>
            </p:txBody>
          </p:sp>
        </p:grpSp>
        <p:sp>
          <p:nvSpPr>
            <p:cNvPr id="12" name="TextBox 11">
              <a:extLst>
                <a:ext uri="{FF2B5EF4-FFF2-40B4-BE49-F238E27FC236}">
                  <a16:creationId xmlns:a16="http://schemas.microsoft.com/office/drawing/2014/main" id="{CB0ABE14-09FB-8AB6-46DD-17E14AB52AEA}"/>
                </a:ext>
              </a:extLst>
            </p:cNvPr>
            <p:cNvSpPr txBox="1"/>
            <p:nvPr/>
          </p:nvSpPr>
          <p:spPr>
            <a:xfrm>
              <a:off x="829092" y="2113612"/>
              <a:ext cx="2487082" cy="691580"/>
            </a:xfrm>
            <a:prstGeom prst="rect">
              <a:avLst/>
            </a:prstGeom>
            <a:noFill/>
          </p:spPr>
          <p:txBody>
            <a:bodyPr wrap="square" rtlCol="0">
              <a:spAutoFit/>
            </a:bodyPr>
            <a:lstStyle/>
            <a:p>
              <a:pPr marL="132160" lvl="1" indent="-126206"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Advance the balloon shaft</a:t>
              </a:r>
            </a:p>
            <a:p>
              <a:pPr marL="132160" lvl="1" indent="-126206"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Rotate the balloon</a:t>
              </a:r>
            </a:p>
            <a:p>
              <a:pPr marL="132160" lvl="1" indent="-126206"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Retract the balloon shaft into the valve capsule </a:t>
              </a:r>
            </a:p>
          </p:txBody>
        </p:sp>
        <p:sp>
          <p:nvSpPr>
            <p:cNvPr id="13" name="TextBox 12">
              <a:extLst>
                <a:ext uri="{FF2B5EF4-FFF2-40B4-BE49-F238E27FC236}">
                  <a16:creationId xmlns:a16="http://schemas.microsoft.com/office/drawing/2014/main" id="{E0FAABCB-24F8-1805-F724-72415B9C3D73}"/>
                </a:ext>
              </a:extLst>
            </p:cNvPr>
            <p:cNvSpPr txBox="1"/>
            <p:nvPr/>
          </p:nvSpPr>
          <p:spPr>
            <a:xfrm>
              <a:off x="3748700" y="2113612"/>
              <a:ext cx="2435934" cy="832241"/>
            </a:xfrm>
            <a:prstGeom prst="rect">
              <a:avLst/>
            </a:prstGeom>
            <a:noFill/>
          </p:spPr>
          <p:txBody>
            <a:bodyPr wrap="square" rtlCol="0">
              <a:spAutoFit/>
            </a:bodyPr>
            <a:lstStyle>
              <a:defPPr>
                <a:defRPr lang="en-US"/>
              </a:defPPr>
              <a:lvl2pPr marL="132160" lvl="1" indent="-126206" defTabSz="514337">
                <a:spcAft>
                  <a:spcPts val="300"/>
                </a:spcAft>
                <a:buClr>
                  <a:schemeClr val="accent1"/>
                </a:buClr>
                <a:buFont typeface="Wingdings" pitchFamily="2" charset="2"/>
                <a:buChar char="§"/>
                <a:defRPr sz="1200">
                  <a:latin typeface="Arial" panose="020B0604020202020204" pitchFamily="34" charset="0"/>
                  <a:cs typeface="Arial" panose="020B0604020202020204" pitchFamily="34" charset="0"/>
                </a:defRPr>
              </a:lvl2pPr>
            </a:lstStyle>
            <a:p>
              <a:pPr lvl="1"/>
              <a:r>
                <a:rPr lang="en-US" dirty="0"/>
                <a:t>Advance the balloon shaft</a:t>
              </a:r>
            </a:p>
            <a:p>
              <a:pPr lvl="1"/>
              <a:r>
                <a:rPr lang="en-US" dirty="0"/>
                <a:t>Place the inflation device at neutral pressure</a:t>
              </a:r>
            </a:p>
            <a:p>
              <a:pPr lvl="1"/>
              <a:r>
                <a:rPr lang="en-US" dirty="0"/>
                <a:t>Retract the balloon shaft into the valve capsule</a:t>
              </a:r>
            </a:p>
          </p:txBody>
        </p:sp>
        <p:grpSp>
          <p:nvGrpSpPr>
            <p:cNvPr id="14" name="Group 13">
              <a:extLst>
                <a:ext uri="{FF2B5EF4-FFF2-40B4-BE49-F238E27FC236}">
                  <a16:creationId xmlns:a16="http://schemas.microsoft.com/office/drawing/2014/main" id="{3AE326C3-0841-98B2-FAC6-F1D6AC4C764C}"/>
                </a:ext>
              </a:extLst>
            </p:cNvPr>
            <p:cNvGrpSpPr/>
            <p:nvPr/>
          </p:nvGrpSpPr>
          <p:grpSpPr>
            <a:xfrm>
              <a:off x="6568984" y="1662911"/>
              <a:ext cx="2770736" cy="1913862"/>
              <a:chOff x="0" y="3217204"/>
              <a:chExt cx="2573382" cy="1913862"/>
            </a:xfrm>
          </p:grpSpPr>
          <p:sp>
            <p:nvSpPr>
              <p:cNvPr id="15" name="Rounded Rectangle 37">
                <a:extLst>
                  <a:ext uri="{FF2B5EF4-FFF2-40B4-BE49-F238E27FC236}">
                    <a16:creationId xmlns:a16="http://schemas.microsoft.com/office/drawing/2014/main" id="{1DD6FFC3-5926-43A1-E829-CDD8158A1ACC}"/>
                  </a:ext>
                </a:extLst>
              </p:cNvPr>
              <p:cNvSpPr/>
              <p:nvPr/>
            </p:nvSpPr>
            <p:spPr>
              <a:xfrm>
                <a:off x="0" y="3217204"/>
                <a:ext cx="2573382" cy="1913862"/>
              </a:xfrm>
              <a:prstGeom prst="roundRect">
                <a:avLst>
                  <a:gd name="adj" fmla="val 3194"/>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6" name="Rounded Rectangle 38">
                <a:extLst>
                  <a:ext uri="{FF2B5EF4-FFF2-40B4-BE49-F238E27FC236}">
                    <a16:creationId xmlns:a16="http://schemas.microsoft.com/office/drawing/2014/main" id="{A8B413FC-E694-1A44-8432-FF17268B76C5}"/>
                  </a:ext>
                </a:extLst>
              </p:cNvPr>
              <p:cNvSpPr/>
              <p:nvPr/>
            </p:nvSpPr>
            <p:spPr>
              <a:xfrm>
                <a:off x="109949" y="3294707"/>
                <a:ext cx="2353485" cy="317910"/>
              </a:xfrm>
              <a:prstGeom prst="roundRect">
                <a:avLst>
                  <a:gd name="adj" fmla="val 13881"/>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0" rIns="0" bIns="0" rtlCol="0" anchor="ctr"/>
              <a:lstStyle/>
              <a:p>
                <a:pPr>
                  <a:spcAft>
                    <a:spcPts val="450"/>
                  </a:spcAft>
                </a:pPr>
                <a:r>
                  <a:rPr lang="en-US" sz="1200" b="1" dirty="0">
                    <a:solidFill>
                      <a:srgbClr val="FFFFFF"/>
                    </a:solidFill>
                    <a:latin typeface="Arial"/>
                  </a:rPr>
                  <a:t>Balloon re-folding technique</a:t>
                </a:r>
              </a:p>
            </p:txBody>
          </p:sp>
        </p:grpSp>
        <p:sp>
          <p:nvSpPr>
            <p:cNvPr id="17" name="TextBox 16">
              <a:extLst>
                <a:ext uri="{FF2B5EF4-FFF2-40B4-BE49-F238E27FC236}">
                  <a16:creationId xmlns:a16="http://schemas.microsoft.com/office/drawing/2014/main" id="{95E9B5A4-BE9C-80B3-4AD6-EE20F47AE1D7}"/>
                </a:ext>
              </a:extLst>
            </p:cNvPr>
            <p:cNvSpPr txBox="1"/>
            <p:nvPr/>
          </p:nvSpPr>
          <p:spPr>
            <a:xfrm>
              <a:off x="6667434" y="2113612"/>
              <a:ext cx="2426205" cy="1002206"/>
            </a:xfrm>
            <a:prstGeom prst="rect">
              <a:avLst/>
            </a:prstGeom>
            <a:noFill/>
          </p:spPr>
          <p:txBody>
            <a:bodyPr wrap="square" rtlCol="0">
              <a:spAutoFit/>
            </a:bodyPr>
            <a:lstStyle>
              <a:defPPr>
                <a:defRPr lang="en-US"/>
              </a:defPPr>
              <a:lvl2pPr marL="132160" lvl="1" indent="-126206" defTabSz="514337">
                <a:spcAft>
                  <a:spcPts val="300"/>
                </a:spcAft>
                <a:buClr>
                  <a:schemeClr val="accent1"/>
                </a:buClr>
                <a:buFont typeface="Wingdings" pitchFamily="2" charset="2"/>
                <a:buChar char="§"/>
                <a:defRPr sz="1200">
                  <a:latin typeface="Arial" panose="020B0604020202020204" pitchFamily="34" charset="0"/>
                  <a:cs typeface="Arial" panose="020B0604020202020204" pitchFamily="34" charset="0"/>
                </a:defRPr>
              </a:lvl2pPr>
            </a:lstStyle>
            <a:p>
              <a:pPr lvl="1"/>
              <a:r>
                <a:rPr lang="en-US" dirty="0"/>
                <a:t>Advance the balloon shaft</a:t>
              </a:r>
            </a:p>
            <a:p>
              <a:pPr lvl="1"/>
              <a:r>
                <a:rPr lang="en-US" dirty="0"/>
                <a:t>Inflate with a small amount </a:t>
              </a:r>
              <a:br>
                <a:rPr lang="en-US" dirty="0"/>
              </a:br>
              <a:r>
                <a:rPr lang="en-US" dirty="0"/>
                <a:t>of volume </a:t>
              </a:r>
            </a:p>
            <a:p>
              <a:pPr lvl="1"/>
              <a:r>
                <a:rPr lang="en-US" dirty="0"/>
                <a:t>Deflate the balloon</a:t>
              </a:r>
            </a:p>
            <a:p>
              <a:pPr lvl="1"/>
              <a:r>
                <a:rPr lang="en-US" dirty="0"/>
                <a:t>Retract the balloon shaft into the valve capsule</a:t>
              </a:r>
            </a:p>
          </p:txBody>
        </p:sp>
      </p:grpSp>
    </p:spTree>
    <p:custDataLst>
      <p:tags r:id="rId1"/>
    </p:custDataLst>
    <p:extLst>
      <p:ext uri="{BB962C8B-B14F-4D97-AF65-F5344CB8AC3E}">
        <p14:creationId xmlns:p14="http://schemas.microsoft.com/office/powerpoint/2010/main" val="3696152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096853"/>
            <a:ext cx="3749040" cy="1600627"/>
          </a:xfrm>
        </p:spPr>
        <p:txBody>
          <a:bodyPr/>
          <a:lstStyle/>
          <a:p>
            <a:r>
              <a:rPr lang="en-US" dirty="0"/>
              <a:t>Edwards SAPIEN 3 pulmonic delivery system overview</a:t>
            </a:r>
          </a:p>
        </p:txBody>
      </p:sp>
      <p:sp>
        <p:nvSpPr>
          <p:cNvPr id="4" name="Text Placeholder 3">
            <a:extLst>
              <a:ext uri="{FF2B5EF4-FFF2-40B4-BE49-F238E27FC236}">
                <a16:creationId xmlns:a16="http://schemas.microsoft.com/office/drawing/2014/main" id="{147FE98D-C35B-0AC0-57E6-28B7E5C52EF8}"/>
              </a:ext>
            </a:extLst>
          </p:cNvPr>
          <p:cNvSpPr>
            <a:spLocks noGrp="1"/>
          </p:cNvSpPr>
          <p:nvPr>
            <p:ph type="body" idx="1"/>
          </p:nvPr>
        </p:nvSpPr>
        <p:spPr/>
        <p:txBody>
          <a:bodyPr/>
          <a:lstStyle/>
          <a:p>
            <a:endParaRPr lang="en-US" dirty="0"/>
          </a:p>
        </p:txBody>
      </p:sp>
    </p:spTree>
    <p:custDataLst>
      <p:tags r:id="rId1"/>
    </p:custDataLst>
    <p:extLst>
      <p:ext uri="{BB962C8B-B14F-4D97-AF65-F5344CB8AC3E}">
        <p14:creationId xmlns:p14="http://schemas.microsoft.com/office/powerpoint/2010/main" val="212343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SAPIEN 3 Pulmonic delivery system removal</a:t>
            </a:r>
          </a:p>
        </p:txBody>
      </p:sp>
      <p:sp>
        <p:nvSpPr>
          <p:cNvPr id="3" name="Content Placeholder 2"/>
          <p:cNvSpPr>
            <a:spLocks noGrp="1"/>
          </p:cNvSpPr>
          <p:nvPr>
            <p:ph idx="1"/>
          </p:nvPr>
        </p:nvSpPr>
        <p:spPr>
          <a:xfrm>
            <a:off x="549275" y="1580769"/>
            <a:ext cx="3656965" cy="1618489"/>
          </a:xfrm>
        </p:spPr>
        <p:txBody>
          <a:bodyPr>
            <a:normAutofit/>
          </a:bodyPr>
          <a:lstStyle/>
          <a:p>
            <a:r>
              <a:rPr lang="en-US" sz="1200" dirty="0"/>
              <a:t>Continue to retract the delivery system until the capsule meets the inline sheath tip</a:t>
            </a:r>
          </a:p>
          <a:p>
            <a:r>
              <a:rPr lang="en-US" sz="1200" dirty="0"/>
              <a:t>Retract the entire system (inline sheath and delivery system) together out of the vasculature</a:t>
            </a:r>
          </a:p>
          <a:p>
            <a:r>
              <a:rPr lang="en-US" sz="1200" dirty="0"/>
              <a:t>Replace system with standard vascular access sheath, e.g., Gore DrySeal or other large bore sheath per physician preference</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8476" t="42574" r="43774" b="46516"/>
          <a:stretch>
            <a:fillRect/>
          </a:stretch>
        </p:blipFill>
        <p:spPr>
          <a:xfrm>
            <a:off x="586802" y="3218687"/>
            <a:ext cx="8548757" cy="1389889"/>
          </a:xfrm>
          <a:prstGeom prst="rect">
            <a:avLst/>
          </a:prstGeom>
          <a:noFill/>
          <a:effectLst>
            <a:outerShdw blurRad="190500" sx="102000" sy="102000" algn="ctr" rotWithShape="0">
              <a:prstClr val="black">
                <a:alpha val="20000"/>
              </a:prstClr>
            </a:outerShdw>
          </a:effectLst>
        </p:spPr>
      </p:pic>
      <p:graphicFrame>
        <p:nvGraphicFramePr>
          <p:cNvPr id="14" name="Table 13">
            <a:extLst>
              <a:ext uri="{FF2B5EF4-FFF2-40B4-BE49-F238E27FC236}">
                <a16:creationId xmlns:a16="http://schemas.microsoft.com/office/drawing/2014/main" id="{B298FB92-2ECF-7821-94E6-BF604CF9DEA3}"/>
              </a:ext>
            </a:extLst>
          </p:cNvPr>
          <p:cNvGraphicFramePr>
            <a:graphicFrameLocks noGrp="1"/>
          </p:cNvGraphicFramePr>
          <p:nvPr>
            <p:extLst>
              <p:ext uri="{D42A27DB-BD31-4B8C-83A1-F6EECF244321}">
                <p14:modId xmlns:p14="http://schemas.microsoft.com/office/powerpoint/2010/main" val="2611078418"/>
              </p:ext>
            </p:extLst>
          </p:nvPr>
        </p:nvGraphicFramePr>
        <p:xfrm>
          <a:off x="4621926" y="1590178"/>
          <a:ext cx="3369930" cy="1599670"/>
        </p:xfrm>
        <a:graphic>
          <a:graphicData uri="http://schemas.openxmlformats.org/drawingml/2006/table">
            <a:tbl>
              <a:tblPr>
                <a:effectLst>
                  <a:outerShdw blurRad="254000" sx="102000" sy="102000" algn="ctr" rotWithShape="0">
                    <a:prstClr val="black">
                      <a:alpha val="20000"/>
                    </a:prstClr>
                  </a:outerShdw>
                </a:effectLst>
              </a:tblPr>
              <a:tblGrid>
                <a:gridCol w="976709">
                  <a:extLst>
                    <a:ext uri="{9D8B030D-6E8A-4147-A177-3AD203B41FA5}">
                      <a16:colId xmlns:a16="http://schemas.microsoft.com/office/drawing/2014/main" val="20000"/>
                    </a:ext>
                  </a:extLst>
                </a:gridCol>
                <a:gridCol w="2393221">
                  <a:extLst>
                    <a:ext uri="{9D8B030D-6E8A-4147-A177-3AD203B41FA5}">
                      <a16:colId xmlns:a16="http://schemas.microsoft.com/office/drawing/2014/main" val="20001"/>
                    </a:ext>
                  </a:extLst>
                </a:gridCol>
              </a:tblGrid>
              <a:tr h="296482">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Times New Roman"/>
                        </a:rPr>
                        <a:t>THV size</a:t>
                      </a:r>
                    </a:p>
                  </a:txBody>
                  <a:tcPr marL="65160" marR="65160"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bg1"/>
                          </a:solidFill>
                          <a:latin typeface="+mn-lt"/>
                          <a:ea typeface="Times New Roman"/>
                          <a:cs typeface="Arial"/>
                        </a:rPr>
                        <a:t>Catheter capsule outer diameter</a:t>
                      </a:r>
                    </a:p>
                  </a:txBody>
                  <a:tcPr marL="115839" marR="65160"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32579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Arial"/>
                        </a:rPr>
                        <a:t>20 mm</a:t>
                      </a:r>
                      <a:endParaRPr lang="en-US" sz="900" b="1" dirty="0">
                        <a:solidFill>
                          <a:schemeClr val="tx1"/>
                        </a:solidFill>
                        <a:latin typeface="+mn-lt"/>
                        <a:ea typeface="Times New Roman"/>
                        <a:cs typeface="Times New Roman"/>
                      </a:endParaRPr>
                    </a:p>
                  </a:txBody>
                  <a:tcPr marL="65160" marR="65160"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tx1"/>
                          </a:solidFill>
                          <a:latin typeface="+mn-lt"/>
                          <a:ea typeface="Times New Roman"/>
                          <a:cs typeface="Arial"/>
                        </a:rPr>
                        <a:t>25.1Fr / 8.4 mm</a:t>
                      </a:r>
                    </a:p>
                  </a:txBody>
                  <a:tcPr marL="115839" marR="65160"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2579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Arial"/>
                        </a:rPr>
                        <a:t>23 mm</a:t>
                      </a:r>
                      <a:endParaRPr lang="en-US" sz="900" b="1" dirty="0">
                        <a:solidFill>
                          <a:schemeClr val="tx1"/>
                        </a:solidFill>
                        <a:latin typeface="+mn-lt"/>
                        <a:ea typeface="Times New Roman"/>
                        <a:cs typeface="Times New Roman"/>
                      </a:endParaRPr>
                    </a:p>
                  </a:txBody>
                  <a:tcPr marL="65160" marR="65160"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tx1"/>
                          </a:solidFill>
                          <a:latin typeface="+mn-lt"/>
                          <a:ea typeface="Times New Roman"/>
                          <a:cs typeface="Arial"/>
                        </a:rPr>
                        <a:t>27.1Fr / 9.0 mm</a:t>
                      </a:r>
                    </a:p>
                  </a:txBody>
                  <a:tcPr marL="115839" marR="65160"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2579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Arial"/>
                        </a:rPr>
                        <a:t>26 mm</a:t>
                      </a:r>
                      <a:endParaRPr lang="en-US" sz="900" b="1" dirty="0">
                        <a:solidFill>
                          <a:schemeClr val="tx1"/>
                        </a:solidFill>
                        <a:latin typeface="+mn-lt"/>
                        <a:ea typeface="Times New Roman"/>
                        <a:cs typeface="Times New Roman"/>
                      </a:endParaRPr>
                    </a:p>
                  </a:txBody>
                  <a:tcPr marL="65160" marR="65160"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tx1"/>
                          </a:solidFill>
                          <a:latin typeface="+mn-lt"/>
                          <a:ea typeface="Times New Roman"/>
                          <a:cs typeface="Times New Roman"/>
                        </a:rPr>
                        <a:t>27.1Fr / 9.0 mm</a:t>
                      </a:r>
                    </a:p>
                  </a:txBody>
                  <a:tcPr marL="115839" marR="65160"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25797">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0"/>
                        </a:spcBef>
                        <a:spcAft>
                          <a:spcPts val="0"/>
                        </a:spcAft>
                      </a:pPr>
                      <a:r>
                        <a:rPr lang="en-US" sz="900" b="1" dirty="0">
                          <a:solidFill>
                            <a:schemeClr val="tx1"/>
                          </a:solidFill>
                          <a:latin typeface="+mn-lt"/>
                          <a:ea typeface="Times New Roman"/>
                          <a:cs typeface="Times New Roman"/>
                        </a:rPr>
                        <a:t>29 mm</a:t>
                      </a:r>
                    </a:p>
                  </a:txBody>
                  <a:tcPr marL="65160" marR="65160" marT="0" marB="0"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defPPr>
                        <a:defRPr lang="en-US"/>
                      </a:defPPr>
                      <a:lvl1pPr marL="0" algn="l" defTabSz="914400" rtl="0" eaLnBrk="1" latinLnBrk="0" hangingPunct="1">
                        <a:defRPr sz="1800" kern="1200">
                          <a:solidFill>
                            <a:schemeClr val="tx1"/>
                          </a:solidFill>
                          <a:latin typeface="Arial"/>
                          <a:cs typeface="Arial"/>
                        </a:defRPr>
                      </a:lvl1pPr>
                      <a:lvl2pPr marL="457200" algn="l" defTabSz="914400" rtl="0" eaLnBrk="1" latinLnBrk="0" hangingPunct="1">
                        <a:defRPr sz="1800" kern="1200">
                          <a:solidFill>
                            <a:schemeClr val="tx1"/>
                          </a:solidFill>
                          <a:latin typeface="Arial"/>
                          <a:cs typeface="Arial"/>
                        </a:defRPr>
                      </a:lvl2pPr>
                      <a:lvl3pPr marL="914400" algn="l" defTabSz="914400" rtl="0" eaLnBrk="1" latinLnBrk="0" hangingPunct="1">
                        <a:defRPr sz="1800" kern="1200">
                          <a:solidFill>
                            <a:schemeClr val="tx1"/>
                          </a:solidFill>
                          <a:latin typeface="Arial"/>
                          <a:cs typeface="Arial"/>
                        </a:defRPr>
                      </a:lvl3pPr>
                      <a:lvl4pPr marL="1371600" algn="l" defTabSz="914400" rtl="0" eaLnBrk="1" latinLnBrk="0" hangingPunct="1">
                        <a:defRPr sz="1800" kern="1200">
                          <a:solidFill>
                            <a:schemeClr val="tx1"/>
                          </a:solidFill>
                          <a:latin typeface="Arial"/>
                          <a:cs typeface="Arial"/>
                        </a:defRPr>
                      </a:lvl4pPr>
                      <a:lvl5pPr marL="1828800" algn="l" defTabSz="914400" rtl="0" eaLnBrk="1" latinLnBrk="0" hangingPunct="1">
                        <a:defRPr sz="1800" kern="1200">
                          <a:solidFill>
                            <a:schemeClr val="tx1"/>
                          </a:solidFill>
                          <a:latin typeface="Arial"/>
                          <a:cs typeface="Arial"/>
                        </a:defRPr>
                      </a:lvl5pPr>
                      <a:lvl6pPr marL="2286000" algn="l" defTabSz="914400" rtl="0" eaLnBrk="1" latinLnBrk="0" hangingPunct="1">
                        <a:defRPr sz="1800" kern="1200">
                          <a:solidFill>
                            <a:schemeClr val="tx1"/>
                          </a:solidFill>
                          <a:latin typeface="Arial"/>
                          <a:cs typeface="Arial"/>
                        </a:defRPr>
                      </a:lvl6pPr>
                      <a:lvl7pPr marL="2743200" algn="l" defTabSz="914400" rtl="0" eaLnBrk="1" latinLnBrk="0" hangingPunct="1">
                        <a:defRPr sz="1800" kern="1200">
                          <a:solidFill>
                            <a:schemeClr val="tx1"/>
                          </a:solidFill>
                          <a:latin typeface="Arial"/>
                          <a:cs typeface="Arial"/>
                        </a:defRPr>
                      </a:lvl7pPr>
                      <a:lvl8pPr marL="3200400" algn="l" defTabSz="914400" rtl="0" eaLnBrk="1" latinLnBrk="0" hangingPunct="1">
                        <a:defRPr sz="1800" kern="1200">
                          <a:solidFill>
                            <a:schemeClr val="tx1"/>
                          </a:solidFill>
                          <a:latin typeface="Arial"/>
                          <a:cs typeface="Arial"/>
                        </a:defRPr>
                      </a:lvl8pPr>
                      <a:lvl9pPr marL="3657600" algn="l" defTabSz="914400" rtl="0" eaLnBrk="1" latinLnBrk="0" hangingPunct="1">
                        <a:defRPr sz="1800" kern="1200">
                          <a:solidFill>
                            <a:schemeClr val="tx1"/>
                          </a:solidFill>
                          <a:latin typeface="Arial"/>
                          <a:cs typeface="Arial"/>
                        </a:defRPr>
                      </a:lvl9pPr>
                    </a:lstStyle>
                    <a:p>
                      <a:pPr marL="0" marR="0" algn="l">
                        <a:spcBef>
                          <a:spcPts val="600"/>
                        </a:spcBef>
                        <a:spcAft>
                          <a:spcPts val="600"/>
                        </a:spcAft>
                      </a:pPr>
                      <a:r>
                        <a:rPr lang="en-US" sz="900" b="1" dirty="0">
                          <a:solidFill>
                            <a:schemeClr val="tx1"/>
                          </a:solidFill>
                          <a:latin typeface="+mn-lt"/>
                          <a:ea typeface="Times New Roman"/>
                          <a:cs typeface="Times New Roman"/>
                        </a:rPr>
                        <a:t>28.5Fr / 9.5 mm</a:t>
                      </a:r>
                    </a:p>
                  </a:txBody>
                  <a:tcPr marL="115839" marR="65160" marT="0" marB="0" anchor="ctr">
                    <a:lnL w="635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bl>
          </a:graphicData>
        </a:graphic>
      </p:graphicFrame>
      <p:sp>
        <p:nvSpPr>
          <p:cNvPr id="20" name="Footer Placeholder 19">
            <a:extLst>
              <a:ext uri="{FF2B5EF4-FFF2-40B4-BE49-F238E27FC236}">
                <a16:creationId xmlns:a16="http://schemas.microsoft.com/office/drawing/2014/main" id="{8CE3DD7D-3741-B653-AE3A-7D3B7CAE73BE}"/>
              </a:ext>
            </a:extLst>
          </p:cNvPr>
          <p:cNvSpPr>
            <a:spLocks noGrp="1"/>
          </p:cNvSpPr>
          <p:nvPr>
            <p:ph type="ftr" sz="quarter" idx="13"/>
          </p:nvPr>
        </p:nvSpPr>
        <p:spPr/>
        <p:txBody>
          <a:bodyPr/>
          <a:lstStyle/>
          <a:p>
            <a:r>
              <a:rPr lang="en-US" dirty="0"/>
              <a:t>DOC-0250104 Rev A </a:t>
            </a:r>
          </a:p>
        </p:txBody>
      </p:sp>
      <p:sp>
        <p:nvSpPr>
          <p:cNvPr id="4" name="Slide Number Placeholder 3">
            <a:extLst>
              <a:ext uri="{FF2B5EF4-FFF2-40B4-BE49-F238E27FC236}">
                <a16:creationId xmlns:a16="http://schemas.microsoft.com/office/drawing/2014/main" id="{A3841461-1E5D-358B-F937-9FA104755657}"/>
              </a:ext>
            </a:extLst>
          </p:cNvPr>
          <p:cNvSpPr>
            <a:spLocks noGrp="1"/>
          </p:cNvSpPr>
          <p:nvPr>
            <p:ph type="sldNum" sz="quarter" idx="12"/>
          </p:nvPr>
        </p:nvSpPr>
        <p:spPr/>
        <p:txBody>
          <a:bodyPr/>
          <a:lstStyle/>
          <a:p>
            <a:fld id="{CDBA9528-BCFE-1E43-A37D-912FF3C527A6}" type="slidenum">
              <a:rPr lang="en-US" smtClean="0"/>
              <a:pPr/>
              <a:t>50</a:t>
            </a:fld>
            <a:endParaRPr lang="en-US" dirty="0"/>
          </a:p>
        </p:txBody>
      </p:sp>
    </p:spTree>
    <p:custDataLst>
      <p:tags r:id="rId1"/>
    </p:custDataLst>
    <p:extLst>
      <p:ext uri="{BB962C8B-B14F-4D97-AF65-F5344CB8AC3E}">
        <p14:creationId xmlns:p14="http://schemas.microsoft.com/office/powerpoint/2010/main" val="3332563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957B4FC6-901C-F570-2DBF-55FE2D5906E5}"/>
              </a:ext>
            </a:extLst>
          </p:cNvPr>
          <p:cNvGrpSpPr>
            <a:grpSpLocks noChangeAspect="1"/>
          </p:cNvGrpSpPr>
          <p:nvPr/>
        </p:nvGrpSpPr>
        <p:grpSpPr>
          <a:xfrm>
            <a:off x="2545662" y="3924272"/>
            <a:ext cx="2450288" cy="564855"/>
            <a:chOff x="1780778" y="3805066"/>
            <a:chExt cx="2813268" cy="648531"/>
          </a:xfrm>
        </p:grpSpPr>
        <p:grpSp>
          <p:nvGrpSpPr>
            <p:cNvPr id="44" name="Group 43">
              <a:extLst>
                <a:ext uri="{FF2B5EF4-FFF2-40B4-BE49-F238E27FC236}">
                  <a16:creationId xmlns:a16="http://schemas.microsoft.com/office/drawing/2014/main" id="{E4C984B6-52AA-6F2D-D71D-4FE93DC6C0D6}"/>
                </a:ext>
              </a:extLst>
            </p:cNvPr>
            <p:cNvGrpSpPr/>
            <p:nvPr/>
          </p:nvGrpSpPr>
          <p:grpSpPr>
            <a:xfrm>
              <a:off x="1780778" y="3805066"/>
              <a:ext cx="2813268" cy="648531"/>
              <a:chOff x="6550298" y="2050239"/>
              <a:chExt cx="2235988" cy="534933"/>
            </a:xfrm>
          </p:grpSpPr>
          <p:grpSp>
            <p:nvGrpSpPr>
              <p:cNvPr id="46" name="Group 45">
                <a:extLst>
                  <a:ext uri="{FF2B5EF4-FFF2-40B4-BE49-F238E27FC236}">
                    <a16:creationId xmlns:a16="http://schemas.microsoft.com/office/drawing/2014/main" id="{A6AD5D0B-DD1D-AC38-8F02-26E55C85CF3A}"/>
                  </a:ext>
                </a:extLst>
              </p:cNvPr>
              <p:cNvGrpSpPr/>
              <p:nvPr/>
            </p:nvGrpSpPr>
            <p:grpSpPr>
              <a:xfrm>
                <a:off x="6550298" y="2050239"/>
                <a:ext cx="511695" cy="427804"/>
                <a:chOff x="6550298" y="1216452"/>
                <a:chExt cx="511695" cy="427804"/>
              </a:xfrm>
            </p:grpSpPr>
            <p:sp>
              <p:nvSpPr>
                <p:cNvPr id="48" name="Rounded Rectangle 9">
                  <a:extLst>
                    <a:ext uri="{FF2B5EF4-FFF2-40B4-BE49-F238E27FC236}">
                      <a16:creationId xmlns:a16="http://schemas.microsoft.com/office/drawing/2014/main" id="{F222F337-0511-9F06-0132-A9B433D07C3E}"/>
                    </a:ext>
                  </a:extLst>
                </p:cNvPr>
                <p:cNvSpPr/>
                <p:nvPr/>
              </p:nvSpPr>
              <p:spPr>
                <a:xfrm>
                  <a:off x="6550298" y="1216452"/>
                  <a:ext cx="511695" cy="427804"/>
                </a:xfrm>
                <a:prstGeom prst="roundRect">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defTabSz="457189"/>
                  <a:endParaRPr lang="en-US" sz="1500" b="1" dirty="0"/>
                </a:p>
              </p:txBody>
            </p:sp>
            <p:sp>
              <p:nvSpPr>
                <p:cNvPr id="49" name="TextBox 48">
                  <a:extLst>
                    <a:ext uri="{FF2B5EF4-FFF2-40B4-BE49-F238E27FC236}">
                      <a16:creationId xmlns:a16="http://schemas.microsoft.com/office/drawing/2014/main" id="{7AA0ECC6-3B2A-754F-C35D-CF62B927D466}"/>
                    </a:ext>
                  </a:extLst>
                </p:cNvPr>
                <p:cNvSpPr txBox="1"/>
                <p:nvPr/>
              </p:nvSpPr>
              <p:spPr>
                <a:xfrm>
                  <a:off x="6562907" y="1488635"/>
                  <a:ext cx="395413" cy="115894"/>
                </a:xfrm>
                <a:prstGeom prst="rect">
                  <a:avLst/>
                </a:prstGeom>
                <a:noFill/>
              </p:spPr>
              <p:txBody>
                <a:bodyPr wrap="square" lIns="0" tIns="0" rIns="0" bIns="0" rtlCol="0" anchor="ctr">
                  <a:noAutofit/>
                </a:bodyPr>
                <a:lstStyle/>
                <a:p>
                  <a:pPr algn="ctr"/>
                  <a:r>
                    <a:rPr lang="en-US" sz="600" b="1" dirty="0">
                      <a:solidFill>
                        <a:schemeClr val="accent1"/>
                      </a:solidFill>
                    </a:rPr>
                    <a:t>CAUTION</a:t>
                  </a:r>
                </a:p>
              </p:txBody>
            </p:sp>
          </p:grpSp>
          <p:sp>
            <p:nvSpPr>
              <p:cNvPr id="47" name="Rectangle 46">
                <a:extLst>
                  <a:ext uri="{FF2B5EF4-FFF2-40B4-BE49-F238E27FC236}">
                    <a16:creationId xmlns:a16="http://schemas.microsoft.com/office/drawing/2014/main" id="{E6810596-9FA3-4524-A7B9-0D4873494A21}"/>
                  </a:ext>
                </a:extLst>
              </p:cNvPr>
              <p:cNvSpPr/>
              <p:nvPr/>
            </p:nvSpPr>
            <p:spPr>
              <a:xfrm>
                <a:off x="6942798" y="2050239"/>
                <a:ext cx="1843488" cy="534933"/>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oAutofit/>
              </a:bodyPr>
              <a:lstStyle/>
              <a:p>
                <a:pPr marL="0" lvl="2"/>
                <a:r>
                  <a:rPr lang="en-US" sz="700" dirty="0">
                    <a:solidFill>
                      <a:schemeClr val="accent6"/>
                    </a:solidFill>
                    <a:ea typeface="ＭＳ Ｐゴシック" pitchFamily="34" charset="-128"/>
                  </a:rPr>
                  <a:t>Use of excessive contrast media may lead to renal failure. Measure the patient’s creatinine level prior to the procedure. Contrast media usage should be monitored.</a:t>
                </a:r>
              </a:p>
            </p:txBody>
          </p:sp>
        </p:grpSp>
        <p:pic>
          <p:nvPicPr>
            <p:cNvPr id="45" name="Graphic 44">
              <a:extLst>
                <a:ext uri="{FF2B5EF4-FFF2-40B4-BE49-F238E27FC236}">
                  <a16:creationId xmlns:a16="http://schemas.microsoft.com/office/drawing/2014/main" id="{4C4FC680-06DA-9A86-8ACF-767F615CDFF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16596" y="3884119"/>
              <a:ext cx="255470" cy="224316"/>
            </a:xfrm>
            <a:prstGeom prst="rect">
              <a:avLst/>
            </a:prstGeom>
          </p:spPr>
        </p:pic>
      </p:grpSp>
      <p:sp>
        <p:nvSpPr>
          <p:cNvPr id="4" name="Title 3"/>
          <p:cNvSpPr>
            <a:spLocks noGrp="1"/>
          </p:cNvSpPr>
          <p:nvPr>
            <p:ph type="title"/>
          </p:nvPr>
        </p:nvSpPr>
        <p:spPr/>
        <p:txBody>
          <a:bodyPr/>
          <a:lstStyle/>
          <a:p>
            <a:r>
              <a:rPr lang="en-US" dirty="0"/>
              <a:t>Post-deployment THV assessment</a:t>
            </a:r>
          </a:p>
        </p:txBody>
      </p:sp>
      <p:sp>
        <p:nvSpPr>
          <p:cNvPr id="56" name="Content Placeholder 55">
            <a:extLst>
              <a:ext uri="{FF2B5EF4-FFF2-40B4-BE49-F238E27FC236}">
                <a16:creationId xmlns:a16="http://schemas.microsoft.com/office/drawing/2014/main" id="{547FC969-F58A-CE0A-5125-25670735D693}"/>
              </a:ext>
            </a:extLst>
          </p:cNvPr>
          <p:cNvSpPr>
            <a:spLocks noGrp="1"/>
          </p:cNvSpPr>
          <p:nvPr>
            <p:ph idx="1"/>
          </p:nvPr>
        </p:nvSpPr>
        <p:spPr>
          <a:xfrm>
            <a:off x="548640" y="1550238"/>
            <a:ext cx="4544144" cy="1949093"/>
          </a:xfrm>
        </p:spPr>
        <p:txBody>
          <a:bodyPr/>
          <a:lstStyle/>
          <a:p>
            <a:r>
              <a:rPr lang="en-US" sz="1200" dirty="0">
                <a:latin typeface="Arial" panose="020B0604020202020204" pitchFamily="34" charset="0"/>
                <a:cs typeface="Arial" panose="020B0604020202020204" pitchFamily="34" charset="0"/>
              </a:rPr>
              <a:t>Withdraw the delivery system from the valve before assessing</a:t>
            </a:r>
          </a:p>
          <a:p>
            <a:r>
              <a:rPr lang="en-US" sz="1200" dirty="0">
                <a:latin typeface="Arial" panose="020B0604020202020204" pitchFamily="34" charset="0"/>
                <a:cs typeface="Arial" panose="020B0604020202020204" pitchFamily="34" charset="0"/>
              </a:rPr>
              <a:t>Perform post-angiogram with wire still in position </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to assess</a:t>
            </a:r>
          </a:p>
          <a:p>
            <a:pPr lvl="1"/>
            <a:r>
              <a:rPr lang="en-US" sz="1100" dirty="0">
                <a:latin typeface="Arial" panose="020B0604020202020204" pitchFamily="34" charset="0"/>
                <a:cs typeface="Arial" panose="020B0604020202020204" pitchFamily="34" charset="0"/>
              </a:rPr>
              <a:t>Valve position and expansion</a:t>
            </a:r>
          </a:p>
          <a:p>
            <a:pPr lvl="1"/>
            <a:r>
              <a:rPr lang="en-US" sz="1100" dirty="0">
                <a:latin typeface="Arial" panose="020B0604020202020204" pitchFamily="34" charset="0"/>
                <a:cs typeface="Arial" panose="020B0604020202020204" pitchFamily="34" charset="0"/>
              </a:rPr>
              <a:t>Patency of coronary arteries</a:t>
            </a:r>
          </a:p>
          <a:p>
            <a:pPr lvl="1"/>
            <a:r>
              <a:rPr lang="en-US" sz="1100" dirty="0">
                <a:latin typeface="Arial" panose="020B0604020202020204" pitchFamily="34" charset="0"/>
                <a:cs typeface="Arial" panose="020B0604020202020204" pitchFamily="34" charset="0"/>
              </a:rPr>
              <a:t>Functional assessment of valve (central leak, PVL, etc.)</a:t>
            </a:r>
          </a:p>
          <a:p>
            <a:pPr lvl="0">
              <a:buClr>
                <a:srgbClr val="C8102E"/>
              </a:buClr>
              <a:defRPr/>
            </a:pPr>
            <a:r>
              <a:rPr lang="en-US" sz="1100" dirty="0">
                <a:solidFill>
                  <a:srgbClr val="000000"/>
                </a:solidFill>
                <a:latin typeface="Arial" panose="020B0604020202020204" pitchFamily="34" charset="0"/>
                <a:cs typeface="Arial" panose="020B0604020202020204" pitchFamily="34" charset="0"/>
              </a:rPr>
              <a:t>Perform pressure assessment</a:t>
            </a:r>
          </a:p>
          <a:p>
            <a:pPr lvl="0">
              <a:buClr>
                <a:srgbClr val="C8102E"/>
              </a:buClr>
              <a:defRPr/>
            </a:pPr>
            <a:r>
              <a:rPr lang="en-US" sz="1100" dirty="0">
                <a:solidFill>
                  <a:srgbClr val="000000"/>
                </a:solidFill>
                <a:latin typeface="Arial" panose="020B0604020202020204" pitchFamily="34" charset="0"/>
                <a:cs typeface="Arial" panose="020B0604020202020204" pitchFamily="34" charset="0"/>
              </a:rPr>
              <a:t>Close vasculature per physician preference</a:t>
            </a:r>
          </a:p>
        </p:txBody>
      </p:sp>
      <p:sp>
        <p:nvSpPr>
          <p:cNvPr id="3" name="Slide Number Placeholder 2">
            <a:extLst>
              <a:ext uri="{FF2B5EF4-FFF2-40B4-BE49-F238E27FC236}">
                <a16:creationId xmlns:a16="http://schemas.microsoft.com/office/drawing/2014/main" id="{7320426E-AB4C-7C7E-814F-76751C195000}"/>
              </a:ext>
            </a:extLst>
          </p:cNvPr>
          <p:cNvSpPr>
            <a:spLocks noGrp="1"/>
          </p:cNvSpPr>
          <p:nvPr>
            <p:ph type="sldNum" sz="quarter" idx="12"/>
          </p:nvPr>
        </p:nvSpPr>
        <p:spPr/>
        <p:txBody>
          <a:bodyPr/>
          <a:lstStyle/>
          <a:p>
            <a:fld id="{CDBA9528-BCFE-1E43-A37D-912FF3C527A6}" type="slidenum">
              <a:rPr lang="en-US" smtClean="0"/>
              <a:pPr/>
              <a:t>51</a:t>
            </a:fld>
            <a:endParaRPr lang="en-US" dirty="0"/>
          </a:p>
        </p:txBody>
      </p:sp>
      <p:sp>
        <p:nvSpPr>
          <p:cNvPr id="76" name="Footer Placeholder 75">
            <a:extLst>
              <a:ext uri="{FF2B5EF4-FFF2-40B4-BE49-F238E27FC236}">
                <a16:creationId xmlns:a16="http://schemas.microsoft.com/office/drawing/2014/main" id="{A5538180-4092-BEC7-1B0F-D5F4E57C242C}"/>
              </a:ext>
            </a:extLst>
          </p:cNvPr>
          <p:cNvSpPr>
            <a:spLocks noGrp="1"/>
          </p:cNvSpPr>
          <p:nvPr>
            <p:ph type="ftr" sz="quarter" idx="13"/>
          </p:nvPr>
        </p:nvSpPr>
        <p:spPr/>
        <p:txBody>
          <a:bodyPr/>
          <a:lstStyle/>
          <a:p>
            <a:r>
              <a:rPr lang="en-US" dirty="0"/>
              <a:t>DOC-0250104 Rev A </a:t>
            </a:r>
          </a:p>
        </p:txBody>
      </p:sp>
      <p:pic>
        <p:nvPicPr>
          <p:cNvPr id="2" name="Post Angio LAO CRA">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rcRect l="22863" t="10480" r="17686" b="12921"/>
          <a:stretch/>
        </p:blipFill>
        <p:spPr>
          <a:xfrm>
            <a:off x="5341608" y="1405060"/>
            <a:ext cx="3071902" cy="2968521"/>
          </a:xfrm>
          <a:prstGeom prst="rect">
            <a:avLst/>
          </a:prstGeom>
          <a:ln w="38100">
            <a:solidFill>
              <a:schemeClr val="bg1"/>
            </a:solidFill>
            <a:miter lim="800000"/>
          </a:ln>
          <a:effectLst>
            <a:outerShdw blurRad="254000" algn="tl" rotWithShape="0">
              <a:prstClr val="black">
                <a:alpha val="20000"/>
              </a:prstClr>
            </a:outerShdw>
          </a:effectLst>
        </p:spPr>
      </p:pic>
      <p:grpSp>
        <p:nvGrpSpPr>
          <p:cNvPr id="9" name="Group 8">
            <a:extLst>
              <a:ext uri="{FF2B5EF4-FFF2-40B4-BE49-F238E27FC236}">
                <a16:creationId xmlns:a16="http://schemas.microsoft.com/office/drawing/2014/main" id="{19823BB3-AA19-429A-BFE9-AA819E7D04E9}"/>
              </a:ext>
            </a:extLst>
          </p:cNvPr>
          <p:cNvGrpSpPr/>
          <p:nvPr/>
        </p:nvGrpSpPr>
        <p:grpSpPr>
          <a:xfrm>
            <a:off x="6221430" y="4489127"/>
            <a:ext cx="1544100" cy="170045"/>
            <a:chOff x="4481096" y="3905167"/>
            <a:chExt cx="2406491" cy="443010"/>
          </a:xfrm>
        </p:grpSpPr>
        <p:sp>
          <p:nvSpPr>
            <p:cNvPr id="10" name="TextBox 9">
              <a:extLst>
                <a:ext uri="{FF2B5EF4-FFF2-40B4-BE49-F238E27FC236}">
                  <a16:creationId xmlns:a16="http://schemas.microsoft.com/office/drawing/2014/main" id="{DC20B794-BD54-C528-D54D-13247AAF303F}"/>
                </a:ext>
              </a:extLst>
            </p:cNvPr>
            <p:cNvSpPr txBox="1"/>
            <p:nvPr/>
          </p:nvSpPr>
          <p:spPr>
            <a:xfrm>
              <a:off x="4481096" y="3905167"/>
              <a:ext cx="2406491" cy="443010"/>
            </a:xfrm>
            <a:prstGeom prst="roundRect">
              <a:avLst>
                <a:gd name="adj" fmla="val 50000"/>
              </a:avLst>
            </a:prstGeom>
            <a:solidFill>
              <a:schemeClr val="bg1">
                <a:lumMod val="95000"/>
              </a:schemeClr>
            </a:solidFill>
            <a:ln w="25400">
              <a:solidFill>
                <a:schemeClr val="bg1"/>
              </a:solidFill>
            </a:ln>
            <a:effectLst>
              <a:outerShdw blurRad="63500" algn="ctr" rotWithShape="0">
                <a:prstClr val="black">
                  <a:alpha val="35000"/>
                </a:prstClr>
              </a:outerShdw>
            </a:effectLst>
          </p:spPr>
          <p:txBody>
            <a:bodyPr wrap="square" lIns="54864" tIns="25694" rIns="0" bIns="25694" rtlCol="0" anchor="ctr">
              <a:noAutofit/>
            </a:bodyPr>
            <a:lstStyle/>
            <a:p>
              <a:pPr indent="95457">
                <a:defRPr/>
              </a:pPr>
              <a:r>
                <a:rPr lang="en-US" sz="700" dirty="0">
                  <a:solidFill>
                    <a:srgbClr val="505759"/>
                  </a:solidFill>
                  <a:latin typeface="Arial"/>
                </a:rPr>
                <a:t>Click above to pause/play video</a:t>
              </a:r>
            </a:p>
          </p:txBody>
        </p:sp>
        <p:sp>
          <p:nvSpPr>
            <p:cNvPr id="11" name="Freeform 8">
              <a:extLst>
                <a:ext uri="{FF2B5EF4-FFF2-40B4-BE49-F238E27FC236}">
                  <a16:creationId xmlns:a16="http://schemas.microsoft.com/office/drawing/2014/main" id="{205AA1B0-FC3B-B78C-4218-72DCD8B7948E}"/>
                </a:ext>
              </a:extLst>
            </p:cNvPr>
            <p:cNvSpPr/>
            <p:nvPr/>
          </p:nvSpPr>
          <p:spPr>
            <a:xfrm>
              <a:off x="4616186" y="4041268"/>
              <a:ext cx="104088" cy="170806"/>
            </a:xfrm>
            <a:custGeom>
              <a:avLst/>
              <a:gdLst>
                <a:gd name="connsiteX0" fmla="*/ 0 w 94679"/>
                <a:gd name="connsiteY0" fmla="*/ 141240 h 141240"/>
                <a:gd name="connsiteX1" fmla="*/ 94679 w 94679"/>
                <a:gd name="connsiteY1" fmla="*/ 70620 h 141240"/>
                <a:gd name="connsiteX2" fmla="*/ 0 w 94679"/>
                <a:gd name="connsiteY2" fmla="*/ 0 h 141240"/>
              </a:gdLst>
              <a:ahLst/>
              <a:cxnLst>
                <a:cxn ang="0">
                  <a:pos x="connsiteX0" y="connsiteY0"/>
                </a:cxn>
                <a:cxn ang="0">
                  <a:pos x="connsiteX1" y="connsiteY1"/>
                </a:cxn>
                <a:cxn ang="0">
                  <a:pos x="connsiteX2" y="connsiteY2"/>
                </a:cxn>
              </a:cxnLst>
              <a:rect l="l" t="t" r="r" b="b"/>
              <a:pathLst>
                <a:path w="94679" h="141240">
                  <a:moveTo>
                    <a:pt x="0" y="141240"/>
                  </a:moveTo>
                  <a:lnTo>
                    <a:pt x="94679" y="70620"/>
                  </a:lnTo>
                  <a:lnTo>
                    <a:pt x="0" y="0"/>
                  </a:lnTo>
                  <a:close/>
                </a:path>
              </a:pathLst>
            </a:custGeom>
            <a:solidFill>
              <a:schemeClr val="accent1"/>
            </a:solidFill>
            <a:ln w="10365" cap="flat">
              <a:noFill/>
              <a:prstDash val="solid"/>
              <a:miter/>
            </a:ln>
          </p:spPr>
          <p:txBody>
            <a:bodyPr rtlCol="0" anchor="ctr"/>
            <a:lstStyle/>
            <a:p>
              <a:pPr>
                <a:defRPr/>
              </a:pPr>
              <a:endParaRPr lang="en-US" sz="563" dirty="0">
                <a:solidFill>
                  <a:srgbClr val="000000"/>
                </a:solidFill>
                <a:latin typeface="Arial"/>
              </a:endParaRPr>
            </a:p>
          </p:txBody>
        </p:sp>
      </p:grpSp>
      <p:sp>
        <p:nvSpPr>
          <p:cNvPr id="70" name="TextBox 69">
            <a:extLst>
              <a:ext uri="{FF2B5EF4-FFF2-40B4-BE49-F238E27FC236}">
                <a16:creationId xmlns:a16="http://schemas.microsoft.com/office/drawing/2014/main" id="{434B200D-0B27-B46B-3787-AF2E4A600AF2}"/>
              </a:ext>
            </a:extLst>
          </p:cNvPr>
          <p:cNvSpPr txBox="1"/>
          <p:nvPr/>
        </p:nvSpPr>
        <p:spPr>
          <a:xfrm>
            <a:off x="476085" y="1217854"/>
            <a:ext cx="5059864" cy="307777"/>
          </a:xfrm>
          <a:prstGeom prst="rect">
            <a:avLst/>
          </a:prstGeom>
          <a:noFill/>
        </p:spPr>
        <p:txBody>
          <a:bodyPr wrap="square">
            <a:spAutoFit/>
          </a:bodyPr>
          <a:lstStyle/>
          <a:p>
            <a:pPr marL="0" marR="0" lvl="0" indent="0" algn="l" defTabSz="457189" rtl="0" eaLnBrk="1" fontAlgn="auto" latinLnBrk="0" hangingPunct="1">
              <a:lnSpc>
                <a:spcPct val="100000"/>
              </a:lnSpc>
              <a:spcBef>
                <a:spcPts val="600"/>
              </a:spcBef>
              <a:spcAft>
                <a:spcPts val="0"/>
              </a:spcAft>
              <a:buClr>
                <a:srgbClr val="C8102E"/>
              </a:buClr>
              <a:buSzPct val="110000"/>
              <a:buFont typeface="Wingdings" charset="2"/>
              <a:buNone/>
              <a:tabLst/>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Assess the valve post-deployment using fluoroscopy</a:t>
            </a:r>
          </a:p>
        </p:txBody>
      </p:sp>
      <p:grpSp>
        <p:nvGrpSpPr>
          <p:cNvPr id="7" name="Group 6">
            <a:extLst>
              <a:ext uri="{FF2B5EF4-FFF2-40B4-BE49-F238E27FC236}">
                <a16:creationId xmlns:a16="http://schemas.microsoft.com/office/drawing/2014/main" id="{DC586DB3-7BA1-CFBA-84DC-B59F38B9D706}"/>
              </a:ext>
            </a:extLst>
          </p:cNvPr>
          <p:cNvGrpSpPr>
            <a:grpSpLocks noChangeAspect="1"/>
          </p:cNvGrpSpPr>
          <p:nvPr/>
        </p:nvGrpSpPr>
        <p:grpSpPr>
          <a:xfrm>
            <a:off x="697091" y="3924272"/>
            <a:ext cx="1698522" cy="548640"/>
            <a:chOff x="2858966" y="1282529"/>
            <a:chExt cx="1927738" cy="622679"/>
          </a:xfrm>
        </p:grpSpPr>
        <p:grpSp>
          <p:nvGrpSpPr>
            <p:cNvPr id="8" name="Group 7">
              <a:extLst>
                <a:ext uri="{FF2B5EF4-FFF2-40B4-BE49-F238E27FC236}">
                  <a16:creationId xmlns:a16="http://schemas.microsoft.com/office/drawing/2014/main" id="{C4FD79FF-E442-03F3-3B05-BC4E3C3DCD42}"/>
                </a:ext>
              </a:extLst>
            </p:cNvPr>
            <p:cNvGrpSpPr/>
            <p:nvPr/>
          </p:nvGrpSpPr>
          <p:grpSpPr>
            <a:xfrm>
              <a:off x="2858966" y="1282529"/>
              <a:ext cx="511695" cy="511210"/>
              <a:chOff x="6550298" y="1216452"/>
              <a:chExt cx="511695" cy="511210"/>
            </a:xfrm>
          </p:grpSpPr>
          <p:sp>
            <p:nvSpPr>
              <p:cNvPr id="13" name="Rounded Rectangle 12">
                <a:extLst>
                  <a:ext uri="{FF2B5EF4-FFF2-40B4-BE49-F238E27FC236}">
                    <a16:creationId xmlns:a16="http://schemas.microsoft.com/office/drawing/2014/main" id="{BC1D536D-F84B-24A0-BA3B-F14AA11FC3D1}"/>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200" b="1" dirty="0"/>
              </a:p>
            </p:txBody>
          </p:sp>
          <p:sp>
            <p:nvSpPr>
              <p:cNvPr id="14" name="TextBox 13">
                <a:extLst>
                  <a:ext uri="{FF2B5EF4-FFF2-40B4-BE49-F238E27FC236}">
                    <a16:creationId xmlns:a16="http://schemas.microsoft.com/office/drawing/2014/main" id="{1C61FAA0-1B4F-E332-8A30-640EF7C9A5CF}"/>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500" b="1" dirty="0">
                    <a:solidFill>
                      <a:schemeClr val="bg1"/>
                    </a:solidFill>
                  </a:rPr>
                  <a:t>NOTE</a:t>
                </a:r>
              </a:p>
            </p:txBody>
          </p:sp>
          <p:pic>
            <p:nvPicPr>
              <p:cNvPr id="15" name="Graphic 14">
                <a:extLst>
                  <a:ext uri="{FF2B5EF4-FFF2-40B4-BE49-F238E27FC236}">
                    <a16:creationId xmlns:a16="http://schemas.microsoft.com/office/drawing/2014/main" id="{98C341F5-0243-7BC4-E8DB-75D2B8E64AE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681642" y="1307034"/>
                <a:ext cx="157942" cy="199505"/>
              </a:xfrm>
              <a:prstGeom prst="rect">
                <a:avLst/>
              </a:prstGeom>
            </p:spPr>
          </p:pic>
        </p:grpSp>
        <p:sp>
          <p:nvSpPr>
            <p:cNvPr id="12" name="Rectangle 11">
              <a:extLst>
                <a:ext uri="{FF2B5EF4-FFF2-40B4-BE49-F238E27FC236}">
                  <a16:creationId xmlns:a16="http://schemas.microsoft.com/office/drawing/2014/main" id="{43E18E99-D191-C67B-E890-8D578A1EAFE9}"/>
                </a:ext>
              </a:extLst>
            </p:cNvPr>
            <p:cNvSpPr/>
            <p:nvPr/>
          </p:nvSpPr>
          <p:spPr>
            <a:xfrm>
              <a:off x="3261800" y="1282529"/>
              <a:ext cx="1524904" cy="622679"/>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0" lvl="2"/>
              <a:r>
                <a:rPr lang="en-US" sz="700" dirty="0">
                  <a:solidFill>
                    <a:schemeClr val="accent6"/>
                  </a:solidFill>
                  <a:ea typeface="ＭＳ Ｐゴシック" pitchFamily="34" charset="-128"/>
                </a:rPr>
                <a:t>Stiff wire tends to exacerbate central regurgitation.</a:t>
              </a:r>
            </a:p>
          </p:txBody>
        </p:sp>
      </p:grpSp>
    </p:spTree>
    <p:custDataLst>
      <p:tags r:id="rId1"/>
    </p:custDataLst>
    <p:extLst>
      <p:ext uri="{BB962C8B-B14F-4D97-AF65-F5344CB8AC3E}">
        <p14:creationId xmlns:p14="http://schemas.microsoft.com/office/powerpoint/2010/main" val="138993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096853"/>
            <a:ext cx="3749040" cy="1600627"/>
          </a:xfrm>
        </p:spPr>
        <p:txBody>
          <a:bodyPr/>
          <a:lstStyle/>
          <a:p>
            <a:r>
              <a:rPr lang="en-US" dirty="0"/>
              <a:t>Intraprocedural  considerations</a:t>
            </a:r>
          </a:p>
        </p:txBody>
      </p:sp>
      <p:sp>
        <p:nvSpPr>
          <p:cNvPr id="4" name="Text Placeholder 3">
            <a:extLst>
              <a:ext uri="{FF2B5EF4-FFF2-40B4-BE49-F238E27FC236}">
                <a16:creationId xmlns:a16="http://schemas.microsoft.com/office/drawing/2014/main" id="{B917763A-66AF-A90C-A056-AC6C6964D3E0}"/>
              </a:ext>
            </a:extLst>
          </p:cNvPr>
          <p:cNvSpPr>
            <a:spLocks noGrp="1"/>
          </p:cNvSpPr>
          <p:nvPr>
            <p:ph type="body" idx="1"/>
          </p:nvPr>
        </p:nvSpPr>
        <p:spPr/>
        <p:txBody>
          <a:bodyPr/>
          <a:lstStyle/>
          <a:p>
            <a:endParaRPr lang="en-US" dirty="0"/>
          </a:p>
        </p:txBody>
      </p:sp>
    </p:spTree>
    <p:custDataLst>
      <p:tags r:id="rId1"/>
    </p:custDataLst>
    <p:extLst>
      <p:ext uri="{BB962C8B-B14F-4D97-AF65-F5344CB8AC3E}">
        <p14:creationId xmlns:p14="http://schemas.microsoft.com/office/powerpoint/2010/main" val="2377030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FB97C286-4E04-4CD0-8EB0-23B6E63EFCCA}"/>
              </a:ext>
            </a:extLst>
          </p:cNvPr>
          <p:cNvGrpSpPr/>
          <p:nvPr/>
        </p:nvGrpSpPr>
        <p:grpSpPr>
          <a:xfrm>
            <a:off x="548639" y="1305262"/>
            <a:ext cx="8214361" cy="2523332"/>
            <a:chOff x="731520" y="1654746"/>
            <a:chExt cx="8608200" cy="1922027"/>
          </a:xfrm>
        </p:grpSpPr>
        <p:sp>
          <p:nvSpPr>
            <p:cNvPr id="82" name="Rounded Rectangle 37">
              <a:extLst>
                <a:ext uri="{FF2B5EF4-FFF2-40B4-BE49-F238E27FC236}">
                  <a16:creationId xmlns:a16="http://schemas.microsoft.com/office/drawing/2014/main" id="{75C4F889-64D2-2922-3AFA-E7428D930C11}"/>
                </a:ext>
              </a:extLst>
            </p:cNvPr>
            <p:cNvSpPr/>
            <p:nvPr/>
          </p:nvSpPr>
          <p:spPr>
            <a:xfrm>
              <a:off x="3650252" y="1662911"/>
              <a:ext cx="2770736" cy="1913862"/>
            </a:xfrm>
            <a:prstGeom prst="roundRect">
              <a:avLst>
                <a:gd name="adj" fmla="val 5244"/>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83" name="Rounded Rectangle 29">
              <a:extLst>
                <a:ext uri="{FF2B5EF4-FFF2-40B4-BE49-F238E27FC236}">
                  <a16:creationId xmlns:a16="http://schemas.microsoft.com/office/drawing/2014/main" id="{03EF8F2A-90E5-0998-8530-14BC2D2E8DA4}"/>
                </a:ext>
              </a:extLst>
            </p:cNvPr>
            <p:cNvSpPr/>
            <p:nvPr/>
          </p:nvSpPr>
          <p:spPr>
            <a:xfrm>
              <a:off x="731520" y="1654746"/>
              <a:ext cx="2770736" cy="1913862"/>
            </a:xfrm>
            <a:prstGeom prst="roundRect">
              <a:avLst>
                <a:gd name="adj" fmla="val 6452"/>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89" name="Rounded Rectangle 37">
              <a:extLst>
                <a:ext uri="{FF2B5EF4-FFF2-40B4-BE49-F238E27FC236}">
                  <a16:creationId xmlns:a16="http://schemas.microsoft.com/office/drawing/2014/main" id="{AC7C01B2-F86E-E85F-FA17-7BCFC63BB728}"/>
                </a:ext>
              </a:extLst>
            </p:cNvPr>
            <p:cNvSpPr/>
            <p:nvPr/>
          </p:nvSpPr>
          <p:spPr>
            <a:xfrm>
              <a:off x="6568984" y="1662911"/>
              <a:ext cx="2770736" cy="1913862"/>
            </a:xfrm>
            <a:prstGeom prst="roundRect">
              <a:avLst>
                <a:gd name="adj" fmla="val 3665"/>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grpSp>
      <p:sp>
        <p:nvSpPr>
          <p:cNvPr id="2" name="Title 1"/>
          <p:cNvSpPr>
            <a:spLocks noGrp="1"/>
          </p:cNvSpPr>
          <p:nvPr>
            <p:ph type="title"/>
          </p:nvPr>
        </p:nvSpPr>
        <p:spPr>
          <a:xfrm>
            <a:off x="548640" y="310896"/>
            <a:ext cx="8046318" cy="685800"/>
          </a:xfrm>
        </p:spPr>
        <p:txBody>
          <a:bodyPr/>
          <a:lstStyle/>
          <a:p>
            <a:r>
              <a:rPr lang="en-US" dirty="0"/>
              <a:t>Removing undeployed delivery system</a:t>
            </a:r>
          </a:p>
        </p:txBody>
      </p:sp>
      <p:sp>
        <p:nvSpPr>
          <p:cNvPr id="92" name="Footer Placeholder 91">
            <a:extLst>
              <a:ext uri="{FF2B5EF4-FFF2-40B4-BE49-F238E27FC236}">
                <a16:creationId xmlns:a16="http://schemas.microsoft.com/office/drawing/2014/main" id="{4CF5A19D-C086-6E92-F558-8CB04C24B72D}"/>
              </a:ext>
            </a:extLst>
          </p:cNvPr>
          <p:cNvSpPr>
            <a:spLocks noGrp="1"/>
          </p:cNvSpPr>
          <p:nvPr>
            <p:ph type="ftr" sz="quarter" idx="11"/>
          </p:nvPr>
        </p:nvSpPr>
        <p:spPr/>
        <p:txBody>
          <a:bodyPr/>
          <a:lstStyle/>
          <a:p>
            <a:r>
              <a:rPr lang="en-US" dirty="0"/>
              <a:t>DOC-0250104 Rev A </a:t>
            </a:r>
          </a:p>
        </p:txBody>
      </p:sp>
      <p:sp>
        <p:nvSpPr>
          <p:cNvPr id="4" name="Slide Number Placeholder 3">
            <a:extLst>
              <a:ext uri="{FF2B5EF4-FFF2-40B4-BE49-F238E27FC236}">
                <a16:creationId xmlns:a16="http://schemas.microsoft.com/office/drawing/2014/main" id="{3345F7EC-9CF9-8E9B-97FF-4BA487451073}"/>
              </a:ext>
            </a:extLst>
          </p:cNvPr>
          <p:cNvSpPr>
            <a:spLocks noGrp="1"/>
          </p:cNvSpPr>
          <p:nvPr>
            <p:ph type="sldNum" sz="quarter" idx="12"/>
          </p:nvPr>
        </p:nvSpPr>
        <p:spPr/>
        <p:txBody>
          <a:bodyPr/>
          <a:lstStyle/>
          <a:p>
            <a:fld id="{CDBA9528-BCFE-1E43-A37D-912FF3C527A6}" type="slidenum">
              <a:rPr lang="en-US" smtClean="0"/>
              <a:pPr/>
              <a:t>53</a:t>
            </a:fld>
            <a:endParaRPr lang="en-US" dirty="0"/>
          </a:p>
        </p:txBody>
      </p:sp>
      <p:sp>
        <p:nvSpPr>
          <p:cNvPr id="3" name="Content Placeholder 2"/>
          <p:cNvSpPr>
            <a:spLocks noGrp="1"/>
          </p:cNvSpPr>
          <p:nvPr>
            <p:ph idx="4294967295"/>
          </p:nvPr>
        </p:nvSpPr>
        <p:spPr>
          <a:xfrm>
            <a:off x="704088" y="1535303"/>
            <a:ext cx="2320925" cy="3265488"/>
          </a:xfrm>
        </p:spPr>
        <p:txBody>
          <a:bodyPr>
            <a:noAutofit/>
          </a:bodyPr>
          <a:lstStyle/>
          <a:p>
            <a:r>
              <a:rPr lang="en-US" sz="1200" dirty="0"/>
              <a:t>Prior to removal of the delivery system from the anatomy the valve must be covered by </a:t>
            </a:r>
            <a:br>
              <a:rPr lang="en-US" sz="1200" dirty="0"/>
            </a:br>
            <a:r>
              <a:rPr lang="en-US" sz="1200" dirty="0"/>
              <a:t>the capsule</a:t>
            </a:r>
          </a:p>
          <a:p>
            <a:r>
              <a:rPr lang="en-US" sz="1200" dirty="0"/>
              <a:t>Considerations for location </a:t>
            </a:r>
            <a:br>
              <a:rPr lang="en-US" sz="1200" dirty="0"/>
            </a:br>
            <a:r>
              <a:rPr lang="en-US" sz="1200" dirty="0"/>
              <a:t>to recover the valve</a:t>
            </a:r>
          </a:p>
          <a:p>
            <a:pPr lvl="1"/>
            <a:r>
              <a:rPr lang="en-US" sz="1100" dirty="0"/>
              <a:t>Valve location within the pulmonary artery</a:t>
            </a:r>
          </a:p>
          <a:p>
            <a:pPr lvl="1"/>
            <a:r>
              <a:rPr lang="en-US" sz="1100" dirty="0"/>
              <a:t>Stability of the any </a:t>
            </a:r>
            <a:br>
              <a:rPr lang="en-US" sz="1100" dirty="0"/>
            </a:br>
            <a:r>
              <a:rPr lang="en-US" sz="1100" dirty="0"/>
              <a:t>previously implanted stents/devices</a:t>
            </a:r>
          </a:p>
          <a:p>
            <a:pPr lvl="1"/>
            <a:r>
              <a:rPr lang="en-US" sz="1100" dirty="0"/>
              <a:t>Valve and capsule location anatomically</a:t>
            </a:r>
          </a:p>
          <a:p>
            <a:pPr marL="339716" lvl="2" indent="0">
              <a:buNone/>
            </a:pPr>
            <a:r>
              <a:rPr lang="en-US" sz="1050" dirty="0"/>
              <a:t>Position of the capsule in </a:t>
            </a:r>
            <a:br>
              <a:rPr lang="en-US" sz="1050" dirty="0"/>
            </a:br>
            <a:r>
              <a:rPr lang="en-US" sz="1050" dirty="0"/>
              <a:t>respect to the tricuspid valve </a:t>
            </a:r>
            <a:br>
              <a:rPr lang="en-US" sz="1050" dirty="0"/>
            </a:br>
            <a:r>
              <a:rPr lang="en-US" sz="1050" dirty="0"/>
              <a:t>and surrounding anatomy</a:t>
            </a:r>
          </a:p>
          <a:p>
            <a:endParaRPr lang="en-US" sz="1200" dirty="0"/>
          </a:p>
        </p:txBody>
      </p:sp>
      <p:sp>
        <p:nvSpPr>
          <p:cNvPr id="69" name="Content Placeholder 2">
            <a:extLst>
              <a:ext uri="{FF2B5EF4-FFF2-40B4-BE49-F238E27FC236}">
                <a16:creationId xmlns:a16="http://schemas.microsoft.com/office/drawing/2014/main" id="{C62E91C5-1092-0909-A195-2BBC78265BEF}"/>
              </a:ext>
            </a:extLst>
          </p:cNvPr>
          <p:cNvSpPr txBox="1">
            <a:spLocks/>
          </p:cNvSpPr>
          <p:nvPr/>
        </p:nvSpPr>
        <p:spPr bwMode="gray">
          <a:xfrm>
            <a:off x="3494981" y="1535411"/>
            <a:ext cx="2101147" cy="1610125"/>
          </a:xfrm>
          <a:prstGeom prst="rect">
            <a:avLst/>
          </a:prstGeom>
        </p:spPr>
        <p:txBody>
          <a:bodyPr vert="horz" lIns="0" tIns="0" rIns="0" bIns="0" rtlCol="0">
            <a:noAutofit/>
          </a:bodyPr>
          <a:lstStyle>
            <a:lvl1pPr marL="173034"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16" indent="-16668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50"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783" indent="-17303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17"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t>Ensure the delivery system freely moves upon retraction into the vena cava</a:t>
            </a:r>
          </a:p>
          <a:p>
            <a:r>
              <a:rPr lang="en-US" sz="1200" dirty="0"/>
              <a:t>Continue to retract the delivery system until the capsule meets the inline sheath tip</a:t>
            </a:r>
          </a:p>
          <a:p>
            <a:pPr fontAlgn="auto">
              <a:spcAft>
                <a:spcPts val="0"/>
              </a:spcAft>
            </a:pPr>
            <a:endParaRPr lang="en-US" sz="1200" dirty="0"/>
          </a:p>
        </p:txBody>
      </p:sp>
      <p:sp>
        <p:nvSpPr>
          <p:cNvPr id="70" name="Content Placeholder 2">
            <a:extLst>
              <a:ext uri="{FF2B5EF4-FFF2-40B4-BE49-F238E27FC236}">
                <a16:creationId xmlns:a16="http://schemas.microsoft.com/office/drawing/2014/main" id="{E9B2EA38-198D-395F-3CC7-3352EF1664CF}"/>
              </a:ext>
            </a:extLst>
          </p:cNvPr>
          <p:cNvSpPr txBox="1">
            <a:spLocks/>
          </p:cNvSpPr>
          <p:nvPr/>
        </p:nvSpPr>
        <p:spPr bwMode="gray">
          <a:xfrm>
            <a:off x="6336713" y="1535411"/>
            <a:ext cx="1975183" cy="1610125"/>
          </a:xfrm>
          <a:prstGeom prst="rect">
            <a:avLst/>
          </a:prstGeom>
        </p:spPr>
        <p:txBody>
          <a:bodyPr vert="horz" lIns="0" tIns="0" rIns="0" bIns="0" rtlCol="0">
            <a:noAutofit/>
          </a:bodyPr>
          <a:lstStyle>
            <a:lvl1pPr marL="173034"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1pPr>
            <a:lvl2pPr marL="339716" indent="-16668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2pPr>
            <a:lvl3pPr marL="512750"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3pPr>
            <a:lvl4pPr marL="685783" indent="-173034" algn="l" defTabSz="457189" rtl="0" eaLnBrk="1" latinLnBrk="0" hangingPunct="1">
              <a:lnSpc>
                <a:spcPct val="100000"/>
              </a:lnSpc>
              <a:spcBef>
                <a:spcPts val="600"/>
              </a:spcBef>
              <a:buClr>
                <a:schemeClr val="accent1"/>
              </a:buClr>
              <a:buFont typeface="Arial"/>
              <a:buChar char="–"/>
              <a:defRPr sz="1400" kern="1200" baseline="0">
                <a:solidFill>
                  <a:schemeClr val="tx1"/>
                </a:solidFill>
                <a:latin typeface="+mn-lt"/>
                <a:ea typeface="+mn-ea"/>
                <a:cs typeface="+mn-cs"/>
              </a:defRPr>
            </a:lvl4pPr>
            <a:lvl5pPr marL="858817" indent="-173034" algn="l" defTabSz="457189" rtl="0" eaLnBrk="1" latinLnBrk="0" hangingPunct="1">
              <a:lnSpc>
                <a:spcPct val="100000"/>
              </a:lnSpc>
              <a:spcBef>
                <a:spcPts val="600"/>
              </a:spcBef>
              <a:buClr>
                <a:schemeClr val="accent1"/>
              </a:buClr>
              <a:buSzPct val="110000"/>
              <a:buFont typeface="Wingdings" charset="2"/>
              <a:buChar char="§"/>
              <a:defRPr sz="1400" kern="1200" baseline="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t>Retract the entire system (inline sheath and delivery system) together out of the vasculature</a:t>
            </a:r>
          </a:p>
          <a:p>
            <a:pPr fontAlgn="auto">
              <a:spcAft>
                <a:spcPts val="0"/>
              </a:spcAft>
            </a:pPr>
            <a:endParaRPr lang="en-US" sz="1200"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8396" t="40463" r="43774" b="42264"/>
          <a:stretch/>
        </p:blipFill>
        <p:spPr>
          <a:xfrm>
            <a:off x="2690261" y="2660279"/>
            <a:ext cx="6453740" cy="1657706"/>
          </a:xfrm>
          <a:prstGeom prst="rect">
            <a:avLst/>
          </a:prstGeom>
          <a:noFill/>
          <a:effectLst>
            <a:outerShdw blurRad="190500" sx="102000" sy="102000" algn="ctr" rotWithShape="0">
              <a:prstClr val="black">
                <a:alpha val="20000"/>
              </a:prstClr>
            </a:outerShdw>
          </a:effectLst>
        </p:spPr>
      </p:pic>
      <p:grpSp>
        <p:nvGrpSpPr>
          <p:cNvPr id="26" name="Group 25">
            <a:extLst>
              <a:ext uri="{FF2B5EF4-FFF2-40B4-BE49-F238E27FC236}">
                <a16:creationId xmlns:a16="http://schemas.microsoft.com/office/drawing/2014/main" id="{BA174609-3AD6-9291-4760-0619B860E07B}"/>
              </a:ext>
            </a:extLst>
          </p:cNvPr>
          <p:cNvGrpSpPr>
            <a:grpSpLocks noChangeAspect="1"/>
          </p:cNvGrpSpPr>
          <p:nvPr/>
        </p:nvGrpSpPr>
        <p:grpSpPr>
          <a:xfrm>
            <a:off x="5943516" y="4016944"/>
            <a:ext cx="2053328" cy="548640"/>
            <a:chOff x="1780782" y="3805072"/>
            <a:chExt cx="2147510" cy="573805"/>
          </a:xfrm>
        </p:grpSpPr>
        <p:grpSp>
          <p:nvGrpSpPr>
            <p:cNvPr id="27" name="Group 26">
              <a:extLst>
                <a:ext uri="{FF2B5EF4-FFF2-40B4-BE49-F238E27FC236}">
                  <a16:creationId xmlns:a16="http://schemas.microsoft.com/office/drawing/2014/main" id="{7D427B20-6050-1163-D264-C2ABA737A511}"/>
                </a:ext>
              </a:extLst>
            </p:cNvPr>
            <p:cNvGrpSpPr/>
            <p:nvPr/>
          </p:nvGrpSpPr>
          <p:grpSpPr>
            <a:xfrm>
              <a:off x="1780782" y="3805072"/>
              <a:ext cx="2147510" cy="573805"/>
              <a:chOff x="6550298" y="2050239"/>
              <a:chExt cx="1706842" cy="473295"/>
            </a:xfrm>
          </p:grpSpPr>
          <p:grpSp>
            <p:nvGrpSpPr>
              <p:cNvPr id="59" name="Group 58">
                <a:extLst>
                  <a:ext uri="{FF2B5EF4-FFF2-40B4-BE49-F238E27FC236}">
                    <a16:creationId xmlns:a16="http://schemas.microsoft.com/office/drawing/2014/main" id="{A3E07BEB-7866-98D5-77D0-3B81E3DA4CD1}"/>
                  </a:ext>
                </a:extLst>
              </p:cNvPr>
              <p:cNvGrpSpPr/>
              <p:nvPr/>
            </p:nvGrpSpPr>
            <p:grpSpPr>
              <a:xfrm>
                <a:off x="6550298" y="2050239"/>
                <a:ext cx="511695" cy="427804"/>
                <a:chOff x="6550298" y="1216452"/>
                <a:chExt cx="511695" cy="427804"/>
              </a:xfrm>
            </p:grpSpPr>
            <p:sp>
              <p:nvSpPr>
                <p:cNvPr id="61" name="Rounded Rectangle 9">
                  <a:extLst>
                    <a:ext uri="{FF2B5EF4-FFF2-40B4-BE49-F238E27FC236}">
                      <a16:creationId xmlns:a16="http://schemas.microsoft.com/office/drawing/2014/main" id="{8FF871D9-1E7C-CEB2-9606-01FB03E28AA8}"/>
                    </a:ext>
                  </a:extLst>
                </p:cNvPr>
                <p:cNvSpPr/>
                <p:nvPr/>
              </p:nvSpPr>
              <p:spPr>
                <a:xfrm>
                  <a:off x="6550298" y="1216452"/>
                  <a:ext cx="511695" cy="427804"/>
                </a:xfrm>
                <a:prstGeom prst="roundRect">
                  <a:avLst/>
                </a:prstGeom>
                <a:solidFill>
                  <a:srgbClr val="FFC000"/>
                </a:solidFill>
                <a:ln w="44450">
                  <a:noFill/>
                </a:ln>
                <a:effectLst>
                  <a:outerShdw blurRad="1016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defTabSz="457189"/>
                  <a:endParaRPr lang="en-US" sz="1500" b="1" dirty="0"/>
                </a:p>
              </p:txBody>
            </p:sp>
            <p:sp>
              <p:nvSpPr>
                <p:cNvPr id="62" name="TextBox 61">
                  <a:extLst>
                    <a:ext uri="{FF2B5EF4-FFF2-40B4-BE49-F238E27FC236}">
                      <a16:creationId xmlns:a16="http://schemas.microsoft.com/office/drawing/2014/main" id="{C93D375C-C153-418A-FC7E-44685829F6E4}"/>
                    </a:ext>
                  </a:extLst>
                </p:cNvPr>
                <p:cNvSpPr txBox="1"/>
                <p:nvPr/>
              </p:nvSpPr>
              <p:spPr>
                <a:xfrm>
                  <a:off x="6562907" y="1488635"/>
                  <a:ext cx="395413" cy="115894"/>
                </a:xfrm>
                <a:prstGeom prst="rect">
                  <a:avLst/>
                </a:prstGeom>
                <a:noFill/>
              </p:spPr>
              <p:txBody>
                <a:bodyPr wrap="square" lIns="0" tIns="0" rIns="0" bIns="0" rtlCol="0" anchor="ctr">
                  <a:noAutofit/>
                </a:bodyPr>
                <a:lstStyle/>
                <a:p>
                  <a:pPr algn="ctr"/>
                  <a:r>
                    <a:rPr lang="en-US" sz="600" b="1" dirty="0">
                      <a:solidFill>
                        <a:schemeClr val="accent1"/>
                      </a:solidFill>
                    </a:rPr>
                    <a:t>CAUTION</a:t>
                  </a:r>
                </a:p>
              </p:txBody>
            </p:sp>
          </p:grpSp>
          <p:sp>
            <p:nvSpPr>
              <p:cNvPr id="60" name="Rectangle 59">
                <a:extLst>
                  <a:ext uri="{FF2B5EF4-FFF2-40B4-BE49-F238E27FC236}">
                    <a16:creationId xmlns:a16="http://schemas.microsoft.com/office/drawing/2014/main" id="{0792D088-FD0D-31A9-1A78-2C884B80FFBA}"/>
                  </a:ext>
                </a:extLst>
              </p:cNvPr>
              <p:cNvSpPr/>
              <p:nvPr/>
            </p:nvSpPr>
            <p:spPr>
              <a:xfrm>
                <a:off x="6942797" y="2050239"/>
                <a:ext cx="1314343" cy="473295"/>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68580" rIns="182880" bIns="41148" rtlCol="0" anchor="ctr">
                <a:noAutofit/>
              </a:bodyPr>
              <a:lstStyle/>
              <a:p>
                <a:pPr marL="0" lvl="2"/>
                <a:r>
                  <a:rPr lang="en-US" sz="700" dirty="0">
                    <a:solidFill>
                      <a:schemeClr val="accent6"/>
                    </a:solidFill>
                    <a:ea typeface="ＭＳ Ｐゴシック" pitchFamily="34" charset="-128"/>
                  </a:rPr>
                  <a:t>Completely cover the balloon prior to removal to minimize the risk of vascular injury.</a:t>
                </a:r>
              </a:p>
            </p:txBody>
          </p:sp>
        </p:grpSp>
        <p:pic>
          <p:nvPicPr>
            <p:cNvPr id="58" name="Graphic 57">
              <a:extLst>
                <a:ext uri="{FF2B5EF4-FFF2-40B4-BE49-F238E27FC236}">
                  <a16:creationId xmlns:a16="http://schemas.microsoft.com/office/drawing/2014/main" id="{891AE72C-B838-39FE-A542-5203112F116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16596" y="3884119"/>
              <a:ext cx="255470" cy="224316"/>
            </a:xfrm>
            <a:prstGeom prst="rect">
              <a:avLst/>
            </a:prstGeom>
          </p:spPr>
        </p:pic>
      </p:grpSp>
      <p:grpSp>
        <p:nvGrpSpPr>
          <p:cNvPr id="5" name="Group 4">
            <a:extLst>
              <a:ext uri="{FF2B5EF4-FFF2-40B4-BE49-F238E27FC236}">
                <a16:creationId xmlns:a16="http://schemas.microsoft.com/office/drawing/2014/main" id="{A095DDD7-BFF3-CD96-F2C4-A69270E48D04}"/>
              </a:ext>
            </a:extLst>
          </p:cNvPr>
          <p:cNvGrpSpPr>
            <a:grpSpLocks noChangeAspect="1"/>
          </p:cNvGrpSpPr>
          <p:nvPr/>
        </p:nvGrpSpPr>
        <p:grpSpPr>
          <a:xfrm>
            <a:off x="3658079" y="4016944"/>
            <a:ext cx="2124546" cy="548640"/>
            <a:chOff x="2858966" y="1282529"/>
            <a:chExt cx="2078577" cy="536769"/>
          </a:xfrm>
        </p:grpSpPr>
        <p:grpSp>
          <p:nvGrpSpPr>
            <p:cNvPr id="6" name="Group 5">
              <a:extLst>
                <a:ext uri="{FF2B5EF4-FFF2-40B4-BE49-F238E27FC236}">
                  <a16:creationId xmlns:a16="http://schemas.microsoft.com/office/drawing/2014/main" id="{C4A5BA58-15F1-F77F-A2EF-8D8A963E98E7}"/>
                </a:ext>
              </a:extLst>
            </p:cNvPr>
            <p:cNvGrpSpPr/>
            <p:nvPr/>
          </p:nvGrpSpPr>
          <p:grpSpPr>
            <a:xfrm>
              <a:off x="2858966" y="1282529"/>
              <a:ext cx="511695" cy="511210"/>
              <a:chOff x="6550298" y="1216452"/>
              <a:chExt cx="511695" cy="511210"/>
            </a:xfrm>
          </p:grpSpPr>
          <p:sp>
            <p:nvSpPr>
              <p:cNvPr id="9" name="Rounded Rectangle 8">
                <a:extLst>
                  <a:ext uri="{FF2B5EF4-FFF2-40B4-BE49-F238E27FC236}">
                    <a16:creationId xmlns:a16="http://schemas.microsoft.com/office/drawing/2014/main" id="{2AC15D4F-0FFE-CA8F-08A1-DF8825C00920}"/>
                  </a:ext>
                </a:extLst>
              </p:cNvPr>
              <p:cNvSpPr/>
              <p:nvPr/>
            </p:nvSpPr>
            <p:spPr>
              <a:xfrm>
                <a:off x="6550298" y="1216452"/>
                <a:ext cx="511695" cy="511210"/>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205740" rIns="68580" bIns="377190" rtlCol="0" anchor="ctr"/>
              <a:lstStyle/>
              <a:p>
                <a:pPr algn="r"/>
                <a:endParaRPr lang="en-US" sz="1350" b="1" dirty="0"/>
              </a:p>
            </p:txBody>
          </p:sp>
          <p:sp>
            <p:nvSpPr>
              <p:cNvPr id="10" name="TextBox 9">
                <a:extLst>
                  <a:ext uri="{FF2B5EF4-FFF2-40B4-BE49-F238E27FC236}">
                    <a16:creationId xmlns:a16="http://schemas.microsoft.com/office/drawing/2014/main" id="{3E733108-41E7-96E6-C670-707F8855F255}"/>
                  </a:ext>
                </a:extLst>
              </p:cNvPr>
              <p:cNvSpPr txBox="1"/>
              <p:nvPr/>
            </p:nvSpPr>
            <p:spPr>
              <a:xfrm>
                <a:off x="6562907" y="1549525"/>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1" name="Graphic 10">
                <a:extLst>
                  <a:ext uri="{FF2B5EF4-FFF2-40B4-BE49-F238E27FC236}">
                    <a16:creationId xmlns:a16="http://schemas.microsoft.com/office/drawing/2014/main" id="{94549AF9-1B01-D46E-77C6-DA758B12ECA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81642" y="1307034"/>
                <a:ext cx="157942" cy="199505"/>
              </a:xfrm>
              <a:prstGeom prst="rect">
                <a:avLst/>
              </a:prstGeom>
            </p:spPr>
          </p:pic>
        </p:grpSp>
        <p:sp>
          <p:nvSpPr>
            <p:cNvPr id="7" name="Rectangle 6">
              <a:extLst>
                <a:ext uri="{FF2B5EF4-FFF2-40B4-BE49-F238E27FC236}">
                  <a16:creationId xmlns:a16="http://schemas.microsoft.com/office/drawing/2014/main" id="{7DAA6102-EEBC-9D25-770D-262A18550C87}"/>
                </a:ext>
              </a:extLst>
            </p:cNvPr>
            <p:cNvSpPr/>
            <p:nvPr/>
          </p:nvSpPr>
          <p:spPr>
            <a:xfrm>
              <a:off x="3261800" y="1282530"/>
              <a:ext cx="1675743" cy="536768"/>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chorCtr="0">
              <a:noAutofit/>
            </a:bodyPr>
            <a:lstStyle/>
            <a:p>
              <a:pPr marL="7938" lvl="2"/>
              <a:r>
                <a:rPr lang="en-US" sz="700" dirty="0">
                  <a:solidFill>
                    <a:schemeClr val="accent6"/>
                  </a:solidFill>
                  <a:ea typeface="ＭＳ Ｐゴシック"/>
                </a:rPr>
                <a:t>Equipment will need to be ready to insert into vasculature prior to removal of the pulmonic valve delivery system.</a:t>
              </a:r>
            </a:p>
          </p:txBody>
        </p:sp>
      </p:grpSp>
    </p:spTree>
    <p:custDataLst>
      <p:tags r:id="rId1"/>
    </p:custDataLst>
    <p:extLst>
      <p:ext uri="{BB962C8B-B14F-4D97-AF65-F5344CB8AC3E}">
        <p14:creationId xmlns:p14="http://schemas.microsoft.com/office/powerpoint/2010/main" val="3409148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8046318" cy="685800"/>
          </a:xfrm>
        </p:spPr>
        <p:txBody>
          <a:bodyPr/>
          <a:lstStyle/>
          <a:p>
            <a:r>
              <a:rPr lang="en-US" dirty="0"/>
              <a:t>Balloon rupture</a:t>
            </a:r>
          </a:p>
        </p:txBody>
      </p:sp>
      <p:sp>
        <p:nvSpPr>
          <p:cNvPr id="17" name="Footer Placeholder 16">
            <a:extLst>
              <a:ext uri="{FF2B5EF4-FFF2-40B4-BE49-F238E27FC236}">
                <a16:creationId xmlns:a16="http://schemas.microsoft.com/office/drawing/2014/main" id="{B069B994-5726-D9DB-2634-AFC4D08F38A6}"/>
              </a:ext>
            </a:extLst>
          </p:cNvPr>
          <p:cNvSpPr>
            <a:spLocks noGrp="1"/>
          </p:cNvSpPr>
          <p:nvPr>
            <p:ph type="ftr" sz="quarter" idx="13"/>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68DE9BFD-9524-DC12-71E4-192502A6AF1D}"/>
              </a:ext>
            </a:extLst>
          </p:cNvPr>
          <p:cNvSpPr>
            <a:spLocks noGrp="1"/>
          </p:cNvSpPr>
          <p:nvPr>
            <p:ph type="sldNum" sz="quarter" idx="12"/>
          </p:nvPr>
        </p:nvSpPr>
        <p:spPr/>
        <p:txBody>
          <a:bodyPr/>
          <a:lstStyle/>
          <a:p>
            <a:fld id="{CDBA9528-BCFE-1E43-A37D-912FF3C527A6}" type="slidenum">
              <a:rPr lang="en-US" smtClean="0"/>
              <a:pPr/>
              <a:t>54</a:t>
            </a:fld>
            <a:endParaRPr lang="en-US" dirty="0"/>
          </a:p>
        </p:txBody>
      </p:sp>
      <p:sp>
        <p:nvSpPr>
          <p:cNvPr id="7" name="Content Placeholder 8">
            <a:extLst>
              <a:ext uri="{FF2B5EF4-FFF2-40B4-BE49-F238E27FC236}">
                <a16:creationId xmlns:a16="http://schemas.microsoft.com/office/drawing/2014/main" id="{2E73932A-0004-280B-49E1-D106CF26722B}"/>
              </a:ext>
            </a:extLst>
          </p:cNvPr>
          <p:cNvSpPr>
            <a:spLocks noGrp="1"/>
          </p:cNvSpPr>
          <p:nvPr>
            <p:ph idx="1"/>
          </p:nvPr>
        </p:nvSpPr>
        <p:spPr>
          <a:xfrm>
            <a:off x="548640" y="1296944"/>
            <a:ext cx="7786468" cy="3284681"/>
          </a:xfrm>
        </p:spPr>
        <p:txBody>
          <a:bodyPr/>
          <a:lstStyle/>
          <a:p>
            <a:pPr marL="0" indent="0">
              <a:buNone/>
            </a:pPr>
            <a:r>
              <a:rPr lang="en-US" sz="1200" b="1" dirty="0"/>
              <a:t>If delivery system balloon ruptures or leaks during deployment without THV embolization</a:t>
            </a:r>
          </a:p>
          <a:p>
            <a:r>
              <a:rPr lang="en-US" sz="1100" b="1" dirty="0"/>
              <a:t>Do not use excessive force </a:t>
            </a:r>
            <a:r>
              <a:rPr lang="en-US" sz="1100" dirty="0"/>
              <a:t>take care when crossing the THV and tracking through the anatomy</a:t>
            </a:r>
          </a:p>
          <a:p>
            <a:r>
              <a:rPr lang="en-US" sz="1100" dirty="0"/>
              <a:t>Based on an assessment of the size and tortuosity of the pulmonary artery anatomy, evaluate the risks and tradeoffs of the following delivery system retrieval options</a:t>
            </a:r>
          </a:p>
          <a:p>
            <a:endParaRPr lang="en-US" sz="1200" dirty="0"/>
          </a:p>
          <a:p>
            <a:endParaRPr lang="en-US" sz="1200" dirty="0"/>
          </a:p>
          <a:p>
            <a:endParaRPr lang="en-US" sz="1200" dirty="0"/>
          </a:p>
          <a:p>
            <a:endParaRPr lang="en-US" sz="1200" dirty="0"/>
          </a:p>
          <a:p>
            <a:endParaRPr lang="en-US" sz="1200" dirty="0"/>
          </a:p>
          <a:p>
            <a:endParaRPr lang="en-US" sz="1200" dirty="0"/>
          </a:p>
          <a:p>
            <a:r>
              <a:rPr lang="en-US" sz="1100" dirty="0"/>
              <a:t>Maintain guidewire position</a:t>
            </a:r>
          </a:p>
          <a:p>
            <a:r>
              <a:rPr lang="en-US" sz="1100" dirty="0"/>
              <a:t>Check for paravalvular or central leaks utilizing echo</a:t>
            </a:r>
          </a:p>
          <a:p>
            <a:r>
              <a:rPr lang="en-US" sz="1100" dirty="0"/>
              <a:t>If post-dilation needed, use a new delivery system or other commercially available balloon catheter</a:t>
            </a:r>
          </a:p>
        </p:txBody>
      </p:sp>
      <p:grpSp>
        <p:nvGrpSpPr>
          <p:cNvPr id="8" name="Group 7">
            <a:extLst>
              <a:ext uri="{FF2B5EF4-FFF2-40B4-BE49-F238E27FC236}">
                <a16:creationId xmlns:a16="http://schemas.microsoft.com/office/drawing/2014/main" id="{7E0B26D5-A15D-5A0D-DFB7-D6429B1B1F13}"/>
              </a:ext>
            </a:extLst>
          </p:cNvPr>
          <p:cNvGrpSpPr/>
          <p:nvPr/>
        </p:nvGrpSpPr>
        <p:grpSpPr>
          <a:xfrm>
            <a:off x="694719" y="2251003"/>
            <a:ext cx="3344658" cy="1554480"/>
            <a:chOff x="694719" y="2111433"/>
            <a:chExt cx="3344658" cy="1554480"/>
          </a:xfrm>
        </p:grpSpPr>
        <p:grpSp>
          <p:nvGrpSpPr>
            <p:cNvPr id="10" name="Group 9">
              <a:extLst>
                <a:ext uri="{FF2B5EF4-FFF2-40B4-BE49-F238E27FC236}">
                  <a16:creationId xmlns:a16="http://schemas.microsoft.com/office/drawing/2014/main" id="{19CB6F13-CFEE-CA50-CA76-277D4CCB2041}"/>
                </a:ext>
              </a:extLst>
            </p:cNvPr>
            <p:cNvGrpSpPr/>
            <p:nvPr/>
          </p:nvGrpSpPr>
          <p:grpSpPr>
            <a:xfrm>
              <a:off x="694719" y="2111433"/>
              <a:ext cx="3344658" cy="1554480"/>
              <a:chOff x="0" y="3217204"/>
              <a:chExt cx="2573382" cy="2502336"/>
            </a:xfrm>
          </p:grpSpPr>
          <p:sp>
            <p:nvSpPr>
              <p:cNvPr id="12" name="Rounded Rectangle 29">
                <a:extLst>
                  <a:ext uri="{FF2B5EF4-FFF2-40B4-BE49-F238E27FC236}">
                    <a16:creationId xmlns:a16="http://schemas.microsoft.com/office/drawing/2014/main" id="{5DE77054-B6FA-A5BA-A745-D77AC4E2C0FD}"/>
                  </a:ext>
                </a:extLst>
              </p:cNvPr>
              <p:cNvSpPr/>
              <p:nvPr/>
            </p:nvSpPr>
            <p:spPr>
              <a:xfrm>
                <a:off x="0" y="3217204"/>
                <a:ext cx="2573382" cy="2502336"/>
              </a:xfrm>
              <a:prstGeom prst="roundRect">
                <a:avLst>
                  <a:gd name="adj" fmla="val 357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13" name="Rounded Rectangle 32">
                <a:extLst>
                  <a:ext uri="{FF2B5EF4-FFF2-40B4-BE49-F238E27FC236}">
                    <a16:creationId xmlns:a16="http://schemas.microsoft.com/office/drawing/2014/main" id="{CE8F1F9C-5842-B95E-9BF3-02D5143F9A13}"/>
                  </a:ext>
                </a:extLst>
              </p:cNvPr>
              <p:cNvSpPr/>
              <p:nvPr/>
            </p:nvSpPr>
            <p:spPr>
              <a:xfrm>
                <a:off x="55496" y="3343636"/>
                <a:ext cx="2462390" cy="41148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r>
                  <a:rPr lang="en-US" sz="1100" b="1" dirty="0"/>
                  <a:t>Option 1</a:t>
                </a:r>
                <a:endParaRPr lang="en-US" sz="1100" i="1" dirty="0"/>
              </a:p>
            </p:txBody>
          </p:sp>
        </p:grpSp>
        <p:sp>
          <p:nvSpPr>
            <p:cNvPr id="11" name="TextBox 10">
              <a:extLst>
                <a:ext uri="{FF2B5EF4-FFF2-40B4-BE49-F238E27FC236}">
                  <a16:creationId xmlns:a16="http://schemas.microsoft.com/office/drawing/2014/main" id="{845D4498-F0E6-07B8-C731-23A2DD69805F}"/>
                </a:ext>
              </a:extLst>
            </p:cNvPr>
            <p:cNvSpPr txBox="1"/>
            <p:nvPr/>
          </p:nvSpPr>
          <p:spPr>
            <a:xfrm>
              <a:off x="768927" y="2448235"/>
              <a:ext cx="3042677" cy="1092607"/>
            </a:xfrm>
            <a:prstGeom prst="rect">
              <a:avLst/>
            </a:prstGeom>
            <a:noFill/>
          </p:spPr>
          <p:txBody>
            <a:bodyPr wrap="square">
              <a:spAutoFit/>
            </a:bodyPr>
            <a:lstStyle/>
            <a:p>
              <a:pPr marL="7938" lvl="1"/>
              <a:r>
                <a:rPr lang="en-US" sz="1000" b="1" dirty="0"/>
                <a:t>Utilize snare technique (must be performed prior to attempting retrieval into the capsule)</a:t>
              </a:r>
            </a:p>
            <a:p>
              <a:pPr marL="179388" lvl="2" indent="-171450">
                <a:buClr>
                  <a:schemeClr val="accent1"/>
                </a:buClr>
                <a:buFont typeface="Wingdings" pitchFamily="2" charset="2"/>
                <a:buChar char="§"/>
              </a:pPr>
              <a:r>
                <a:rPr lang="en-US" sz="900" dirty="0"/>
                <a:t>If the tear is radial, it may umbrella and make retrieval into the capsule extremely difficult</a:t>
              </a:r>
            </a:p>
            <a:p>
              <a:pPr marL="179388" lvl="2" indent="-171450">
                <a:buClr>
                  <a:schemeClr val="accent1"/>
                </a:buClr>
                <a:buFont typeface="Wingdings" pitchFamily="2" charset="2"/>
                <a:buChar char="§"/>
              </a:pPr>
              <a:r>
                <a:rPr lang="en-US" sz="900" dirty="0"/>
                <a:t>Utilization of the snare prior to attempting to retrieve a radial tear may reduce the profile of the balloon for removal</a:t>
              </a:r>
            </a:p>
          </p:txBody>
        </p:sp>
      </p:grpSp>
      <p:grpSp>
        <p:nvGrpSpPr>
          <p:cNvPr id="14" name="Group 13">
            <a:extLst>
              <a:ext uri="{FF2B5EF4-FFF2-40B4-BE49-F238E27FC236}">
                <a16:creationId xmlns:a16="http://schemas.microsoft.com/office/drawing/2014/main" id="{C70FA189-23E6-E35D-8F7E-DC4A2D1270A0}"/>
              </a:ext>
            </a:extLst>
          </p:cNvPr>
          <p:cNvGrpSpPr/>
          <p:nvPr/>
        </p:nvGrpSpPr>
        <p:grpSpPr>
          <a:xfrm>
            <a:off x="4211609" y="2242691"/>
            <a:ext cx="3344658" cy="1554480"/>
            <a:chOff x="4627247" y="2103121"/>
            <a:chExt cx="3344658" cy="1554480"/>
          </a:xfrm>
        </p:grpSpPr>
        <p:grpSp>
          <p:nvGrpSpPr>
            <p:cNvPr id="15" name="Group 14">
              <a:extLst>
                <a:ext uri="{FF2B5EF4-FFF2-40B4-BE49-F238E27FC236}">
                  <a16:creationId xmlns:a16="http://schemas.microsoft.com/office/drawing/2014/main" id="{9F13FB83-B9DA-CBFB-E34B-77EAFC49F5CF}"/>
                </a:ext>
              </a:extLst>
            </p:cNvPr>
            <p:cNvGrpSpPr/>
            <p:nvPr/>
          </p:nvGrpSpPr>
          <p:grpSpPr>
            <a:xfrm>
              <a:off x="4627247" y="2103121"/>
              <a:ext cx="3344658" cy="1554480"/>
              <a:chOff x="0" y="3217204"/>
              <a:chExt cx="2573382" cy="2502336"/>
            </a:xfrm>
          </p:grpSpPr>
          <p:sp>
            <p:nvSpPr>
              <p:cNvPr id="18" name="Rounded Rectangle 37">
                <a:extLst>
                  <a:ext uri="{FF2B5EF4-FFF2-40B4-BE49-F238E27FC236}">
                    <a16:creationId xmlns:a16="http://schemas.microsoft.com/office/drawing/2014/main" id="{9329CDF3-8A7B-4183-207C-F45AA3A6843D}"/>
                  </a:ext>
                </a:extLst>
              </p:cNvPr>
              <p:cNvSpPr/>
              <p:nvPr/>
            </p:nvSpPr>
            <p:spPr>
              <a:xfrm>
                <a:off x="0" y="3217204"/>
                <a:ext cx="2573382" cy="2502336"/>
              </a:xfrm>
              <a:prstGeom prst="roundRect">
                <a:avLst>
                  <a:gd name="adj" fmla="val 3573"/>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2880" tIns="548640" rIns="91440" bIns="0" rtlCol="0" anchor="t"/>
              <a:lstStyle/>
              <a:p>
                <a:pPr>
                  <a:spcAft>
                    <a:spcPts val="300"/>
                  </a:spcAft>
                </a:pPr>
                <a:endParaRPr lang="en-US" sz="700" dirty="0">
                  <a:solidFill>
                    <a:schemeClr val="tx1"/>
                  </a:solidFill>
                  <a:latin typeface="Arial" panose="020B0604020202020204" pitchFamily="34" charset="0"/>
                  <a:cs typeface="Arial" panose="020B0604020202020204" pitchFamily="34" charset="0"/>
                </a:endParaRPr>
              </a:p>
            </p:txBody>
          </p:sp>
          <p:sp>
            <p:nvSpPr>
              <p:cNvPr id="19" name="Rounded Rectangle 38">
                <a:extLst>
                  <a:ext uri="{FF2B5EF4-FFF2-40B4-BE49-F238E27FC236}">
                    <a16:creationId xmlns:a16="http://schemas.microsoft.com/office/drawing/2014/main" id="{A111A2DF-593F-7B5D-C24D-ADD68F42D959}"/>
                  </a:ext>
                </a:extLst>
              </p:cNvPr>
              <p:cNvSpPr/>
              <p:nvPr/>
            </p:nvSpPr>
            <p:spPr>
              <a:xfrm>
                <a:off x="55496" y="3343636"/>
                <a:ext cx="2462390" cy="41148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marL="0" indent="0">
                  <a:spcAft>
                    <a:spcPts val="600"/>
                  </a:spcAft>
                  <a:buNone/>
                </a:pPr>
                <a:r>
                  <a:rPr lang="en-US" sz="1100" b="1" dirty="0">
                    <a:solidFill>
                      <a:schemeClr val="bg1"/>
                    </a:solidFill>
                  </a:rPr>
                  <a:t>Option 2</a:t>
                </a:r>
                <a:endParaRPr lang="en-US" sz="1100" dirty="0">
                  <a:solidFill>
                    <a:schemeClr val="bg1"/>
                  </a:solidFill>
                </a:endParaRPr>
              </a:p>
            </p:txBody>
          </p:sp>
        </p:grpSp>
        <p:sp>
          <p:nvSpPr>
            <p:cNvPr id="16" name="TextBox 15">
              <a:extLst>
                <a:ext uri="{FF2B5EF4-FFF2-40B4-BE49-F238E27FC236}">
                  <a16:creationId xmlns:a16="http://schemas.microsoft.com/office/drawing/2014/main" id="{F05E2B17-33DE-480B-C103-6C20C2DC45E0}"/>
                </a:ext>
              </a:extLst>
            </p:cNvPr>
            <p:cNvSpPr txBox="1"/>
            <p:nvPr/>
          </p:nvSpPr>
          <p:spPr>
            <a:xfrm>
              <a:off x="4721629" y="2448236"/>
              <a:ext cx="3009207" cy="954107"/>
            </a:xfrm>
            <a:prstGeom prst="rect">
              <a:avLst/>
            </a:prstGeom>
            <a:noFill/>
          </p:spPr>
          <p:txBody>
            <a:bodyPr wrap="square">
              <a:spAutoFit/>
            </a:bodyPr>
            <a:lstStyle/>
            <a:p>
              <a:pPr marL="7938" lvl="1"/>
              <a:r>
                <a:rPr lang="en-US" sz="1000" b="1" dirty="0"/>
                <a:t>Retract the delivery system into the </a:t>
              </a:r>
              <a:br>
                <a:rPr lang="en-US" sz="1000" b="1" dirty="0"/>
              </a:br>
              <a:r>
                <a:rPr lang="en-US" sz="1000" b="1" dirty="0"/>
                <a:t>vena cava </a:t>
              </a:r>
            </a:p>
            <a:p>
              <a:pPr marL="179388" lvl="2" indent="-171450">
                <a:buClr>
                  <a:schemeClr val="accent1"/>
                </a:buClr>
                <a:buFont typeface="Wingdings" pitchFamily="2" charset="2"/>
                <a:buChar char="§"/>
              </a:pPr>
              <a:r>
                <a:rPr lang="en-US" sz="900" dirty="0"/>
                <a:t>Once in the vena cava and retrieve the delivery system (through the tip of the sheath)</a:t>
              </a:r>
            </a:p>
            <a:p>
              <a:pPr marL="179388" lvl="2" indent="-171450">
                <a:buClr>
                  <a:schemeClr val="accent1"/>
                </a:buClr>
                <a:buFont typeface="Wingdings" pitchFamily="2" charset="2"/>
                <a:buChar char="§"/>
              </a:pPr>
              <a:r>
                <a:rPr lang="en-US" sz="900" dirty="0"/>
                <a:t>Attempt to snare the ruptured balloon in the vena cava prior to retraction into the capsule</a:t>
              </a:r>
            </a:p>
          </p:txBody>
        </p:sp>
      </p:grpSp>
    </p:spTree>
    <p:custDataLst>
      <p:tags r:id="rId1"/>
    </p:custDataLst>
    <p:extLst>
      <p:ext uri="{BB962C8B-B14F-4D97-AF65-F5344CB8AC3E}">
        <p14:creationId xmlns:p14="http://schemas.microsoft.com/office/powerpoint/2010/main" val="372804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32AFF-1B8A-D6B8-5390-0DFBC5E4898A}"/>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AF0B3FDB-DECC-4928-EAA8-DCF42DD9CACE}"/>
              </a:ext>
            </a:extLst>
          </p:cNvPr>
          <p:cNvSpPr>
            <a:spLocks noGrp="1"/>
          </p:cNvSpPr>
          <p:nvPr>
            <p:ph type="title"/>
          </p:nvPr>
        </p:nvSpPr>
        <p:spPr/>
        <p:txBody>
          <a:bodyPr vert="horz" lIns="0" tIns="0" rIns="0" bIns="0" rtlCol="0" anchor="ctr">
            <a:normAutofit/>
          </a:bodyPr>
          <a:lstStyle/>
          <a:p>
            <a:r>
              <a:rPr lang="en-US" dirty="0"/>
              <a:t>Balloon rupture: Snaring in pulmonary artery</a:t>
            </a:r>
          </a:p>
        </p:txBody>
      </p:sp>
      <p:sp>
        <p:nvSpPr>
          <p:cNvPr id="69" name="Footer Placeholder 68">
            <a:extLst>
              <a:ext uri="{FF2B5EF4-FFF2-40B4-BE49-F238E27FC236}">
                <a16:creationId xmlns:a16="http://schemas.microsoft.com/office/drawing/2014/main" id="{94E32008-71BF-2899-7A83-CE419C483E44}"/>
              </a:ext>
            </a:extLst>
          </p:cNvPr>
          <p:cNvSpPr>
            <a:spLocks noGrp="1"/>
          </p:cNvSpPr>
          <p:nvPr>
            <p:ph type="ftr" sz="quarter" idx="11"/>
          </p:nvPr>
        </p:nvSpPr>
        <p:spPr/>
        <p:txBody>
          <a:bodyPr/>
          <a:lstStyle/>
          <a:p>
            <a:r>
              <a:rPr lang="en-US" dirty="0"/>
              <a:t>DOC-0250104 Rev A </a:t>
            </a:r>
          </a:p>
        </p:txBody>
      </p:sp>
      <p:sp>
        <p:nvSpPr>
          <p:cNvPr id="5" name="Slide Number Placeholder 4">
            <a:extLst>
              <a:ext uri="{FF2B5EF4-FFF2-40B4-BE49-F238E27FC236}">
                <a16:creationId xmlns:a16="http://schemas.microsoft.com/office/drawing/2014/main" id="{5C243B46-C3A0-4084-C4EF-194EF917E7CE}"/>
              </a:ext>
            </a:extLst>
          </p:cNvPr>
          <p:cNvSpPr>
            <a:spLocks noGrp="1"/>
          </p:cNvSpPr>
          <p:nvPr>
            <p:ph type="sldNum" sz="quarter" idx="12"/>
          </p:nvPr>
        </p:nvSpPr>
        <p:spPr/>
        <p:txBody>
          <a:bodyPr/>
          <a:lstStyle/>
          <a:p>
            <a:fld id="{CDBA9528-BCFE-1E43-A37D-912FF3C527A6}" type="slidenum">
              <a:rPr lang="en-US" smtClean="0"/>
              <a:pPr/>
              <a:t>55</a:t>
            </a:fld>
            <a:endParaRPr lang="en-US" dirty="0"/>
          </a:p>
        </p:txBody>
      </p:sp>
      <p:pic>
        <p:nvPicPr>
          <p:cNvPr id="89" name="Picture 88">
            <a:extLst>
              <a:ext uri="{FF2B5EF4-FFF2-40B4-BE49-F238E27FC236}">
                <a16:creationId xmlns:a16="http://schemas.microsoft.com/office/drawing/2014/main" id="{CBEEF44E-7062-4A49-724B-68DC2097C301}"/>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5900"/>
                    </a14:imgEffect>
                    <a14:imgEffect>
                      <a14:saturation sat="0"/>
                    </a14:imgEffect>
                  </a14:imgLayer>
                </a14:imgProps>
              </a:ext>
            </a:extLst>
          </a:blip>
          <a:stretch>
            <a:fillRect/>
          </a:stretch>
        </p:blipFill>
        <p:spPr>
          <a:xfrm>
            <a:off x="2930576" y="2889863"/>
            <a:ext cx="1508182" cy="146134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90" name="Picture 89">
            <a:extLst>
              <a:ext uri="{FF2B5EF4-FFF2-40B4-BE49-F238E27FC236}">
                <a16:creationId xmlns:a16="http://schemas.microsoft.com/office/drawing/2014/main" id="{64C53AFD-06ED-EDBD-2D42-5963660AB3B0}"/>
              </a:ext>
            </a:extLst>
          </p:cNvPr>
          <p:cNvPicPr>
            <a:picLocks noChangeAspect="1"/>
          </p:cNvPicPr>
          <p:nvPr/>
        </p:nvPicPr>
        <p:blipFill>
          <a:blip r:embed="rId6"/>
          <a:stretch>
            <a:fillRect/>
          </a:stretch>
        </p:blipFill>
        <p:spPr>
          <a:xfrm>
            <a:off x="361552" y="1092844"/>
            <a:ext cx="884497" cy="1461341"/>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91" name="Picture 90">
            <a:extLst>
              <a:ext uri="{FF2B5EF4-FFF2-40B4-BE49-F238E27FC236}">
                <a16:creationId xmlns:a16="http://schemas.microsoft.com/office/drawing/2014/main" id="{B35AA5CC-1323-5C9E-2D6F-D4211F8ED437}"/>
              </a:ext>
            </a:extLst>
          </p:cNvPr>
          <p:cNvPicPr>
            <a:picLocks noChangeAspect="1"/>
          </p:cNvPicPr>
          <p:nvPr/>
        </p:nvPicPr>
        <p:blipFill>
          <a:blip r:embed="rId7"/>
          <a:stretch>
            <a:fillRect/>
          </a:stretch>
        </p:blipFill>
        <p:spPr>
          <a:xfrm>
            <a:off x="2275070" y="1092844"/>
            <a:ext cx="1073533" cy="146134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92" name="Picture 91">
            <a:extLst>
              <a:ext uri="{FF2B5EF4-FFF2-40B4-BE49-F238E27FC236}">
                <a16:creationId xmlns:a16="http://schemas.microsoft.com/office/drawing/2014/main" id="{4156B9CB-5662-B521-1BE2-09CF18132D46}"/>
              </a:ext>
            </a:extLst>
          </p:cNvPr>
          <p:cNvPicPr>
            <a:picLocks noChangeAspect="1"/>
          </p:cNvPicPr>
          <p:nvPr/>
        </p:nvPicPr>
        <p:blipFill>
          <a:blip r:embed="rId8"/>
          <a:srcRect b="2063"/>
          <a:stretch/>
        </p:blipFill>
        <p:spPr>
          <a:xfrm>
            <a:off x="6880692" y="1106091"/>
            <a:ext cx="1011991" cy="1448739"/>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93" name="Picture 92">
            <a:extLst>
              <a:ext uri="{FF2B5EF4-FFF2-40B4-BE49-F238E27FC236}">
                <a16:creationId xmlns:a16="http://schemas.microsoft.com/office/drawing/2014/main" id="{20EB3E80-8826-5784-12DC-632DCA1EE9FE}"/>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361552" y="2889863"/>
            <a:ext cx="1567075" cy="146134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pic>
        <p:nvPicPr>
          <p:cNvPr id="94" name="Picture 93">
            <a:extLst>
              <a:ext uri="{FF2B5EF4-FFF2-40B4-BE49-F238E27FC236}">
                <a16:creationId xmlns:a16="http://schemas.microsoft.com/office/drawing/2014/main" id="{2591ADE6-7769-9920-1AD9-432B47EB971E}"/>
              </a:ext>
            </a:extLst>
          </p:cNvPr>
          <p:cNvPicPr>
            <a:picLocks noChangeAspect="1"/>
          </p:cNvPicPr>
          <p:nvPr/>
        </p:nvPicPr>
        <p:blipFill>
          <a:blip r:embed="rId11">
            <a:extLst>
              <a:ext uri="{BEBA8EAE-BF5A-486C-A8C5-ECC9F3942E4B}">
                <a14:imgProps xmlns:a14="http://schemas.microsoft.com/office/drawing/2010/main">
                  <a14:imgLayer r:embed="rId12">
                    <a14:imgEffect>
                      <a14:saturation sat="0"/>
                    </a14:imgEffect>
                  </a14:imgLayer>
                </a14:imgProps>
              </a:ext>
            </a:extLst>
          </a:blip>
          <a:stretch>
            <a:fillRect/>
          </a:stretch>
        </p:blipFill>
        <p:spPr>
          <a:xfrm>
            <a:off x="4377624" y="1092844"/>
            <a:ext cx="1474047" cy="1461340"/>
          </a:xfrm>
          <a:prstGeom prst="rect">
            <a:avLst/>
          </a:prstGeom>
          <a:solidFill>
            <a:schemeClr val="bg1">
              <a:lumMod val="85000"/>
            </a:schemeClr>
          </a:solidFill>
          <a:ln w="38100">
            <a:solidFill>
              <a:schemeClr val="bg1"/>
            </a:solidFill>
          </a:ln>
          <a:effectLst>
            <a:outerShdw blurRad="254000" dir="2700000" algn="tl" rotWithShape="0">
              <a:prstClr val="black">
                <a:alpha val="20000"/>
              </a:prstClr>
            </a:outerShdw>
          </a:effectLst>
        </p:spPr>
      </p:pic>
      <p:sp>
        <p:nvSpPr>
          <p:cNvPr id="95" name="Content Placeholder 2">
            <a:extLst>
              <a:ext uri="{FF2B5EF4-FFF2-40B4-BE49-F238E27FC236}">
                <a16:creationId xmlns:a16="http://schemas.microsoft.com/office/drawing/2014/main" id="{FD6AD7F2-178B-31AB-080B-E66C0C3E958D}"/>
              </a:ext>
            </a:extLst>
          </p:cNvPr>
          <p:cNvSpPr txBox="1">
            <a:spLocks/>
          </p:cNvSpPr>
          <p:nvPr/>
        </p:nvSpPr>
        <p:spPr bwMode="gray">
          <a:xfrm>
            <a:off x="1374021" y="1467636"/>
            <a:ext cx="669863" cy="1104114"/>
          </a:xfrm>
          <a:prstGeom prst="rect">
            <a:avLst/>
          </a:prstGeom>
        </p:spPr>
        <p:txBody>
          <a:bodyPr vert="horz" lIns="0" tIns="0" rIns="0" bIns="0" rtlCol="0">
            <a:normAutofit/>
          </a:bodyPr>
          <a:lstStyle>
            <a:lvl1pPr marL="173038" indent="-173038" algn="l" defTabSz="457200" rtl="0" eaLnBrk="1" latinLnBrk="0" hangingPunct="1">
              <a:lnSpc>
                <a:spcPct val="95000"/>
              </a:lnSpc>
              <a:spcBef>
                <a:spcPts val="6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675" dirty="0"/>
              <a:t>Balloon should remain in the pulmonary artery if the patient is hemodynamically stable. </a:t>
            </a:r>
          </a:p>
        </p:txBody>
      </p:sp>
      <p:sp>
        <p:nvSpPr>
          <p:cNvPr id="96" name="Content Placeholder 2">
            <a:extLst>
              <a:ext uri="{FF2B5EF4-FFF2-40B4-BE49-F238E27FC236}">
                <a16:creationId xmlns:a16="http://schemas.microsoft.com/office/drawing/2014/main" id="{352FBD7F-7C35-4A02-2822-6BAAE8FD2493}"/>
              </a:ext>
            </a:extLst>
          </p:cNvPr>
          <p:cNvSpPr txBox="1">
            <a:spLocks/>
          </p:cNvSpPr>
          <p:nvPr/>
        </p:nvSpPr>
        <p:spPr bwMode="gray">
          <a:xfrm>
            <a:off x="5981157" y="1467636"/>
            <a:ext cx="757461" cy="1376253"/>
          </a:xfrm>
          <a:prstGeom prst="rect">
            <a:avLst/>
          </a:prstGeom>
        </p:spPr>
        <p:txBody>
          <a:bodyPr vert="horz" lIns="0" tIns="0" rIns="0" bIns="0" rtlCol="0">
            <a:normAutofit/>
          </a:bodyPr>
          <a:lstStyle>
            <a:lvl1pPr marL="173038" indent="-173038" algn="l" defTabSz="457200" rtl="0" eaLnBrk="1" latinLnBrk="0" hangingPunct="1">
              <a:lnSpc>
                <a:spcPct val="95000"/>
              </a:lnSpc>
              <a:spcBef>
                <a:spcPts val="6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5000"/>
              </a:lnSpc>
              <a:buNone/>
            </a:pPr>
            <a:r>
              <a:rPr lang="en-US" sz="675" dirty="0"/>
              <a:t>Retract guidewire until it is flush with nosecone but no further. Position the snare distal to nosecone</a:t>
            </a:r>
          </a:p>
          <a:p>
            <a:pPr lvl="3"/>
            <a:endParaRPr lang="en-US" sz="675" dirty="0"/>
          </a:p>
          <a:p>
            <a:pPr lvl="3"/>
            <a:endParaRPr lang="en-US" sz="675" dirty="0"/>
          </a:p>
          <a:p>
            <a:pPr lvl="3"/>
            <a:endParaRPr lang="en-US" sz="675" dirty="0"/>
          </a:p>
        </p:txBody>
      </p:sp>
      <p:sp>
        <p:nvSpPr>
          <p:cNvPr id="97" name="Content Placeholder 2">
            <a:extLst>
              <a:ext uri="{FF2B5EF4-FFF2-40B4-BE49-F238E27FC236}">
                <a16:creationId xmlns:a16="http://schemas.microsoft.com/office/drawing/2014/main" id="{26DD7DA4-F385-7956-CBDA-8CA0B40BB041}"/>
              </a:ext>
            </a:extLst>
          </p:cNvPr>
          <p:cNvSpPr txBox="1">
            <a:spLocks/>
          </p:cNvSpPr>
          <p:nvPr/>
        </p:nvSpPr>
        <p:spPr bwMode="gray">
          <a:xfrm>
            <a:off x="8039104" y="1467636"/>
            <a:ext cx="905046" cy="1506456"/>
          </a:xfrm>
          <a:prstGeom prst="rect">
            <a:avLst/>
          </a:prstGeom>
        </p:spPr>
        <p:txBody>
          <a:bodyPr vert="horz" lIns="0" tIns="0" rIns="0" bIns="0" rtlCol="0">
            <a:normAutofit/>
          </a:bodyPr>
          <a:lstStyle>
            <a:defPPr>
              <a:defRPr lang="en-US"/>
            </a:defPPr>
            <a:lvl1pPr marL="0" indent="0" defTabSz="457200" eaLnBrk="1" latinLnBrk="0" hangingPunct="1">
              <a:lnSpc>
                <a:spcPct val="115000"/>
              </a:lnSpc>
              <a:spcBef>
                <a:spcPts val="600"/>
              </a:spcBef>
              <a:buClr>
                <a:schemeClr val="accent1"/>
              </a:buClr>
              <a:buSzPct val="110000"/>
              <a:buFont typeface="Wingdings" charset="2"/>
              <a:buNone/>
              <a:defRPr sz="1333">
                <a:latin typeface="+mn-lt"/>
              </a:defRPr>
            </a:lvl1pPr>
            <a:lvl2pPr marL="339725" indent="-166688" defTabSz="457200" eaLnBrk="1" latinLnBrk="0" hangingPunct="1">
              <a:lnSpc>
                <a:spcPct val="95000"/>
              </a:lnSpc>
              <a:spcBef>
                <a:spcPts val="600"/>
              </a:spcBef>
              <a:buClr>
                <a:schemeClr val="accent1"/>
              </a:buClr>
              <a:buFont typeface="Arial"/>
              <a:buChar char="–"/>
              <a:defRPr sz="1500">
                <a:latin typeface="+mn-lt"/>
              </a:defRPr>
            </a:lvl2pPr>
            <a:lvl3pPr marL="512763" indent="-173038" defTabSz="457200" eaLnBrk="1" latinLnBrk="0" hangingPunct="1">
              <a:lnSpc>
                <a:spcPct val="95000"/>
              </a:lnSpc>
              <a:spcBef>
                <a:spcPts val="600"/>
              </a:spcBef>
              <a:buClr>
                <a:schemeClr val="accent1"/>
              </a:buClr>
              <a:buSzPct val="110000"/>
              <a:buFont typeface="Wingdings" charset="2"/>
              <a:buChar char="§"/>
              <a:defRPr sz="1500">
                <a:latin typeface="+mn-lt"/>
              </a:defRPr>
            </a:lvl3pPr>
            <a:lvl4pPr marL="685800" lvl="3" indent="-173038" defTabSz="457200" eaLnBrk="1" latinLnBrk="0" hangingPunct="1">
              <a:lnSpc>
                <a:spcPct val="95000"/>
              </a:lnSpc>
              <a:spcBef>
                <a:spcPts val="600"/>
              </a:spcBef>
              <a:buClr>
                <a:schemeClr val="accent1"/>
              </a:buClr>
              <a:buFont typeface="Arial"/>
              <a:buChar char="–"/>
              <a:defRPr sz="2000">
                <a:latin typeface="+mn-lt"/>
              </a:defRPr>
            </a:lvl4pPr>
            <a:lvl5pPr marL="858838" indent="-173038" defTabSz="457200" eaLnBrk="1" latinLnBrk="0" hangingPunct="1">
              <a:lnSpc>
                <a:spcPct val="95000"/>
              </a:lnSpc>
              <a:spcBef>
                <a:spcPts val="600"/>
              </a:spcBef>
              <a:buClr>
                <a:schemeClr val="accent1"/>
              </a:buClr>
              <a:buSzPct val="110000"/>
              <a:buFont typeface="Wingdings" charset="2"/>
              <a:buChar char="§"/>
              <a:defRPr sz="1500">
                <a:latin typeface="+mn-lt"/>
              </a:defRPr>
            </a:lvl5pPr>
            <a:lvl6pPr marL="2514600" indent="-228600" defTabSz="457200">
              <a:spcBef>
                <a:spcPct val="20000"/>
              </a:spcBef>
              <a:buFont typeface="Arial"/>
              <a:buChar char="•"/>
              <a:defRPr sz="2000">
                <a:latin typeface="+mn-lt"/>
              </a:defRPr>
            </a:lvl6pPr>
            <a:lvl7pPr marL="2971800" indent="-228600" defTabSz="457200">
              <a:spcBef>
                <a:spcPct val="20000"/>
              </a:spcBef>
              <a:buFont typeface="Arial"/>
              <a:buChar char="•"/>
              <a:defRPr sz="2000">
                <a:latin typeface="+mn-lt"/>
              </a:defRPr>
            </a:lvl7pPr>
            <a:lvl8pPr marL="3429000" indent="-228600" defTabSz="457200">
              <a:spcBef>
                <a:spcPct val="20000"/>
              </a:spcBef>
              <a:buFont typeface="Arial"/>
              <a:buChar char="•"/>
              <a:defRPr sz="2000">
                <a:latin typeface="+mn-lt"/>
              </a:defRPr>
            </a:lvl8pPr>
            <a:lvl9pPr marL="3886200" indent="-228600" defTabSz="457200">
              <a:spcBef>
                <a:spcPct val="20000"/>
              </a:spcBef>
              <a:buFont typeface="Arial"/>
              <a:buChar char="•"/>
              <a:defRPr sz="2000">
                <a:latin typeface="+mn-lt"/>
              </a:defRPr>
            </a:lvl9pPr>
          </a:lstStyle>
          <a:p>
            <a:r>
              <a:rPr lang="en-US" sz="675" dirty="0"/>
              <a:t>Maneuver the opened snare over the distal end of the delivery system. Gently tighten snare while over the distal end of the balloon (approximately the level of the distal balloon shoulder marker)</a:t>
            </a:r>
          </a:p>
          <a:p>
            <a:endParaRPr lang="en-US" sz="675" dirty="0"/>
          </a:p>
          <a:p>
            <a:pPr lvl="3"/>
            <a:endParaRPr lang="en-US" sz="675" dirty="0"/>
          </a:p>
          <a:p>
            <a:pPr lvl="3"/>
            <a:endParaRPr lang="en-US" sz="675" dirty="0"/>
          </a:p>
          <a:p>
            <a:pPr lvl="3"/>
            <a:endParaRPr lang="en-US" sz="675" dirty="0"/>
          </a:p>
        </p:txBody>
      </p:sp>
      <p:sp>
        <p:nvSpPr>
          <p:cNvPr id="98" name="Content Placeholder 2">
            <a:extLst>
              <a:ext uri="{FF2B5EF4-FFF2-40B4-BE49-F238E27FC236}">
                <a16:creationId xmlns:a16="http://schemas.microsoft.com/office/drawing/2014/main" id="{5A9DB9F0-1F57-31D4-BF65-AAA46506698B}"/>
              </a:ext>
            </a:extLst>
          </p:cNvPr>
          <p:cNvSpPr txBox="1">
            <a:spLocks/>
          </p:cNvSpPr>
          <p:nvPr/>
        </p:nvSpPr>
        <p:spPr bwMode="gray">
          <a:xfrm>
            <a:off x="2064443" y="3223362"/>
            <a:ext cx="701605" cy="1124754"/>
          </a:xfrm>
          <a:prstGeom prst="rect">
            <a:avLst/>
          </a:prstGeom>
        </p:spPr>
        <p:txBody>
          <a:bodyPr vert="horz" lIns="0" tIns="0" rIns="0" bIns="0" rtlCol="0">
            <a:normAutofit/>
          </a:bodyPr>
          <a:lstStyle>
            <a:lvl1pPr marL="173038" indent="-173038" algn="l" defTabSz="457200" rtl="0" eaLnBrk="1" latinLnBrk="0" hangingPunct="1">
              <a:lnSpc>
                <a:spcPct val="95000"/>
              </a:lnSpc>
              <a:spcBef>
                <a:spcPts val="6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5000"/>
              </a:lnSpc>
              <a:buNone/>
            </a:pPr>
            <a:r>
              <a:rPr lang="en-US" sz="675" dirty="0"/>
              <a:t>Retract the delivery system and snare into the vena cava. </a:t>
            </a:r>
          </a:p>
          <a:p>
            <a:pPr lvl="3"/>
            <a:endParaRPr lang="en-US" sz="675" dirty="0"/>
          </a:p>
          <a:p>
            <a:pPr lvl="3"/>
            <a:endParaRPr lang="en-US" sz="675" dirty="0"/>
          </a:p>
          <a:p>
            <a:pPr lvl="3"/>
            <a:endParaRPr lang="en-US" sz="675" dirty="0"/>
          </a:p>
        </p:txBody>
      </p:sp>
      <p:sp>
        <p:nvSpPr>
          <p:cNvPr id="99" name="Content Placeholder 2">
            <a:extLst>
              <a:ext uri="{FF2B5EF4-FFF2-40B4-BE49-F238E27FC236}">
                <a16:creationId xmlns:a16="http://schemas.microsoft.com/office/drawing/2014/main" id="{70E25C92-C714-3DC0-6991-9B3355050B4C}"/>
              </a:ext>
            </a:extLst>
          </p:cNvPr>
          <p:cNvSpPr txBox="1">
            <a:spLocks/>
          </p:cNvSpPr>
          <p:nvPr/>
        </p:nvSpPr>
        <p:spPr bwMode="gray">
          <a:xfrm>
            <a:off x="4630174" y="3223362"/>
            <a:ext cx="721653" cy="1124754"/>
          </a:xfrm>
          <a:prstGeom prst="rect">
            <a:avLst/>
          </a:prstGeom>
        </p:spPr>
        <p:txBody>
          <a:bodyPr vert="horz" lIns="0" tIns="0" rIns="0" bIns="0" rtlCol="0">
            <a:normAutofit/>
          </a:bodyPr>
          <a:lstStyle>
            <a:lvl1pPr marL="173038" indent="-173038" algn="l" defTabSz="457200" rtl="0" eaLnBrk="1" latinLnBrk="0" hangingPunct="1">
              <a:lnSpc>
                <a:spcPct val="95000"/>
              </a:lnSpc>
              <a:spcBef>
                <a:spcPts val="600"/>
              </a:spcBef>
              <a:buClr>
                <a:schemeClr val="accent1"/>
              </a:buClr>
              <a:buSzPct val="110000"/>
              <a:buFont typeface="Wingdings" charset="2"/>
              <a:buChar char="§"/>
              <a:defRPr sz="1600" kern="1200">
                <a:solidFill>
                  <a:schemeClr val="tx1"/>
                </a:solidFill>
                <a:latin typeface="+mn-lt"/>
                <a:ea typeface="+mn-ea"/>
                <a:cs typeface="+mn-cs"/>
              </a:defRPr>
            </a:lvl1pPr>
            <a:lvl2pPr marL="339725" indent="-16668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2pPr>
            <a:lvl3pPr marL="512763"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3pPr>
            <a:lvl4pPr marL="685800" indent="-173038" algn="l" defTabSz="457200" rtl="0" eaLnBrk="1" latinLnBrk="0" hangingPunct="1">
              <a:lnSpc>
                <a:spcPct val="95000"/>
              </a:lnSpc>
              <a:spcBef>
                <a:spcPts val="600"/>
              </a:spcBef>
              <a:buClr>
                <a:schemeClr val="accent1"/>
              </a:buClr>
              <a:buFont typeface="Arial"/>
              <a:buChar char="–"/>
              <a:defRPr sz="1500" kern="1200">
                <a:solidFill>
                  <a:schemeClr val="tx1"/>
                </a:solidFill>
                <a:latin typeface="+mn-lt"/>
                <a:ea typeface="+mn-ea"/>
                <a:cs typeface="+mn-cs"/>
              </a:defRPr>
            </a:lvl4pPr>
            <a:lvl5pPr marL="858838" indent="-173038" algn="l" defTabSz="457200" rtl="0" eaLnBrk="1" latinLnBrk="0" hangingPunct="1">
              <a:lnSpc>
                <a:spcPct val="95000"/>
              </a:lnSpc>
              <a:spcBef>
                <a:spcPts val="600"/>
              </a:spcBef>
              <a:buClr>
                <a:schemeClr val="accent1"/>
              </a:buClr>
              <a:buSzPct val="110000"/>
              <a:buFont typeface="Wingdings" charset="2"/>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5000"/>
              </a:lnSpc>
              <a:buNone/>
            </a:pPr>
            <a:r>
              <a:rPr lang="en-US" sz="675" dirty="0"/>
              <a:t>Retract the delivery system while advancing catheter/snare until the delivery system is in the femoral.  </a:t>
            </a:r>
          </a:p>
        </p:txBody>
      </p:sp>
      <p:sp>
        <p:nvSpPr>
          <p:cNvPr id="100" name="TextBox 99">
            <a:extLst>
              <a:ext uri="{FF2B5EF4-FFF2-40B4-BE49-F238E27FC236}">
                <a16:creationId xmlns:a16="http://schemas.microsoft.com/office/drawing/2014/main" id="{47C26C4D-09D7-AD5F-4CBC-A520D6364BB3}"/>
              </a:ext>
            </a:extLst>
          </p:cNvPr>
          <p:cNvSpPr txBox="1"/>
          <p:nvPr/>
        </p:nvSpPr>
        <p:spPr>
          <a:xfrm>
            <a:off x="3781270" y="844489"/>
            <a:ext cx="459442" cy="338554"/>
          </a:xfrm>
          <a:prstGeom prst="rect">
            <a:avLst/>
          </a:prstGeom>
          <a:noFill/>
        </p:spPr>
        <p:txBody>
          <a:bodyPr wrap="square" rtlCol="0">
            <a:spAutoFit/>
          </a:bodyPr>
          <a:lstStyle/>
          <a:p>
            <a:r>
              <a:rPr lang="en-US" sz="1600" dirty="0">
                <a:solidFill>
                  <a:schemeClr val="bg1"/>
                </a:solidFill>
              </a:rPr>
              <a:t>3</a:t>
            </a:r>
          </a:p>
        </p:txBody>
      </p:sp>
      <p:sp>
        <p:nvSpPr>
          <p:cNvPr id="101" name="TextBox 100">
            <a:extLst>
              <a:ext uri="{FF2B5EF4-FFF2-40B4-BE49-F238E27FC236}">
                <a16:creationId xmlns:a16="http://schemas.microsoft.com/office/drawing/2014/main" id="{A5423C71-FF12-DC22-9083-648FD61655C9}"/>
              </a:ext>
            </a:extLst>
          </p:cNvPr>
          <p:cNvSpPr txBox="1"/>
          <p:nvPr/>
        </p:nvSpPr>
        <p:spPr>
          <a:xfrm>
            <a:off x="239749" y="2770509"/>
            <a:ext cx="459442" cy="338554"/>
          </a:xfrm>
          <a:prstGeom prst="rect">
            <a:avLst/>
          </a:prstGeom>
          <a:noFill/>
        </p:spPr>
        <p:txBody>
          <a:bodyPr wrap="square" rtlCol="0">
            <a:spAutoFit/>
          </a:bodyPr>
          <a:lstStyle/>
          <a:p>
            <a:r>
              <a:rPr lang="en-US" sz="1600" dirty="0">
                <a:solidFill>
                  <a:schemeClr val="bg1"/>
                </a:solidFill>
              </a:rPr>
              <a:t>5</a:t>
            </a:r>
          </a:p>
        </p:txBody>
      </p:sp>
      <p:sp>
        <p:nvSpPr>
          <p:cNvPr id="102" name="TextBox 101">
            <a:extLst>
              <a:ext uri="{FF2B5EF4-FFF2-40B4-BE49-F238E27FC236}">
                <a16:creationId xmlns:a16="http://schemas.microsoft.com/office/drawing/2014/main" id="{9B2C653B-4900-26C3-8DB0-5FA169B8845D}"/>
              </a:ext>
            </a:extLst>
          </p:cNvPr>
          <p:cNvSpPr txBox="1"/>
          <p:nvPr/>
        </p:nvSpPr>
        <p:spPr>
          <a:xfrm>
            <a:off x="1370420" y="1088467"/>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1</a:t>
            </a:r>
          </a:p>
        </p:txBody>
      </p:sp>
      <p:sp>
        <p:nvSpPr>
          <p:cNvPr id="103" name="TextBox 102">
            <a:extLst>
              <a:ext uri="{FF2B5EF4-FFF2-40B4-BE49-F238E27FC236}">
                <a16:creationId xmlns:a16="http://schemas.microsoft.com/office/drawing/2014/main" id="{9E8969C1-6ECE-6CE9-F34A-963A2EF1094E}"/>
              </a:ext>
            </a:extLst>
          </p:cNvPr>
          <p:cNvSpPr txBox="1"/>
          <p:nvPr/>
        </p:nvSpPr>
        <p:spPr>
          <a:xfrm>
            <a:off x="3485329" y="1088467"/>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2</a:t>
            </a:r>
          </a:p>
        </p:txBody>
      </p:sp>
      <p:sp>
        <p:nvSpPr>
          <p:cNvPr id="104" name="TextBox 103">
            <a:extLst>
              <a:ext uri="{FF2B5EF4-FFF2-40B4-BE49-F238E27FC236}">
                <a16:creationId xmlns:a16="http://schemas.microsoft.com/office/drawing/2014/main" id="{D26AED8D-547C-DDF3-68ED-58B69D59D408}"/>
              </a:ext>
            </a:extLst>
          </p:cNvPr>
          <p:cNvSpPr txBox="1"/>
          <p:nvPr/>
        </p:nvSpPr>
        <p:spPr>
          <a:xfrm>
            <a:off x="5981157" y="1088467"/>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3</a:t>
            </a:r>
          </a:p>
        </p:txBody>
      </p:sp>
      <p:sp>
        <p:nvSpPr>
          <p:cNvPr id="105" name="TextBox 104">
            <a:extLst>
              <a:ext uri="{FF2B5EF4-FFF2-40B4-BE49-F238E27FC236}">
                <a16:creationId xmlns:a16="http://schemas.microsoft.com/office/drawing/2014/main" id="{BF8DA71F-8D75-3039-97C6-C502B9AD80AA}"/>
              </a:ext>
            </a:extLst>
          </p:cNvPr>
          <p:cNvSpPr txBox="1"/>
          <p:nvPr/>
        </p:nvSpPr>
        <p:spPr>
          <a:xfrm>
            <a:off x="8043527" y="1088467"/>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4</a:t>
            </a:r>
          </a:p>
        </p:txBody>
      </p:sp>
      <p:sp>
        <p:nvSpPr>
          <p:cNvPr id="106" name="TextBox 105">
            <a:extLst>
              <a:ext uri="{FF2B5EF4-FFF2-40B4-BE49-F238E27FC236}">
                <a16:creationId xmlns:a16="http://schemas.microsoft.com/office/drawing/2014/main" id="{F1F4459E-E40A-AB5B-1860-EF06D2FE24DC}"/>
              </a:ext>
            </a:extLst>
          </p:cNvPr>
          <p:cNvSpPr txBox="1"/>
          <p:nvPr/>
        </p:nvSpPr>
        <p:spPr>
          <a:xfrm>
            <a:off x="2064731" y="2896435"/>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5</a:t>
            </a:r>
          </a:p>
        </p:txBody>
      </p:sp>
      <p:sp>
        <p:nvSpPr>
          <p:cNvPr id="107" name="TextBox 106">
            <a:extLst>
              <a:ext uri="{FF2B5EF4-FFF2-40B4-BE49-F238E27FC236}">
                <a16:creationId xmlns:a16="http://schemas.microsoft.com/office/drawing/2014/main" id="{8CCC3D43-1509-D096-80ED-31EABE13505B}"/>
              </a:ext>
            </a:extLst>
          </p:cNvPr>
          <p:cNvSpPr txBox="1"/>
          <p:nvPr/>
        </p:nvSpPr>
        <p:spPr>
          <a:xfrm>
            <a:off x="4634033" y="2896435"/>
            <a:ext cx="249382" cy="249382"/>
          </a:xfrm>
          <a:prstGeom prst="ellipse">
            <a:avLst/>
          </a:prstGeom>
          <a:noFill/>
          <a:ln w="25400">
            <a:solidFill>
              <a:schemeClr val="bg2">
                <a:lumMod val="75000"/>
              </a:schemeClr>
            </a:solidFill>
          </a:ln>
          <a:effectLst/>
        </p:spPr>
        <p:txBody>
          <a:bodyPr wrap="none" lIns="0" tIns="0" rIns="0" bIns="0" rtlCol="0">
            <a:noAutofit/>
          </a:bodyPr>
          <a:lstStyle/>
          <a:p>
            <a:pPr algn="ctr"/>
            <a:r>
              <a:rPr lang="en-US" sz="1100" b="1" dirty="0">
                <a:solidFill>
                  <a:schemeClr val="bg2">
                    <a:lumMod val="75000"/>
                  </a:schemeClr>
                </a:solidFill>
              </a:rPr>
              <a:t>6</a:t>
            </a:r>
          </a:p>
        </p:txBody>
      </p:sp>
      <p:sp>
        <p:nvSpPr>
          <p:cNvPr id="108" name="TextBox 107">
            <a:extLst>
              <a:ext uri="{FF2B5EF4-FFF2-40B4-BE49-F238E27FC236}">
                <a16:creationId xmlns:a16="http://schemas.microsoft.com/office/drawing/2014/main" id="{74D18E8A-99A8-005B-5D09-9DBB9E5B63DC}"/>
              </a:ext>
            </a:extLst>
          </p:cNvPr>
          <p:cNvSpPr txBox="1"/>
          <p:nvPr/>
        </p:nvSpPr>
        <p:spPr>
          <a:xfrm>
            <a:off x="3485329" y="1467636"/>
            <a:ext cx="704258" cy="519373"/>
          </a:xfrm>
          <a:prstGeom prst="rect">
            <a:avLst/>
          </a:prstGeom>
          <a:noFill/>
        </p:spPr>
        <p:txBody>
          <a:bodyPr wrap="square" lIns="0" tIns="0" rIns="0" bIns="0" rtlCol="0">
            <a:spAutoFit/>
          </a:bodyPr>
          <a:lstStyle/>
          <a:p>
            <a:pPr>
              <a:spcBef>
                <a:spcPts val="600"/>
              </a:spcBef>
              <a:buClr>
                <a:schemeClr val="accent1"/>
              </a:buClr>
            </a:pPr>
            <a:r>
              <a:rPr lang="en-US" sz="675" dirty="0"/>
              <a:t>Access the </a:t>
            </a:r>
            <a:br>
              <a:rPr lang="en-US" sz="675" dirty="0"/>
            </a:br>
            <a:r>
              <a:rPr lang="en-US" sz="675" dirty="0"/>
              <a:t>distal PA via the contralateral femoral. Insert single loop snare. </a:t>
            </a:r>
          </a:p>
        </p:txBody>
      </p:sp>
      <p:sp>
        <p:nvSpPr>
          <p:cNvPr id="109" name="TextBox 108">
            <a:extLst>
              <a:ext uri="{FF2B5EF4-FFF2-40B4-BE49-F238E27FC236}">
                <a16:creationId xmlns:a16="http://schemas.microsoft.com/office/drawing/2014/main" id="{7DA1D720-C42A-1156-370C-E34D453CA00A}"/>
              </a:ext>
            </a:extLst>
          </p:cNvPr>
          <p:cNvSpPr txBox="1"/>
          <p:nvPr/>
        </p:nvSpPr>
        <p:spPr>
          <a:xfrm>
            <a:off x="5607512" y="2896435"/>
            <a:ext cx="249382" cy="249382"/>
          </a:xfrm>
          <a:prstGeom prst="ellipse">
            <a:avLst/>
          </a:prstGeom>
          <a:noFill/>
          <a:ln w="25400">
            <a:solidFill>
              <a:schemeClr val="bg2">
                <a:lumMod val="75000"/>
              </a:schemeClr>
            </a:solidFill>
          </a:ln>
          <a:effectLst/>
        </p:spPr>
        <p:txBody>
          <a:bodyPr wrap="square" lIns="0" tIns="0" rIns="0" bIns="0" rtlCol="0">
            <a:noAutofit/>
          </a:bodyPr>
          <a:lstStyle/>
          <a:p>
            <a:pPr algn="ctr"/>
            <a:r>
              <a:rPr lang="en-US" sz="1100" b="1" dirty="0">
                <a:solidFill>
                  <a:schemeClr val="bg2">
                    <a:lumMod val="75000"/>
                  </a:schemeClr>
                </a:solidFill>
              </a:rPr>
              <a:t>7</a:t>
            </a:r>
          </a:p>
        </p:txBody>
      </p:sp>
      <p:sp>
        <p:nvSpPr>
          <p:cNvPr id="110" name="TextBox 109">
            <a:extLst>
              <a:ext uri="{FF2B5EF4-FFF2-40B4-BE49-F238E27FC236}">
                <a16:creationId xmlns:a16="http://schemas.microsoft.com/office/drawing/2014/main" id="{5831DC4F-63F4-6EB3-53E1-B3FBE82D5C0C}"/>
              </a:ext>
            </a:extLst>
          </p:cNvPr>
          <p:cNvSpPr txBox="1"/>
          <p:nvPr/>
        </p:nvSpPr>
        <p:spPr>
          <a:xfrm>
            <a:off x="5612894" y="3223362"/>
            <a:ext cx="757414" cy="755913"/>
          </a:xfrm>
          <a:prstGeom prst="rect">
            <a:avLst/>
          </a:prstGeom>
          <a:noFill/>
        </p:spPr>
        <p:txBody>
          <a:bodyPr wrap="square" lIns="0" tIns="0" rIns="0" bIns="0">
            <a:spAutoFit/>
          </a:bodyPr>
          <a:lstStyle/>
          <a:p>
            <a:pPr>
              <a:lnSpc>
                <a:spcPct val="105000"/>
              </a:lnSpc>
            </a:pPr>
            <a:r>
              <a:rPr lang="en-US" sz="675" dirty="0"/>
              <a:t>Once in femoral, attempt full recapture of the balloon into the capsule or convert to vascular surgery for device removal. </a:t>
            </a:r>
          </a:p>
        </p:txBody>
      </p:sp>
      <p:grpSp>
        <p:nvGrpSpPr>
          <p:cNvPr id="111" name="Group 110">
            <a:extLst>
              <a:ext uri="{FF2B5EF4-FFF2-40B4-BE49-F238E27FC236}">
                <a16:creationId xmlns:a16="http://schemas.microsoft.com/office/drawing/2014/main" id="{E438205E-B01E-6473-DD3D-022144A779B2}"/>
              </a:ext>
            </a:extLst>
          </p:cNvPr>
          <p:cNvGrpSpPr/>
          <p:nvPr/>
        </p:nvGrpSpPr>
        <p:grpSpPr>
          <a:xfrm>
            <a:off x="6631375" y="3786611"/>
            <a:ext cx="2330395" cy="548641"/>
            <a:chOff x="7358984" y="4067871"/>
            <a:chExt cx="2175763" cy="512235"/>
          </a:xfrm>
        </p:grpSpPr>
        <p:grpSp>
          <p:nvGrpSpPr>
            <p:cNvPr id="112" name="Group 111">
              <a:extLst>
                <a:ext uri="{FF2B5EF4-FFF2-40B4-BE49-F238E27FC236}">
                  <a16:creationId xmlns:a16="http://schemas.microsoft.com/office/drawing/2014/main" id="{1058A73C-59D4-42E7-C006-70129F588BF1}"/>
                </a:ext>
              </a:extLst>
            </p:cNvPr>
            <p:cNvGrpSpPr/>
            <p:nvPr/>
          </p:nvGrpSpPr>
          <p:grpSpPr>
            <a:xfrm>
              <a:off x="7358984" y="4067871"/>
              <a:ext cx="2175763" cy="512235"/>
              <a:chOff x="6530905" y="2050238"/>
              <a:chExt cx="1913644" cy="450525"/>
            </a:xfrm>
          </p:grpSpPr>
          <p:grpSp>
            <p:nvGrpSpPr>
              <p:cNvPr id="114" name="Group 113">
                <a:extLst>
                  <a:ext uri="{FF2B5EF4-FFF2-40B4-BE49-F238E27FC236}">
                    <a16:creationId xmlns:a16="http://schemas.microsoft.com/office/drawing/2014/main" id="{70B615CF-F1E0-D6D6-79BC-E34B29120D29}"/>
                  </a:ext>
                </a:extLst>
              </p:cNvPr>
              <p:cNvGrpSpPr/>
              <p:nvPr/>
            </p:nvGrpSpPr>
            <p:grpSpPr>
              <a:xfrm>
                <a:off x="6530905" y="2050238"/>
                <a:ext cx="511695" cy="432816"/>
                <a:chOff x="6530905" y="1216451"/>
                <a:chExt cx="511695" cy="432816"/>
              </a:xfrm>
            </p:grpSpPr>
            <p:sp>
              <p:nvSpPr>
                <p:cNvPr id="116" name="Rounded Rectangle 9">
                  <a:extLst>
                    <a:ext uri="{FF2B5EF4-FFF2-40B4-BE49-F238E27FC236}">
                      <a16:creationId xmlns:a16="http://schemas.microsoft.com/office/drawing/2014/main" id="{7C48886F-576A-B6DE-5D43-06D7B30C6CDC}"/>
                    </a:ext>
                  </a:extLst>
                </p:cNvPr>
                <p:cNvSpPr/>
                <p:nvPr/>
              </p:nvSpPr>
              <p:spPr>
                <a:xfrm>
                  <a:off x="6530905" y="1216451"/>
                  <a:ext cx="511695" cy="432816"/>
                </a:xfrm>
                <a:prstGeom prst="roundRect">
                  <a:avLst>
                    <a:gd name="adj" fmla="val 17264"/>
                  </a:avLst>
                </a:prstGeom>
                <a:solidFill>
                  <a:schemeClr val="accent1"/>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154305" rIns="51435" bIns="282893" rtlCol="0" anchor="ctr"/>
                <a:lstStyle/>
                <a:p>
                  <a:pPr algn="r"/>
                  <a:endParaRPr lang="en-US" sz="1013" b="1" dirty="0"/>
                </a:p>
              </p:txBody>
            </p:sp>
            <p:sp>
              <p:nvSpPr>
                <p:cNvPr id="117" name="TextBox 116">
                  <a:extLst>
                    <a:ext uri="{FF2B5EF4-FFF2-40B4-BE49-F238E27FC236}">
                      <a16:creationId xmlns:a16="http://schemas.microsoft.com/office/drawing/2014/main" id="{7B9B2BED-1404-802F-295D-1138AB371AE5}"/>
                    </a:ext>
                  </a:extLst>
                </p:cNvPr>
                <p:cNvSpPr txBox="1"/>
                <p:nvPr/>
              </p:nvSpPr>
              <p:spPr>
                <a:xfrm>
                  <a:off x="6534436" y="1488635"/>
                  <a:ext cx="405488" cy="115894"/>
                </a:xfrm>
                <a:prstGeom prst="rect">
                  <a:avLst/>
                </a:prstGeom>
                <a:noFill/>
              </p:spPr>
              <p:txBody>
                <a:bodyPr wrap="square" lIns="0" tIns="0" rIns="0" bIns="0" rtlCol="0" anchor="ctr">
                  <a:noAutofit/>
                </a:bodyPr>
                <a:lstStyle/>
                <a:p>
                  <a:pPr algn="ctr"/>
                  <a:r>
                    <a:rPr lang="en-US" sz="600" b="1" dirty="0">
                      <a:solidFill>
                        <a:schemeClr val="bg1"/>
                      </a:solidFill>
                    </a:rPr>
                    <a:t>WARNING</a:t>
                  </a:r>
                </a:p>
              </p:txBody>
            </p:sp>
          </p:grpSp>
          <p:sp>
            <p:nvSpPr>
              <p:cNvPr id="115" name="Rectangle 114">
                <a:extLst>
                  <a:ext uri="{FF2B5EF4-FFF2-40B4-BE49-F238E27FC236}">
                    <a16:creationId xmlns:a16="http://schemas.microsoft.com/office/drawing/2014/main" id="{4601BB46-69EB-A1A4-508D-9D4DFBCA57FB}"/>
                  </a:ext>
                </a:extLst>
              </p:cNvPr>
              <p:cNvSpPr/>
              <p:nvPr/>
            </p:nvSpPr>
            <p:spPr>
              <a:xfrm>
                <a:off x="6942798" y="2050239"/>
                <a:ext cx="1501751" cy="450524"/>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54864" rtlCol="0" anchor="ctr">
                <a:noAutofit/>
              </a:bodyPr>
              <a:lstStyle/>
              <a:p>
                <a:pPr marL="50006" lvl="2"/>
                <a:r>
                  <a:rPr lang="en-US" sz="700" dirty="0">
                    <a:solidFill>
                      <a:schemeClr val="accent6"/>
                    </a:solidFill>
                    <a:ea typeface="ＭＳ Ｐゴシック"/>
                  </a:rPr>
                  <a:t>Do not apply excessive force if any resistance is encountered.</a:t>
                </a:r>
              </a:p>
            </p:txBody>
          </p:sp>
        </p:grpSp>
        <p:pic>
          <p:nvPicPr>
            <p:cNvPr id="113" name="Graphic 112">
              <a:extLst>
                <a:ext uri="{FF2B5EF4-FFF2-40B4-BE49-F238E27FC236}">
                  <a16:creationId xmlns:a16="http://schemas.microsoft.com/office/drawing/2014/main" id="{1E82EA02-18F1-8BCA-690B-DFCE7DA63B11}"/>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541938" y="4142082"/>
              <a:ext cx="156171" cy="206816"/>
            </a:xfrm>
            <a:prstGeom prst="rect">
              <a:avLst/>
            </a:prstGeom>
          </p:spPr>
        </p:pic>
      </p:grpSp>
      <p:grpSp>
        <p:nvGrpSpPr>
          <p:cNvPr id="125" name="Group 124">
            <a:extLst>
              <a:ext uri="{FF2B5EF4-FFF2-40B4-BE49-F238E27FC236}">
                <a16:creationId xmlns:a16="http://schemas.microsoft.com/office/drawing/2014/main" id="{25B2464E-FD04-9691-4DDC-1F5DDB21CE63}"/>
              </a:ext>
            </a:extLst>
          </p:cNvPr>
          <p:cNvGrpSpPr/>
          <p:nvPr/>
        </p:nvGrpSpPr>
        <p:grpSpPr>
          <a:xfrm>
            <a:off x="6621988" y="2959543"/>
            <a:ext cx="2329987" cy="707201"/>
            <a:chOff x="6505681" y="2050238"/>
            <a:chExt cx="2049289" cy="622002"/>
          </a:xfrm>
        </p:grpSpPr>
        <p:grpSp>
          <p:nvGrpSpPr>
            <p:cNvPr id="126" name="Group 125">
              <a:extLst>
                <a:ext uri="{FF2B5EF4-FFF2-40B4-BE49-F238E27FC236}">
                  <a16:creationId xmlns:a16="http://schemas.microsoft.com/office/drawing/2014/main" id="{8D94DD65-160F-CF6C-DD16-FAE40AAB15AE}"/>
                </a:ext>
              </a:extLst>
            </p:cNvPr>
            <p:cNvGrpSpPr/>
            <p:nvPr/>
          </p:nvGrpSpPr>
          <p:grpSpPr>
            <a:xfrm>
              <a:off x="6505681" y="2050238"/>
              <a:ext cx="556312" cy="458208"/>
              <a:chOff x="6505681" y="1216451"/>
              <a:chExt cx="556312" cy="458208"/>
            </a:xfrm>
          </p:grpSpPr>
          <p:sp>
            <p:nvSpPr>
              <p:cNvPr id="128" name="Rounded Rectangle 9">
                <a:extLst>
                  <a:ext uri="{FF2B5EF4-FFF2-40B4-BE49-F238E27FC236}">
                    <a16:creationId xmlns:a16="http://schemas.microsoft.com/office/drawing/2014/main" id="{B3128EEC-3772-2BF1-D341-2C15D66FD6D7}"/>
                  </a:ext>
                </a:extLst>
              </p:cNvPr>
              <p:cNvSpPr/>
              <p:nvPr/>
            </p:nvSpPr>
            <p:spPr>
              <a:xfrm>
                <a:off x="6513931" y="1216451"/>
                <a:ext cx="548062" cy="458208"/>
              </a:xfrm>
              <a:prstGeom prst="roundRect">
                <a:avLst/>
              </a:prstGeom>
              <a:solidFill>
                <a:schemeClr val="accent3"/>
              </a:solidFill>
              <a:ln w="44450">
                <a:noFill/>
              </a:ln>
              <a:effectLst>
                <a:outerShdw blurRad="190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tIns="154305" rIns="51435" bIns="282893" rtlCol="0" anchor="ctr"/>
              <a:lstStyle/>
              <a:p>
                <a:pPr algn="r"/>
                <a:endParaRPr lang="en-US" sz="1013" b="1" dirty="0"/>
              </a:p>
            </p:txBody>
          </p:sp>
          <p:sp>
            <p:nvSpPr>
              <p:cNvPr id="129" name="TextBox 128">
                <a:extLst>
                  <a:ext uri="{FF2B5EF4-FFF2-40B4-BE49-F238E27FC236}">
                    <a16:creationId xmlns:a16="http://schemas.microsoft.com/office/drawing/2014/main" id="{22DE7491-1771-BEAD-2373-E451D8D0510E}"/>
                  </a:ext>
                </a:extLst>
              </p:cNvPr>
              <p:cNvSpPr txBox="1"/>
              <p:nvPr/>
            </p:nvSpPr>
            <p:spPr>
              <a:xfrm>
                <a:off x="6505681" y="1507732"/>
                <a:ext cx="395413" cy="115894"/>
              </a:xfrm>
              <a:prstGeom prst="rect">
                <a:avLst/>
              </a:prstGeom>
              <a:noFill/>
            </p:spPr>
            <p:txBody>
              <a:bodyPr wrap="square" lIns="0" tIns="0" rIns="0" bIns="0" rtlCol="0" anchor="ctr">
                <a:noAutofit/>
              </a:bodyPr>
              <a:lstStyle/>
              <a:p>
                <a:pPr algn="ctr"/>
                <a:r>
                  <a:rPr lang="en-US" sz="600" b="1" dirty="0">
                    <a:solidFill>
                      <a:schemeClr val="bg1"/>
                    </a:solidFill>
                  </a:rPr>
                  <a:t>NOTE</a:t>
                </a:r>
              </a:p>
            </p:txBody>
          </p:sp>
          <p:pic>
            <p:nvPicPr>
              <p:cNvPr id="130" name="Graphic 129">
                <a:extLst>
                  <a:ext uri="{FF2B5EF4-FFF2-40B4-BE49-F238E27FC236}">
                    <a16:creationId xmlns:a16="http://schemas.microsoft.com/office/drawing/2014/main" id="{4F193A6D-64BC-305B-B7AD-628E5E780054}"/>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623807" y="1289928"/>
                <a:ext cx="157942" cy="199505"/>
              </a:xfrm>
              <a:prstGeom prst="rect">
                <a:avLst/>
              </a:prstGeom>
            </p:spPr>
          </p:pic>
        </p:grpSp>
        <p:sp>
          <p:nvSpPr>
            <p:cNvPr id="127" name="Rectangle 126">
              <a:extLst>
                <a:ext uri="{FF2B5EF4-FFF2-40B4-BE49-F238E27FC236}">
                  <a16:creationId xmlns:a16="http://schemas.microsoft.com/office/drawing/2014/main" id="{0B69C8CE-3D4A-FDC9-ED6A-5F21B011147F}"/>
                </a:ext>
              </a:extLst>
            </p:cNvPr>
            <p:cNvSpPr/>
            <p:nvPr/>
          </p:nvSpPr>
          <p:spPr>
            <a:xfrm>
              <a:off x="6894544" y="2050238"/>
              <a:ext cx="1660426" cy="622002"/>
            </a:xfrm>
            <a:prstGeom prst="rect">
              <a:avLst/>
            </a:prstGeom>
            <a:solidFill>
              <a:schemeClr val="bg1"/>
            </a:solidFill>
            <a:ln>
              <a:noFill/>
            </a:ln>
            <a:effectLst>
              <a:outerShdw blurRad="63500" algn="ctr" rotWithShape="0">
                <a:prstClr val="black">
                  <a:alpha val="25000"/>
                </a:prstClr>
              </a:outerShdw>
            </a:effectLst>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noAutofit/>
            </a:bodyPr>
            <a:lstStyle/>
            <a:p>
              <a:pPr marL="117475" lvl="2" indent="-117475">
                <a:spcAft>
                  <a:spcPts val="300"/>
                </a:spcAft>
                <a:buClr>
                  <a:schemeClr val="accent1"/>
                </a:buClr>
                <a:buFont typeface="Wingdings" pitchFamily="2" charset="2"/>
                <a:buChar char="§"/>
              </a:pPr>
              <a:r>
                <a:rPr lang="en-US" sz="700" dirty="0">
                  <a:solidFill>
                    <a:schemeClr val="accent6"/>
                  </a:solidFill>
                  <a:ea typeface="ＭＳ Ｐゴシック" pitchFamily="34" charset="-128"/>
                </a:rPr>
                <a:t>After snaring balloon, guidewire position may be adjusted outside of delivery system to maintain wire access.</a:t>
              </a:r>
            </a:p>
            <a:p>
              <a:pPr marL="117475" lvl="2" indent="-117475">
                <a:spcAft>
                  <a:spcPts val="300"/>
                </a:spcAft>
                <a:buClr>
                  <a:schemeClr val="accent1"/>
                </a:buClr>
                <a:buFont typeface="Wingdings" pitchFamily="2" charset="2"/>
                <a:buChar char="§"/>
              </a:pPr>
              <a:r>
                <a:rPr lang="en-US" sz="700" dirty="0">
                  <a:solidFill>
                    <a:schemeClr val="accent6"/>
                  </a:solidFill>
                  <a:ea typeface="ＭＳ Ｐゴシック" pitchFamily="34" charset="-128"/>
                </a:rPr>
                <a:t>Do not allow snare to drag across femoral bifurcation during removal</a:t>
              </a:r>
            </a:p>
          </p:txBody>
        </p:sp>
      </p:grpSp>
    </p:spTree>
    <p:custDataLst>
      <p:tags r:id="rId1"/>
    </p:custDataLst>
    <p:extLst>
      <p:ext uri="{BB962C8B-B14F-4D97-AF65-F5344CB8AC3E}">
        <p14:creationId xmlns:p14="http://schemas.microsoft.com/office/powerpoint/2010/main" val="196877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Pulmonary perforation</a:t>
            </a:r>
          </a:p>
        </p:txBody>
      </p:sp>
      <p:sp>
        <p:nvSpPr>
          <p:cNvPr id="21" name="Footer Placeholder 20">
            <a:extLst>
              <a:ext uri="{FF2B5EF4-FFF2-40B4-BE49-F238E27FC236}">
                <a16:creationId xmlns:a16="http://schemas.microsoft.com/office/drawing/2014/main" id="{8A63A77C-86F7-65BB-538C-851FF2FD0A64}"/>
              </a:ext>
            </a:extLst>
          </p:cNvPr>
          <p:cNvSpPr>
            <a:spLocks noGrp="1"/>
          </p:cNvSpPr>
          <p:nvPr>
            <p:ph type="ftr" sz="quarter" idx="11"/>
          </p:nvPr>
        </p:nvSpPr>
        <p:spPr/>
        <p:txBody>
          <a:bodyPr/>
          <a:lstStyle/>
          <a:p>
            <a:r>
              <a:rPr lang="en-US" dirty="0"/>
              <a:t>DOC-0250104 Rev A </a:t>
            </a:r>
          </a:p>
        </p:txBody>
      </p:sp>
      <p:sp>
        <p:nvSpPr>
          <p:cNvPr id="2" name="Slide Number Placeholder 1">
            <a:extLst>
              <a:ext uri="{FF2B5EF4-FFF2-40B4-BE49-F238E27FC236}">
                <a16:creationId xmlns:a16="http://schemas.microsoft.com/office/drawing/2014/main" id="{5FE0C945-7816-2D99-973B-5E7DFD05B545}"/>
              </a:ext>
            </a:extLst>
          </p:cNvPr>
          <p:cNvSpPr>
            <a:spLocks noGrp="1"/>
          </p:cNvSpPr>
          <p:nvPr>
            <p:ph type="sldNum" sz="quarter" idx="12"/>
          </p:nvPr>
        </p:nvSpPr>
        <p:spPr/>
        <p:txBody>
          <a:bodyPr/>
          <a:lstStyle/>
          <a:p>
            <a:fld id="{CDBA9528-BCFE-1E43-A37D-912FF3C527A6}" type="slidenum">
              <a:rPr lang="en-US" smtClean="0"/>
              <a:pPr/>
              <a:t>56</a:t>
            </a:fld>
            <a:endParaRPr lang="en-US" dirty="0"/>
          </a:p>
        </p:txBody>
      </p:sp>
      <p:grpSp>
        <p:nvGrpSpPr>
          <p:cNvPr id="25" name="Group 24">
            <a:extLst>
              <a:ext uri="{FF2B5EF4-FFF2-40B4-BE49-F238E27FC236}">
                <a16:creationId xmlns:a16="http://schemas.microsoft.com/office/drawing/2014/main" id="{FC9499AE-70DC-2588-1E6D-85FF526FB5A6}"/>
              </a:ext>
            </a:extLst>
          </p:cNvPr>
          <p:cNvGrpSpPr/>
          <p:nvPr/>
        </p:nvGrpSpPr>
        <p:grpSpPr>
          <a:xfrm>
            <a:off x="569037" y="1442466"/>
            <a:ext cx="1751431" cy="2926080"/>
            <a:chOff x="569037" y="1442466"/>
            <a:chExt cx="1751431" cy="2926080"/>
          </a:xfrm>
        </p:grpSpPr>
        <p:sp>
          <p:nvSpPr>
            <p:cNvPr id="14" name="Rounded Rectangle 29">
              <a:extLst>
                <a:ext uri="{FF2B5EF4-FFF2-40B4-BE49-F238E27FC236}">
                  <a16:creationId xmlns:a16="http://schemas.microsoft.com/office/drawing/2014/main" id="{657F8A4F-2F16-0D1A-C1E0-B690ACFE70EF}"/>
                </a:ext>
              </a:extLst>
            </p:cNvPr>
            <p:cNvSpPr/>
            <p:nvPr/>
          </p:nvSpPr>
          <p:spPr>
            <a:xfrm>
              <a:off x="569037" y="1442466"/>
              <a:ext cx="1751431" cy="2926080"/>
            </a:xfrm>
            <a:prstGeom prst="roundRect">
              <a:avLst>
                <a:gd name="adj" fmla="val 5076"/>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5" name="Rounded Rectangle 32">
              <a:extLst>
                <a:ext uri="{FF2B5EF4-FFF2-40B4-BE49-F238E27FC236}">
                  <a16:creationId xmlns:a16="http://schemas.microsoft.com/office/drawing/2014/main" id="{B8CF9DB2-8FEE-047B-A7F9-96C45FAC5D5C}"/>
                </a:ext>
              </a:extLst>
            </p:cNvPr>
            <p:cNvSpPr/>
            <p:nvPr/>
          </p:nvSpPr>
          <p:spPr>
            <a:xfrm>
              <a:off x="667512" y="1542092"/>
              <a:ext cx="1554480" cy="417368"/>
            </a:xfrm>
            <a:prstGeom prst="roundRect">
              <a:avLst>
                <a:gd name="adj" fmla="val 14612"/>
              </a:avLst>
            </a:prstGeom>
            <a:solidFill>
              <a:srgbClr val="34658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spcAft>
                  <a:spcPts val="450"/>
                </a:spcAft>
              </a:pPr>
              <a:r>
                <a:rPr lang="en-US" sz="1050" b="1" dirty="0">
                  <a:solidFill>
                    <a:srgbClr val="FFFFFF"/>
                  </a:solidFill>
                  <a:latin typeface="Arial"/>
                </a:rPr>
                <a:t>Overview</a:t>
              </a:r>
            </a:p>
          </p:txBody>
        </p:sp>
        <p:sp>
          <p:nvSpPr>
            <p:cNvPr id="8" name="TextBox 7">
              <a:extLst>
                <a:ext uri="{FF2B5EF4-FFF2-40B4-BE49-F238E27FC236}">
                  <a16:creationId xmlns:a16="http://schemas.microsoft.com/office/drawing/2014/main" id="{50756BE5-FA65-0085-EC02-FC16498E9628}"/>
                </a:ext>
              </a:extLst>
            </p:cNvPr>
            <p:cNvSpPr txBox="1"/>
            <p:nvPr/>
          </p:nvSpPr>
          <p:spPr>
            <a:xfrm>
              <a:off x="676656" y="2017456"/>
              <a:ext cx="1499616" cy="1015663"/>
            </a:xfrm>
            <a:prstGeom prst="rect">
              <a:avLst/>
            </a:prstGeom>
            <a:noFill/>
          </p:spPr>
          <p:txBody>
            <a:bodyPr wrap="square" rtlCol="0">
              <a:spAutoFit/>
            </a:bodyPr>
            <a:lstStyle>
              <a:defPPr>
                <a:defRPr lang="en-US"/>
              </a:defPPr>
              <a:lvl2pPr marL="132160" lvl="1" indent="-126206" defTabSz="514337">
                <a:spcAft>
                  <a:spcPts val="300"/>
                </a:spcAft>
                <a:buClr>
                  <a:schemeClr val="accent1"/>
                </a:buClr>
                <a:buFont typeface="Wingdings" pitchFamily="2" charset="2"/>
                <a:buChar char="§"/>
                <a:defRPr sz="1200">
                  <a:latin typeface="Arial" panose="020B0604020202020204" pitchFamily="34" charset="0"/>
                  <a:cs typeface="Arial" panose="020B0604020202020204" pitchFamily="34" charset="0"/>
                </a:defRPr>
              </a:lvl2pPr>
            </a:lstStyle>
            <a:p>
              <a:pPr lvl="1"/>
              <a:r>
                <a:rPr lang="en-US" dirty="0"/>
                <a:t>Rare but serious complication that is avoidable with good wire practices</a:t>
              </a:r>
            </a:p>
          </p:txBody>
        </p:sp>
      </p:grpSp>
      <p:grpSp>
        <p:nvGrpSpPr>
          <p:cNvPr id="26" name="Group 25">
            <a:extLst>
              <a:ext uri="{FF2B5EF4-FFF2-40B4-BE49-F238E27FC236}">
                <a16:creationId xmlns:a16="http://schemas.microsoft.com/office/drawing/2014/main" id="{4A12BDE4-60AF-4F4C-9736-15C998B0CEBB}"/>
              </a:ext>
            </a:extLst>
          </p:cNvPr>
          <p:cNvGrpSpPr/>
          <p:nvPr/>
        </p:nvGrpSpPr>
        <p:grpSpPr>
          <a:xfrm>
            <a:off x="2403230" y="1453185"/>
            <a:ext cx="1751431" cy="2926080"/>
            <a:chOff x="2649296" y="1453185"/>
            <a:chExt cx="1751431" cy="2926080"/>
          </a:xfrm>
        </p:grpSpPr>
        <p:sp>
          <p:nvSpPr>
            <p:cNvPr id="16" name="Rounded Rectangle 37">
              <a:extLst>
                <a:ext uri="{FF2B5EF4-FFF2-40B4-BE49-F238E27FC236}">
                  <a16:creationId xmlns:a16="http://schemas.microsoft.com/office/drawing/2014/main" id="{79E11793-29F3-79F9-D71C-25E0161E562F}"/>
                </a:ext>
              </a:extLst>
            </p:cNvPr>
            <p:cNvSpPr/>
            <p:nvPr/>
          </p:nvSpPr>
          <p:spPr>
            <a:xfrm>
              <a:off x="2649296" y="1453185"/>
              <a:ext cx="1751431" cy="2926080"/>
            </a:xfrm>
            <a:prstGeom prst="roundRect">
              <a:avLst>
                <a:gd name="adj" fmla="val 3882"/>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7" name="Rounded Rectangle 38">
              <a:extLst>
                <a:ext uri="{FF2B5EF4-FFF2-40B4-BE49-F238E27FC236}">
                  <a16:creationId xmlns:a16="http://schemas.microsoft.com/office/drawing/2014/main" id="{66C7847E-FB67-9933-4A1D-9D0E7788E91A}"/>
                </a:ext>
              </a:extLst>
            </p:cNvPr>
            <p:cNvSpPr/>
            <p:nvPr/>
          </p:nvSpPr>
          <p:spPr>
            <a:xfrm>
              <a:off x="2747771" y="1552811"/>
              <a:ext cx="1554480" cy="417368"/>
            </a:xfrm>
            <a:prstGeom prst="roundRect">
              <a:avLst>
                <a:gd name="adj" fmla="val 1716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spcAft>
                  <a:spcPts val="450"/>
                </a:spcAft>
              </a:pPr>
              <a:r>
                <a:rPr lang="en-US" sz="1050" b="1" dirty="0">
                  <a:solidFill>
                    <a:srgbClr val="FFFFFF"/>
                  </a:solidFill>
                  <a:latin typeface="Arial"/>
                </a:rPr>
                <a:t>Risk factors</a:t>
              </a:r>
            </a:p>
          </p:txBody>
        </p:sp>
        <p:sp>
          <p:nvSpPr>
            <p:cNvPr id="9" name="TextBox 8">
              <a:extLst>
                <a:ext uri="{FF2B5EF4-FFF2-40B4-BE49-F238E27FC236}">
                  <a16:creationId xmlns:a16="http://schemas.microsoft.com/office/drawing/2014/main" id="{C244D486-E433-0FB8-3848-07E6E9441171}"/>
                </a:ext>
              </a:extLst>
            </p:cNvPr>
            <p:cNvSpPr txBox="1"/>
            <p:nvPr/>
          </p:nvSpPr>
          <p:spPr>
            <a:xfrm>
              <a:off x="2761487" y="2017456"/>
              <a:ext cx="1535371" cy="723275"/>
            </a:xfrm>
            <a:prstGeom prst="rect">
              <a:avLst/>
            </a:prstGeom>
            <a:noFill/>
          </p:spPr>
          <p:txBody>
            <a:bodyPr wrap="square" rtlCol="0">
              <a:spAutoFit/>
            </a:bodyPr>
            <a:lstStyle>
              <a:defPPr>
                <a:defRPr lang="en-US"/>
              </a:defPPr>
              <a:lvl2pPr marL="132160" lvl="1" indent="-126206" defTabSz="514337">
                <a:spcAft>
                  <a:spcPts val="300"/>
                </a:spcAft>
                <a:buClr>
                  <a:schemeClr val="accent1"/>
                </a:buClr>
                <a:buFont typeface="Wingdings" pitchFamily="2" charset="2"/>
                <a:buChar char="§"/>
                <a:defRPr sz="1200">
                  <a:latin typeface="Arial" panose="020B0604020202020204" pitchFamily="34" charset="0"/>
                  <a:cs typeface="Arial" panose="020B0604020202020204" pitchFamily="34" charset="0"/>
                </a:defRPr>
              </a:lvl2pPr>
            </a:lstStyle>
            <a:p>
              <a:pPr lvl="1"/>
              <a:r>
                <a:rPr lang="en-US" dirty="0"/>
                <a:t>Stiff wires</a:t>
              </a:r>
            </a:p>
            <a:p>
              <a:pPr lvl="1"/>
              <a:r>
                <a:rPr lang="en-US" dirty="0"/>
                <a:t>Wire manipulation</a:t>
              </a:r>
            </a:p>
            <a:p>
              <a:pPr lvl="1"/>
              <a:r>
                <a:rPr lang="en-US" dirty="0"/>
                <a:t>Wire replacement</a:t>
              </a:r>
            </a:p>
          </p:txBody>
        </p:sp>
      </p:grpSp>
      <p:grpSp>
        <p:nvGrpSpPr>
          <p:cNvPr id="27" name="Group 26">
            <a:extLst>
              <a:ext uri="{FF2B5EF4-FFF2-40B4-BE49-F238E27FC236}">
                <a16:creationId xmlns:a16="http://schemas.microsoft.com/office/drawing/2014/main" id="{6408BEF9-F236-AE1B-4B68-A0B1C54E7BF4}"/>
              </a:ext>
            </a:extLst>
          </p:cNvPr>
          <p:cNvGrpSpPr/>
          <p:nvPr/>
        </p:nvGrpSpPr>
        <p:grpSpPr>
          <a:xfrm>
            <a:off x="4237423" y="1453185"/>
            <a:ext cx="1751431" cy="2926080"/>
            <a:chOff x="4731665" y="1453185"/>
            <a:chExt cx="1751431" cy="2926080"/>
          </a:xfrm>
        </p:grpSpPr>
        <p:sp>
          <p:nvSpPr>
            <p:cNvPr id="12" name="Rounded Rectangle 37">
              <a:extLst>
                <a:ext uri="{FF2B5EF4-FFF2-40B4-BE49-F238E27FC236}">
                  <a16:creationId xmlns:a16="http://schemas.microsoft.com/office/drawing/2014/main" id="{A1A567C5-7ACE-A944-3DF8-5D67A06E1858}"/>
                </a:ext>
              </a:extLst>
            </p:cNvPr>
            <p:cNvSpPr/>
            <p:nvPr/>
          </p:nvSpPr>
          <p:spPr>
            <a:xfrm>
              <a:off x="4731665" y="1453185"/>
              <a:ext cx="1751431" cy="2926080"/>
            </a:xfrm>
            <a:prstGeom prst="roundRect">
              <a:avLst>
                <a:gd name="adj" fmla="val 4860"/>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sp>
          <p:nvSpPr>
            <p:cNvPr id="13" name="Rounded Rectangle 38">
              <a:extLst>
                <a:ext uri="{FF2B5EF4-FFF2-40B4-BE49-F238E27FC236}">
                  <a16:creationId xmlns:a16="http://schemas.microsoft.com/office/drawing/2014/main" id="{9DF1E704-5E51-ACFD-5A38-7D0E8DB8B07C}"/>
                </a:ext>
              </a:extLst>
            </p:cNvPr>
            <p:cNvSpPr/>
            <p:nvPr/>
          </p:nvSpPr>
          <p:spPr>
            <a:xfrm>
              <a:off x="4830140" y="1552811"/>
              <a:ext cx="1554480" cy="417368"/>
            </a:xfrm>
            <a:prstGeom prst="roundRect">
              <a:avLst>
                <a:gd name="adj" fmla="val 1930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0" rIns="0" bIns="0" rtlCol="0" anchor="ctr"/>
            <a:lstStyle/>
            <a:p>
              <a:pPr>
                <a:spcAft>
                  <a:spcPts val="450"/>
                </a:spcAft>
              </a:pPr>
              <a:r>
                <a:rPr lang="en-US" sz="1050" b="1" dirty="0">
                  <a:solidFill>
                    <a:srgbClr val="FFFFFF"/>
                  </a:solidFill>
                  <a:latin typeface="Arial"/>
                </a:rPr>
                <a:t>Symptoms &amp; diagnostics</a:t>
              </a:r>
            </a:p>
          </p:txBody>
        </p:sp>
        <p:sp>
          <p:nvSpPr>
            <p:cNvPr id="11" name="TextBox 10">
              <a:extLst>
                <a:ext uri="{FF2B5EF4-FFF2-40B4-BE49-F238E27FC236}">
                  <a16:creationId xmlns:a16="http://schemas.microsoft.com/office/drawing/2014/main" id="{BD5EC9FF-C0D7-5EB2-037F-72A930AE893D}"/>
                </a:ext>
              </a:extLst>
            </p:cNvPr>
            <p:cNvSpPr txBox="1"/>
            <p:nvPr/>
          </p:nvSpPr>
          <p:spPr>
            <a:xfrm>
              <a:off x="4837176" y="2017456"/>
              <a:ext cx="1582378" cy="1238801"/>
            </a:xfrm>
            <a:prstGeom prst="rect">
              <a:avLst/>
            </a:prstGeom>
            <a:noFill/>
          </p:spPr>
          <p:txBody>
            <a:bodyPr wrap="square" rtlCol="0">
              <a:spAutoFit/>
            </a:bodyPr>
            <a:lstStyle>
              <a:defPPr>
                <a:defRPr lang="en-US"/>
              </a:defPPr>
              <a:lvl2pPr marL="132160" lvl="1" indent="-126206" defTabSz="514337">
                <a:spcAft>
                  <a:spcPts val="300"/>
                </a:spcAft>
                <a:buClr>
                  <a:schemeClr val="accent1"/>
                </a:buClr>
                <a:buFont typeface="Wingdings" pitchFamily="2" charset="2"/>
                <a:buChar char="§"/>
                <a:defRPr sz="1200">
                  <a:latin typeface="Arial" panose="020B0604020202020204" pitchFamily="34" charset="0"/>
                  <a:cs typeface="Arial" panose="020B0604020202020204" pitchFamily="34" charset="0"/>
                </a:defRPr>
              </a:lvl2pPr>
            </a:lstStyle>
            <a:p>
              <a:pPr lvl="1"/>
              <a:r>
                <a:rPr lang="en-US" dirty="0"/>
                <a:t>Will see contrast extravasation</a:t>
              </a:r>
            </a:p>
            <a:p>
              <a:pPr lvl="1"/>
              <a:r>
                <a:rPr lang="en-US" dirty="0"/>
                <a:t>Large perforations may result in hemodynamic changes</a:t>
              </a:r>
            </a:p>
          </p:txBody>
        </p:sp>
      </p:grpSp>
      <p:grpSp>
        <p:nvGrpSpPr>
          <p:cNvPr id="29" name="Group 28">
            <a:extLst>
              <a:ext uri="{FF2B5EF4-FFF2-40B4-BE49-F238E27FC236}">
                <a16:creationId xmlns:a16="http://schemas.microsoft.com/office/drawing/2014/main" id="{EBA8C1DE-1A58-2925-6899-85172872BB19}"/>
              </a:ext>
            </a:extLst>
          </p:cNvPr>
          <p:cNvGrpSpPr/>
          <p:nvPr/>
        </p:nvGrpSpPr>
        <p:grpSpPr>
          <a:xfrm>
            <a:off x="6071616" y="1449906"/>
            <a:ext cx="2554607" cy="2926080"/>
            <a:chOff x="6236208" y="1449906"/>
            <a:chExt cx="2554607" cy="2926080"/>
          </a:xfrm>
        </p:grpSpPr>
        <p:sp>
          <p:nvSpPr>
            <p:cNvPr id="18" name="Rounded Rectangle 37">
              <a:extLst>
                <a:ext uri="{FF2B5EF4-FFF2-40B4-BE49-F238E27FC236}">
                  <a16:creationId xmlns:a16="http://schemas.microsoft.com/office/drawing/2014/main" id="{C34F6981-7065-1420-EBEA-86FDAB4B19AA}"/>
                </a:ext>
              </a:extLst>
            </p:cNvPr>
            <p:cNvSpPr/>
            <p:nvPr/>
          </p:nvSpPr>
          <p:spPr>
            <a:xfrm>
              <a:off x="6236208" y="1449906"/>
              <a:ext cx="2554607" cy="2926080"/>
            </a:xfrm>
            <a:prstGeom prst="roundRect">
              <a:avLst>
                <a:gd name="adj" fmla="val 3708"/>
              </a:avLst>
            </a:prstGeom>
            <a:gradFill flip="none" rotWithShape="1">
              <a:gsLst>
                <a:gs pos="24000">
                  <a:schemeClr val="bg1"/>
                </a:gs>
                <a:gs pos="100000">
                  <a:schemeClr val="bg1">
                    <a:alpha val="0"/>
                  </a:schemeClr>
                </a:gs>
              </a:gsLst>
              <a:lin ang="5400000" scaled="1"/>
              <a:tileRect/>
            </a:gradFill>
            <a:ln w="44450">
              <a:no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a:spcAft>
                  <a:spcPts val="225"/>
                </a:spcAft>
              </a:pPr>
              <a:endParaRPr lang="en-US" sz="1050" dirty="0">
                <a:solidFill>
                  <a:schemeClr val="tx1"/>
                </a:solidFill>
                <a:latin typeface="Arial" panose="020B0604020202020204" pitchFamily="34" charset="0"/>
                <a:cs typeface="Arial" panose="020B0604020202020204" pitchFamily="34" charset="0"/>
              </a:endParaRPr>
            </a:p>
          </p:txBody>
        </p:sp>
        <p:grpSp>
          <p:nvGrpSpPr>
            <p:cNvPr id="28" name="Group 27">
              <a:extLst>
                <a:ext uri="{FF2B5EF4-FFF2-40B4-BE49-F238E27FC236}">
                  <a16:creationId xmlns:a16="http://schemas.microsoft.com/office/drawing/2014/main" id="{C9BB2B5F-4798-E96B-2101-69AE90139222}"/>
                </a:ext>
              </a:extLst>
            </p:cNvPr>
            <p:cNvGrpSpPr/>
            <p:nvPr/>
          </p:nvGrpSpPr>
          <p:grpSpPr>
            <a:xfrm>
              <a:off x="6353214" y="1549533"/>
              <a:ext cx="2324442" cy="2580606"/>
              <a:chOff x="6353214" y="1549533"/>
              <a:chExt cx="2324442" cy="2580606"/>
            </a:xfrm>
          </p:grpSpPr>
          <p:sp>
            <p:nvSpPr>
              <p:cNvPr id="19" name="Rounded Rectangle 38">
                <a:extLst>
                  <a:ext uri="{FF2B5EF4-FFF2-40B4-BE49-F238E27FC236}">
                    <a16:creationId xmlns:a16="http://schemas.microsoft.com/office/drawing/2014/main" id="{E66BAFA6-5CC6-F7BC-B40D-5EF8FBE3B159}"/>
                  </a:ext>
                </a:extLst>
              </p:cNvPr>
              <p:cNvSpPr/>
              <p:nvPr/>
            </p:nvSpPr>
            <p:spPr>
              <a:xfrm>
                <a:off x="6353214" y="1549533"/>
                <a:ext cx="2320595" cy="417368"/>
              </a:xfrm>
              <a:prstGeom prst="roundRect">
                <a:avLst>
                  <a:gd name="adj" fmla="val 16228"/>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spcAft>
                    <a:spcPts val="450"/>
                  </a:spcAft>
                </a:pPr>
                <a:r>
                  <a:rPr lang="en-US" sz="1050" b="1" dirty="0">
                    <a:solidFill>
                      <a:srgbClr val="FFFFFF"/>
                    </a:solidFill>
                    <a:latin typeface="Arial"/>
                  </a:rPr>
                  <a:t>Prevention overview</a:t>
                </a:r>
              </a:p>
            </p:txBody>
          </p:sp>
          <p:sp>
            <p:nvSpPr>
              <p:cNvPr id="20" name="TextBox 19">
                <a:extLst>
                  <a:ext uri="{FF2B5EF4-FFF2-40B4-BE49-F238E27FC236}">
                    <a16:creationId xmlns:a16="http://schemas.microsoft.com/office/drawing/2014/main" id="{1C8AB85B-F243-3A4C-6AC4-BC8FFBF45FF1}"/>
                  </a:ext>
                </a:extLst>
              </p:cNvPr>
              <p:cNvSpPr txBox="1"/>
              <p:nvPr/>
            </p:nvSpPr>
            <p:spPr>
              <a:xfrm>
                <a:off x="6364224" y="2014175"/>
                <a:ext cx="2313432" cy="2115964"/>
              </a:xfrm>
              <a:prstGeom prst="rect">
                <a:avLst/>
              </a:prstGeom>
              <a:noFill/>
            </p:spPr>
            <p:txBody>
              <a:bodyPr wrap="square" rtlCol="0">
                <a:spAutoFit/>
              </a:bodyPr>
              <a:lstStyle/>
              <a:p>
                <a:pPr marL="132160" lvl="1" indent="-126206"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Wire control, use the softest wire possible, observe wire position at all times</a:t>
                </a:r>
              </a:p>
              <a:p>
                <a:pPr marL="132160" lvl="1" indent="-126206" defTabSz="514337">
                  <a:spcAft>
                    <a:spcPts val="300"/>
                  </a:spcAft>
                  <a:buClr>
                    <a:schemeClr val="accent1"/>
                  </a:buClr>
                  <a:buFont typeface="Wingdings" pitchFamily="2" charset="2"/>
                  <a:buChar char="§"/>
                  <a:defRPr/>
                </a:pPr>
                <a:r>
                  <a:rPr lang="en-US" sz="1200" dirty="0">
                    <a:latin typeface="Arial" panose="020B0604020202020204" pitchFamily="34" charset="0"/>
                    <a:cs typeface="Arial" panose="020B0604020202020204" pitchFamily="34" charset="0"/>
                  </a:rPr>
                  <a:t>If perforation occurs, treatment depends on location and size of perforation</a:t>
                </a:r>
              </a:p>
              <a:p>
                <a:pPr marL="257175" lvl="2" indent="-128588" defTabSz="514337">
                  <a:spcAft>
                    <a:spcPts val="300"/>
                  </a:spcAft>
                  <a:buClr>
                    <a:schemeClr val="accent1"/>
                  </a:buClr>
                  <a:buFont typeface="TD Graphik Regular" panose="020B0503030202060203" pitchFamily="34" charset="0"/>
                  <a:buChar char="–"/>
                  <a:defRPr/>
                </a:pPr>
                <a:r>
                  <a:rPr lang="en-US" sz="1000" dirty="0">
                    <a:latin typeface="Arial" panose="020B0604020202020204" pitchFamily="34" charset="0"/>
                    <a:cs typeface="Arial" panose="020B0604020202020204" pitchFamily="34" charset="0"/>
                  </a:rPr>
                  <a:t>Small: Watch and wait</a:t>
                </a:r>
              </a:p>
              <a:p>
                <a:pPr marL="257175" lvl="2" indent="-128588" defTabSz="514337">
                  <a:spcAft>
                    <a:spcPts val="300"/>
                  </a:spcAft>
                  <a:buClr>
                    <a:schemeClr val="accent1"/>
                  </a:buClr>
                  <a:buFont typeface="TD Graphik Regular" panose="020B0503030202060203" pitchFamily="34" charset="0"/>
                  <a:buChar char="–"/>
                  <a:defRPr/>
                </a:pPr>
                <a:r>
                  <a:rPr lang="en-US" sz="1000" dirty="0">
                    <a:latin typeface="Arial" panose="020B0604020202020204" pitchFamily="34" charset="0"/>
                    <a:cs typeface="Arial" panose="020B0604020202020204" pitchFamily="34" charset="0"/>
                  </a:rPr>
                  <a:t>Large: Covered stent, vascular occlusion devices, balloon tamponade</a:t>
                </a:r>
              </a:p>
            </p:txBody>
          </p:sp>
        </p:grpSp>
      </p:grpSp>
    </p:spTree>
    <p:custDataLst>
      <p:tags r:id="rId1"/>
    </p:custDataLst>
    <p:extLst>
      <p:ext uri="{BB962C8B-B14F-4D97-AF65-F5344CB8AC3E}">
        <p14:creationId xmlns:p14="http://schemas.microsoft.com/office/powerpoint/2010/main" val="4750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10896"/>
            <a:ext cx="8046318" cy="685800"/>
          </a:xfrm>
        </p:spPr>
        <p:txBody>
          <a:bodyPr/>
          <a:lstStyle/>
          <a:p>
            <a:r>
              <a:rPr lang="en-US" dirty="0"/>
              <a:t>Embolization of device</a:t>
            </a:r>
          </a:p>
        </p:txBody>
      </p:sp>
      <p:sp>
        <p:nvSpPr>
          <p:cNvPr id="5" name="Footer Placeholder 4">
            <a:extLst>
              <a:ext uri="{FF2B5EF4-FFF2-40B4-BE49-F238E27FC236}">
                <a16:creationId xmlns:a16="http://schemas.microsoft.com/office/drawing/2014/main" id="{A00A523A-D2FC-9198-B225-21B9D5B80552}"/>
              </a:ext>
            </a:extLst>
          </p:cNvPr>
          <p:cNvSpPr>
            <a:spLocks noGrp="1"/>
          </p:cNvSpPr>
          <p:nvPr>
            <p:ph type="ftr" sz="quarter" idx="11"/>
          </p:nvPr>
        </p:nvSpPr>
        <p:spPr>
          <a:xfrm>
            <a:off x="3950208" y="4965192"/>
            <a:ext cx="3108960" cy="182880"/>
          </a:xfrm>
        </p:spPr>
        <p:txBody>
          <a:bodyPr/>
          <a:lstStyle/>
          <a:p>
            <a:r>
              <a:rPr lang="en-US" dirty="0"/>
              <a:t>DOC-0250104 Rev A </a:t>
            </a:r>
          </a:p>
        </p:txBody>
      </p:sp>
      <p:sp>
        <p:nvSpPr>
          <p:cNvPr id="23" name="Slide Number Placeholder 22">
            <a:extLst>
              <a:ext uri="{FF2B5EF4-FFF2-40B4-BE49-F238E27FC236}">
                <a16:creationId xmlns:a16="http://schemas.microsoft.com/office/drawing/2014/main" id="{536ED34F-D13E-2A26-9694-247DCC55E068}"/>
              </a:ext>
            </a:extLst>
          </p:cNvPr>
          <p:cNvSpPr>
            <a:spLocks noGrp="1"/>
          </p:cNvSpPr>
          <p:nvPr>
            <p:ph type="sldNum" sz="quarter" idx="12"/>
          </p:nvPr>
        </p:nvSpPr>
        <p:spPr>
          <a:xfrm>
            <a:off x="8229198" y="4965192"/>
            <a:ext cx="365760" cy="182880"/>
          </a:xfrm>
        </p:spPr>
        <p:txBody>
          <a:bodyPr/>
          <a:lstStyle/>
          <a:p>
            <a:fld id="{CDBA9528-BCFE-1E43-A37D-912FF3C527A6}" type="slidenum">
              <a:rPr lang="en-US" smtClean="0"/>
              <a:pPr/>
              <a:t>57</a:t>
            </a:fld>
            <a:endParaRPr lang="en-US" dirty="0"/>
          </a:p>
        </p:txBody>
      </p:sp>
      <p:sp>
        <p:nvSpPr>
          <p:cNvPr id="17" name="Content Placeholder 10">
            <a:extLst>
              <a:ext uri="{FF2B5EF4-FFF2-40B4-BE49-F238E27FC236}">
                <a16:creationId xmlns:a16="http://schemas.microsoft.com/office/drawing/2014/main" id="{83AE8426-0E60-AC6D-692B-E76AFCA432A6}"/>
              </a:ext>
            </a:extLst>
          </p:cNvPr>
          <p:cNvSpPr txBox="1">
            <a:spLocks/>
          </p:cNvSpPr>
          <p:nvPr/>
        </p:nvSpPr>
        <p:spPr bwMode="gray">
          <a:xfrm>
            <a:off x="7046020" y="4228112"/>
            <a:ext cx="1727696" cy="2988064"/>
          </a:xfrm>
          <a:prstGeom prst="rect">
            <a:avLst/>
          </a:prstGeom>
        </p:spPr>
        <p:txBody>
          <a:bodyPr vert="horz" lIns="0" tIns="0" rIns="0" bIns="0" rtlCol="0">
            <a:noAutofit/>
          </a:bodyPr>
          <a:lstStyle>
            <a:lvl1pPr marL="230712"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1pPr>
            <a:lvl2pPr marL="452955" indent="-222245"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2pPr>
            <a:lvl3pPr marL="683667"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3pPr>
            <a:lvl4pPr marL="914377" indent="-230712" algn="l" defTabSz="609585" rtl="0" eaLnBrk="1" latinLnBrk="0" hangingPunct="1">
              <a:lnSpc>
                <a:spcPct val="100000"/>
              </a:lnSpc>
              <a:spcBef>
                <a:spcPts val="800"/>
              </a:spcBef>
              <a:buClr>
                <a:schemeClr val="accent1"/>
              </a:buClr>
              <a:buFont typeface="Arial"/>
              <a:buChar char="–"/>
              <a:defRPr sz="1867" kern="1200" baseline="0">
                <a:solidFill>
                  <a:schemeClr val="tx1"/>
                </a:solidFill>
                <a:latin typeface="+mn-lt"/>
                <a:ea typeface="+mn-ea"/>
                <a:cs typeface="+mn-cs"/>
              </a:defRPr>
            </a:lvl4pPr>
            <a:lvl5pPr marL="1145089" indent="-230712" algn="l" defTabSz="609585" rtl="0" eaLnBrk="1" latinLnBrk="0" hangingPunct="1">
              <a:lnSpc>
                <a:spcPct val="100000"/>
              </a:lnSpc>
              <a:spcBef>
                <a:spcPts val="800"/>
              </a:spcBef>
              <a:buClr>
                <a:schemeClr val="accent1"/>
              </a:buClr>
              <a:buSzPct val="110000"/>
              <a:buFont typeface="Wingdings" charset="2"/>
              <a:buChar char="§"/>
              <a:defRPr sz="1867" kern="1200" baseline="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fontAlgn="auto">
              <a:spcAft>
                <a:spcPts val="0"/>
              </a:spcAft>
              <a:buNone/>
            </a:pPr>
            <a:endParaRPr lang="en-US" sz="1400" dirty="0"/>
          </a:p>
        </p:txBody>
      </p:sp>
      <p:grpSp>
        <p:nvGrpSpPr>
          <p:cNvPr id="3" name="Group 2">
            <a:extLst>
              <a:ext uri="{FF2B5EF4-FFF2-40B4-BE49-F238E27FC236}">
                <a16:creationId xmlns:a16="http://schemas.microsoft.com/office/drawing/2014/main" id="{FA465D4A-2C5D-7E03-2270-0FD571FCCDCA}"/>
              </a:ext>
            </a:extLst>
          </p:cNvPr>
          <p:cNvGrpSpPr/>
          <p:nvPr/>
        </p:nvGrpSpPr>
        <p:grpSpPr>
          <a:xfrm>
            <a:off x="644889" y="1449246"/>
            <a:ext cx="7926696" cy="2512613"/>
            <a:chOff x="644889" y="1449246"/>
            <a:chExt cx="7926696" cy="2512613"/>
          </a:xfrm>
        </p:grpSpPr>
        <p:grpSp>
          <p:nvGrpSpPr>
            <p:cNvPr id="4" name="Group 3">
              <a:extLst>
                <a:ext uri="{FF2B5EF4-FFF2-40B4-BE49-F238E27FC236}">
                  <a16:creationId xmlns:a16="http://schemas.microsoft.com/office/drawing/2014/main" id="{C4D62569-7B5D-B062-2A3A-E00F1D1D1EBE}"/>
                </a:ext>
              </a:extLst>
            </p:cNvPr>
            <p:cNvGrpSpPr/>
            <p:nvPr/>
          </p:nvGrpSpPr>
          <p:grpSpPr>
            <a:xfrm>
              <a:off x="644889" y="1449246"/>
              <a:ext cx="1977067" cy="2512613"/>
              <a:chOff x="548639" y="1449246"/>
              <a:chExt cx="1977067" cy="2512613"/>
            </a:xfrm>
          </p:grpSpPr>
          <p:sp>
            <p:nvSpPr>
              <p:cNvPr id="20" name="Rounded Rectangle 29">
                <a:extLst>
                  <a:ext uri="{FF2B5EF4-FFF2-40B4-BE49-F238E27FC236}">
                    <a16:creationId xmlns:a16="http://schemas.microsoft.com/office/drawing/2014/main" id="{DE94B15B-669B-40AB-2892-CCD718A1FF37}"/>
                  </a:ext>
                </a:extLst>
              </p:cNvPr>
              <p:cNvSpPr/>
              <p:nvPr/>
            </p:nvSpPr>
            <p:spPr>
              <a:xfrm>
                <a:off x="548639" y="1449246"/>
                <a:ext cx="1977067" cy="2512613"/>
              </a:xfrm>
              <a:prstGeom prst="roundRect">
                <a:avLst>
                  <a:gd name="adj" fmla="val 3012"/>
                </a:avLst>
              </a:prstGeom>
              <a:gradFill flip="none" rotWithShape="1">
                <a:gsLst>
                  <a:gs pos="23000">
                    <a:schemeClr val="bg2">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fontAlgn="base">
                  <a:spcBef>
                    <a:spcPct val="0"/>
                  </a:spcBef>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A1FFCC7D-1971-10CB-53AE-4584A6B112CE}"/>
                  </a:ext>
                </a:extLst>
              </p:cNvPr>
              <p:cNvSpPr txBox="1"/>
              <p:nvPr/>
            </p:nvSpPr>
            <p:spPr>
              <a:xfrm>
                <a:off x="652571" y="1640670"/>
                <a:ext cx="1769203" cy="646331"/>
              </a:xfrm>
              <a:prstGeom prst="rect">
                <a:avLst/>
              </a:prstGeom>
              <a:noFill/>
            </p:spPr>
            <p:txBody>
              <a:bodyPr wrap="square" rtlCol="0">
                <a:spAutoFit/>
              </a:bodyPr>
              <a:lstStyle/>
              <a:p>
                <a:pPr marL="5954" lvl="1" defTabSz="514337">
                  <a:spcAft>
                    <a:spcPts val="300"/>
                  </a:spcAft>
                  <a:buClr>
                    <a:srgbClr val="346583"/>
                  </a:buClr>
                  <a:defRPr/>
                </a:pPr>
                <a:r>
                  <a:rPr lang="en-US" sz="1200" dirty="0">
                    <a:latin typeface="Arial" panose="020B0604020202020204" pitchFamily="34" charset="0"/>
                    <a:cs typeface="Arial" panose="020B0604020202020204" pitchFamily="34" charset="0"/>
                  </a:rPr>
                  <a:t>Maintain guidewire position through the device</a:t>
                </a:r>
              </a:p>
            </p:txBody>
          </p:sp>
        </p:grpSp>
        <p:grpSp>
          <p:nvGrpSpPr>
            <p:cNvPr id="7" name="Group 6">
              <a:extLst>
                <a:ext uri="{FF2B5EF4-FFF2-40B4-BE49-F238E27FC236}">
                  <a16:creationId xmlns:a16="http://schemas.microsoft.com/office/drawing/2014/main" id="{852275F1-DFAE-94F6-AF1E-FB318E2C720F}"/>
                </a:ext>
              </a:extLst>
            </p:cNvPr>
            <p:cNvGrpSpPr/>
            <p:nvPr/>
          </p:nvGrpSpPr>
          <p:grpSpPr>
            <a:xfrm>
              <a:off x="2631309" y="1449246"/>
              <a:ext cx="1977067" cy="2512613"/>
              <a:chOff x="2631309" y="1459965"/>
              <a:chExt cx="1977067" cy="2512613"/>
            </a:xfrm>
          </p:grpSpPr>
          <p:sp>
            <p:nvSpPr>
              <p:cNvPr id="18" name="Rounded Rectangle 37">
                <a:extLst>
                  <a:ext uri="{FF2B5EF4-FFF2-40B4-BE49-F238E27FC236}">
                    <a16:creationId xmlns:a16="http://schemas.microsoft.com/office/drawing/2014/main" id="{FA6B6D9B-D899-0625-7D1B-1055D594AE81}"/>
                  </a:ext>
                </a:extLst>
              </p:cNvPr>
              <p:cNvSpPr/>
              <p:nvPr/>
            </p:nvSpPr>
            <p:spPr>
              <a:xfrm>
                <a:off x="2631309" y="1459965"/>
                <a:ext cx="1977067" cy="2512613"/>
              </a:xfrm>
              <a:prstGeom prst="roundRect">
                <a:avLst>
                  <a:gd name="adj" fmla="val 3440"/>
                </a:avLst>
              </a:prstGeom>
              <a:gradFill flip="none" rotWithShape="1">
                <a:gsLst>
                  <a:gs pos="23000">
                    <a:schemeClr val="tx2">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fontAlgn="base">
                  <a:spcBef>
                    <a:spcPct val="0"/>
                  </a:spcBef>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85E720E-49B8-CB14-B429-0E029258A4CD}"/>
                  </a:ext>
                </a:extLst>
              </p:cNvPr>
              <p:cNvSpPr txBox="1"/>
              <p:nvPr/>
            </p:nvSpPr>
            <p:spPr>
              <a:xfrm>
                <a:off x="2745177" y="1640670"/>
                <a:ext cx="1749331" cy="461665"/>
              </a:xfrm>
              <a:prstGeom prst="rect">
                <a:avLst/>
              </a:prstGeom>
              <a:noFill/>
            </p:spPr>
            <p:txBody>
              <a:bodyPr wrap="square" rtlCol="0">
                <a:spAutoFit/>
              </a:bodyPr>
              <a:lstStyle/>
              <a:p>
                <a:pPr defTabSz="685800" fontAlgn="auto">
                  <a:spcAft>
                    <a:spcPts val="0"/>
                  </a:spcAft>
                  <a:defRPr/>
                </a:pPr>
                <a:r>
                  <a:rPr lang="en-US" sz="1200" dirty="0">
                    <a:solidFill>
                      <a:srgbClr val="000000"/>
                    </a:solidFill>
                  </a:rPr>
                  <a:t>Assess patient hemodynamic stability</a:t>
                </a:r>
              </a:p>
            </p:txBody>
          </p:sp>
        </p:grpSp>
        <p:grpSp>
          <p:nvGrpSpPr>
            <p:cNvPr id="8" name="Group 7">
              <a:extLst>
                <a:ext uri="{FF2B5EF4-FFF2-40B4-BE49-F238E27FC236}">
                  <a16:creationId xmlns:a16="http://schemas.microsoft.com/office/drawing/2014/main" id="{C928D9BD-B947-AF41-00A3-CE5923BED75B}"/>
                </a:ext>
              </a:extLst>
            </p:cNvPr>
            <p:cNvGrpSpPr/>
            <p:nvPr/>
          </p:nvGrpSpPr>
          <p:grpSpPr>
            <a:xfrm>
              <a:off x="4608101" y="1449246"/>
              <a:ext cx="1977067" cy="2512611"/>
              <a:chOff x="4713979" y="1459965"/>
              <a:chExt cx="1977067" cy="2512611"/>
            </a:xfrm>
          </p:grpSpPr>
          <p:sp>
            <p:nvSpPr>
              <p:cNvPr id="15" name="Rounded Rectangle 37">
                <a:extLst>
                  <a:ext uri="{FF2B5EF4-FFF2-40B4-BE49-F238E27FC236}">
                    <a16:creationId xmlns:a16="http://schemas.microsoft.com/office/drawing/2014/main" id="{D83D3614-96B9-C63F-B175-9FD3898CB90B}"/>
                  </a:ext>
                </a:extLst>
              </p:cNvPr>
              <p:cNvSpPr/>
              <p:nvPr/>
            </p:nvSpPr>
            <p:spPr>
              <a:xfrm>
                <a:off x="4713979" y="1459965"/>
                <a:ext cx="1977067" cy="2512611"/>
              </a:xfrm>
              <a:prstGeom prst="roundRect">
                <a:avLst>
                  <a:gd name="adj" fmla="val 4296"/>
                </a:avLst>
              </a:prstGeom>
              <a:gradFill flip="none" rotWithShape="1">
                <a:gsLst>
                  <a:gs pos="23000">
                    <a:schemeClr val="accent4">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fontAlgn="base">
                  <a:spcBef>
                    <a:spcPct val="0"/>
                  </a:spcBef>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C7E2964-2765-66A6-307C-27A93E870EB3}"/>
                  </a:ext>
                </a:extLst>
              </p:cNvPr>
              <p:cNvSpPr txBox="1"/>
              <p:nvPr/>
            </p:nvSpPr>
            <p:spPr>
              <a:xfrm>
                <a:off x="4827847" y="1640670"/>
                <a:ext cx="1749331" cy="830997"/>
              </a:xfrm>
              <a:prstGeom prst="rect">
                <a:avLst/>
              </a:prstGeom>
              <a:noFill/>
            </p:spPr>
            <p:txBody>
              <a:bodyPr wrap="square" rtlCol="0">
                <a:spAutoFit/>
              </a:bodyPr>
              <a:lstStyle/>
              <a:p>
                <a:pPr defTabSz="685800" fontAlgn="auto">
                  <a:spcAft>
                    <a:spcPts val="0"/>
                  </a:spcAft>
                  <a:defRPr/>
                </a:pPr>
                <a:r>
                  <a:rPr lang="en-US" sz="1200" dirty="0">
                    <a:solidFill>
                      <a:srgbClr val="000000"/>
                    </a:solidFill>
                  </a:rPr>
                  <a:t>If embolization into the ventricle, consider CPB and surgical intervention</a:t>
                </a:r>
              </a:p>
            </p:txBody>
          </p:sp>
        </p:grpSp>
        <p:grpSp>
          <p:nvGrpSpPr>
            <p:cNvPr id="12" name="Group 11">
              <a:extLst>
                <a:ext uri="{FF2B5EF4-FFF2-40B4-BE49-F238E27FC236}">
                  <a16:creationId xmlns:a16="http://schemas.microsoft.com/office/drawing/2014/main" id="{AF06DC3A-266D-2A36-C562-0652044B120A}"/>
                </a:ext>
              </a:extLst>
            </p:cNvPr>
            <p:cNvGrpSpPr/>
            <p:nvPr/>
          </p:nvGrpSpPr>
          <p:grpSpPr>
            <a:xfrm>
              <a:off x="6594518" y="1449246"/>
              <a:ext cx="1977067" cy="2512611"/>
              <a:chOff x="6796649" y="1459965"/>
              <a:chExt cx="1977067" cy="2512611"/>
            </a:xfrm>
          </p:grpSpPr>
          <p:sp>
            <p:nvSpPr>
              <p:cNvPr id="13" name="Rounded Rectangle 37">
                <a:extLst>
                  <a:ext uri="{FF2B5EF4-FFF2-40B4-BE49-F238E27FC236}">
                    <a16:creationId xmlns:a16="http://schemas.microsoft.com/office/drawing/2014/main" id="{436BFD89-F8A6-6264-0A4C-28ED669B9935}"/>
                  </a:ext>
                </a:extLst>
              </p:cNvPr>
              <p:cNvSpPr/>
              <p:nvPr/>
            </p:nvSpPr>
            <p:spPr>
              <a:xfrm>
                <a:off x="6796649" y="1459965"/>
                <a:ext cx="1977067" cy="2512611"/>
              </a:xfrm>
              <a:prstGeom prst="roundRect">
                <a:avLst>
                  <a:gd name="adj" fmla="val 3466"/>
                </a:avLst>
              </a:prstGeom>
              <a:gradFill flip="none" rotWithShape="1">
                <a:gsLst>
                  <a:gs pos="23000">
                    <a:schemeClr val="accent3">
                      <a:lumMod val="20000"/>
                      <a:lumOff val="80000"/>
                    </a:schemeClr>
                  </a:gs>
                  <a:gs pos="95000">
                    <a:schemeClr val="bg1">
                      <a:alpha val="0"/>
                    </a:schemeClr>
                  </a:gs>
                </a:gsLst>
                <a:lin ang="5400000" scaled="1"/>
                <a:tileRect/>
              </a:gradFill>
              <a:ln w="44450">
                <a:gradFill flip="none" rotWithShape="1">
                  <a:gsLst>
                    <a:gs pos="21000">
                      <a:schemeClr val="accent1">
                        <a:lumMod val="5000"/>
                        <a:lumOff val="95000"/>
                        <a:alpha val="0"/>
                      </a:schemeClr>
                    </a:gs>
                    <a:gs pos="74000">
                      <a:schemeClr val="bg1"/>
                    </a:gs>
                    <a:gs pos="82000">
                      <a:schemeClr val="bg1"/>
                    </a:gs>
                    <a:gs pos="100000">
                      <a:schemeClr val="bg1"/>
                    </a:gs>
                  </a:gsLst>
                  <a:lin ang="16200000" scaled="1"/>
                  <a:tileRect/>
                </a:gradFill>
              </a:ln>
              <a:effectLst>
                <a:outerShdw blurRad="1524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37160" tIns="411480" rIns="68580" bIns="0" rtlCol="0" anchor="t"/>
              <a:lstStyle/>
              <a:p>
                <a:pPr fontAlgn="base">
                  <a:spcBef>
                    <a:spcPct val="0"/>
                  </a:spcBef>
                  <a:spcAft>
                    <a:spcPts val="225"/>
                  </a:spcAft>
                </a:pPr>
                <a:endParaRPr lang="en-US" sz="675" dirty="0">
                  <a:solidFill>
                    <a:schemeClr val="tx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E161076-0961-9870-90FE-076918ECA63D}"/>
                  </a:ext>
                </a:extLst>
              </p:cNvPr>
              <p:cNvSpPr txBox="1"/>
              <p:nvPr/>
            </p:nvSpPr>
            <p:spPr>
              <a:xfrm>
                <a:off x="6910517" y="1640667"/>
                <a:ext cx="1749331" cy="1384995"/>
              </a:xfrm>
              <a:prstGeom prst="rect">
                <a:avLst/>
              </a:prstGeom>
              <a:noFill/>
            </p:spPr>
            <p:txBody>
              <a:bodyPr wrap="square" rtlCol="0">
                <a:spAutoFit/>
              </a:bodyPr>
              <a:lstStyle/>
              <a:p>
                <a:pPr defTabSz="685800" fontAlgn="auto">
                  <a:spcAft>
                    <a:spcPts val="0"/>
                  </a:spcAft>
                  <a:defRPr/>
                </a:pPr>
                <a:r>
                  <a:rPr lang="en-US" sz="1200" dirty="0">
                    <a:solidFill>
                      <a:srgbClr val="000000"/>
                    </a:solidFill>
                  </a:rPr>
                  <a:t>If embolization further into the pulmonic artery assess stability – if needed, consider CPB and surgical intervention</a:t>
                </a:r>
              </a:p>
              <a:p>
                <a:pPr marL="132160" lvl="1" indent="-126206" defTabSz="514337">
                  <a:spcAft>
                    <a:spcPts val="300"/>
                  </a:spcAft>
                  <a:buClr>
                    <a:schemeClr val="accent4"/>
                  </a:buClr>
                  <a:buFont typeface="Wingdings" pitchFamily="2" charset="2"/>
                  <a:buChar char="§"/>
                  <a:defRPr/>
                </a:pPr>
                <a:endParaRPr lang="en-US" sz="1200" dirty="0">
                  <a:latin typeface="Arial" panose="020B0604020202020204" pitchFamily="34" charset="0"/>
                  <a:cs typeface="Arial" panose="020B0604020202020204" pitchFamily="34" charset="0"/>
                </a:endParaRPr>
              </a:p>
            </p:txBody>
          </p:sp>
        </p:grpSp>
      </p:grpSp>
    </p:spTree>
    <p:custDataLst>
      <p:tags r:id="rId1"/>
    </p:custDataLst>
    <p:extLst>
      <p:ext uri="{BB962C8B-B14F-4D97-AF65-F5344CB8AC3E}">
        <p14:creationId xmlns:p14="http://schemas.microsoft.com/office/powerpoint/2010/main" val="2230071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48639" y="644533"/>
            <a:ext cx="6339841" cy="3883992"/>
          </a:xfrm>
        </p:spPr>
        <p:txBody>
          <a:bodyPr/>
          <a:lstStyle/>
          <a:p>
            <a:pPr>
              <a:spcBef>
                <a:spcPts val="0"/>
              </a:spcBef>
              <a:spcAft>
                <a:spcPts val="300"/>
              </a:spcAft>
            </a:pPr>
            <a:r>
              <a:rPr lang="en-US" b="1" dirty="0">
                <a:solidFill>
                  <a:srgbClr val="111111"/>
                </a:solidFill>
                <a:cs typeface="Arial"/>
              </a:rPr>
              <a:t>CAUTION:</a:t>
            </a:r>
            <a:r>
              <a:rPr lang="en-US" dirty="0">
                <a:solidFill>
                  <a:srgbClr val="111111"/>
                </a:solidFill>
                <a:cs typeface="Arial"/>
              </a:rPr>
              <a:t> Federal (United States) law restricts these devices to sale by or on the order of a physician. See Instructions for Use for full prescribing information, including indications, contraindications, warnings, precautions, and adverse events.</a:t>
            </a:r>
          </a:p>
          <a:p>
            <a:pPr>
              <a:spcBef>
                <a:spcPct val="35000"/>
              </a:spcBef>
            </a:pPr>
            <a:r>
              <a:rPr lang="en-US" dirty="0">
                <a:solidFill>
                  <a:srgbClr val="111111"/>
                </a:solidFill>
                <a:cs typeface="Arial"/>
              </a:rPr>
              <a:t>The clinicians demonstrating Edwards Lifesciences technology in this training material may have received compensation and/or travel reimbursement from Edwards in exchange for providing professional services to Edwards.</a:t>
            </a:r>
          </a:p>
          <a:p>
            <a:pPr>
              <a:spcBef>
                <a:spcPct val="35000"/>
              </a:spcBef>
              <a:buClrTx/>
              <a:defRPr/>
            </a:pPr>
            <a:r>
              <a:rPr lang="en-US" dirty="0">
                <a:solidFill>
                  <a:srgbClr val="111111"/>
                </a:solidFill>
                <a:cs typeface="Arial"/>
              </a:rPr>
              <a:t>Edwards, Edwards Lifesciences, the stylized E logo, Carpentier-Edwards, Edwards Commander, Edwards SAPIEN, Edwards SAPIEN XT, Edwards SAPIEN 3, eSheath, eSheath+, Qualcrimp, SAPIEN, SAPIEN XT, SAPIEN 3, and ThermaFix are trademarks or service marks of Edwards Lifesciences Corporation. All other trademarks or service marks are the property of their respective owners. </a:t>
            </a:r>
          </a:p>
          <a:p>
            <a:pPr>
              <a:spcBef>
                <a:spcPct val="35000"/>
              </a:spcBef>
              <a:buClrTx/>
              <a:defRPr/>
            </a:pPr>
            <a:r>
              <a:rPr lang="en-US" dirty="0">
                <a:solidFill>
                  <a:srgbClr val="111111"/>
                </a:solidFill>
                <a:cs typeface="Arial"/>
              </a:rPr>
              <a:t>© 2025 Edwards Lifesciences Corporation. All rights reserved. </a:t>
            </a:r>
            <a:endParaRPr lang="en-US" dirty="0">
              <a:solidFill>
                <a:srgbClr val="111111"/>
              </a:solidFill>
              <a:highlight>
                <a:srgbClr val="FFFF00"/>
              </a:highlight>
              <a:cs typeface="Arial"/>
            </a:endParaRPr>
          </a:p>
        </p:txBody>
      </p:sp>
    </p:spTree>
    <p:custDataLst>
      <p:tags r:id="rId1"/>
    </p:custDataLst>
    <p:extLst>
      <p:ext uri="{BB962C8B-B14F-4D97-AF65-F5344CB8AC3E}">
        <p14:creationId xmlns:p14="http://schemas.microsoft.com/office/powerpoint/2010/main" val="806853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CE0DB91-FA9C-D445-462A-B5220FAE30AF}"/>
              </a:ext>
            </a:extLst>
          </p:cNvPr>
          <p:cNvGrpSpPr/>
          <p:nvPr/>
        </p:nvGrpSpPr>
        <p:grpSpPr>
          <a:xfrm>
            <a:off x="544514" y="1101283"/>
            <a:ext cx="2594134" cy="3476444"/>
            <a:chOff x="544513" y="1089009"/>
            <a:chExt cx="1898650" cy="3990747"/>
          </a:xfrm>
          <a:solidFill>
            <a:schemeClr val="bg2">
              <a:lumMod val="20000"/>
              <a:lumOff val="80000"/>
            </a:schemeClr>
          </a:solidFill>
        </p:grpSpPr>
        <p:sp>
          <p:nvSpPr>
            <p:cNvPr id="14" name="Rectangle: Rounded Corners 13">
              <a:extLst>
                <a:ext uri="{FF2B5EF4-FFF2-40B4-BE49-F238E27FC236}">
                  <a16:creationId xmlns:a16="http://schemas.microsoft.com/office/drawing/2014/main" id="{8A62FDD0-C5EF-1077-DFF1-7B966CD63757}"/>
                </a:ext>
              </a:extLst>
            </p:cNvPr>
            <p:cNvSpPr/>
            <p:nvPr/>
          </p:nvSpPr>
          <p:spPr>
            <a:xfrm>
              <a:off x="544513" y="1089009"/>
              <a:ext cx="1898650" cy="1882089"/>
            </a:xfrm>
            <a:prstGeom prst="roundRect">
              <a:avLst>
                <a:gd name="adj" fmla="val 6798"/>
              </a:avLst>
            </a:prstGeom>
            <a:solidFill>
              <a:schemeClr val="bg2">
                <a:lumMod val="20000"/>
                <a:lumOff val="80000"/>
              </a:schemeClr>
            </a:solidFill>
            <a:ln w="508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r>
                <a:rPr lang="en-US" sz="1050" b="1" dirty="0">
                  <a:solidFill>
                    <a:schemeClr val="tx1"/>
                  </a:solidFill>
                </a:rPr>
                <a:t>Edwards</a:t>
              </a:r>
              <a:br>
                <a:rPr lang="en-US" sz="1050" b="1" dirty="0">
                  <a:solidFill>
                    <a:schemeClr val="tx1"/>
                  </a:solidFill>
                </a:rPr>
              </a:br>
              <a:r>
                <a:rPr lang="en-US" sz="1050" b="1" dirty="0">
                  <a:solidFill>
                    <a:schemeClr val="tx1"/>
                  </a:solidFill>
                </a:rPr>
                <a:t>SAPIEN 3</a:t>
              </a:r>
              <a:br>
                <a:rPr lang="en-US" sz="1050" b="1" dirty="0">
                  <a:solidFill>
                    <a:schemeClr val="tx1"/>
                  </a:solidFill>
                </a:rPr>
              </a:br>
              <a:r>
                <a:rPr lang="en-US" sz="1050" b="1" dirty="0">
                  <a:solidFill>
                    <a:schemeClr val="tx1"/>
                  </a:solidFill>
                </a:rPr>
                <a:t>Transcatheter </a:t>
              </a:r>
              <a:br>
                <a:rPr lang="en-US" sz="1050" b="1" dirty="0">
                  <a:solidFill>
                    <a:schemeClr val="tx1"/>
                  </a:solidFill>
                </a:rPr>
              </a:br>
              <a:r>
                <a:rPr lang="en-US" sz="1050" b="1" dirty="0">
                  <a:solidFill>
                    <a:schemeClr val="tx1"/>
                  </a:solidFill>
                </a:rPr>
                <a:t>heart valve</a:t>
              </a:r>
            </a:p>
            <a:p>
              <a:endParaRPr lang="en-US" sz="1050" b="1" dirty="0">
                <a:solidFill>
                  <a:schemeClr val="tx1"/>
                </a:solidFill>
              </a:endParaRPr>
            </a:p>
          </p:txBody>
        </p:sp>
        <p:sp>
          <p:nvSpPr>
            <p:cNvPr id="15" name="Rectangle: Rounded Corners 14">
              <a:extLst>
                <a:ext uri="{FF2B5EF4-FFF2-40B4-BE49-F238E27FC236}">
                  <a16:creationId xmlns:a16="http://schemas.microsoft.com/office/drawing/2014/main" id="{4025A3B5-B105-4439-5176-DE6A2EE0FFFC}"/>
                </a:ext>
              </a:extLst>
            </p:cNvPr>
            <p:cNvSpPr/>
            <p:nvPr/>
          </p:nvSpPr>
          <p:spPr>
            <a:xfrm>
              <a:off x="544513" y="3197668"/>
              <a:ext cx="1898650" cy="1882088"/>
            </a:xfrm>
            <a:prstGeom prst="roundRect">
              <a:avLst>
                <a:gd name="adj" fmla="val 6798"/>
              </a:avLst>
            </a:prstGeom>
            <a:solidFill>
              <a:schemeClr val="bg2">
                <a:lumMod val="20000"/>
                <a:lumOff val="80000"/>
              </a:schemeClr>
            </a:solidFill>
            <a:ln w="508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r>
                <a:rPr lang="en-US" sz="1050" b="1" dirty="0">
                  <a:solidFill>
                    <a:schemeClr val="tx1"/>
                  </a:solidFill>
                </a:rPr>
                <a:t>Crimper</a:t>
              </a:r>
            </a:p>
            <a:p>
              <a:endParaRPr lang="en-US" sz="1050" b="1" dirty="0">
                <a:solidFill>
                  <a:schemeClr val="tx1"/>
                </a:solidFill>
              </a:endParaRPr>
            </a:p>
          </p:txBody>
        </p:sp>
      </p:grpSp>
      <p:grpSp>
        <p:nvGrpSpPr>
          <p:cNvPr id="17" name="Group 16">
            <a:extLst>
              <a:ext uri="{FF2B5EF4-FFF2-40B4-BE49-F238E27FC236}">
                <a16:creationId xmlns:a16="http://schemas.microsoft.com/office/drawing/2014/main" id="{1CF3E7E8-98CF-1F5E-AF29-7FB3C8CFE551}"/>
              </a:ext>
            </a:extLst>
          </p:cNvPr>
          <p:cNvGrpSpPr/>
          <p:nvPr/>
        </p:nvGrpSpPr>
        <p:grpSpPr>
          <a:xfrm>
            <a:off x="3335110" y="1104681"/>
            <a:ext cx="3588206" cy="3476444"/>
            <a:chOff x="401803" y="1089009"/>
            <a:chExt cx="2626212" cy="3990747"/>
          </a:xfrm>
          <a:solidFill>
            <a:schemeClr val="bg2">
              <a:lumMod val="20000"/>
              <a:lumOff val="80000"/>
            </a:schemeClr>
          </a:solidFill>
        </p:grpSpPr>
        <p:sp>
          <p:nvSpPr>
            <p:cNvPr id="18" name="Rectangle: Rounded Corners 17">
              <a:extLst>
                <a:ext uri="{FF2B5EF4-FFF2-40B4-BE49-F238E27FC236}">
                  <a16:creationId xmlns:a16="http://schemas.microsoft.com/office/drawing/2014/main" id="{23175EBF-869E-0532-50E1-9FF7FF1B6882}"/>
                </a:ext>
              </a:extLst>
            </p:cNvPr>
            <p:cNvSpPr/>
            <p:nvPr/>
          </p:nvSpPr>
          <p:spPr>
            <a:xfrm>
              <a:off x="401803" y="1089009"/>
              <a:ext cx="2626212" cy="1882089"/>
            </a:xfrm>
            <a:prstGeom prst="roundRect">
              <a:avLst>
                <a:gd name="adj" fmla="val 6798"/>
              </a:avLst>
            </a:prstGeom>
            <a:solidFill>
              <a:schemeClr val="bg2">
                <a:lumMod val="20000"/>
                <a:lumOff val="80000"/>
              </a:schemeClr>
            </a:solidFill>
            <a:ln w="508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r>
                <a:rPr lang="en-US" sz="1050" b="1" dirty="0">
                  <a:solidFill>
                    <a:schemeClr val="tx1"/>
                  </a:solidFill>
                </a:rPr>
                <a:t>Pulmonic </a:t>
              </a:r>
              <a:br>
                <a:rPr lang="en-US" sz="1050" b="1" dirty="0">
                  <a:solidFill>
                    <a:schemeClr val="tx1"/>
                  </a:solidFill>
                </a:rPr>
              </a:br>
              <a:r>
                <a:rPr lang="en-US" sz="1050" b="1" dirty="0">
                  <a:solidFill>
                    <a:schemeClr val="tx1"/>
                  </a:solidFill>
                </a:rPr>
                <a:t>delivery </a:t>
              </a:r>
              <a:br>
                <a:rPr lang="en-US" sz="1050" b="1" dirty="0">
                  <a:solidFill>
                    <a:schemeClr val="tx1"/>
                  </a:solidFill>
                </a:rPr>
              </a:br>
              <a:r>
                <a:rPr lang="en-US" sz="1050" b="1" dirty="0">
                  <a:solidFill>
                    <a:schemeClr val="tx1"/>
                  </a:solidFill>
                </a:rPr>
                <a:t>system</a:t>
              </a:r>
            </a:p>
          </p:txBody>
        </p:sp>
        <p:sp>
          <p:nvSpPr>
            <p:cNvPr id="19" name="Rectangle: Rounded Corners 18">
              <a:extLst>
                <a:ext uri="{FF2B5EF4-FFF2-40B4-BE49-F238E27FC236}">
                  <a16:creationId xmlns:a16="http://schemas.microsoft.com/office/drawing/2014/main" id="{EA324857-6150-7ED6-98C9-BCCF88530486}"/>
                </a:ext>
              </a:extLst>
            </p:cNvPr>
            <p:cNvSpPr/>
            <p:nvPr/>
          </p:nvSpPr>
          <p:spPr>
            <a:xfrm>
              <a:off x="401803" y="3197669"/>
              <a:ext cx="1852863" cy="1882087"/>
            </a:xfrm>
            <a:prstGeom prst="roundRect">
              <a:avLst>
                <a:gd name="adj" fmla="val 6798"/>
              </a:avLst>
            </a:prstGeom>
            <a:solidFill>
              <a:schemeClr val="bg2">
                <a:lumMod val="20000"/>
                <a:lumOff val="80000"/>
              </a:schemeClr>
            </a:solidFill>
            <a:ln w="508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r>
                <a:rPr lang="en-US" sz="1050" b="1" dirty="0">
                  <a:solidFill>
                    <a:schemeClr val="tx1"/>
                  </a:solidFill>
                </a:rPr>
                <a:t>Inflation devices</a:t>
              </a:r>
            </a:p>
            <a:p>
              <a:endParaRPr lang="en-US" sz="1050" b="1" dirty="0">
                <a:solidFill>
                  <a:schemeClr val="tx1"/>
                </a:solidFill>
              </a:endParaRPr>
            </a:p>
          </p:txBody>
        </p:sp>
      </p:grpSp>
      <p:sp>
        <p:nvSpPr>
          <p:cNvPr id="22" name="Rectangle: Rounded Corners 21">
            <a:extLst>
              <a:ext uri="{FF2B5EF4-FFF2-40B4-BE49-F238E27FC236}">
                <a16:creationId xmlns:a16="http://schemas.microsoft.com/office/drawing/2014/main" id="{93E1DC7B-318D-5E89-C4FA-A3C270A7C749}"/>
              </a:ext>
            </a:extLst>
          </p:cNvPr>
          <p:cNvSpPr/>
          <p:nvPr/>
        </p:nvSpPr>
        <p:spPr>
          <a:xfrm>
            <a:off x="6061982" y="2944988"/>
            <a:ext cx="2710545" cy="1639535"/>
          </a:xfrm>
          <a:prstGeom prst="roundRect">
            <a:avLst>
              <a:gd name="adj" fmla="val 6798"/>
            </a:avLst>
          </a:prstGeom>
          <a:solidFill>
            <a:schemeClr val="bg2">
              <a:lumMod val="20000"/>
              <a:lumOff val="80000"/>
            </a:schemeClr>
          </a:solidFill>
          <a:ln w="508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endParaRPr lang="en-US" sz="1050" b="1" dirty="0">
              <a:solidFill>
                <a:schemeClr val="tx1"/>
              </a:solidFill>
            </a:endParaRPr>
          </a:p>
        </p:txBody>
      </p:sp>
      <p:pic>
        <p:nvPicPr>
          <p:cNvPr id="1026" name="Picture 2">
            <a:extLst>
              <a:ext uri="{FF2B5EF4-FFF2-40B4-BE49-F238E27FC236}">
                <a16:creationId xmlns:a16="http://schemas.microsoft.com/office/drawing/2014/main" id="{24C7E66E-893C-7309-B94C-091101B31AA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581" b="15054"/>
          <a:stretch/>
        </p:blipFill>
        <p:spPr bwMode="auto">
          <a:xfrm>
            <a:off x="3585752" y="1264197"/>
            <a:ext cx="3389004" cy="14557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z="1800" dirty="0"/>
              <a:t>SAPIEN 3 Pulmonic system with the SAPIEN 3 Transcatheter heart valve</a:t>
            </a:r>
          </a:p>
        </p:txBody>
      </p:sp>
      <p:pic>
        <p:nvPicPr>
          <p:cNvPr id="38" name="Picture 37">
            <a:extLst>
              <a:ext uri="{FF2B5EF4-FFF2-40B4-BE49-F238E27FC236}">
                <a16:creationId xmlns:a16="http://schemas.microsoft.com/office/drawing/2014/main" id="{D80053B9-7725-F149-A58C-006E51EDF246}"/>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V="1">
            <a:off x="6211806" y="4135506"/>
            <a:ext cx="2428560" cy="208474"/>
          </a:xfrm>
          <a:prstGeom prst="rect">
            <a:avLst/>
          </a:prstGeom>
        </p:spPr>
      </p:pic>
      <p:pic>
        <p:nvPicPr>
          <p:cNvPr id="40" name="Picture 2" descr="J:\THV Global Marketing\Products\SAPIEN 3\Downstream OUS Launch\CG Images\S3-CMDR Image Catalog\Accessories Catalog\TransBG\75_QualCrimp01.Cam_Crimp_Long.F00.01.png">
            <a:extLst>
              <a:ext uri="{FF2B5EF4-FFF2-40B4-BE49-F238E27FC236}">
                <a16:creationId xmlns:a16="http://schemas.microsoft.com/office/drawing/2014/main" id="{32F07FFB-9AEC-B943-8F0C-B5A249CDA66C}"/>
              </a:ext>
            </a:extLst>
          </p:cNvPr>
          <p:cNvPicPr>
            <a:picLocks noChangeAspect="1" noChangeArrowheads="1"/>
          </p:cNvPicPr>
          <p:nvPr/>
        </p:nvPicPr>
        <p:blipFill>
          <a:blip r:embed="rId5" cstate="print"/>
          <a:srcRect l="32691" t="20513" r="32511" b="17786"/>
          <a:stretch>
            <a:fillRect/>
          </a:stretch>
        </p:blipFill>
        <p:spPr bwMode="auto">
          <a:xfrm>
            <a:off x="6491242" y="3503094"/>
            <a:ext cx="644777" cy="643135"/>
          </a:xfrm>
          <a:prstGeom prst="rect">
            <a:avLst/>
          </a:prstGeom>
          <a:noFill/>
        </p:spPr>
      </p:pic>
      <p:grpSp>
        <p:nvGrpSpPr>
          <p:cNvPr id="42" name="Group 41">
            <a:extLst>
              <a:ext uri="{FF2B5EF4-FFF2-40B4-BE49-F238E27FC236}">
                <a16:creationId xmlns:a16="http://schemas.microsoft.com/office/drawing/2014/main" id="{4E268608-A069-4D42-A93A-CEC8C168F4F5}"/>
              </a:ext>
            </a:extLst>
          </p:cNvPr>
          <p:cNvGrpSpPr/>
          <p:nvPr/>
        </p:nvGrpSpPr>
        <p:grpSpPr>
          <a:xfrm>
            <a:off x="771195" y="2823811"/>
            <a:ext cx="2106043" cy="1527189"/>
            <a:chOff x="3544549" y="4809234"/>
            <a:chExt cx="2106043" cy="1527189"/>
          </a:xfrm>
        </p:grpSpPr>
        <p:pic>
          <p:nvPicPr>
            <p:cNvPr id="43" name="Picture 8">
              <a:extLst>
                <a:ext uri="{FF2B5EF4-FFF2-40B4-BE49-F238E27FC236}">
                  <a16:creationId xmlns:a16="http://schemas.microsoft.com/office/drawing/2014/main" id="{CD19D957-3F35-8F40-A1C8-849CDBB28700}"/>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595112" y="5315050"/>
              <a:ext cx="2004917" cy="1021373"/>
            </a:xfrm>
            <a:prstGeom prst="rect">
              <a:avLst/>
            </a:prstGeom>
            <a:noFill/>
            <a:ln w="9525">
              <a:noFill/>
              <a:miter lim="800000"/>
              <a:headEnd/>
              <a:tailEnd/>
            </a:ln>
          </p:spPr>
        </p:pic>
        <p:sp>
          <p:nvSpPr>
            <p:cNvPr id="45" name="TextBox 12">
              <a:extLst>
                <a:ext uri="{FF2B5EF4-FFF2-40B4-BE49-F238E27FC236}">
                  <a16:creationId xmlns:a16="http://schemas.microsoft.com/office/drawing/2014/main" id="{D35DF92D-C34E-ED4A-9BA7-C4542A14081B}"/>
                </a:ext>
              </a:extLst>
            </p:cNvPr>
            <p:cNvSpPr txBox="1">
              <a:spLocks noChangeArrowheads="1"/>
            </p:cNvSpPr>
            <p:nvPr/>
          </p:nvSpPr>
          <p:spPr bwMode="auto">
            <a:xfrm>
              <a:off x="3544549" y="4809234"/>
              <a:ext cx="2106043" cy="276999"/>
            </a:xfrm>
            <a:prstGeom prst="rect">
              <a:avLst/>
            </a:prstGeom>
            <a:noFill/>
            <a:ln w="9525">
              <a:noFill/>
              <a:miter lim="800000"/>
              <a:headEnd/>
              <a:tailEnd/>
            </a:ln>
          </p:spPr>
          <p:txBody>
            <a:bodyPr wrap="square" lIns="0" tIns="91440" rIns="0" bIns="0" anchor="t">
              <a:spAutoFit/>
            </a:bodyPr>
            <a:lstStyle/>
            <a:p>
              <a:pPr algn="ctr"/>
              <a:endParaRPr lang="en-US" sz="1200" b="1" dirty="0">
                <a:cs typeface="Arial" pitchFamily="34" charset="0"/>
              </a:endParaRPr>
            </a:p>
          </p:txBody>
        </p:sp>
      </p:grpSp>
      <p:pic>
        <p:nvPicPr>
          <p:cNvPr id="48" name="Picture 47" descr="SAPIEN3.26mm.01.04.16Deg.WBG.f0.02.png">
            <a:extLst>
              <a:ext uri="{FF2B5EF4-FFF2-40B4-BE49-F238E27FC236}">
                <a16:creationId xmlns:a16="http://schemas.microsoft.com/office/drawing/2014/main" id="{619D18E0-5C38-2D4D-B3CF-AD52A74325DF}"/>
              </a:ext>
            </a:extLst>
          </p:cNvPr>
          <p:cNvPicPr>
            <a:picLocks noChangeAspect="1"/>
          </p:cNvPicPr>
          <p:nvPr/>
        </p:nvPicPr>
        <p:blipFill>
          <a:blip r:embed="rId7" cstate="print"/>
          <a:srcRect l="26389" t="18052" r="27530" b="20515"/>
          <a:stretch>
            <a:fillRect/>
          </a:stretch>
        </p:blipFill>
        <p:spPr>
          <a:xfrm>
            <a:off x="1724889" y="1364112"/>
            <a:ext cx="1293613" cy="1293454"/>
          </a:xfrm>
          <a:prstGeom prst="rect">
            <a:avLst/>
          </a:prstGeom>
          <a:ln>
            <a:noFill/>
          </a:ln>
          <a:effectLst/>
        </p:spPr>
      </p:pic>
      <p:grpSp>
        <p:nvGrpSpPr>
          <p:cNvPr id="27" name="Group 26">
            <a:extLst>
              <a:ext uri="{FF2B5EF4-FFF2-40B4-BE49-F238E27FC236}">
                <a16:creationId xmlns:a16="http://schemas.microsoft.com/office/drawing/2014/main" id="{5CC19E1C-774C-7FE4-2FA3-FB49F8BF219D}"/>
              </a:ext>
            </a:extLst>
          </p:cNvPr>
          <p:cNvGrpSpPr/>
          <p:nvPr/>
        </p:nvGrpSpPr>
        <p:grpSpPr>
          <a:xfrm>
            <a:off x="3969076" y="2978237"/>
            <a:ext cx="1255277" cy="1559447"/>
            <a:chOff x="4479594" y="3300551"/>
            <a:chExt cx="928583" cy="1153591"/>
          </a:xfrm>
        </p:grpSpPr>
        <p:pic>
          <p:nvPicPr>
            <p:cNvPr id="56" name="Picture 2" descr="C:\Users\darrell_le\Pictures\NovaFlex+\23mm and 26mm\Product Shots\AtrionQL38-02_version5locked.png">
              <a:extLst>
                <a:ext uri="{FF2B5EF4-FFF2-40B4-BE49-F238E27FC236}">
                  <a16:creationId xmlns:a16="http://schemas.microsoft.com/office/drawing/2014/main" id="{AF4D2592-6213-3F45-A2F1-B1EBF09747E8}"/>
                </a:ext>
              </a:extLst>
            </p:cNvPr>
            <p:cNvPicPr>
              <a:picLocks noChangeAspect="1" noChangeArrowheads="1"/>
            </p:cNvPicPr>
            <p:nvPr/>
          </p:nvPicPr>
          <p:blipFill>
            <a:blip r:embed="rId8" cstate="print"/>
            <a:srcRect l="20651" t="17293" r="21174"/>
            <a:stretch>
              <a:fillRect/>
            </a:stretch>
          </p:blipFill>
          <p:spPr bwMode="auto">
            <a:xfrm>
              <a:off x="4951751" y="3300551"/>
              <a:ext cx="456426" cy="1153591"/>
            </a:xfrm>
            <a:prstGeom prst="rect">
              <a:avLst/>
            </a:prstGeom>
            <a:noFill/>
          </p:spPr>
        </p:pic>
        <p:pic>
          <p:nvPicPr>
            <p:cNvPr id="7" name="Picture 2" descr="C:\Users\darrell_le\Pictures\NovaFlex\23mm &amp; 26mm\Product Shots\Air_Sryinge_THV_v2 (2).jpg">
              <a:extLst>
                <a:ext uri="{FF2B5EF4-FFF2-40B4-BE49-F238E27FC236}">
                  <a16:creationId xmlns:a16="http://schemas.microsoft.com/office/drawing/2014/main" id="{A641DEC8-9A62-A631-2ADE-45E8CEA0393B}"/>
                </a:ext>
              </a:extLst>
            </p:cNvPr>
            <p:cNvPicPr>
              <a:picLocks noChangeAspect="1" noChangeArrowheads="1"/>
            </p:cNvPicPr>
            <p:nvPr/>
          </p:nvPicPr>
          <p:blipFill>
            <a:blip r:embed="rId9" cstate="print">
              <a:clrChange>
                <a:clrFrom>
                  <a:srgbClr val="FFFFFF"/>
                </a:clrFrom>
                <a:clrTo>
                  <a:srgbClr val="FFFFFF">
                    <a:alpha val="0"/>
                  </a:srgbClr>
                </a:clrTo>
              </a:clrChange>
            </a:blip>
            <a:srcRect l="14903" t="26631" r="49004" b="15829"/>
            <a:stretch>
              <a:fillRect/>
            </a:stretch>
          </p:blipFill>
          <p:spPr bwMode="auto">
            <a:xfrm>
              <a:off x="4479594" y="3507657"/>
              <a:ext cx="414745" cy="877624"/>
            </a:xfrm>
            <a:prstGeom prst="rect">
              <a:avLst/>
            </a:prstGeom>
            <a:noFill/>
          </p:spPr>
        </p:pic>
      </p:grpSp>
      <p:sp>
        <p:nvSpPr>
          <p:cNvPr id="9" name="TextBox 12">
            <a:extLst>
              <a:ext uri="{FF2B5EF4-FFF2-40B4-BE49-F238E27FC236}">
                <a16:creationId xmlns:a16="http://schemas.microsoft.com/office/drawing/2014/main" id="{8FFFA894-FE3D-266D-1C61-3C71076562E3}"/>
              </a:ext>
            </a:extLst>
          </p:cNvPr>
          <p:cNvSpPr txBox="1">
            <a:spLocks noChangeArrowheads="1"/>
          </p:cNvSpPr>
          <p:nvPr/>
        </p:nvSpPr>
        <p:spPr bwMode="auto">
          <a:xfrm>
            <a:off x="6178085" y="2981679"/>
            <a:ext cx="1912491" cy="253916"/>
          </a:xfrm>
          <a:prstGeom prst="rect">
            <a:avLst/>
          </a:prstGeom>
          <a:noFill/>
          <a:ln w="9525">
            <a:noFill/>
            <a:miter lim="800000"/>
            <a:headEnd/>
            <a:tailEnd/>
          </a:ln>
        </p:spPr>
        <p:txBody>
          <a:bodyPr wrap="square" lIns="0" tIns="91440" rIns="0" bIns="0">
            <a:spAutoFit/>
          </a:bodyPr>
          <a:lstStyle/>
          <a:p>
            <a:r>
              <a:rPr lang="en-US" sz="1050" b="1" dirty="0">
                <a:latin typeface="+mn-lt"/>
              </a:rPr>
              <a:t>Accessories </a:t>
            </a:r>
          </a:p>
        </p:txBody>
      </p:sp>
      <p:sp>
        <p:nvSpPr>
          <p:cNvPr id="6" name="Footer Placeholder 5">
            <a:extLst>
              <a:ext uri="{FF2B5EF4-FFF2-40B4-BE49-F238E27FC236}">
                <a16:creationId xmlns:a16="http://schemas.microsoft.com/office/drawing/2014/main" id="{7D771108-7ED0-12CA-3F46-127B817973C4}"/>
              </a:ext>
            </a:extLst>
          </p:cNvPr>
          <p:cNvSpPr>
            <a:spLocks noGrp="1"/>
          </p:cNvSpPr>
          <p:nvPr>
            <p:ph type="ftr" sz="quarter" idx="11"/>
          </p:nvPr>
        </p:nvSpPr>
        <p:spPr/>
        <p:txBody>
          <a:bodyPr/>
          <a:lstStyle/>
          <a:p>
            <a:r>
              <a:rPr lang="en-US" dirty="0"/>
              <a:t>DOC-0250104 Rev A </a:t>
            </a:r>
          </a:p>
        </p:txBody>
      </p:sp>
      <p:sp>
        <p:nvSpPr>
          <p:cNvPr id="4" name="Slide Number Placeholder 3">
            <a:extLst>
              <a:ext uri="{FF2B5EF4-FFF2-40B4-BE49-F238E27FC236}">
                <a16:creationId xmlns:a16="http://schemas.microsoft.com/office/drawing/2014/main" id="{9593F285-E4B4-FED7-3F3C-341FF6C7F448}"/>
              </a:ext>
            </a:extLst>
          </p:cNvPr>
          <p:cNvSpPr>
            <a:spLocks noGrp="1"/>
          </p:cNvSpPr>
          <p:nvPr>
            <p:ph type="sldNum" sz="quarter" idx="12"/>
          </p:nvPr>
        </p:nvSpPr>
        <p:spPr/>
        <p:txBody>
          <a:bodyPr/>
          <a:lstStyle/>
          <a:p>
            <a:fld id="{CDBA9528-BCFE-1E43-A37D-912FF3C527A6}" type="slidenum">
              <a:rPr lang="en-US" smtClean="0"/>
              <a:pPr/>
              <a:t>6</a:t>
            </a:fld>
            <a:endParaRPr lang="en-US" dirty="0"/>
          </a:p>
        </p:txBody>
      </p:sp>
      <p:grpSp>
        <p:nvGrpSpPr>
          <p:cNvPr id="1040" name="Group 1039">
            <a:extLst>
              <a:ext uri="{FF2B5EF4-FFF2-40B4-BE49-F238E27FC236}">
                <a16:creationId xmlns:a16="http://schemas.microsoft.com/office/drawing/2014/main" id="{FE180A8F-58CF-5B1C-C07F-919B4A0A9A62}"/>
              </a:ext>
            </a:extLst>
          </p:cNvPr>
          <p:cNvGrpSpPr/>
          <p:nvPr/>
        </p:nvGrpSpPr>
        <p:grpSpPr>
          <a:xfrm>
            <a:off x="7129464" y="1108079"/>
            <a:ext cx="1643062" cy="1639537"/>
            <a:chOff x="7129464" y="1108079"/>
            <a:chExt cx="1643062" cy="1639537"/>
          </a:xfrm>
        </p:grpSpPr>
        <p:sp>
          <p:nvSpPr>
            <p:cNvPr id="1041" name="Rectangle: Rounded Corners 20">
              <a:extLst>
                <a:ext uri="{FF2B5EF4-FFF2-40B4-BE49-F238E27FC236}">
                  <a16:creationId xmlns:a16="http://schemas.microsoft.com/office/drawing/2014/main" id="{61D86350-5680-006D-7A98-F6DE57A19807}"/>
                </a:ext>
              </a:extLst>
            </p:cNvPr>
            <p:cNvSpPr/>
            <p:nvPr/>
          </p:nvSpPr>
          <p:spPr>
            <a:xfrm>
              <a:off x="7129464" y="1108079"/>
              <a:ext cx="1643062" cy="1639537"/>
            </a:xfrm>
            <a:prstGeom prst="roundRect">
              <a:avLst>
                <a:gd name="adj" fmla="val 6798"/>
              </a:avLst>
            </a:prstGeom>
            <a:solidFill>
              <a:schemeClr val="bg2">
                <a:lumMod val="20000"/>
                <a:lumOff val="80000"/>
              </a:schemeClr>
            </a:solidFill>
            <a:ln w="50800">
              <a:solidFill>
                <a:schemeClr val="bg1"/>
              </a:solidFill>
            </a:ln>
            <a:effectLst>
              <a:outerShdw blurRad="190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lIns="137160" tIns="68580" rtlCol="0" anchor="t"/>
            <a:lstStyle/>
            <a:p>
              <a:r>
                <a:rPr lang="en-US" sz="1050" b="1" dirty="0">
                  <a:solidFill>
                    <a:schemeClr val="tx1"/>
                  </a:solidFill>
                </a:rPr>
                <a:t>Color-coded system</a:t>
              </a:r>
            </a:p>
          </p:txBody>
        </p:sp>
        <p:grpSp>
          <p:nvGrpSpPr>
            <p:cNvPr id="1042" name="Group 1041">
              <a:extLst>
                <a:ext uri="{FF2B5EF4-FFF2-40B4-BE49-F238E27FC236}">
                  <a16:creationId xmlns:a16="http://schemas.microsoft.com/office/drawing/2014/main" id="{58C95D1F-8451-51F6-46BA-06125FD37892}"/>
                </a:ext>
              </a:extLst>
            </p:cNvPr>
            <p:cNvGrpSpPr/>
            <p:nvPr/>
          </p:nvGrpSpPr>
          <p:grpSpPr>
            <a:xfrm>
              <a:off x="7158539" y="1470991"/>
              <a:ext cx="1584234" cy="1250730"/>
              <a:chOff x="9653222" y="-532723"/>
              <a:chExt cx="1551449" cy="1186519"/>
            </a:xfrm>
          </p:grpSpPr>
          <p:sp>
            <p:nvSpPr>
              <p:cNvPr id="1047" name="Rectangle 1046">
                <a:extLst>
                  <a:ext uri="{FF2B5EF4-FFF2-40B4-BE49-F238E27FC236}">
                    <a16:creationId xmlns:a16="http://schemas.microsoft.com/office/drawing/2014/main" id="{33085A6C-9C01-59EF-CE30-978FC1BA0A07}"/>
                  </a:ext>
                </a:extLst>
              </p:cNvPr>
              <p:cNvSpPr/>
              <p:nvPr/>
            </p:nvSpPr>
            <p:spPr>
              <a:xfrm>
                <a:off x="9653222" y="-532723"/>
                <a:ext cx="767530" cy="586909"/>
              </a:xfrm>
              <a:prstGeom prst="rect">
                <a:avLst/>
              </a:prstGeom>
              <a:solidFill>
                <a:srgbClr val="AE2573"/>
              </a:solidFill>
              <a:ln w="15875">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8" name="Round Single Corner Rectangle 1047">
                <a:extLst>
                  <a:ext uri="{FF2B5EF4-FFF2-40B4-BE49-F238E27FC236}">
                    <a16:creationId xmlns:a16="http://schemas.microsoft.com/office/drawing/2014/main" id="{92DA4D33-4739-84B2-EBD8-EA2C9031B9B4}"/>
                  </a:ext>
                </a:extLst>
              </p:cNvPr>
              <p:cNvSpPr/>
              <p:nvPr/>
            </p:nvSpPr>
            <p:spPr>
              <a:xfrm rot="10800000">
                <a:off x="9653222" y="66887"/>
                <a:ext cx="767529" cy="586909"/>
              </a:xfrm>
              <a:prstGeom prst="round1Rect">
                <a:avLst/>
              </a:prstGeom>
              <a:solidFill>
                <a:srgbClr val="753BBD"/>
              </a:solidFill>
              <a:ln w="15875">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9" name="Rectangle 1048">
                <a:extLst>
                  <a:ext uri="{FF2B5EF4-FFF2-40B4-BE49-F238E27FC236}">
                    <a16:creationId xmlns:a16="http://schemas.microsoft.com/office/drawing/2014/main" id="{C0ACD911-5210-0EA3-89F9-28D9D160FA59}"/>
                  </a:ext>
                </a:extLst>
              </p:cNvPr>
              <p:cNvSpPr/>
              <p:nvPr/>
            </p:nvSpPr>
            <p:spPr>
              <a:xfrm>
                <a:off x="10436858" y="-532723"/>
                <a:ext cx="767530" cy="586909"/>
              </a:xfrm>
              <a:prstGeom prst="rect">
                <a:avLst/>
              </a:prstGeom>
              <a:solidFill>
                <a:srgbClr val="84BD00"/>
              </a:solidFill>
              <a:ln w="15875">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0" name="Round Single Corner Rectangle 1049">
                <a:extLst>
                  <a:ext uri="{FF2B5EF4-FFF2-40B4-BE49-F238E27FC236}">
                    <a16:creationId xmlns:a16="http://schemas.microsoft.com/office/drawing/2014/main" id="{37A8E8B9-D12B-22EF-58E8-998A31962652}"/>
                  </a:ext>
                </a:extLst>
              </p:cNvPr>
              <p:cNvSpPr/>
              <p:nvPr/>
            </p:nvSpPr>
            <p:spPr>
              <a:xfrm rot="10800000" flipH="1">
                <a:off x="10436575" y="66887"/>
                <a:ext cx="768096" cy="586909"/>
              </a:xfrm>
              <a:prstGeom prst="round1Rect">
                <a:avLst/>
              </a:prstGeom>
              <a:solidFill>
                <a:srgbClr val="ED8B00"/>
              </a:solidFill>
              <a:ln w="15875">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3" name="TextBox 1042">
              <a:extLst>
                <a:ext uri="{FF2B5EF4-FFF2-40B4-BE49-F238E27FC236}">
                  <a16:creationId xmlns:a16="http://schemas.microsoft.com/office/drawing/2014/main" id="{9DC72DC8-0D99-F91D-8C37-1DF0BB4C3198}"/>
                </a:ext>
              </a:extLst>
            </p:cNvPr>
            <p:cNvSpPr txBox="1"/>
            <p:nvPr/>
          </p:nvSpPr>
          <p:spPr>
            <a:xfrm>
              <a:off x="7238789" y="1555963"/>
              <a:ext cx="668219" cy="400110"/>
            </a:xfrm>
            <a:prstGeom prst="rect">
              <a:avLst/>
            </a:prstGeom>
            <a:noFill/>
          </p:spPr>
          <p:txBody>
            <a:bodyPr wrap="square" lIns="0" rIns="0">
              <a:spAutoFit/>
            </a:bodyPr>
            <a:lstStyle/>
            <a:p>
              <a:r>
                <a:rPr lang="en-US" sz="1050" dirty="0">
                  <a:solidFill>
                    <a:schemeClr val="bg1"/>
                  </a:solidFill>
                </a:rPr>
                <a:t>Pink</a:t>
              </a:r>
            </a:p>
            <a:p>
              <a:r>
                <a:rPr lang="en-US" sz="900" b="1" dirty="0">
                  <a:solidFill>
                    <a:schemeClr val="bg1"/>
                  </a:solidFill>
                </a:rPr>
                <a:t>20 mm THV</a:t>
              </a:r>
            </a:p>
          </p:txBody>
        </p:sp>
        <p:sp>
          <p:nvSpPr>
            <p:cNvPr id="1044" name="TextBox 1043">
              <a:extLst>
                <a:ext uri="{FF2B5EF4-FFF2-40B4-BE49-F238E27FC236}">
                  <a16:creationId xmlns:a16="http://schemas.microsoft.com/office/drawing/2014/main" id="{002E7F5B-9F09-33F1-ED8D-4F1F6BC92C1B}"/>
                </a:ext>
              </a:extLst>
            </p:cNvPr>
            <p:cNvSpPr txBox="1"/>
            <p:nvPr/>
          </p:nvSpPr>
          <p:spPr>
            <a:xfrm>
              <a:off x="8031843" y="1555963"/>
              <a:ext cx="667512" cy="400110"/>
            </a:xfrm>
            <a:prstGeom prst="rect">
              <a:avLst/>
            </a:prstGeom>
            <a:noFill/>
          </p:spPr>
          <p:txBody>
            <a:bodyPr wrap="square" lIns="0" rIns="0">
              <a:spAutoFit/>
            </a:bodyPr>
            <a:lstStyle>
              <a:defPPr>
                <a:defRPr lang="en-US"/>
              </a:defPPr>
              <a:lvl1pPr algn="ctr">
                <a:defRPr sz="1200">
                  <a:solidFill>
                    <a:schemeClr val="bg1"/>
                  </a:solidFill>
                </a:defRPr>
              </a:lvl1pPr>
            </a:lstStyle>
            <a:p>
              <a:pPr algn="l"/>
              <a:r>
                <a:rPr lang="en-US" sz="1050" dirty="0"/>
                <a:t>Green</a:t>
              </a:r>
            </a:p>
            <a:p>
              <a:pPr algn="l"/>
              <a:r>
                <a:rPr lang="en-US" sz="900" b="1" dirty="0"/>
                <a:t>23 mm THV</a:t>
              </a:r>
            </a:p>
          </p:txBody>
        </p:sp>
        <p:sp>
          <p:nvSpPr>
            <p:cNvPr id="1045" name="TextBox 1044">
              <a:extLst>
                <a:ext uri="{FF2B5EF4-FFF2-40B4-BE49-F238E27FC236}">
                  <a16:creationId xmlns:a16="http://schemas.microsoft.com/office/drawing/2014/main" id="{1E72281C-F9C4-0EB8-8DF6-18E92B2B1136}"/>
                </a:ext>
              </a:extLst>
            </p:cNvPr>
            <p:cNvSpPr txBox="1"/>
            <p:nvPr/>
          </p:nvSpPr>
          <p:spPr>
            <a:xfrm>
              <a:off x="7239142" y="2209665"/>
              <a:ext cx="667512" cy="400110"/>
            </a:xfrm>
            <a:prstGeom prst="rect">
              <a:avLst/>
            </a:prstGeom>
            <a:noFill/>
          </p:spPr>
          <p:txBody>
            <a:bodyPr wrap="square" lIns="0" rIns="0">
              <a:spAutoFit/>
            </a:bodyPr>
            <a:lstStyle>
              <a:defPPr>
                <a:defRPr lang="en-US"/>
              </a:defPPr>
              <a:lvl1pPr>
                <a:defRPr sz="1050" b="1">
                  <a:solidFill>
                    <a:schemeClr val="bg1"/>
                  </a:solidFill>
                </a:defRPr>
              </a:lvl1pPr>
            </a:lstStyle>
            <a:p>
              <a:r>
                <a:rPr lang="en-US" b="0" dirty="0"/>
                <a:t>Purple</a:t>
              </a:r>
            </a:p>
            <a:p>
              <a:r>
                <a:rPr lang="en-US" sz="900" dirty="0"/>
                <a:t>26 mm THV</a:t>
              </a:r>
            </a:p>
          </p:txBody>
        </p:sp>
        <p:sp>
          <p:nvSpPr>
            <p:cNvPr id="1046" name="TextBox 1045">
              <a:extLst>
                <a:ext uri="{FF2B5EF4-FFF2-40B4-BE49-F238E27FC236}">
                  <a16:creationId xmlns:a16="http://schemas.microsoft.com/office/drawing/2014/main" id="{8BD27138-3FC2-4E4E-FA1D-AE0BE65BE500}"/>
                </a:ext>
              </a:extLst>
            </p:cNvPr>
            <p:cNvSpPr txBox="1"/>
            <p:nvPr/>
          </p:nvSpPr>
          <p:spPr>
            <a:xfrm>
              <a:off x="8031843" y="2209665"/>
              <a:ext cx="667512" cy="400110"/>
            </a:xfrm>
            <a:prstGeom prst="rect">
              <a:avLst/>
            </a:prstGeom>
            <a:noFill/>
          </p:spPr>
          <p:txBody>
            <a:bodyPr wrap="square" lIns="0" rIns="0">
              <a:spAutoFit/>
            </a:bodyPr>
            <a:lstStyle>
              <a:defPPr>
                <a:defRPr lang="en-US"/>
              </a:defPPr>
              <a:lvl1pPr>
                <a:defRPr sz="1050" b="1">
                  <a:solidFill>
                    <a:schemeClr val="bg1"/>
                  </a:solidFill>
                </a:defRPr>
              </a:lvl1pPr>
            </a:lstStyle>
            <a:p>
              <a:r>
                <a:rPr lang="en-US" b="0" dirty="0"/>
                <a:t>Orange</a:t>
              </a:r>
            </a:p>
            <a:p>
              <a:r>
                <a:rPr lang="en-US" sz="900" dirty="0"/>
                <a:t>29 mm THV</a:t>
              </a:r>
            </a:p>
          </p:txBody>
        </p:sp>
      </p:grpSp>
      <p:pic>
        <p:nvPicPr>
          <p:cNvPr id="5" name="Picture 4" descr="A close up of an orange object&#10;&#10;AI-generated content may be incorrect.">
            <a:extLst>
              <a:ext uri="{FF2B5EF4-FFF2-40B4-BE49-F238E27FC236}">
                <a16:creationId xmlns:a16="http://schemas.microsoft.com/office/drawing/2014/main" id="{0FDD8B93-DF6E-E99E-0BE8-5E5DB9B5DFD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18669" y="2981679"/>
            <a:ext cx="461598" cy="1264197"/>
          </a:xfrm>
          <a:prstGeom prst="rect">
            <a:avLst/>
          </a:prstGeom>
        </p:spPr>
      </p:pic>
    </p:spTree>
    <p:custDataLst>
      <p:tags r:id="rId1"/>
    </p:custDataLst>
    <p:extLst>
      <p:ext uri="{BB962C8B-B14F-4D97-AF65-F5344CB8AC3E}">
        <p14:creationId xmlns:p14="http://schemas.microsoft.com/office/powerpoint/2010/main" val="94770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096853"/>
            <a:ext cx="3749040" cy="1600627"/>
          </a:xfrm>
        </p:spPr>
        <p:txBody>
          <a:bodyPr/>
          <a:lstStyle/>
          <a:p>
            <a:r>
              <a:rPr lang="en-US" dirty="0"/>
              <a:t>Device specifications</a:t>
            </a:r>
          </a:p>
        </p:txBody>
      </p:sp>
      <p:sp>
        <p:nvSpPr>
          <p:cNvPr id="4" name="Text Placeholder 3">
            <a:extLst>
              <a:ext uri="{FF2B5EF4-FFF2-40B4-BE49-F238E27FC236}">
                <a16:creationId xmlns:a16="http://schemas.microsoft.com/office/drawing/2014/main" id="{C589A12C-7787-8190-2995-EF015CA107AF}"/>
              </a:ext>
            </a:extLst>
          </p:cNvPr>
          <p:cNvSpPr>
            <a:spLocks noGrp="1"/>
          </p:cNvSpPr>
          <p:nvPr>
            <p:ph type="body" idx="1"/>
          </p:nvPr>
        </p:nvSpPr>
        <p:spPr/>
        <p:txBody>
          <a:bodyPr/>
          <a:lstStyle/>
          <a:p>
            <a:endParaRPr lang="en-US" dirty="0"/>
          </a:p>
        </p:txBody>
      </p:sp>
    </p:spTree>
    <p:custDataLst>
      <p:tags r:id="rId1"/>
    </p:custDataLst>
    <p:extLst>
      <p:ext uri="{BB962C8B-B14F-4D97-AF65-F5344CB8AC3E}">
        <p14:creationId xmlns:p14="http://schemas.microsoft.com/office/powerpoint/2010/main" val="1752968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8640" y="310896"/>
            <a:ext cx="8046318" cy="685800"/>
          </a:xfrm>
        </p:spPr>
        <p:txBody>
          <a:bodyPr/>
          <a:lstStyle/>
          <a:p>
            <a:r>
              <a:rPr lang="en-US" dirty="0"/>
              <a:t>Edwards SAPIEN 3 THV</a:t>
            </a:r>
          </a:p>
        </p:txBody>
      </p:sp>
      <p:sp>
        <p:nvSpPr>
          <p:cNvPr id="8" name="Footer Placeholder 7">
            <a:extLst>
              <a:ext uri="{FF2B5EF4-FFF2-40B4-BE49-F238E27FC236}">
                <a16:creationId xmlns:a16="http://schemas.microsoft.com/office/drawing/2014/main" id="{C315097C-20FC-0B91-439D-FA3560C5F1BD}"/>
              </a:ext>
            </a:extLst>
          </p:cNvPr>
          <p:cNvSpPr>
            <a:spLocks noGrp="1"/>
          </p:cNvSpPr>
          <p:nvPr>
            <p:ph type="ftr" sz="quarter" idx="11"/>
          </p:nvPr>
        </p:nvSpPr>
        <p:spPr>
          <a:xfrm>
            <a:off x="3950208" y="4965192"/>
            <a:ext cx="3108960" cy="182880"/>
          </a:xfrm>
        </p:spPr>
        <p:txBody>
          <a:bodyPr/>
          <a:lstStyle/>
          <a:p>
            <a:r>
              <a:rPr lang="en-US" dirty="0"/>
              <a:t>DOC-0250104 Rev A </a:t>
            </a:r>
          </a:p>
        </p:txBody>
      </p:sp>
      <p:grpSp>
        <p:nvGrpSpPr>
          <p:cNvPr id="6" name="Group 5">
            <a:extLst>
              <a:ext uri="{FF2B5EF4-FFF2-40B4-BE49-F238E27FC236}">
                <a16:creationId xmlns:a16="http://schemas.microsoft.com/office/drawing/2014/main" id="{0C3502DE-E2AF-331F-140B-FE8474C78C4C}"/>
              </a:ext>
            </a:extLst>
          </p:cNvPr>
          <p:cNvGrpSpPr/>
          <p:nvPr/>
        </p:nvGrpSpPr>
        <p:grpSpPr>
          <a:xfrm>
            <a:off x="704611" y="1008663"/>
            <a:ext cx="7196227" cy="3683071"/>
            <a:chOff x="2551460" y="577149"/>
            <a:chExt cx="6152152" cy="3148709"/>
          </a:xfrm>
        </p:grpSpPr>
        <p:sp>
          <p:nvSpPr>
            <p:cNvPr id="2" name="Oval 1">
              <a:extLst>
                <a:ext uri="{FF2B5EF4-FFF2-40B4-BE49-F238E27FC236}">
                  <a16:creationId xmlns:a16="http://schemas.microsoft.com/office/drawing/2014/main" id="{6F5DCE1C-5D64-9247-BC06-20945EDC99BB}"/>
                </a:ext>
              </a:extLst>
            </p:cNvPr>
            <p:cNvSpPr/>
            <p:nvPr/>
          </p:nvSpPr>
          <p:spPr>
            <a:xfrm>
              <a:off x="2551460" y="577149"/>
              <a:ext cx="2988644" cy="2988644"/>
            </a:xfrm>
            <a:prstGeom prst="ellipse">
              <a:avLst/>
            </a:prstGeom>
            <a:solidFill>
              <a:schemeClr val="bg1">
                <a:lumMod val="85000"/>
              </a:schemeClr>
            </a:solidFill>
            <a:ln w="63500">
              <a:solidFill>
                <a:schemeClr val="bg1"/>
              </a:solidFill>
            </a:ln>
            <a:effectLst>
              <a:outerShdw blurRad="3810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Rectangle 20"/>
            <p:cNvSpPr/>
            <p:nvPr/>
          </p:nvSpPr>
          <p:spPr>
            <a:xfrm>
              <a:off x="5966688" y="3136025"/>
              <a:ext cx="2010054" cy="589833"/>
            </a:xfrm>
            <a:prstGeom prst="rect">
              <a:avLst/>
            </a:prstGeom>
            <a:ln>
              <a:noFill/>
            </a:ln>
            <a:effectLst/>
          </p:spPr>
          <p:txBody>
            <a:bodyPr wrap="square">
              <a:spAutoFit/>
            </a:bodyPr>
            <a:lstStyle/>
            <a:p>
              <a:pPr>
                <a:spcBef>
                  <a:spcPts val="675"/>
                </a:spcBef>
                <a:defRPr/>
              </a:pPr>
              <a:r>
                <a:rPr lang="en-US" sz="1200" b="1" kern="0" dirty="0">
                  <a:cs typeface="Arial" pitchFamily="34" charset="0"/>
                </a:rPr>
                <a:t>Outer skirt</a:t>
              </a:r>
            </a:p>
            <a:p>
              <a:pPr marL="128585" indent="-128585">
                <a:spcBef>
                  <a:spcPts val="675"/>
                </a:spcBef>
                <a:buClr>
                  <a:srgbClr val="C00000"/>
                </a:buClr>
                <a:buFont typeface="Wingdings" panose="05000000000000000000" pitchFamily="2" charset="2"/>
                <a:buChar char="§"/>
                <a:defRPr/>
              </a:pPr>
              <a:r>
                <a:rPr lang="en-US" sz="1050" kern="0" dirty="0">
                  <a:cs typeface="Arial" pitchFamily="34" charset="0"/>
                </a:rPr>
                <a:t>PET outer skirt designed to minimize paravalvular leak</a:t>
              </a:r>
            </a:p>
          </p:txBody>
        </p:sp>
        <p:pic>
          <p:nvPicPr>
            <p:cNvPr id="13" name="Picture 12" descr="SAPIEN3.26mm.01.04.16Deg.WBG.f0.02.png">
              <a:extLst>
                <a:ext uri="{FF2B5EF4-FFF2-40B4-BE49-F238E27FC236}">
                  <a16:creationId xmlns:a16="http://schemas.microsoft.com/office/drawing/2014/main" id="{276DF6F1-F672-7040-99EC-C7EFBE62C888}"/>
                </a:ext>
              </a:extLst>
            </p:cNvPr>
            <p:cNvPicPr>
              <a:picLocks noChangeAspect="1"/>
            </p:cNvPicPr>
            <p:nvPr/>
          </p:nvPicPr>
          <p:blipFill>
            <a:blip r:embed="rId4" cstate="print"/>
            <a:srcRect l="26389" t="18052" r="27530" b="20515"/>
            <a:stretch>
              <a:fillRect/>
            </a:stretch>
          </p:blipFill>
          <p:spPr>
            <a:xfrm>
              <a:off x="2927500" y="919894"/>
              <a:ext cx="2260023" cy="2259743"/>
            </a:xfrm>
            <a:prstGeom prst="rect">
              <a:avLst/>
            </a:prstGeom>
            <a:ln>
              <a:noFill/>
            </a:ln>
            <a:effectLst/>
          </p:spPr>
        </p:pic>
        <p:sp>
          <p:nvSpPr>
            <p:cNvPr id="14" name="Right Bracket 13">
              <a:extLst>
                <a:ext uri="{FF2B5EF4-FFF2-40B4-BE49-F238E27FC236}">
                  <a16:creationId xmlns:a16="http://schemas.microsoft.com/office/drawing/2014/main" id="{5BBA25B8-EFEB-B841-9921-175A9CFCD392}"/>
                </a:ext>
              </a:extLst>
            </p:cNvPr>
            <p:cNvSpPr/>
            <p:nvPr/>
          </p:nvSpPr>
          <p:spPr>
            <a:xfrm rot="5400000">
              <a:off x="3964836" y="2088170"/>
              <a:ext cx="185351" cy="2141303"/>
            </a:xfrm>
            <a:prstGeom prst="rightBracket">
              <a:avLst>
                <a:gd name="adj" fmla="val 0"/>
              </a:avLst>
            </a:prstGeom>
            <a:noFill/>
            <a:ln w="12700" cap="rnd" cmpd="sng" algn="ctr">
              <a:solidFill>
                <a:srgbClr val="C00000"/>
              </a:solidFill>
              <a:prstDash val="solid"/>
              <a:headEnd type="none"/>
              <a:tailEnd type="none"/>
            </a:ln>
            <a:effectLst/>
          </p:spPr>
          <p:txBody>
            <a:bodyPr rtlCol="0" anchor="ctr"/>
            <a:lstStyle/>
            <a:p>
              <a:pPr algn="ctr">
                <a:lnSpc>
                  <a:spcPct val="90000"/>
                </a:lnSpc>
                <a:spcBef>
                  <a:spcPts val="225"/>
                </a:spcBef>
                <a:defRPr/>
              </a:pPr>
              <a:endParaRPr lang="en-US" kern="0" dirty="0">
                <a:solidFill>
                  <a:sysClr val="windowText" lastClr="000000"/>
                </a:solidFill>
              </a:endParaRPr>
            </a:p>
          </p:txBody>
        </p:sp>
        <p:sp>
          <p:nvSpPr>
            <p:cNvPr id="16" name="Rectangle 15">
              <a:extLst>
                <a:ext uri="{FF2B5EF4-FFF2-40B4-BE49-F238E27FC236}">
                  <a16:creationId xmlns:a16="http://schemas.microsoft.com/office/drawing/2014/main" id="{C2B9039D-6807-1F48-8669-86783F05D3B1}"/>
                </a:ext>
              </a:extLst>
            </p:cNvPr>
            <p:cNvSpPr/>
            <p:nvPr/>
          </p:nvSpPr>
          <p:spPr>
            <a:xfrm>
              <a:off x="5966691" y="1171932"/>
              <a:ext cx="2682850" cy="804716"/>
            </a:xfrm>
            <a:prstGeom prst="rect">
              <a:avLst/>
            </a:prstGeom>
            <a:ln>
              <a:noFill/>
            </a:ln>
            <a:effectLst/>
          </p:spPr>
          <p:txBody>
            <a:bodyPr wrap="square">
              <a:spAutoFit/>
            </a:bodyPr>
            <a:lstStyle/>
            <a:p>
              <a:pPr>
                <a:spcBef>
                  <a:spcPts val="675"/>
                </a:spcBef>
                <a:buClr>
                  <a:srgbClr val="C00000"/>
                </a:buClr>
                <a:defRPr/>
              </a:pPr>
              <a:r>
                <a:rPr lang="en-US" sz="1200" b="1" kern="0" dirty="0">
                  <a:cs typeface="Arial" pitchFamily="34" charset="0"/>
                </a:rPr>
                <a:t>Bovine pericardial tissue</a:t>
              </a:r>
            </a:p>
            <a:p>
              <a:pPr marL="128585" indent="-128585">
                <a:spcBef>
                  <a:spcPts val="675"/>
                </a:spcBef>
                <a:buClr>
                  <a:srgbClr val="C00000"/>
                </a:buClr>
                <a:buFont typeface="Wingdings" panose="05000000000000000000" pitchFamily="2" charset="2"/>
                <a:buChar char="§"/>
                <a:defRPr/>
              </a:pPr>
              <a:r>
                <a:rPr lang="en-US" sz="1050" kern="0" dirty="0">
                  <a:cs typeface="Arial" pitchFamily="34" charset="0"/>
                </a:rPr>
                <a:t>Scalloped leaflet shape</a:t>
              </a:r>
            </a:p>
            <a:p>
              <a:pPr marL="128585" indent="-128585">
                <a:spcBef>
                  <a:spcPts val="675"/>
                </a:spcBef>
                <a:buClr>
                  <a:srgbClr val="C00000"/>
                </a:buClr>
                <a:buFont typeface="Wingdings" panose="05000000000000000000" pitchFamily="2" charset="2"/>
                <a:buChar char="§"/>
                <a:defRPr/>
              </a:pPr>
              <a:r>
                <a:rPr lang="en-US" sz="1050" kern="0" dirty="0">
                  <a:cs typeface="Arial" pitchFamily="34" charset="0"/>
                </a:rPr>
                <a:t>Carpentier-Edwards ThermaFix* process is intended to minimize the risk of calcification</a:t>
              </a:r>
            </a:p>
          </p:txBody>
        </p:sp>
        <p:sp>
          <p:nvSpPr>
            <p:cNvPr id="17" name="TextBox 16">
              <a:extLst>
                <a:ext uri="{FF2B5EF4-FFF2-40B4-BE49-F238E27FC236}">
                  <a16:creationId xmlns:a16="http://schemas.microsoft.com/office/drawing/2014/main" id="{E142B715-941B-B144-8657-322C5B4759B3}"/>
                </a:ext>
              </a:extLst>
            </p:cNvPr>
            <p:cNvSpPr txBox="1"/>
            <p:nvPr/>
          </p:nvSpPr>
          <p:spPr>
            <a:xfrm>
              <a:off x="5966688" y="2254121"/>
              <a:ext cx="2309047" cy="451694"/>
            </a:xfrm>
            <a:prstGeom prst="rect">
              <a:avLst/>
            </a:prstGeom>
            <a:noFill/>
            <a:ln>
              <a:noFill/>
            </a:ln>
          </p:spPr>
          <p:txBody>
            <a:bodyPr wrap="square" rtlCol="0">
              <a:spAutoFit/>
            </a:bodyPr>
            <a:lstStyle/>
            <a:p>
              <a:pPr>
                <a:spcBef>
                  <a:spcPts val="675"/>
                </a:spcBef>
                <a:defRPr/>
              </a:pPr>
              <a:r>
                <a:rPr lang="en-US" sz="1200" b="1" kern="0" dirty="0">
                  <a:cs typeface="Arial" pitchFamily="34" charset="0"/>
                </a:rPr>
                <a:t>Inner skirt</a:t>
              </a:r>
            </a:p>
            <a:p>
              <a:pPr marL="128585" indent="-128585">
                <a:spcBef>
                  <a:spcPts val="675"/>
                </a:spcBef>
                <a:buClr>
                  <a:srgbClr val="C00000"/>
                </a:buClr>
                <a:buFont typeface="Wingdings" panose="05000000000000000000" pitchFamily="2" charset="2"/>
                <a:buChar char="§"/>
                <a:defRPr/>
              </a:pPr>
              <a:r>
                <a:rPr lang="en-US" sz="1050" kern="0" dirty="0">
                  <a:cs typeface="Arial" pitchFamily="34" charset="0"/>
                </a:rPr>
                <a:t>Polyethylene terephthalate (PET)</a:t>
              </a:r>
            </a:p>
          </p:txBody>
        </p:sp>
        <p:cxnSp>
          <p:nvCxnSpPr>
            <p:cNvPr id="27" name="Elbow Connector 26"/>
            <p:cNvCxnSpPr>
              <a:cxnSpLocks/>
            </p:cNvCxnSpPr>
            <p:nvPr/>
          </p:nvCxnSpPr>
          <p:spPr>
            <a:xfrm rot="10800000" flipV="1">
              <a:off x="4830214" y="1289704"/>
              <a:ext cx="1094426" cy="494711"/>
            </a:xfrm>
            <a:prstGeom prst="bentConnector3">
              <a:avLst>
                <a:gd name="adj1" fmla="val 50000"/>
              </a:avLst>
            </a:prstGeom>
            <a:noFill/>
            <a:ln w="12700" cap="flat" cmpd="sng" algn="ctr">
              <a:solidFill>
                <a:srgbClr val="C00000"/>
              </a:solidFill>
              <a:prstDash val="solid"/>
              <a:headEnd type="oval"/>
              <a:tailEnd type="oval"/>
            </a:ln>
            <a:effectLst/>
          </p:spPr>
        </p:cxnSp>
        <p:cxnSp>
          <p:nvCxnSpPr>
            <p:cNvPr id="31" name="Elbow Connector 30">
              <a:extLst>
                <a:ext uri="{FF2B5EF4-FFF2-40B4-BE49-F238E27FC236}">
                  <a16:creationId xmlns:a16="http://schemas.microsoft.com/office/drawing/2014/main" id="{7C05AEA8-F36D-D447-8881-EFD80DF31CF1}"/>
                </a:ext>
              </a:extLst>
            </p:cNvPr>
            <p:cNvCxnSpPr>
              <a:cxnSpLocks/>
            </p:cNvCxnSpPr>
            <p:nvPr/>
          </p:nvCxnSpPr>
          <p:spPr>
            <a:xfrm rot="10800000" flipV="1">
              <a:off x="4204829" y="2362203"/>
              <a:ext cx="1719812" cy="12476"/>
            </a:xfrm>
            <a:prstGeom prst="bentConnector3">
              <a:avLst>
                <a:gd name="adj1" fmla="val 50000"/>
              </a:avLst>
            </a:prstGeom>
            <a:noFill/>
            <a:ln w="12700" cap="flat" cmpd="sng" algn="ctr">
              <a:solidFill>
                <a:srgbClr val="C00000"/>
              </a:solidFill>
              <a:prstDash val="solid"/>
              <a:headEnd type="oval"/>
              <a:tailEnd type="oval"/>
            </a:ln>
            <a:effectLst/>
          </p:spPr>
        </p:cxnSp>
        <p:cxnSp>
          <p:nvCxnSpPr>
            <p:cNvPr id="37" name="Straight Connector 36">
              <a:extLst>
                <a:ext uri="{FF2B5EF4-FFF2-40B4-BE49-F238E27FC236}">
                  <a16:creationId xmlns:a16="http://schemas.microsoft.com/office/drawing/2014/main" id="{DE2E7B07-9F82-C042-8E48-275020EFE93E}"/>
                </a:ext>
              </a:extLst>
            </p:cNvPr>
            <p:cNvCxnSpPr>
              <a:cxnSpLocks/>
            </p:cNvCxnSpPr>
            <p:nvPr/>
          </p:nvCxnSpPr>
          <p:spPr>
            <a:xfrm>
              <a:off x="5064734" y="3250690"/>
              <a:ext cx="859906" cy="0"/>
            </a:xfrm>
            <a:prstGeom prst="line">
              <a:avLst/>
            </a:prstGeom>
            <a:noFill/>
            <a:ln w="12700" cap="flat" cmpd="sng" algn="ctr">
              <a:solidFill>
                <a:srgbClr val="C00000"/>
              </a:solidFill>
              <a:prstDash val="solid"/>
              <a:headEnd type="none"/>
              <a:tailEnd type="oval"/>
            </a:ln>
            <a:effectLst/>
          </p:spPr>
        </p:cxnSp>
        <p:grpSp>
          <p:nvGrpSpPr>
            <p:cNvPr id="5" name="Group 4">
              <a:extLst>
                <a:ext uri="{FF2B5EF4-FFF2-40B4-BE49-F238E27FC236}">
                  <a16:creationId xmlns:a16="http://schemas.microsoft.com/office/drawing/2014/main" id="{7CD7B070-4059-8A43-8757-849D4BE2648A}"/>
                </a:ext>
              </a:extLst>
            </p:cNvPr>
            <p:cNvGrpSpPr/>
            <p:nvPr/>
          </p:nvGrpSpPr>
          <p:grpSpPr>
            <a:xfrm>
              <a:off x="6024546" y="2135958"/>
              <a:ext cx="2679066" cy="884799"/>
              <a:chOff x="5261779" y="3700447"/>
              <a:chExt cx="2816666" cy="1179731"/>
            </a:xfrm>
          </p:grpSpPr>
          <p:cxnSp>
            <p:nvCxnSpPr>
              <p:cNvPr id="39" name="Straight Connector 38">
                <a:extLst>
                  <a:ext uri="{FF2B5EF4-FFF2-40B4-BE49-F238E27FC236}">
                    <a16:creationId xmlns:a16="http://schemas.microsoft.com/office/drawing/2014/main" id="{7859729A-A22D-F04B-9F29-1C470524B315}"/>
                  </a:ext>
                </a:extLst>
              </p:cNvPr>
              <p:cNvCxnSpPr>
                <a:cxnSpLocks/>
              </p:cNvCxnSpPr>
              <p:nvPr/>
            </p:nvCxnSpPr>
            <p:spPr>
              <a:xfrm>
                <a:off x="5261779" y="3700447"/>
                <a:ext cx="2816666" cy="0"/>
              </a:xfrm>
              <a:prstGeom prst="line">
                <a:avLst/>
              </a:prstGeom>
              <a:ln w="28575"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9282B10-DD92-F041-A722-04828EEAA782}"/>
                  </a:ext>
                </a:extLst>
              </p:cNvPr>
              <p:cNvCxnSpPr>
                <a:cxnSpLocks/>
              </p:cNvCxnSpPr>
              <p:nvPr/>
            </p:nvCxnSpPr>
            <p:spPr>
              <a:xfrm>
                <a:off x="5261779" y="4880178"/>
                <a:ext cx="2816665" cy="0"/>
              </a:xfrm>
              <a:prstGeom prst="line">
                <a:avLst/>
              </a:prstGeom>
              <a:ln w="28575"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sp>
        <p:nvSpPr>
          <p:cNvPr id="7" name="TextBox 6">
            <a:extLst>
              <a:ext uri="{FF2B5EF4-FFF2-40B4-BE49-F238E27FC236}">
                <a16:creationId xmlns:a16="http://schemas.microsoft.com/office/drawing/2014/main" id="{FF4EC206-B1B8-5728-0DB3-A10400693FD5}"/>
              </a:ext>
            </a:extLst>
          </p:cNvPr>
          <p:cNvSpPr txBox="1"/>
          <p:nvPr/>
        </p:nvSpPr>
        <p:spPr>
          <a:xfrm>
            <a:off x="548879" y="4764953"/>
            <a:ext cx="7678251" cy="200055"/>
          </a:xfrm>
          <a:prstGeom prst="rect">
            <a:avLst/>
          </a:prstGeom>
          <a:noFill/>
        </p:spPr>
        <p:txBody>
          <a:bodyPr wrap="square" lIns="0" rtlCol="0">
            <a:spAutoFit/>
          </a:bodyPr>
          <a:lstStyle/>
          <a:p>
            <a:pPr>
              <a:defRPr/>
            </a:pPr>
            <a:r>
              <a:rPr lang="en-US" sz="700" kern="0" dirty="0"/>
              <a:t>* No clinical data are available which evaluate the long-term impact of the Carpentier-Edwards ThermaFix process in patients.</a:t>
            </a:r>
          </a:p>
        </p:txBody>
      </p:sp>
      <p:sp>
        <p:nvSpPr>
          <p:cNvPr id="10" name="Slide Number Placeholder 9">
            <a:extLst>
              <a:ext uri="{FF2B5EF4-FFF2-40B4-BE49-F238E27FC236}">
                <a16:creationId xmlns:a16="http://schemas.microsoft.com/office/drawing/2014/main" id="{8B444758-0D56-3C01-ABAF-CA945343D099}"/>
              </a:ext>
            </a:extLst>
          </p:cNvPr>
          <p:cNvSpPr>
            <a:spLocks noGrp="1"/>
          </p:cNvSpPr>
          <p:nvPr>
            <p:ph type="sldNum" sz="quarter" idx="12"/>
          </p:nvPr>
        </p:nvSpPr>
        <p:spPr/>
        <p:txBody>
          <a:bodyPr/>
          <a:lstStyle/>
          <a:p>
            <a:fld id="{CDBA9528-BCFE-1E43-A37D-912FF3C527A6}" type="slidenum">
              <a:rPr lang="en-US" smtClean="0"/>
              <a:pPr/>
              <a:t>8</a:t>
            </a:fld>
            <a:endParaRPr lang="en-US" dirty="0"/>
          </a:p>
        </p:txBody>
      </p:sp>
    </p:spTree>
    <p:custDataLst>
      <p:tags r:id="rId1"/>
    </p:custDataLst>
    <p:extLst>
      <p:ext uri="{BB962C8B-B14F-4D97-AF65-F5344CB8AC3E}">
        <p14:creationId xmlns:p14="http://schemas.microsoft.com/office/powerpoint/2010/main" val="82100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8640" y="310896"/>
            <a:ext cx="8046318" cy="685800"/>
          </a:xfrm>
        </p:spPr>
        <p:txBody>
          <a:bodyPr/>
          <a:lstStyle/>
          <a:p>
            <a:r>
              <a:rPr lang="en-US" dirty="0"/>
              <a:t>Edwards SAPIEN 3 THV</a:t>
            </a:r>
          </a:p>
        </p:txBody>
      </p:sp>
      <p:sp>
        <p:nvSpPr>
          <p:cNvPr id="12" name="Content Placeholder 11">
            <a:extLst>
              <a:ext uri="{FF2B5EF4-FFF2-40B4-BE49-F238E27FC236}">
                <a16:creationId xmlns:a16="http://schemas.microsoft.com/office/drawing/2014/main" id="{0E4D09BD-D469-5594-2C70-EB9CFBD00632}"/>
              </a:ext>
            </a:extLst>
          </p:cNvPr>
          <p:cNvSpPr>
            <a:spLocks noGrp="1"/>
          </p:cNvSpPr>
          <p:nvPr>
            <p:ph idx="1"/>
          </p:nvPr>
        </p:nvSpPr>
        <p:spPr>
          <a:xfrm>
            <a:off x="2551339" y="2687031"/>
            <a:ext cx="2288023" cy="1169966"/>
          </a:xfrm>
        </p:spPr>
        <p:txBody>
          <a:bodyPr/>
          <a:lstStyle/>
          <a:p>
            <a:pPr marL="0" indent="0">
              <a:buNone/>
            </a:pPr>
            <a:r>
              <a:rPr lang="en-US" sz="1000" b="1" dirty="0"/>
              <a:t>Frame design</a:t>
            </a:r>
          </a:p>
          <a:p>
            <a:r>
              <a:rPr lang="en-US" sz="1000" dirty="0"/>
              <a:t>Wide strut angles contribute to </a:t>
            </a:r>
            <a:br>
              <a:rPr lang="en-US" sz="1000" dirty="0"/>
            </a:br>
            <a:r>
              <a:rPr lang="en-US" sz="1000" dirty="0"/>
              <a:t>ultra-low delivery profile</a:t>
            </a:r>
          </a:p>
          <a:p>
            <a:r>
              <a:rPr lang="en-US" sz="1000" dirty="0"/>
              <a:t>Four rows and columns between commissures for high radial strength</a:t>
            </a:r>
          </a:p>
          <a:p>
            <a:r>
              <a:rPr lang="en-US" sz="1000" dirty="0"/>
              <a:t>Cobalt-chromium alloy frame and wide strut angles provide fatigue resistance and high radial strength </a:t>
            </a:r>
            <a:br>
              <a:rPr lang="en-US" sz="1000" dirty="0"/>
            </a:br>
            <a:r>
              <a:rPr lang="en-US" sz="1000" dirty="0"/>
              <a:t>for circularity</a:t>
            </a:r>
          </a:p>
          <a:p>
            <a:endParaRPr lang="en-US" sz="1100" dirty="0"/>
          </a:p>
        </p:txBody>
      </p:sp>
      <p:grpSp>
        <p:nvGrpSpPr>
          <p:cNvPr id="22" name="Group 21"/>
          <p:cNvGrpSpPr/>
          <p:nvPr/>
        </p:nvGrpSpPr>
        <p:grpSpPr>
          <a:xfrm>
            <a:off x="5026153" y="428171"/>
            <a:ext cx="3931057" cy="4265643"/>
            <a:chOff x="3756074" y="4132121"/>
            <a:chExt cx="2661951" cy="1764489"/>
          </a:xfrm>
        </p:grpSpPr>
        <p:graphicFrame>
          <p:nvGraphicFramePr>
            <p:cNvPr id="23" name="Content Placeholder 3"/>
            <p:cNvGraphicFramePr>
              <a:graphicFrameLocks noChangeAspect="1"/>
            </p:cNvGraphicFramePr>
            <p:nvPr/>
          </p:nvGraphicFramePr>
          <p:xfrm>
            <a:off x="3756074" y="4132121"/>
            <a:ext cx="2661951" cy="1764489"/>
          </p:xfrm>
          <a:graphic>
            <a:graphicData uri="http://schemas.openxmlformats.org/drawingml/2006/chart">
              <c:chart xmlns:c="http://schemas.openxmlformats.org/drawingml/2006/chart" xmlns:r="http://schemas.openxmlformats.org/officeDocument/2006/relationships" r:id="rId4"/>
            </a:graphicData>
          </a:graphic>
        </p:graphicFrame>
        <p:sp>
          <p:nvSpPr>
            <p:cNvPr id="24" name="TextBox 23"/>
            <p:cNvSpPr txBox="1"/>
            <p:nvPr/>
          </p:nvSpPr>
          <p:spPr>
            <a:xfrm rot="16200000">
              <a:off x="3589509" y="5098070"/>
              <a:ext cx="476293" cy="83366"/>
            </a:xfrm>
            <a:prstGeom prst="rect">
              <a:avLst/>
            </a:prstGeom>
            <a:noFill/>
          </p:spPr>
          <p:txBody>
            <a:bodyPr wrap="none" lIns="0" tIns="0" rIns="0" bIns="0" rtlCol="0">
              <a:spAutoFit/>
            </a:bodyPr>
            <a:lstStyle/>
            <a:p>
              <a:r>
                <a:rPr lang="en-US" sz="800" dirty="0"/>
                <a:t>Avg radial strength (bar)</a:t>
              </a:r>
            </a:p>
          </p:txBody>
        </p:sp>
      </p:grpSp>
      <p:sp>
        <p:nvSpPr>
          <p:cNvPr id="25" name="TextBox 24"/>
          <p:cNvSpPr txBox="1"/>
          <p:nvPr/>
        </p:nvSpPr>
        <p:spPr>
          <a:xfrm>
            <a:off x="548640" y="4763428"/>
            <a:ext cx="6479458" cy="189283"/>
          </a:xfrm>
          <a:prstGeom prst="rect">
            <a:avLst/>
          </a:prstGeom>
          <a:noFill/>
        </p:spPr>
        <p:txBody>
          <a:bodyPr wrap="square" lIns="0" rtlCol="0">
            <a:spAutoFit/>
          </a:bodyPr>
          <a:lstStyle/>
          <a:p>
            <a:pPr>
              <a:lnSpc>
                <a:spcPct val="90000"/>
              </a:lnSpc>
            </a:pPr>
            <a:r>
              <a:rPr lang="en-US" sz="700" dirty="0"/>
              <a:t>Edwards Lifesciences internal data: 2-sample t-test to determine avg radial strength of Edwards frames for SAPIEN 3 &gt; SAPIEN XT, P &lt;.05</a:t>
            </a:r>
          </a:p>
        </p:txBody>
      </p:sp>
      <p:sp>
        <p:nvSpPr>
          <p:cNvPr id="2" name="Oval 1">
            <a:extLst>
              <a:ext uri="{FF2B5EF4-FFF2-40B4-BE49-F238E27FC236}">
                <a16:creationId xmlns:a16="http://schemas.microsoft.com/office/drawing/2014/main" id="{5E4ACB98-2029-FA52-D29B-B8F0A4136778}"/>
              </a:ext>
            </a:extLst>
          </p:cNvPr>
          <p:cNvSpPr/>
          <p:nvPr/>
        </p:nvSpPr>
        <p:spPr>
          <a:xfrm>
            <a:off x="431373" y="1291558"/>
            <a:ext cx="2075814" cy="2075814"/>
          </a:xfrm>
          <a:prstGeom prst="ellipse">
            <a:avLst/>
          </a:prstGeom>
          <a:solidFill>
            <a:schemeClr val="bg1">
              <a:lumMod val="85000"/>
            </a:schemeClr>
          </a:solidFill>
          <a:ln w="50800">
            <a:solidFill>
              <a:schemeClr val="bg1"/>
            </a:solidFill>
          </a:ln>
          <a:effectLst>
            <a:outerShdw blurRad="317500" dir="2700000" algn="t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2" descr="J:\THV Global Marketing\Products\SAPIEN 3\Downstream OUS Launch\CG Images\S3 Catalog FINAL\SAP3.23\WhtBG\SAP3.23.SL.05.03_WhtBG_Cam19D.Catalog_Relax_F019.01T.png"/>
          <p:cNvPicPr>
            <a:picLocks noChangeAspect="1" noChangeArrowheads="1"/>
          </p:cNvPicPr>
          <p:nvPr/>
        </p:nvPicPr>
        <p:blipFill>
          <a:blip r:embed="rId5" cstate="print"/>
          <a:srcRect l="36820" t="32570" r="37399" b="30907"/>
          <a:stretch>
            <a:fillRect/>
          </a:stretch>
        </p:blipFill>
        <p:spPr bwMode="auto">
          <a:xfrm>
            <a:off x="740687" y="1555347"/>
            <a:ext cx="1457187" cy="1548236"/>
          </a:xfrm>
          <a:prstGeom prst="rect">
            <a:avLst/>
          </a:prstGeom>
          <a:noFill/>
        </p:spPr>
      </p:pic>
      <p:grpSp>
        <p:nvGrpSpPr>
          <p:cNvPr id="8" name="Group 7">
            <a:extLst>
              <a:ext uri="{FF2B5EF4-FFF2-40B4-BE49-F238E27FC236}">
                <a16:creationId xmlns:a16="http://schemas.microsoft.com/office/drawing/2014/main" id="{AF500874-28FD-9A48-9718-93A25D277673}"/>
              </a:ext>
            </a:extLst>
          </p:cNvPr>
          <p:cNvGrpSpPr/>
          <p:nvPr/>
        </p:nvGrpSpPr>
        <p:grpSpPr>
          <a:xfrm>
            <a:off x="2250592" y="1044914"/>
            <a:ext cx="1516078" cy="1516078"/>
            <a:chOff x="-8658660" y="4096764"/>
            <a:chExt cx="2919438" cy="2919440"/>
          </a:xfrm>
          <a:effectLst>
            <a:outerShdw blurRad="317500" sx="102000" sy="102000" algn="ctr" rotWithShape="0">
              <a:prstClr val="black">
                <a:alpha val="20000"/>
              </a:prstClr>
            </a:outerShdw>
          </a:effectLst>
        </p:grpSpPr>
        <p:sp>
          <p:nvSpPr>
            <p:cNvPr id="6" name="Rounded Rectangle 5"/>
            <p:cNvSpPr/>
            <p:nvPr/>
          </p:nvSpPr>
          <p:spPr>
            <a:xfrm>
              <a:off x="-8658660" y="4096764"/>
              <a:ext cx="2919438" cy="2919440"/>
            </a:xfrm>
            <a:prstGeom prst="ellipse">
              <a:avLst/>
            </a:prstGeom>
            <a:gradFill>
              <a:gsLst>
                <a:gs pos="0">
                  <a:schemeClr val="tx1">
                    <a:lumMod val="85000"/>
                    <a:lumOff val="15000"/>
                  </a:schemeClr>
                </a:gs>
                <a:gs pos="100000">
                  <a:schemeClr val="tx1">
                    <a:lumMod val="65000"/>
                    <a:lumOff val="35000"/>
                  </a:schemeClr>
                </a:gs>
              </a:gsLst>
            </a:gradFill>
            <a:ln w="50800">
              <a:solidFill>
                <a:schemeClr val="bg1"/>
              </a:solidFill>
            </a:ln>
          </p:spPr>
          <p:style>
            <a:lnRef idx="1">
              <a:schemeClr val="accent1"/>
            </a:lnRef>
            <a:fillRef idx="3">
              <a:schemeClr val="accent1"/>
            </a:fillRef>
            <a:effectRef idx="2">
              <a:schemeClr val="accent1"/>
            </a:effectRef>
            <a:fontRef idx="minor">
              <a:schemeClr val="lt1"/>
            </a:fontRef>
          </p:style>
          <p:txBody>
            <a:bodyPr lIns="91440" rtlCol="0" anchor="ctr"/>
            <a:lstStyle/>
            <a:p>
              <a:pPr algn="ctr"/>
              <a:endParaRPr lang="en-US" dirty="0"/>
            </a:p>
          </p:txBody>
        </p:sp>
        <p:pic>
          <p:nvPicPr>
            <p:cNvPr id="7" name="Picture 5" descr="C:\Users\Shauna_Siew\Documents\2013\Products\SAPIEN 3\Images\Ghosted images\SAPIEN3.Ghosted.FlatFrame.Alt01.png"/>
            <p:cNvPicPr>
              <a:picLocks noChangeAspect="1" noChangeArrowheads="1"/>
            </p:cNvPicPr>
            <p:nvPr/>
          </p:nvPicPr>
          <p:blipFill>
            <a:blip r:embed="rId6" cstate="print"/>
            <a:srcRect/>
            <a:stretch>
              <a:fillRect/>
            </a:stretch>
          </p:blipFill>
          <p:spPr bwMode="auto">
            <a:xfrm>
              <a:off x="-8235060" y="4671971"/>
              <a:ext cx="2135915" cy="1719880"/>
            </a:xfrm>
            <a:prstGeom prst="rect">
              <a:avLst/>
            </a:prstGeom>
            <a:noFill/>
          </p:spPr>
        </p:pic>
      </p:grpSp>
      <p:sp>
        <p:nvSpPr>
          <p:cNvPr id="9" name="Footer Placeholder 8">
            <a:extLst>
              <a:ext uri="{FF2B5EF4-FFF2-40B4-BE49-F238E27FC236}">
                <a16:creationId xmlns:a16="http://schemas.microsoft.com/office/drawing/2014/main" id="{C23AFCAB-72F5-711C-DED3-BBF4A7FEB1C7}"/>
              </a:ext>
            </a:extLst>
          </p:cNvPr>
          <p:cNvSpPr>
            <a:spLocks noGrp="1"/>
          </p:cNvSpPr>
          <p:nvPr>
            <p:ph type="ftr" sz="quarter" idx="13"/>
          </p:nvPr>
        </p:nvSpPr>
        <p:spPr bwMode="gray">
          <a:xfrm>
            <a:off x="3950208" y="4965192"/>
            <a:ext cx="3108960" cy="182880"/>
          </a:xfrm>
          <a:prstGeom prst="rect">
            <a:avLst/>
          </a:prstGeom>
        </p:spPr>
        <p:txBody>
          <a:bodyPr vert="horz" lIns="0" tIns="0" rIns="0" bIns="0" rtlCol="0" anchor="ctr"/>
          <a:lstStyle>
            <a:defPPr>
              <a:defRPr lang="en-US"/>
            </a:defPPr>
            <a:lvl1pPr algn="l" rtl="0" fontAlgn="base">
              <a:spcBef>
                <a:spcPct val="0"/>
              </a:spcBef>
              <a:spcAft>
                <a:spcPct val="0"/>
              </a:spcAft>
              <a:defRPr sz="700" kern="1200">
                <a:solidFill>
                  <a:schemeClr val="accent6"/>
                </a:solidFill>
                <a:latin typeface="Arial" charset="0"/>
                <a:ea typeface="+mn-ea"/>
                <a:cs typeface="+mn-cs"/>
              </a:defRPr>
            </a:lvl1pPr>
            <a:lvl2pPr marL="342900" algn="l" rtl="0" fontAlgn="base">
              <a:spcBef>
                <a:spcPct val="0"/>
              </a:spcBef>
              <a:spcAft>
                <a:spcPct val="0"/>
              </a:spcAft>
              <a:defRPr kern="1200">
                <a:solidFill>
                  <a:schemeClr val="tx1"/>
                </a:solidFill>
                <a:latin typeface="Arial" charset="0"/>
                <a:ea typeface="+mn-ea"/>
                <a:cs typeface="+mn-cs"/>
              </a:defRPr>
            </a:lvl2pPr>
            <a:lvl3pPr marL="685800" algn="l" rtl="0" fontAlgn="base">
              <a:spcBef>
                <a:spcPct val="0"/>
              </a:spcBef>
              <a:spcAft>
                <a:spcPct val="0"/>
              </a:spcAft>
              <a:defRPr kern="1200">
                <a:solidFill>
                  <a:schemeClr val="tx1"/>
                </a:solidFill>
                <a:latin typeface="Arial" charset="0"/>
                <a:ea typeface="+mn-ea"/>
                <a:cs typeface="+mn-cs"/>
              </a:defRPr>
            </a:lvl3pPr>
            <a:lvl4pPr marL="1028700" algn="l" rtl="0" fontAlgn="base">
              <a:spcBef>
                <a:spcPct val="0"/>
              </a:spcBef>
              <a:spcAft>
                <a:spcPct val="0"/>
              </a:spcAft>
              <a:defRPr kern="1200">
                <a:solidFill>
                  <a:schemeClr val="tx1"/>
                </a:solidFill>
                <a:latin typeface="Arial" charset="0"/>
                <a:ea typeface="+mn-ea"/>
                <a:cs typeface="+mn-cs"/>
              </a:defRPr>
            </a:lvl4pPr>
            <a:lvl5pPr marL="1371600" algn="l" rtl="0" fontAlgn="base">
              <a:spcBef>
                <a:spcPct val="0"/>
              </a:spcBef>
              <a:spcAft>
                <a:spcPct val="0"/>
              </a:spcAft>
              <a:defRPr kern="1200">
                <a:solidFill>
                  <a:schemeClr val="tx1"/>
                </a:solidFill>
                <a:latin typeface="Arial" charset="0"/>
                <a:ea typeface="+mn-ea"/>
                <a:cs typeface="+mn-cs"/>
              </a:defRPr>
            </a:lvl5pPr>
            <a:lvl6pPr marL="1714500" algn="l" defTabSz="685800" rtl="0" eaLnBrk="1" latinLnBrk="0" hangingPunct="1">
              <a:defRPr kern="1200">
                <a:solidFill>
                  <a:schemeClr val="tx1"/>
                </a:solidFill>
                <a:latin typeface="Arial" charset="0"/>
                <a:ea typeface="+mn-ea"/>
                <a:cs typeface="+mn-cs"/>
              </a:defRPr>
            </a:lvl6pPr>
            <a:lvl7pPr marL="2057400" algn="l" defTabSz="685800" rtl="0" eaLnBrk="1" latinLnBrk="0" hangingPunct="1">
              <a:defRPr kern="1200">
                <a:solidFill>
                  <a:schemeClr val="tx1"/>
                </a:solidFill>
                <a:latin typeface="Arial" charset="0"/>
                <a:ea typeface="+mn-ea"/>
                <a:cs typeface="+mn-cs"/>
              </a:defRPr>
            </a:lvl7pPr>
            <a:lvl8pPr marL="2400300" algn="l" defTabSz="685800" rtl="0" eaLnBrk="1" latinLnBrk="0" hangingPunct="1">
              <a:defRPr kern="1200">
                <a:solidFill>
                  <a:schemeClr val="tx1"/>
                </a:solidFill>
                <a:latin typeface="Arial" charset="0"/>
                <a:ea typeface="+mn-ea"/>
                <a:cs typeface="+mn-cs"/>
              </a:defRPr>
            </a:lvl8pPr>
            <a:lvl9pPr marL="2743200" algn="l" defTabSz="685800" rtl="0" eaLnBrk="1" latinLnBrk="0" hangingPunct="1">
              <a:defRPr kern="1200">
                <a:solidFill>
                  <a:schemeClr val="tx1"/>
                </a:solidFill>
                <a:latin typeface="Arial" charset="0"/>
                <a:ea typeface="+mn-ea"/>
                <a:cs typeface="+mn-cs"/>
              </a:defRPr>
            </a:lvl9pPr>
          </a:lstStyle>
          <a:p>
            <a:r>
              <a:rPr lang="en-US" dirty="0"/>
              <a:t>DOC-0250104 Rev A </a:t>
            </a:r>
          </a:p>
        </p:txBody>
      </p:sp>
      <p:sp>
        <p:nvSpPr>
          <p:cNvPr id="5" name="Slide Number Placeholder 4">
            <a:extLst>
              <a:ext uri="{FF2B5EF4-FFF2-40B4-BE49-F238E27FC236}">
                <a16:creationId xmlns:a16="http://schemas.microsoft.com/office/drawing/2014/main" id="{0DDD79A6-8664-98B8-D2F6-E422ED945A2D}"/>
              </a:ext>
            </a:extLst>
          </p:cNvPr>
          <p:cNvSpPr>
            <a:spLocks noGrp="1"/>
          </p:cNvSpPr>
          <p:nvPr>
            <p:ph type="sldNum" sz="quarter" idx="12"/>
          </p:nvPr>
        </p:nvSpPr>
        <p:spPr/>
        <p:txBody>
          <a:bodyPr/>
          <a:lstStyle/>
          <a:p>
            <a:fld id="{CDBA9528-BCFE-1E43-A37D-912FF3C527A6}" type="slidenum">
              <a:rPr lang="en-US" smtClean="0"/>
              <a:pPr/>
              <a:t>9</a:t>
            </a:fld>
            <a:endParaRPr lang="en-US" dirty="0"/>
          </a:p>
        </p:txBody>
      </p:sp>
    </p:spTree>
    <p:custDataLst>
      <p:tags r:id="rId1"/>
    </p:custDataLst>
    <p:extLst>
      <p:ext uri="{BB962C8B-B14F-4D97-AF65-F5344CB8AC3E}">
        <p14:creationId xmlns:p14="http://schemas.microsoft.com/office/powerpoint/2010/main" val="2835344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EDWARDS PPT TEMPLATE 13NOV2015" val="kgqtolzU"/>
  <p:tag name="ARTICULATE_DESIGN_ID_1_EDWARDS PPT TEMPLATE 13NOV2015" val="5n1nu8xV"/>
  <p:tag name="ARTICULATE_SLIDE_COUNT" val="5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Edwards PPT Template 13Nov2015">
  <a:themeElements>
    <a:clrScheme name="Edwards">
      <a:dk1>
        <a:srgbClr val="000000"/>
      </a:dk1>
      <a:lt1>
        <a:srgbClr val="FFFFFF"/>
      </a:lt1>
      <a:dk2>
        <a:srgbClr val="94A596"/>
      </a:dk2>
      <a:lt2>
        <a:srgbClr val="A4BCC2"/>
      </a:lt2>
      <a:accent1>
        <a:srgbClr val="C8102E"/>
      </a:accent1>
      <a:accent2>
        <a:srgbClr val="898D8D"/>
      </a:accent2>
      <a:accent3>
        <a:srgbClr val="346583"/>
      </a:accent3>
      <a:accent4>
        <a:srgbClr val="CEB888"/>
      </a:accent4>
      <a:accent5>
        <a:srgbClr val="982E2F"/>
      </a:accent5>
      <a:accent6>
        <a:srgbClr val="505759"/>
      </a:accent6>
      <a:hlink>
        <a:srgbClr val="C8102E"/>
      </a:hlink>
      <a:folHlink>
        <a:srgbClr val="C8102E"/>
      </a:folHlink>
    </a:clrScheme>
    <a:fontScheme name="Edwards 2015">
      <a:majorFont>
        <a:latin typeface="Arial"/>
        <a:ea typeface=""/>
        <a:cs typeface=""/>
      </a:majorFont>
      <a:minorFont>
        <a:latin typeface="Arial"/>
        <a:ea typeface=""/>
        <a:cs typeface=""/>
      </a:minorFont>
    </a:fontScheme>
    <a:fmtScheme name="Edwards 2015">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25400" cap="sq" cmpd="sng" algn="ctr">
          <a:solidFill>
            <a:schemeClr val="phClr"/>
          </a:solidFill>
          <a:prstDash val="solid"/>
        </a:ln>
      </a:lnStyleLst>
      <a:effectStyleLst>
        <a:effectStyle>
          <a:effectLst/>
        </a:effectStyle>
        <a:effectStyle>
          <a:effectLst/>
        </a:effectStyle>
        <a:effectStyle>
          <a:effectLst>
            <a:outerShdw blurRad="190500" dist="63500" dir="2700000" algn="br" rotWithShape="0">
              <a:srgbClr val="000000">
                <a:alpha val="40000"/>
              </a:srgbClr>
            </a:outerShdw>
          </a:effectLst>
        </a:effectStyle>
      </a:effectStyleLst>
      <a:bgFillStyleLst>
        <a:solidFill>
          <a:schemeClr val="phClr"/>
        </a:solidFill>
        <a:solidFill>
          <a:schemeClr val="phClr"/>
        </a:solidFill>
        <a:solidFill>
          <a:schemeClr val="phClr"/>
        </a:solidFill>
      </a:bgFillStyleLst>
    </a:fmtScheme>
  </a:themeElements>
  <a:objectDefaults/>
  <a:extraClrSchemeLst/>
  <a:extLst>
    <a:ext uri="{05A4C25C-085E-4340-85A3-A5531E510DB2}">
      <thm15:themeFamily xmlns:thm15="http://schemas.microsoft.com/office/thememl/2012/main" name="Presentation8" id="{9CBDFC55-8CF8-FC4F-ACA4-6C2398711CFB}" vid="{14300AF9-1F5E-E749-8007-AB4B9B93E9AA}"/>
    </a:ext>
  </a:extLst>
</a:theme>
</file>

<file path=ppt/theme/theme2.xml><?xml version="1.0" encoding="utf-8"?>
<a:theme xmlns:a="http://schemas.openxmlformats.org/drawingml/2006/main" name="Office Theme">
  <a:themeElements>
    <a:clrScheme name="Edwards">
      <a:dk1>
        <a:srgbClr val="3A3A3A"/>
      </a:dk1>
      <a:lt1>
        <a:srgbClr val="FFFFFF"/>
      </a:lt1>
      <a:dk2>
        <a:srgbClr val="3A3A3A"/>
      </a:dk2>
      <a:lt2>
        <a:srgbClr val="FFFFFF"/>
      </a:lt2>
      <a:accent1>
        <a:srgbClr val="AAA04E"/>
      </a:accent1>
      <a:accent2>
        <a:srgbClr val="5D89A2"/>
      </a:accent2>
      <a:accent3>
        <a:srgbClr val="C8271D"/>
      </a:accent3>
      <a:accent4>
        <a:srgbClr val="CEC793"/>
      </a:accent4>
      <a:accent5>
        <a:srgbClr val="D3DCE2"/>
      </a:accent5>
      <a:accent6>
        <a:srgbClr val="A3A3A3"/>
      </a:accent6>
      <a:hlink>
        <a:srgbClr val="524E86"/>
      </a:hlink>
      <a:folHlink>
        <a:srgbClr val="CE7067"/>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Edwards">
      <a:dk1>
        <a:srgbClr val="3A3A3A"/>
      </a:dk1>
      <a:lt1>
        <a:srgbClr val="FFFFFF"/>
      </a:lt1>
      <a:dk2>
        <a:srgbClr val="3A3A3A"/>
      </a:dk2>
      <a:lt2>
        <a:srgbClr val="FFFFFF"/>
      </a:lt2>
      <a:accent1>
        <a:srgbClr val="AAA04E"/>
      </a:accent1>
      <a:accent2>
        <a:srgbClr val="5D89A2"/>
      </a:accent2>
      <a:accent3>
        <a:srgbClr val="C8271D"/>
      </a:accent3>
      <a:accent4>
        <a:srgbClr val="CEC793"/>
      </a:accent4>
      <a:accent5>
        <a:srgbClr val="D3DCE2"/>
      </a:accent5>
      <a:accent6>
        <a:srgbClr val="A3A3A3"/>
      </a:accent6>
      <a:hlink>
        <a:srgbClr val="524E86"/>
      </a:hlink>
      <a:folHlink>
        <a:srgbClr val="CE706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dwardsPartnerII">
    <a:dk1>
      <a:srgbClr val="3A3A3A"/>
    </a:dk1>
    <a:lt1>
      <a:srgbClr val="FFFFFF"/>
    </a:lt1>
    <a:dk2>
      <a:srgbClr val="3A3A3A"/>
    </a:dk2>
    <a:lt2>
      <a:srgbClr val="FFFFFF"/>
    </a:lt2>
    <a:accent1>
      <a:srgbClr val="AAA04E"/>
    </a:accent1>
    <a:accent2>
      <a:srgbClr val="5D89A2"/>
    </a:accent2>
    <a:accent3>
      <a:srgbClr val="C8271D"/>
    </a:accent3>
    <a:accent4>
      <a:srgbClr val="CEC793"/>
    </a:accent4>
    <a:accent5>
      <a:srgbClr val="D3DCE2"/>
    </a:accent5>
    <a:accent6>
      <a:srgbClr val="A3A3A3"/>
    </a:accent6>
    <a:hlink>
      <a:srgbClr val="524E86"/>
    </a:hlink>
    <a:folHlink>
      <a:srgbClr val="CE706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8cc5550-f62f-4ef0-9616-8da9e08d1b49" xsi:nil="true"/>
    <lcf76f155ced4ddcb4097134ff3c332f xmlns="bce9c13d-7565-4779-a27c-15b044454d6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40C88C0E2F9204B807A97E6E4D0F00E" ma:contentTypeVersion="16" ma:contentTypeDescription="Create a new document." ma:contentTypeScope="" ma:versionID="5a9a1603f36adc6ec94bef9add7a824d">
  <xsd:schema xmlns:xsd="http://www.w3.org/2001/XMLSchema" xmlns:xs="http://www.w3.org/2001/XMLSchema" xmlns:p="http://schemas.microsoft.com/office/2006/metadata/properties" xmlns:ns2="bce9c13d-7565-4779-a27c-15b044454d6e" xmlns:ns3="a8cc5550-f62f-4ef0-9616-8da9e08d1b49" targetNamespace="http://schemas.microsoft.com/office/2006/metadata/properties" ma:root="true" ma:fieldsID="f0133ad181096d92a97ac5932503df57" ns2:_="" ns3:_="">
    <xsd:import namespace="bce9c13d-7565-4779-a27c-15b044454d6e"/>
    <xsd:import namespace="a8cc5550-f62f-4ef0-9616-8da9e08d1b4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e9c13d-7565-4779-a27c-15b044454d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dc905fd-82e1-4e74-81a8-2114958a16a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cc5550-f62f-4ef0-9616-8da9e08d1b4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5eaf2cc-9717-41a8-9c11-ed60e35d4315}" ma:internalName="TaxCatchAll" ma:showField="CatchAllData" ma:web="a8cc5550-f62f-4ef0-9616-8da9e08d1b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C71ADB-1A0F-436C-AD89-7D79269DC261}">
  <ds:schemaRefs>
    <ds:schemaRef ds:uri="http://schemas.microsoft.com/office/2006/documentManagement/types"/>
    <ds:schemaRef ds:uri="612ed474-9be8-43cb-b08f-d2773d170486"/>
    <ds:schemaRef ds:uri="http://schemas.microsoft.com/office/infopath/2007/PartnerControls"/>
    <ds:schemaRef ds:uri="f8d11745-c2a3-4bf6-aa3e-8bb5cf388160"/>
    <ds:schemaRef ds:uri="http://purl.org/dc/term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8730efe7-2fa2-4804-9755-7d04b0b198a4"/>
  </ds:schemaRefs>
</ds:datastoreItem>
</file>

<file path=customXml/itemProps2.xml><?xml version="1.0" encoding="utf-8"?>
<ds:datastoreItem xmlns:ds="http://schemas.openxmlformats.org/officeDocument/2006/customXml" ds:itemID="{9BF2287D-1F1A-4612-8A1A-1DEBAA48CAC1}">
  <ds:schemaRefs>
    <ds:schemaRef ds:uri="http://schemas.microsoft.com/sharepoint/v3/contenttype/forms"/>
  </ds:schemaRefs>
</ds:datastoreItem>
</file>

<file path=customXml/itemProps3.xml><?xml version="1.0" encoding="utf-8"?>
<ds:datastoreItem xmlns:ds="http://schemas.openxmlformats.org/officeDocument/2006/customXml" ds:itemID="{48DD6BCC-77E0-4D7D-9143-326087FD71E8}"/>
</file>

<file path=docMetadata/LabelInfo.xml><?xml version="1.0" encoding="utf-8"?>
<clbl:labelList xmlns:clbl="http://schemas.microsoft.com/office/2020/mipLabelMetadata">
  <clbl:label id="{c8fe7995-06f0-4bdf-8f2a-0c8a7986480d}" enabled="0" method="" siteId="{c8fe7995-06f0-4bdf-8f2a-0c8a7986480d}" removed="1"/>
</clbl:labelList>
</file>

<file path=docProps/app.xml><?xml version="1.0" encoding="utf-8"?>
<Properties xmlns="http://schemas.openxmlformats.org/officeDocument/2006/extended-properties" xmlns:vt="http://schemas.openxmlformats.org/officeDocument/2006/docPropsVTypes">
  <Template/>
  <TotalTime>49</TotalTime>
  <Words>4696</Words>
  <Application>Microsoft Office PowerPoint</Application>
  <PresentationFormat>On-screen Show (16:9)</PresentationFormat>
  <Paragraphs>901</Paragraphs>
  <Slides>58</Slides>
  <Notes>36</Notes>
  <HiddenSlides>0</HiddenSlides>
  <MMClips>17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ＭＳ Ｐゴシック</vt:lpstr>
      <vt:lpstr>Arial</vt:lpstr>
      <vt:lpstr>Calibri</vt:lpstr>
      <vt:lpstr>System Font Regular</vt:lpstr>
      <vt:lpstr>TD Graphik Regular</vt:lpstr>
      <vt:lpstr>Wingdings</vt:lpstr>
      <vt:lpstr>1_Edwards PPT Template 13Nov2015</vt:lpstr>
      <vt:lpstr>Edwards SAPIEN 3 Transcatheter Pulmonic Valve Delivery System</vt:lpstr>
      <vt:lpstr>Table of contents</vt:lpstr>
      <vt:lpstr>Table of contents</vt:lpstr>
      <vt:lpstr>Edwards SAPIEN 3 Pulmonic System</vt:lpstr>
      <vt:lpstr>Edwards SAPIEN 3 pulmonic delivery system overview</vt:lpstr>
      <vt:lpstr>SAPIEN 3 Pulmonic system with the SAPIEN 3 Transcatheter heart valve</vt:lpstr>
      <vt:lpstr>Device specifications</vt:lpstr>
      <vt:lpstr>Edwards SAPIEN 3 THV</vt:lpstr>
      <vt:lpstr>Edwards SAPIEN 3 THV</vt:lpstr>
      <vt:lpstr>Edwards SAPIEN 3 THV</vt:lpstr>
      <vt:lpstr>SAPIEN 3 Pulmonic delivery system overview</vt:lpstr>
      <vt:lpstr>SAPIEN 3 Pulmonic delivery system – Specifications</vt:lpstr>
      <vt:lpstr>Edwards Pulmonic delivery system – Balloon</vt:lpstr>
      <vt:lpstr>SAPIEN 3 Pulmonic delivery system – Handle</vt:lpstr>
      <vt:lpstr>SAPIEN 3 Pulmonic delivery system – Distal end</vt:lpstr>
      <vt:lpstr>SAPIEN 3 Pulmonic delivery system – Inline sheath</vt:lpstr>
      <vt:lpstr>SAPIEN 3 Pulmonic delivery system – Dilators </vt:lpstr>
      <vt:lpstr>Crimper, Qualcrimp, and 2-piece crimp stopper</vt:lpstr>
      <vt:lpstr>Inflation devices</vt:lpstr>
      <vt:lpstr>Recommended equipment</vt:lpstr>
      <vt:lpstr>Procedural steps</vt:lpstr>
      <vt:lpstr>RVOT angiography</vt:lpstr>
      <vt:lpstr>Wire exchange and placement</vt:lpstr>
      <vt:lpstr>Coronary occlusion assessment</vt:lpstr>
      <vt:lpstr>Coronary occlusion assessment</vt:lpstr>
      <vt:lpstr>Coronary occlusion assessment</vt:lpstr>
      <vt:lpstr>Coronary occlusion assessment</vt:lpstr>
      <vt:lpstr>Coronary occlusion assessment</vt:lpstr>
      <vt:lpstr>Landing zone sizing</vt:lpstr>
      <vt:lpstr>Prestenting considerations</vt:lpstr>
      <vt:lpstr>Pulmonic SAPIEN 3 THV sizing</vt:lpstr>
      <vt:lpstr>Pulmonic SAPIEN 3 THV sizing</vt:lpstr>
      <vt:lpstr>Verify pulmonic THV orientation</vt:lpstr>
      <vt:lpstr>Verify correct delivery system volume</vt:lpstr>
      <vt:lpstr>Delivery system and inline sheath insertion</vt:lpstr>
      <vt:lpstr>Delivery system and inline sheath insertion</vt:lpstr>
      <vt:lpstr>Tracking the THV into the landing zone</vt:lpstr>
      <vt:lpstr>Tracking the THV into the landing zone</vt:lpstr>
      <vt:lpstr>THV positioning</vt:lpstr>
      <vt:lpstr>Retracting the valve capsule</vt:lpstr>
      <vt:lpstr>Verify position of THV</vt:lpstr>
      <vt:lpstr>Rapid pacing protocol – Optional</vt:lpstr>
      <vt:lpstr>THV deployment</vt:lpstr>
      <vt:lpstr>THV deployment</vt:lpstr>
      <vt:lpstr>Post-dilation (if necessary)</vt:lpstr>
      <vt:lpstr>Withdrawing the SAPIEN 3 Pulmonic delivery system</vt:lpstr>
      <vt:lpstr>SAPIEN 3 Pulmonic delivery system removal</vt:lpstr>
      <vt:lpstr>SAPIEN 3 Pulmonic delivery system removal</vt:lpstr>
      <vt:lpstr>Difficulty retracting balloon into valve capsule</vt:lpstr>
      <vt:lpstr>SAPIEN 3 Pulmonic delivery system removal</vt:lpstr>
      <vt:lpstr>Post-deployment THV assessment</vt:lpstr>
      <vt:lpstr>Intraprocedural  considerations</vt:lpstr>
      <vt:lpstr>Removing undeployed delivery system</vt:lpstr>
      <vt:lpstr>Balloon rupture</vt:lpstr>
      <vt:lpstr>Balloon rupture: Snaring in pulmonary artery</vt:lpstr>
      <vt:lpstr>Pulmonary perforation</vt:lpstr>
      <vt:lpstr>Embolization of device</vt:lpstr>
      <vt:lpstr>PowerPoint Presentation</vt:lpstr>
    </vt:vector>
  </TitlesOfParts>
  <Manager>CCDA</Manager>
  <Company>CCDA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2012 Hybrid THV Template</dc:title>
  <dc:creator>Edwards</dc:creator>
  <cp:lastModifiedBy>Erin Fletcher</cp:lastModifiedBy>
  <cp:revision>10</cp:revision>
  <cp:lastPrinted>2025-05-05T18:26:01Z</cp:lastPrinted>
  <dcterms:created xsi:type="dcterms:W3CDTF">2010-04-08T21:03:35Z</dcterms:created>
  <dcterms:modified xsi:type="dcterms:W3CDTF">2026-01-07T17:32:02Z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0x010100840C88C0E2F9204B807A97E6E4D0F00E</vt:lpwstr>
  </property>
  <property fmtid="{D5CDD505-2E9C-101B-9397-08002B2CF9AE}" pid="3" name="ArticulateGUID">
    <vt:lpwstr>98C5D34C-B071-4FD7-B2DB-C7927473D643</vt:lpwstr>
  </property>
  <property fmtid="{D5CDD505-2E9C-101B-9397-08002B2CF9AE}" pid="4" name="ArticulatePath">
    <vt:lpwstr>https://edwardslifesciences-my.sharepoint.com/personal/erin_fletcher_edwards_com/Documents/Pulmonic/Pulmonic S3/Training Documents - US/DOC-0022361 20, 23, 26, 29 S3 Commander Procedural Manual/Rev D/DOC-0022361D Pulmonic Procedural Training Manual slide </vt:lpwstr>
  </property>
  <property fmtid="{D5CDD505-2E9C-101B-9397-08002B2CF9AE}" pid="5" name="MediaServiceImageTags">
    <vt:lpwstr/>
  </property>
  <property fmtid="{D5CDD505-2E9C-101B-9397-08002B2CF9AE}" pid="6" name="Order">
    <vt:lpwstr>31700.0000000000</vt:lpwstr>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