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4.xml" ContentType="application/vnd.openxmlformats-officedocument.presentationml.notesSlide+xml"/>
  <Override PartName="/ppt/tags/tag11.xml" ContentType="application/vnd.openxmlformats-officedocument.presentationml.tags+xml"/>
  <Override PartName="/ppt/notesSlides/notesSlide5.xml" ContentType="application/vnd.openxmlformats-officedocument.presentationml.notesSlide+xml"/>
  <Override PartName="/ppt/tags/tag12.xml" ContentType="application/vnd.openxmlformats-officedocument.presentationml.tags+xml"/>
  <Override PartName="/ppt/notesSlides/notesSlide6.xml" ContentType="application/vnd.openxmlformats-officedocument.presentationml.notesSlide+xml"/>
  <Override PartName="/ppt/tags/tag13.xml" ContentType="application/vnd.openxmlformats-officedocument.presentationml.tags+xml"/>
  <Override PartName="/ppt/notesSlides/notesSlide7.xml" ContentType="application/vnd.openxmlformats-officedocument.presentationml.notesSlide+xml"/>
  <Override PartName="/ppt/tags/tag14.xml" ContentType="application/vnd.openxmlformats-officedocument.presentationml.tags+xml"/>
  <Override PartName="/ppt/notesSlides/notesSlide8.xml" ContentType="application/vnd.openxmlformats-officedocument.presentationml.notesSlide+xml"/>
  <Override PartName="/ppt/tags/tag15.xml" ContentType="application/vnd.openxmlformats-officedocument.presentationml.tags+xml"/>
  <Override PartName="/ppt/notesSlides/notesSlide9.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0.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11.xml" ContentType="application/vnd.openxmlformats-officedocument.presentationml.notesSlide+xml"/>
  <Override PartName="/ppt/tags/tag26.xml" ContentType="application/vnd.openxmlformats-officedocument.presentationml.tags+xml"/>
  <Override PartName="/ppt/notesSlides/notesSlide12.xml" ContentType="application/vnd.openxmlformats-officedocument.presentationml.notesSlide+xml"/>
  <Override PartName="/ppt/tags/tag27.xml" ContentType="application/vnd.openxmlformats-officedocument.presentationml.tags+xml"/>
  <Override PartName="/ppt/notesSlides/notesSlide13.xml" ContentType="application/vnd.openxmlformats-officedocument.presentationml.notesSlide+xml"/>
  <Override PartName="/ppt/tags/tag28.xml" ContentType="application/vnd.openxmlformats-officedocument.presentationml.tags+xml"/>
  <Override PartName="/ppt/notesSlides/notesSlide14.xml" ContentType="application/vnd.openxmlformats-officedocument.presentationml.notesSlide+xml"/>
  <Override PartName="/ppt/tags/tag29.xml" ContentType="application/vnd.openxmlformats-officedocument.presentationml.tags+xml"/>
  <Override PartName="/ppt/notesSlides/notesSlide15.xml" ContentType="application/vnd.openxmlformats-officedocument.presentationml.notesSlide+xml"/>
  <Override PartName="/ppt/tags/tag30.xml" ContentType="application/vnd.openxmlformats-officedocument.presentationml.tags+xml"/>
  <Override PartName="/ppt/notesSlides/notesSlide16.xml" ContentType="application/vnd.openxmlformats-officedocument.presentationml.notesSlide+xml"/>
  <Override PartName="/ppt/tags/tag31.xml" ContentType="application/vnd.openxmlformats-officedocument.presentationml.tags+xml"/>
  <Override PartName="/ppt/notesSlides/notesSlide17.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18.xml" ContentType="application/vnd.openxmlformats-officedocument.presentationml.notesSlide+xml"/>
  <Override PartName="/ppt/tags/tag44.xml" ContentType="application/vnd.openxmlformats-officedocument.presentationml.tags+xml"/>
  <Override PartName="/ppt/notesSlides/notesSlide19.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20.xml" ContentType="application/vnd.openxmlformats-officedocument.presentationml.notesSlide+xml"/>
  <Override PartName="/ppt/tags/tag49.xml" ContentType="application/vnd.openxmlformats-officedocument.presentationml.tags+xml"/>
  <Override PartName="/ppt/notesSlides/notesSlide21.xml" ContentType="application/vnd.openxmlformats-officedocument.presentationml.notesSlide+xml"/>
  <Override PartName="/ppt/tags/tag50.xml" ContentType="application/vnd.openxmlformats-officedocument.presentationml.tags+xml"/>
  <Override PartName="/ppt/notesSlides/notesSlide22.xml" ContentType="application/vnd.openxmlformats-officedocument.presentationml.notesSlide+xml"/>
  <Override PartName="/ppt/tags/tag51.xml" ContentType="application/vnd.openxmlformats-officedocument.presentationml.tags+xml"/>
  <Override PartName="/ppt/notesSlides/notesSlide23.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notesSlides/notesSlide24.xml" ContentType="application/vnd.openxmlformats-officedocument.presentationml.notesSlide+xml"/>
  <Override PartName="/ppt/tags/tag54.xml" ContentType="application/vnd.openxmlformats-officedocument.presentationml.tags+xml"/>
  <Override PartName="/ppt/notesSlides/notesSlide25.xml" ContentType="application/vnd.openxmlformats-officedocument.presentationml.notesSlide+xml"/>
  <Override PartName="/ppt/tags/tag55.xml" ContentType="application/vnd.openxmlformats-officedocument.presentationml.tags+xml"/>
  <Override PartName="/ppt/notesSlides/notesSlide26.xml" ContentType="application/vnd.openxmlformats-officedocument.presentationml.notesSlide+xml"/>
  <Override PartName="/ppt/tags/tag56.xml" ContentType="application/vnd.openxmlformats-officedocument.presentationml.tags+xml"/>
  <Override PartName="/ppt/notesSlides/notesSlide27.xml" ContentType="application/vnd.openxmlformats-officedocument.presentationml.notesSlide+xml"/>
  <Override PartName="/ppt/tags/tag57.xml" ContentType="application/vnd.openxmlformats-officedocument.presentationml.tags+xml"/>
  <Override PartName="/ppt/notesSlides/notesSlide28.xml" ContentType="application/vnd.openxmlformats-officedocument.presentationml.notesSlide+xml"/>
  <Override PartName="/ppt/tags/tag58.xml" ContentType="application/vnd.openxmlformats-officedocument.presentationml.tags+xml"/>
  <Override PartName="/ppt/notesSlides/notesSlide29.xml" ContentType="application/vnd.openxmlformats-officedocument.presentationml.notesSlide+xml"/>
  <Override PartName="/ppt/tags/tag59.xml" ContentType="application/vnd.openxmlformats-officedocument.presentationml.tags+xml"/>
  <Override PartName="/ppt/notesSlides/notesSlide30.xml" ContentType="application/vnd.openxmlformats-officedocument.presentationml.notesSlide+xml"/>
  <Override PartName="/ppt/tags/tag60.xml" ContentType="application/vnd.openxmlformats-officedocument.presentationml.tags+xml"/>
  <Override PartName="/ppt/notesSlides/notesSlide31.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notesSlides/notesSlide32.xml" ContentType="application/vnd.openxmlformats-officedocument.presentationml.notesSlide+xml"/>
  <Override PartName="/ppt/tags/tag65.xml" ContentType="application/vnd.openxmlformats-officedocument.presentationml.tags+xml"/>
  <Override PartName="/ppt/notesSlides/notesSlide33.xml" ContentType="application/vnd.openxmlformats-officedocument.presentationml.notesSlide+xml"/>
  <Override PartName="/ppt/tags/tag66.xml" ContentType="application/vnd.openxmlformats-officedocument.presentationml.tags+xml"/>
  <Override PartName="/ppt/notesSlides/notesSlide34.xml" ContentType="application/vnd.openxmlformats-officedocument.presentationml.notesSlide+xml"/>
  <Override PartName="/ppt/tags/tag67.xml" ContentType="application/vnd.openxmlformats-officedocument.presentationml.tags+xml"/>
  <Override PartName="/ppt/notesSlides/notesSlide35.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notesSlides/notesSlide36.xml" ContentType="application/vnd.openxmlformats-officedocument.presentationml.notesSlide+xml"/>
  <Override PartName="/ppt/tags/tag72.xml" ContentType="application/vnd.openxmlformats-officedocument.presentationml.tags+xml"/>
  <Override PartName="/ppt/notesSlides/notesSlide37.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notesSlides/notesSlide38.xml" ContentType="application/vnd.openxmlformats-officedocument.presentationml.notesSlide+xml"/>
  <Override PartName="/ppt/tags/tag75.xml" ContentType="application/vnd.openxmlformats-officedocument.presentationml.tags+xml"/>
  <Override PartName="/ppt/notesSlides/notesSlide39.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notesSlides/notesSlide40.xml" ContentType="application/vnd.openxmlformats-officedocument.presentationml.notesSlide+xml"/>
  <Override PartName="/ppt/tags/tag84.xml" ContentType="application/vnd.openxmlformats-officedocument.presentationml.tags+xml"/>
  <Override PartName="/ppt/tags/tag85.xml" ContentType="application/vnd.openxmlformats-officedocument.presentationml.tags+xml"/>
  <Override PartName="/ppt/notesSlides/notesSlide41.xml" ContentType="application/vnd.openxmlformats-officedocument.presentationml.notesSlide+xml"/>
  <Override PartName="/ppt/tags/tag86.xml" ContentType="application/vnd.openxmlformats-officedocument.presentationml.tags+xml"/>
  <Override PartName="/ppt/notesSlides/notesSlide42.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notesSlides/notesSlide43.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notesSlides/notesSlide44.xml" ContentType="application/vnd.openxmlformats-officedocument.presentationml.notesSlide+xml"/>
  <Override PartName="/ppt/tags/tag95.xml" ContentType="application/vnd.openxmlformats-officedocument.presentationml.tags+xml"/>
  <Override PartName="/ppt/tags/tag96.xml" ContentType="application/vnd.openxmlformats-officedocument.presentationml.tags+xml"/>
  <Override PartName="/ppt/notesSlides/notesSlide45.xml" ContentType="application/vnd.openxmlformats-officedocument.presentationml.notesSlide+xml"/>
  <Override PartName="/ppt/tags/tag97.xml" ContentType="application/vnd.openxmlformats-officedocument.presentationml.tags+xml"/>
  <Override PartName="/ppt/notesSlides/notesSlide46.xml" ContentType="application/vnd.openxmlformats-officedocument.presentationml.notesSlide+xml"/>
  <Override PartName="/ppt/tags/tag98.xml" ContentType="application/vnd.openxmlformats-officedocument.presentationml.tags+xml"/>
  <Override PartName="/ppt/notesSlides/notesSlide47.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notesSlides/notesSlide48.xml" ContentType="application/vnd.openxmlformats-officedocument.presentationml.notesSlide+xml"/>
  <Override PartName="/ppt/tags/tag105.xml" ContentType="application/vnd.openxmlformats-officedocument.presentationml.tags+xml"/>
  <Override PartName="/ppt/notesSlides/notesSlide49.xml" ContentType="application/vnd.openxmlformats-officedocument.presentationml.notesSlide+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notesSlides/notesSlide50.xml" ContentType="application/vnd.openxmlformats-officedocument.presentationml.notesSlide+xml"/>
  <Override PartName="/ppt/tags/tag110.xml" ContentType="application/vnd.openxmlformats-officedocument.presentationml.tags+xml"/>
  <Override PartName="/ppt/notesSlides/notesSlide51.xml" ContentType="application/vnd.openxmlformats-officedocument.presentationml.notesSlide+xml"/>
  <Override PartName="/ppt/tags/tag111.xml" ContentType="application/vnd.openxmlformats-officedocument.presentationml.tags+xml"/>
  <Override PartName="/ppt/notesSlides/notesSlide52.xml" ContentType="application/vnd.openxmlformats-officedocument.presentationml.notesSlide+xml"/>
  <Override PartName="/ppt/tags/tag112.xml" ContentType="application/vnd.openxmlformats-officedocument.presentationml.tags+xml"/>
  <Override PartName="/ppt/notesSlides/notesSlide53.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notesSlides/notesSlide5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16"/>
  </p:notesMasterIdLst>
  <p:handoutMasterIdLst>
    <p:handoutMasterId r:id="rId117"/>
  </p:handoutMasterIdLst>
  <p:sldIdLst>
    <p:sldId id="286" r:id="rId5"/>
    <p:sldId id="412" r:id="rId6"/>
    <p:sldId id="376" r:id="rId7"/>
    <p:sldId id="313" r:id="rId8"/>
    <p:sldId id="314" r:id="rId9"/>
    <p:sldId id="362" r:id="rId10"/>
    <p:sldId id="853" r:id="rId11"/>
    <p:sldId id="852" r:id="rId12"/>
    <p:sldId id="339" r:id="rId13"/>
    <p:sldId id="340" r:id="rId14"/>
    <p:sldId id="342" r:id="rId15"/>
    <p:sldId id="343" r:id="rId16"/>
    <p:sldId id="872" r:id="rId17"/>
    <p:sldId id="906" r:id="rId18"/>
    <p:sldId id="900" r:id="rId19"/>
    <p:sldId id="901" r:id="rId20"/>
    <p:sldId id="907" r:id="rId21"/>
    <p:sldId id="784" r:id="rId22"/>
    <p:sldId id="783" r:id="rId23"/>
    <p:sldId id="785" r:id="rId24"/>
    <p:sldId id="908" r:id="rId25"/>
    <p:sldId id="312" r:id="rId26"/>
    <p:sldId id="891" r:id="rId27"/>
    <p:sldId id="909" r:id="rId28"/>
    <p:sldId id="918" r:id="rId29"/>
    <p:sldId id="344" r:id="rId30"/>
    <p:sldId id="850" r:id="rId31"/>
    <p:sldId id="377" r:id="rId32"/>
    <p:sldId id="849" r:id="rId33"/>
    <p:sldId id="792" r:id="rId34"/>
    <p:sldId id="848" r:id="rId35"/>
    <p:sldId id="847" r:id="rId36"/>
    <p:sldId id="795" r:id="rId37"/>
    <p:sldId id="846" r:id="rId38"/>
    <p:sldId id="845" r:id="rId39"/>
    <p:sldId id="844" r:id="rId40"/>
    <p:sldId id="843" r:id="rId41"/>
    <p:sldId id="842" r:id="rId42"/>
    <p:sldId id="801" r:id="rId43"/>
    <p:sldId id="802" r:id="rId44"/>
    <p:sldId id="803" r:id="rId45"/>
    <p:sldId id="840" r:id="rId46"/>
    <p:sldId id="841" r:id="rId47"/>
    <p:sldId id="805" r:id="rId48"/>
    <p:sldId id="348" r:id="rId49"/>
    <p:sldId id="839" r:id="rId50"/>
    <p:sldId id="351" r:id="rId51"/>
    <p:sldId id="858" r:id="rId52"/>
    <p:sldId id="859" r:id="rId53"/>
    <p:sldId id="861" r:id="rId54"/>
    <p:sldId id="838" r:id="rId55"/>
    <p:sldId id="807" r:id="rId56"/>
    <p:sldId id="862" r:id="rId57"/>
    <p:sldId id="837" r:id="rId58"/>
    <p:sldId id="856" r:id="rId59"/>
    <p:sldId id="863" r:id="rId60"/>
    <p:sldId id="836" r:id="rId61"/>
    <p:sldId id="409" r:id="rId62"/>
    <p:sldId id="866" r:id="rId63"/>
    <p:sldId id="864" r:id="rId64"/>
    <p:sldId id="835" r:id="rId65"/>
    <p:sldId id="357" r:id="rId66"/>
    <p:sldId id="834" r:id="rId67"/>
    <p:sldId id="875" r:id="rId68"/>
    <p:sldId id="876" r:id="rId69"/>
    <p:sldId id="885" r:id="rId70"/>
    <p:sldId id="886" r:id="rId71"/>
    <p:sldId id="831" r:id="rId72"/>
    <p:sldId id="879" r:id="rId73"/>
    <p:sldId id="873" r:id="rId74"/>
    <p:sldId id="832" r:id="rId75"/>
    <p:sldId id="833" r:id="rId76"/>
    <p:sldId id="869" r:id="rId77"/>
    <p:sldId id="823" r:id="rId78"/>
    <p:sldId id="385" r:id="rId79"/>
    <p:sldId id="830" r:id="rId80"/>
    <p:sldId id="829" r:id="rId81"/>
    <p:sldId id="884" r:id="rId82"/>
    <p:sldId id="822" r:id="rId83"/>
    <p:sldId id="857" r:id="rId84"/>
    <p:sldId id="902" r:id="rId85"/>
    <p:sldId id="317" r:id="rId86"/>
    <p:sldId id="318" r:id="rId87"/>
    <p:sldId id="319" r:id="rId88"/>
    <p:sldId id="333" r:id="rId89"/>
    <p:sldId id="320" r:id="rId90"/>
    <p:sldId id="391" r:id="rId91"/>
    <p:sldId id="325" r:id="rId92"/>
    <p:sldId id="896" r:id="rId93"/>
    <p:sldId id="334" r:id="rId94"/>
    <p:sldId id="390" r:id="rId95"/>
    <p:sldId id="392" r:id="rId96"/>
    <p:sldId id="913" r:id="rId97"/>
    <p:sldId id="914" r:id="rId98"/>
    <p:sldId id="763" r:id="rId99"/>
    <p:sldId id="335" r:id="rId100"/>
    <p:sldId id="332" r:id="rId101"/>
    <p:sldId id="915" r:id="rId102"/>
    <p:sldId id="917" r:id="rId103"/>
    <p:sldId id="367" r:id="rId104"/>
    <p:sldId id="827" r:id="rId105"/>
    <p:sldId id="898" r:id="rId106"/>
    <p:sldId id="903" r:id="rId107"/>
    <p:sldId id="916" r:id="rId108"/>
    <p:sldId id="904" r:id="rId109"/>
    <p:sldId id="911" r:id="rId110"/>
    <p:sldId id="905" r:id="rId111"/>
    <p:sldId id="910" r:id="rId112"/>
    <p:sldId id="912" r:id="rId113"/>
    <p:sldId id="826" r:id="rId114"/>
    <p:sldId id="336" r:id="rId115"/>
  </p:sldIdLst>
  <p:sldSz cx="9144000" cy="5143500" type="screen16x9"/>
  <p:notesSz cx="6858000" cy="9144000"/>
  <p:custDataLst>
    <p:tags r:id="rId11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J2c/r1nBd2W4jxWZnciT4A==" hashData="yBp7ui2VzXaUpxY0AmMP9MZDYBoirtD3TEMlb/1LNhC5QDHFl0GZj3XK5KnmrgPA9/QJdPVI5N73XmmbWmyixw=="/>
  <p:extLst>
    <p:ext uri="{EFAFB233-063F-42B5-8137-9DF3F51BA10A}">
      <p15:sldGuideLst xmlns:p15="http://schemas.microsoft.com/office/powerpoint/2012/main">
        <p15:guide id="1" orient="horz" pos="2940" userDrawn="1">
          <p15:clr>
            <a:srgbClr val="A4A3A4"/>
          </p15:clr>
        </p15:guide>
        <p15:guide id="2" orient="horz" pos="780" userDrawn="1">
          <p15:clr>
            <a:srgbClr val="A4A3A4"/>
          </p15:clr>
        </p15:guide>
        <p15:guide id="3" pos="2880" userDrawn="1">
          <p15:clr>
            <a:srgbClr val="A4A3A4"/>
          </p15:clr>
        </p15:guide>
        <p15:guide id="4" pos="336" userDrawn="1">
          <p15:clr>
            <a:srgbClr val="A4A3A4"/>
          </p15:clr>
        </p15:guide>
        <p15:guide id="5" pos="5414">
          <p15:clr>
            <a:srgbClr val="A4A3A4"/>
          </p15:clr>
        </p15:guide>
        <p15:guide id="6" orient="horz" pos="2532" userDrawn="1">
          <p15:clr>
            <a:srgbClr val="A4A3A4"/>
          </p15:clr>
        </p15:guide>
        <p15:guide id="7" orient="horz" pos="684"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F94504A-1FC2-0AA1-52D2-F4A650A4B271}" name="Guest User" initials="GU" userId="S::urn:spo:tenantanon#521a4a56-640d-4b73-8bc6-b8fe942e431f::" providerId="AD"/>
  <p188:author id="{4576DC60-EDB9-1633-3365-0971B0E44342}" name="Annette Fearing" initials="AF" userId="Annette Fearing" providerId="None"/>
  <p188:author id="{61E5EFA1-5730-E077-6314-CA4AB6E63CA2}" name="michele mauguin" initials="mm" userId="S::michele.mauguin@mosswarner.com::bd65a913-f47c-4454-a0b5-cef4ae7be094" providerId="AD"/>
  <p188:author id="{A5F071E8-FB91-4D27-F144-C907C60423E1}" name="Erin Fletcher" initials="EF" userId="S::Erin_Fletcher@edwards.com::53ad1816-419d-4191-8472-6d90a1c05a2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8B00"/>
    <a:srgbClr val="F6F6F6"/>
    <a:srgbClr val="F8F9FA"/>
    <a:srgbClr val="EC643B"/>
    <a:srgbClr val="000000"/>
    <a:srgbClr val="F8971C"/>
    <a:srgbClr val="EFE6E8"/>
    <a:srgbClr val="E0CDD0"/>
    <a:srgbClr val="C09AA1"/>
    <a:srgbClr val="F5E8E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D3E4D24-59C8-4E92-AF60-1BB1E4F4EC29}">
  <a:tblStyle styleId="{DD3E4D24-59C8-4E92-AF60-1BB1E4F4EC29}" styleName="Edwards">
    <a:wholeTbl>
      <a:tcTxStyle>
        <a:fontRef idx="minor"/>
        <a:srgbClr val="000000"/>
      </a:tcTxStyle>
      <a:tcStyle>
        <a:tcBdr>
          <a:left>
            <a:ln>
              <a:noFill/>
            </a:ln>
          </a:left>
          <a:right>
            <a:ln>
              <a:noFill/>
            </a:ln>
          </a:right>
          <a:top>
            <a:ln w="6350">
              <a:solidFill>
                <a:srgbClr val="505759"/>
              </a:solidFill>
            </a:ln>
          </a:top>
          <a:bottom>
            <a:ln w="6350">
              <a:solidFill>
                <a:srgbClr val="505759"/>
              </a:solidFill>
            </a:ln>
          </a:bottom>
          <a:insideH>
            <a:ln w="6350">
              <a:solidFill>
                <a:srgbClr val="505759"/>
              </a:solidFill>
            </a:ln>
          </a:insideH>
          <a:insideV>
            <a:ln>
              <a:noFill/>
            </a:ln>
          </a:insideV>
        </a:tcBdr>
        <a:fill>
          <a:noFill/>
        </a:fill>
      </a:tcStyle>
    </a:wholeTbl>
    <a:band1H>
      <a:tcStyle>
        <a:tcBdr/>
        <a:fill>
          <a:solidFill>
            <a:srgbClr val="D1D1D1"/>
          </a:solidFill>
        </a:fill>
      </a:tcStyle>
    </a:band1H>
    <a:band2H>
      <a:tcStyle>
        <a:tcBdr/>
        <a:fill>
          <a:noFill/>
        </a:fill>
      </a:tcStyle>
    </a:band2H>
    <a:band1V>
      <a:tcStyle>
        <a:tcBdr/>
        <a:fill>
          <a:solidFill>
            <a:srgbClr val="D1D1D1"/>
          </a:solidFill>
        </a:fill>
      </a:tcStyle>
    </a:band1V>
    <a:band2V>
      <a:tcStyle>
        <a:tcBdr/>
        <a:fill>
          <a:noFill/>
        </a:fill>
      </a:tcStyle>
    </a:band2V>
    <a:lastCol>
      <a:tcStyle>
        <a:tcBdr/>
        <a:fill>
          <a:solidFill>
            <a:srgbClr val="D1D1D1"/>
          </a:solidFill>
        </a:fill>
      </a:tcStyle>
    </a:lastCol>
    <a:firstCol>
      <a:tcStyle>
        <a:tcBdr/>
        <a:fill>
          <a:solidFill>
            <a:srgbClr val="D1D1D1"/>
          </a:solidFill>
        </a:fill>
      </a:tcStyle>
    </a:firstCol>
    <a:lastRow>
      <a:tcTxStyle b="on">
        <a:fontRef idx="minor"/>
        <a:srgbClr val="000000"/>
      </a:tcTxStyle>
      <a:tcStyle>
        <a:tcBdr>
          <a:top>
            <a:ln w="15875">
              <a:solidFill>
                <a:srgbClr val="505759"/>
              </a:solidFill>
            </a:ln>
          </a:top>
          <a:bottom>
            <a:ln>
              <a:noFill/>
            </a:ln>
          </a:bottom>
        </a:tcBdr>
        <a:fill>
          <a:noFill/>
        </a:fill>
      </a:tcStyle>
    </a:lastRow>
    <a:firstRow>
      <a:tcTxStyle b="on">
        <a:fontRef idx="minor"/>
        <a:srgbClr val="FFFFFF"/>
      </a:tcTxStyle>
      <a:tcStyle>
        <a:tcBdr>
          <a:top>
            <a:ln>
              <a:noFill/>
            </a:ln>
          </a:top>
          <a:bottom>
            <a:ln>
              <a:noFill/>
            </a:ln>
          </a:bottom>
        </a:tcBdr>
        <a:fill>
          <a:solidFill>
            <a:srgbClr val="505759"/>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21"/>
    <p:restoredTop sz="94672"/>
  </p:normalViewPr>
  <p:slideViewPr>
    <p:cSldViewPr snapToGrid="0">
      <p:cViewPr varScale="1">
        <p:scale>
          <a:sx n="128" d="100"/>
          <a:sy n="128" d="100"/>
        </p:scale>
        <p:origin x="330" y="330"/>
      </p:cViewPr>
      <p:guideLst>
        <p:guide orient="horz" pos="2940"/>
        <p:guide orient="horz" pos="780"/>
        <p:guide pos="2880"/>
        <p:guide pos="336"/>
        <p:guide pos="5414"/>
        <p:guide orient="horz" pos="2532"/>
        <p:guide orient="horz" pos="684"/>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handoutMaster" Target="handoutMasters/handoutMaster1.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microsoft.com/office/2016/11/relationships/changesInfo" Target="changesInfos/changesInfo1.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tags" Target="tags/tag1.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microsoft.com/office/2018/10/relationships/authors" Target="authors.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presProps" Target="presProps.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theme" Target="theme/theme1.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n Fletcher" userId="53ad1816-419d-4191-8472-6d90a1c05a23" providerId="ADAL" clId="{3D6F035E-F35E-411D-B94F-0802ECB25D4A}"/>
    <pc:docChg chg="modSld">
      <pc:chgData name="Erin Fletcher" userId="53ad1816-419d-4191-8472-6d90a1c05a23" providerId="ADAL" clId="{3D6F035E-F35E-411D-B94F-0802ECB25D4A}" dt="2025-10-29T20:47:50.651" v="5" actId="20577"/>
      <pc:docMkLst>
        <pc:docMk/>
      </pc:docMkLst>
      <pc:sldChg chg="modSp mod">
        <pc:chgData name="Erin Fletcher" userId="53ad1816-419d-4191-8472-6d90a1c05a23" providerId="ADAL" clId="{3D6F035E-F35E-411D-B94F-0802ECB25D4A}" dt="2025-10-29T20:47:50.651" v="5" actId="20577"/>
        <pc:sldMkLst>
          <pc:docMk/>
          <pc:sldMk cId="3523714507" sldId="286"/>
        </pc:sldMkLst>
        <pc:spChg chg="mod">
          <ac:chgData name="Erin Fletcher" userId="53ad1816-419d-4191-8472-6d90a1c05a23" providerId="ADAL" clId="{3D6F035E-F35E-411D-B94F-0802ECB25D4A}" dt="2025-10-29T20:47:50.651" v="5" actId="20577"/>
          <ac:spMkLst>
            <pc:docMk/>
            <pc:sldMk cId="3523714507" sldId="286"/>
            <ac:spMk id="5"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latin typeface="Arial"/>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006CADB-3CA9-FF41-B8D2-FD4740AB41D0}" type="datetimeFigureOut">
              <a:rPr lang="en-US" smtClean="0">
                <a:latin typeface="Arial"/>
              </a:rPr>
              <a:pPr/>
              <a:t>10/29/2025</a:t>
            </a:fld>
            <a:endParaRPr lang="en-US" dirty="0">
              <a:latin typeface="Arial"/>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Arial"/>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9F5B3C3-3362-7841-B0BA-B01E7CF2A151}" type="slidenum">
              <a:rPr lang="en-US" smtClean="0">
                <a:latin typeface="Arial"/>
              </a:rPr>
              <a:pPr/>
              <a:t>‹#›</a:t>
            </a:fld>
            <a:endParaRPr lang="en-US" dirty="0">
              <a:latin typeface="Arial"/>
            </a:endParaRPr>
          </a:p>
        </p:txBody>
      </p:sp>
    </p:spTree>
    <p:extLst>
      <p:ext uri="{BB962C8B-B14F-4D97-AF65-F5344CB8AC3E}">
        <p14:creationId xmlns:p14="http://schemas.microsoft.com/office/powerpoint/2010/main" val="15990647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a:defRPr>
            </a:lvl1pPr>
          </a:lstStyle>
          <a:p>
            <a:fld id="{55B06DB5-DAEC-D24B-8162-5BC872FB42BD}" type="datetimeFigureOut">
              <a:rPr lang="en-US" smtClean="0"/>
              <a:pPr/>
              <a:t>10/29/2025</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381000" y="4343400"/>
            <a:ext cx="6096000" cy="4114800"/>
          </a:xfrm>
          <a:prstGeom prst="rect">
            <a:avLst/>
          </a:prstGeom>
        </p:spPr>
        <p:txBody>
          <a:bodyPr vert="horz" lIns="0" tIns="0" rIns="0" bIns="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a:defRPr>
            </a:lvl1pPr>
          </a:lstStyle>
          <a:p>
            <a:fld id="{04A3E607-94AB-4840-8C00-2935C684FD76}" type="slidenum">
              <a:rPr lang="en-US" smtClean="0"/>
              <a:pPr/>
              <a:t>‹#›</a:t>
            </a:fld>
            <a:endParaRPr lang="en-US" dirty="0"/>
          </a:p>
        </p:txBody>
      </p:sp>
    </p:spTree>
    <p:extLst>
      <p:ext uri="{BB962C8B-B14F-4D97-AF65-F5344CB8AC3E}">
        <p14:creationId xmlns:p14="http://schemas.microsoft.com/office/powerpoint/2010/main" val="165848178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Arial"/>
        <a:ea typeface="+mn-ea"/>
        <a:cs typeface="+mn-cs"/>
      </a:defRPr>
    </a:lvl1pPr>
    <a:lvl2pPr marL="457200" algn="l" defTabSz="457200" rtl="0" eaLnBrk="1" latinLnBrk="0" hangingPunct="1">
      <a:defRPr sz="1200" kern="1200">
        <a:solidFill>
          <a:schemeClr val="tx1"/>
        </a:solidFill>
        <a:latin typeface="Arial"/>
        <a:ea typeface="+mn-ea"/>
        <a:cs typeface="+mn-cs"/>
      </a:defRPr>
    </a:lvl2pPr>
    <a:lvl3pPr marL="914400" algn="l" defTabSz="457200" rtl="0" eaLnBrk="1" latinLnBrk="0" hangingPunct="1">
      <a:defRPr sz="1200" kern="1200">
        <a:solidFill>
          <a:schemeClr val="tx1"/>
        </a:solidFill>
        <a:latin typeface="Arial"/>
        <a:ea typeface="+mn-ea"/>
        <a:cs typeface="+mn-cs"/>
      </a:defRPr>
    </a:lvl3pPr>
    <a:lvl4pPr marL="1371600" algn="l" defTabSz="457200" rtl="0" eaLnBrk="1" latinLnBrk="0" hangingPunct="1">
      <a:defRPr sz="1200" kern="1200">
        <a:solidFill>
          <a:schemeClr val="tx1"/>
        </a:solidFill>
        <a:latin typeface="Arial"/>
        <a:ea typeface="+mn-ea"/>
        <a:cs typeface="+mn-cs"/>
      </a:defRPr>
    </a:lvl4pPr>
    <a:lvl5pPr marL="1828800" algn="l" defTabSz="457200" rtl="0" eaLnBrk="1" latinLnBrk="0" hangingPunct="1">
      <a:defRPr sz="1200" kern="1200">
        <a:solidFill>
          <a:schemeClr val="tx1"/>
        </a:solidFill>
        <a:latin typeface="Arial"/>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4A3E607-94AB-4840-8C00-2935C684FD76}" type="slidenum">
              <a:rPr lang="en-US" smtClean="0"/>
              <a:pPr/>
              <a:t>1</a:t>
            </a:fld>
            <a:endParaRPr lang="en-US" dirty="0"/>
          </a:p>
        </p:txBody>
      </p:sp>
    </p:spTree>
    <p:extLst>
      <p:ext uri="{BB962C8B-B14F-4D97-AF65-F5344CB8AC3E}">
        <p14:creationId xmlns:p14="http://schemas.microsoft.com/office/powerpoint/2010/main" val="10609027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7809D2-FB98-4A28-A06C-717E6DCB4013}" type="slidenum">
              <a:rPr lang="en-US" smtClean="0"/>
              <a:pPr/>
              <a:t>15</a:t>
            </a:fld>
            <a:endParaRPr lang="en-US" dirty="0"/>
          </a:p>
        </p:txBody>
      </p:sp>
    </p:spTree>
    <p:extLst>
      <p:ext uri="{BB962C8B-B14F-4D97-AF65-F5344CB8AC3E}">
        <p14:creationId xmlns:p14="http://schemas.microsoft.com/office/powerpoint/2010/main" val="38267740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4A3E607-94AB-4840-8C00-2935C684FD76}" type="slidenum">
              <a:rPr lang="en-US" smtClean="0"/>
              <a:pPr/>
              <a:t>22</a:t>
            </a:fld>
            <a:endParaRPr lang="en-US" dirty="0"/>
          </a:p>
        </p:txBody>
      </p:sp>
    </p:spTree>
    <p:extLst>
      <p:ext uri="{BB962C8B-B14F-4D97-AF65-F5344CB8AC3E}">
        <p14:creationId xmlns:p14="http://schemas.microsoft.com/office/powerpoint/2010/main" val="42684931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A3E607-94AB-4840-8C00-2935C684FD76}" type="slidenum">
              <a:rPr lang="en-US" smtClean="0"/>
              <a:pPr/>
              <a:t>23</a:t>
            </a:fld>
            <a:endParaRPr lang="en-US" dirty="0"/>
          </a:p>
        </p:txBody>
      </p:sp>
    </p:spTree>
    <p:extLst>
      <p:ext uri="{BB962C8B-B14F-4D97-AF65-F5344CB8AC3E}">
        <p14:creationId xmlns:p14="http://schemas.microsoft.com/office/powerpoint/2010/main" val="31531252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03263"/>
            <a:ext cx="6261100" cy="3521075"/>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4D6E8D-8126-40BA-9FD2-0D6B86A16CA0}" type="slidenum">
              <a:rPr lang="en-US" smtClean="0"/>
              <a:pPr/>
              <a:t>24</a:t>
            </a:fld>
            <a:endParaRPr lang="en-US" dirty="0"/>
          </a:p>
        </p:txBody>
      </p:sp>
    </p:spTree>
    <p:extLst>
      <p:ext uri="{BB962C8B-B14F-4D97-AF65-F5344CB8AC3E}">
        <p14:creationId xmlns:p14="http://schemas.microsoft.com/office/powerpoint/2010/main" val="16459232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48C1F6-357F-3D3C-8CA6-ECB0BA2451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D21F39-CFD8-5068-9075-6B0EC7569F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8653CD-81D7-D1B2-7CD4-E9EA19FB46C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8B214A0-7A54-2CCF-78C8-FB9890962E27}"/>
              </a:ext>
            </a:extLst>
          </p:cNvPr>
          <p:cNvSpPr>
            <a:spLocks noGrp="1"/>
          </p:cNvSpPr>
          <p:nvPr>
            <p:ph type="sldNum" sz="quarter" idx="10"/>
          </p:nvPr>
        </p:nvSpPr>
        <p:spPr/>
        <p:txBody>
          <a:bodyPr/>
          <a:lstStyle/>
          <a:p>
            <a:fld id="{04A3E607-94AB-4840-8C00-2935C684FD76}" type="slidenum">
              <a:rPr lang="en-US" smtClean="0"/>
              <a:pPr/>
              <a:t>25</a:t>
            </a:fld>
            <a:endParaRPr lang="en-US" dirty="0"/>
          </a:p>
        </p:txBody>
      </p:sp>
    </p:spTree>
    <p:extLst>
      <p:ext uri="{BB962C8B-B14F-4D97-AF65-F5344CB8AC3E}">
        <p14:creationId xmlns:p14="http://schemas.microsoft.com/office/powerpoint/2010/main" val="5354845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A3E607-94AB-4840-8C00-2935C684FD76}" type="slidenum">
              <a:rPr lang="en-US" smtClean="0"/>
              <a:pPr/>
              <a:t>26</a:t>
            </a:fld>
            <a:endParaRPr lang="en-US" dirty="0"/>
          </a:p>
        </p:txBody>
      </p:sp>
    </p:spTree>
    <p:extLst>
      <p:ext uri="{BB962C8B-B14F-4D97-AF65-F5344CB8AC3E}">
        <p14:creationId xmlns:p14="http://schemas.microsoft.com/office/powerpoint/2010/main" val="12894758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462321">
              <a:defRPr/>
            </a:pPr>
            <a:fld id="{04A3E607-94AB-4840-8C00-2935C684FD76}" type="slidenum">
              <a:rPr lang="en-US">
                <a:solidFill>
                  <a:prstClr val="black"/>
                </a:solidFill>
              </a:rPr>
              <a:pPr defTabSz="462321">
                <a:defRPr/>
              </a:pPr>
              <a:t>27</a:t>
            </a:fld>
            <a:endParaRPr lang="en-US" dirty="0">
              <a:solidFill>
                <a:prstClr val="black"/>
              </a:solidFill>
            </a:endParaRPr>
          </a:p>
        </p:txBody>
      </p:sp>
    </p:spTree>
    <p:extLst>
      <p:ext uri="{BB962C8B-B14F-4D97-AF65-F5344CB8AC3E}">
        <p14:creationId xmlns:p14="http://schemas.microsoft.com/office/powerpoint/2010/main" val="2166970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4A3E607-94AB-4840-8C00-2935C684FD76}" type="slidenum">
              <a:rPr lang="en-US" smtClean="0"/>
              <a:pPr/>
              <a:t>28</a:t>
            </a:fld>
            <a:endParaRPr lang="en-US" dirty="0"/>
          </a:p>
        </p:txBody>
      </p:sp>
    </p:spTree>
    <p:extLst>
      <p:ext uri="{BB962C8B-B14F-4D97-AF65-F5344CB8AC3E}">
        <p14:creationId xmlns:p14="http://schemas.microsoft.com/office/powerpoint/2010/main" val="4389191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A3E607-94AB-4840-8C00-2935C684FD76}" type="slidenum">
              <a:rPr lang="en-US" smtClean="0"/>
              <a:pPr/>
              <a:t>40</a:t>
            </a:fld>
            <a:endParaRPr lang="en-US" dirty="0"/>
          </a:p>
        </p:txBody>
      </p:sp>
    </p:spTree>
    <p:extLst>
      <p:ext uri="{BB962C8B-B14F-4D97-AF65-F5344CB8AC3E}">
        <p14:creationId xmlns:p14="http://schemas.microsoft.com/office/powerpoint/2010/main" val="27284747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04A3E607-94AB-4840-8C00-2935C684FD76}" type="slidenum">
              <a:rPr lang="en-US" smtClean="0"/>
              <a:pPr/>
              <a:t>41</a:t>
            </a:fld>
            <a:endParaRPr lang="en-US" dirty="0"/>
          </a:p>
        </p:txBody>
      </p:sp>
    </p:spTree>
    <p:extLst>
      <p:ext uri="{BB962C8B-B14F-4D97-AF65-F5344CB8AC3E}">
        <p14:creationId xmlns:p14="http://schemas.microsoft.com/office/powerpoint/2010/main" val="35421127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4A3E607-94AB-4840-8C00-2935C684FD76}" type="slidenum">
              <a:rPr lang="en-US" smtClean="0"/>
              <a:pPr/>
              <a:t>2</a:t>
            </a:fld>
            <a:endParaRPr lang="en-US" dirty="0"/>
          </a:p>
        </p:txBody>
      </p:sp>
    </p:spTree>
    <p:extLst>
      <p:ext uri="{BB962C8B-B14F-4D97-AF65-F5344CB8AC3E}">
        <p14:creationId xmlns:p14="http://schemas.microsoft.com/office/powerpoint/2010/main" val="15871795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A3E607-94AB-4840-8C00-2935C684FD76}" type="slidenum">
              <a:rPr lang="en-US" smtClean="0"/>
              <a:pPr/>
              <a:t>45</a:t>
            </a:fld>
            <a:endParaRPr lang="en-US" dirty="0"/>
          </a:p>
        </p:txBody>
      </p:sp>
    </p:spTree>
    <p:extLst>
      <p:ext uri="{BB962C8B-B14F-4D97-AF65-F5344CB8AC3E}">
        <p14:creationId xmlns:p14="http://schemas.microsoft.com/office/powerpoint/2010/main" val="4935800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A3E607-94AB-4840-8C00-2935C684FD76}" type="slidenum">
              <a:rPr lang="en-US" smtClean="0"/>
              <a:pPr/>
              <a:t>46</a:t>
            </a:fld>
            <a:endParaRPr lang="en-US" dirty="0"/>
          </a:p>
        </p:txBody>
      </p:sp>
    </p:spTree>
    <p:extLst>
      <p:ext uri="{BB962C8B-B14F-4D97-AF65-F5344CB8AC3E}">
        <p14:creationId xmlns:p14="http://schemas.microsoft.com/office/powerpoint/2010/main" val="4157689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A3E607-94AB-4840-8C00-2935C684FD76}" type="slidenum">
              <a:rPr lang="en-US" smtClean="0"/>
              <a:pPr/>
              <a:t>47</a:t>
            </a:fld>
            <a:endParaRPr lang="en-US" dirty="0"/>
          </a:p>
        </p:txBody>
      </p:sp>
    </p:spTree>
    <p:extLst>
      <p:ext uri="{BB962C8B-B14F-4D97-AF65-F5344CB8AC3E}">
        <p14:creationId xmlns:p14="http://schemas.microsoft.com/office/powerpoint/2010/main" val="24029909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4A3E607-94AB-4840-8C00-2935C684FD76}" type="slidenum">
              <a:rPr lang="en-US" smtClean="0"/>
              <a:pPr/>
              <a:t>48</a:t>
            </a:fld>
            <a:endParaRPr lang="en-US" dirty="0"/>
          </a:p>
        </p:txBody>
      </p:sp>
    </p:spTree>
    <p:extLst>
      <p:ext uri="{BB962C8B-B14F-4D97-AF65-F5344CB8AC3E}">
        <p14:creationId xmlns:p14="http://schemas.microsoft.com/office/powerpoint/2010/main" val="14757519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4A3E607-94AB-4840-8C00-2935C684FD76}" type="slidenum">
              <a:rPr lang="en-US" smtClean="0"/>
              <a:pPr/>
              <a:t>50</a:t>
            </a:fld>
            <a:endParaRPr lang="en-US" dirty="0"/>
          </a:p>
        </p:txBody>
      </p:sp>
    </p:spTree>
    <p:extLst>
      <p:ext uri="{BB962C8B-B14F-4D97-AF65-F5344CB8AC3E}">
        <p14:creationId xmlns:p14="http://schemas.microsoft.com/office/powerpoint/2010/main" val="10086784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4D6E8D-8126-40BA-9FD2-0D6B86A16CA0}" type="slidenum">
              <a:rPr lang="en-US" smtClean="0"/>
              <a:pPr/>
              <a:t>51</a:t>
            </a:fld>
            <a:endParaRPr lang="en-US" dirty="0"/>
          </a:p>
        </p:txBody>
      </p:sp>
    </p:spTree>
    <p:extLst>
      <p:ext uri="{BB962C8B-B14F-4D97-AF65-F5344CB8AC3E}">
        <p14:creationId xmlns:p14="http://schemas.microsoft.com/office/powerpoint/2010/main" val="13407664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4A3E607-94AB-4840-8C00-2935C684FD76}" type="slidenum">
              <a:rPr lang="en-US" smtClean="0"/>
              <a:pPr/>
              <a:t>52</a:t>
            </a:fld>
            <a:endParaRPr lang="en-US" dirty="0"/>
          </a:p>
        </p:txBody>
      </p:sp>
    </p:spTree>
    <p:extLst>
      <p:ext uri="{BB962C8B-B14F-4D97-AF65-F5344CB8AC3E}">
        <p14:creationId xmlns:p14="http://schemas.microsoft.com/office/powerpoint/2010/main" val="6053659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4A3E607-94AB-4840-8C00-2935C684FD76}" type="slidenum">
              <a:rPr lang="en-US" smtClean="0"/>
              <a:pPr/>
              <a:t>53</a:t>
            </a:fld>
            <a:endParaRPr lang="en-US" dirty="0"/>
          </a:p>
        </p:txBody>
      </p:sp>
    </p:spTree>
    <p:extLst>
      <p:ext uri="{BB962C8B-B14F-4D97-AF65-F5344CB8AC3E}">
        <p14:creationId xmlns:p14="http://schemas.microsoft.com/office/powerpoint/2010/main" val="25719583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A3E607-94AB-4840-8C00-2935C684FD76}" type="slidenum">
              <a:rPr lang="en-US" smtClean="0"/>
              <a:pPr/>
              <a:t>54</a:t>
            </a:fld>
            <a:endParaRPr lang="en-US" dirty="0"/>
          </a:p>
        </p:txBody>
      </p:sp>
    </p:spTree>
    <p:extLst>
      <p:ext uri="{BB962C8B-B14F-4D97-AF65-F5344CB8AC3E}">
        <p14:creationId xmlns:p14="http://schemas.microsoft.com/office/powerpoint/2010/main" val="39604352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4A3E607-94AB-4840-8C00-2935C684FD76}" type="slidenum">
              <a:rPr lang="en-US" smtClean="0"/>
              <a:pPr/>
              <a:t>55</a:t>
            </a:fld>
            <a:endParaRPr lang="en-US" dirty="0"/>
          </a:p>
        </p:txBody>
      </p:sp>
    </p:spTree>
    <p:extLst>
      <p:ext uri="{BB962C8B-B14F-4D97-AF65-F5344CB8AC3E}">
        <p14:creationId xmlns:p14="http://schemas.microsoft.com/office/powerpoint/2010/main" val="1466572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2475" y="1184275"/>
            <a:ext cx="5691188" cy="32004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A3E607-94AB-4840-8C00-2935C684FD76}"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25022837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4A3E607-94AB-4840-8C00-2935C684FD76}" type="slidenum">
              <a:rPr lang="en-US" smtClean="0"/>
              <a:pPr/>
              <a:t>56</a:t>
            </a:fld>
            <a:endParaRPr lang="en-US" dirty="0"/>
          </a:p>
        </p:txBody>
      </p:sp>
    </p:spTree>
    <p:extLst>
      <p:ext uri="{BB962C8B-B14F-4D97-AF65-F5344CB8AC3E}">
        <p14:creationId xmlns:p14="http://schemas.microsoft.com/office/powerpoint/2010/main" val="17334485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A3E607-94AB-4840-8C00-2935C684FD76}" type="slidenum">
              <a:rPr lang="en-US" smtClean="0"/>
              <a:pPr/>
              <a:t>57</a:t>
            </a:fld>
            <a:endParaRPr lang="en-US" dirty="0"/>
          </a:p>
        </p:txBody>
      </p:sp>
    </p:spTree>
    <p:extLst>
      <p:ext uri="{BB962C8B-B14F-4D97-AF65-F5344CB8AC3E}">
        <p14:creationId xmlns:p14="http://schemas.microsoft.com/office/powerpoint/2010/main" val="34571486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A3E607-94AB-4840-8C00-2935C684FD76}" type="slidenum">
              <a:rPr lang="en-US" smtClean="0"/>
              <a:pPr/>
              <a:t>61</a:t>
            </a:fld>
            <a:endParaRPr lang="en-US" dirty="0"/>
          </a:p>
        </p:txBody>
      </p:sp>
    </p:spTree>
    <p:extLst>
      <p:ext uri="{BB962C8B-B14F-4D97-AF65-F5344CB8AC3E}">
        <p14:creationId xmlns:p14="http://schemas.microsoft.com/office/powerpoint/2010/main" val="19835822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A3E607-94AB-4840-8C00-2935C684FD76}" type="slidenum">
              <a:rPr lang="en-US" smtClean="0"/>
              <a:pPr/>
              <a:t>62</a:t>
            </a:fld>
            <a:endParaRPr lang="en-US" dirty="0"/>
          </a:p>
        </p:txBody>
      </p:sp>
    </p:spTree>
    <p:extLst>
      <p:ext uri="{BB962C8B-B14F-4D97-AF65-F5344CB8AC3E}">
        <p14:creationId xmlns:p14="http://schemas.microsoft.com/office/powerpoint/2010/main" val="2443853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A3E607-94AB-4840-8C00-2935C684FD76}" type="slidenum">
              <a:rPr lang="en-US" smtClean="0"/>
              <a:pPr/>
              <a:t>63</a:t>
            </a:fld>
            <a:endParaRPr lang="en-US" dirty="0"/>
          </a:p>
        </p:txBody>
      </p:sp>
    </p:spTree>
    <p:extLst>
      <p:ext uri="{BB962C8B-B14F-4D97-AF65-F5344CB8AC3E}">
        <p14:creationId xmlns:p14="http://schemas.microsoft.com/office/powerpoint/2010/main" val="2341214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A3E607-94AB-4840-8C00-2935C684FD76}" type="slidenum">
              <a:rPr lang="en-US" smtClean="0"/>
              <a:pPr/>
              <a:t>64</a:t>
            </a:fld>
            <a:endParaRPr lang="en-US" dirty="0"/>
          </a:p>
        </p:txBody>
      </p:sp>
    </p:spTree>
    <p:extLst>
      <p:ext uri="{BB962C8B-B14F-4D97-AF65-F5344CB8AC3E}">
        <p14:creationId xmlns:p14="http://schemas.microsoft.com/office/powerpoint/2010/main" val="20780773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A3E607-94AB-4840-8C00-2935C684FD76}" type="slidenum">
              <a:rPr lang="en-US" smtClean="0"/>
              <a:pPr/>
              <a:t>68</a:t>
            </a:fld>
            <a:endParaRPr lang="en-US" dirty="0"/>
          </a:p>
        </p:txBody>
      </p:sp>
    </p:spTree>
    <p:extLst>
      <p:ext uri="{BB962C8B-B14F-4D97-AF65-F5344CB8AC3E}">
        <p14:creationId xmlns:p14="http://schemas.microsoft.com/office/powerpoint/2010/main" val="42589161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A3E607-94AB-4840-8C00-2935C684FD76}" type="slidenum">
              <a:rPr lang="en-US" smtClean="0"/>
              <a:pPr/>
              <a:t>69</a:t>
            </a:fld>
            <a:endParaRPr lang="en-US" dirty="0"/>
          </a:p>
        </p:txBody>
      </p:sp>
    </p:spTree>
    <p:extLst>
      <p:ext uri="{BB962C8B-B14F-4D97-AF65-F5344CB8AC3E}">
        <p14:creationId xmlns:p14="http://schemas.microsoft.com/office/powerpoint/2010/main" val="33790951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A3E607-94AB-4840-8C00-2935C684FD76}" type="slidenum">
              <a:rPr lang="en-US" smtClean="0"/>
              <a:pPr/>
              <a:t>71</a:t>
            </a:fld>
            <a:endParaRPr lang="en-US" dirty="0"/>
          </a:p>
        </p:txBody>
      </p:sp>
    </p:spTree>
    <p:extLst>
      <p:ext uri="{BB962C8B-B14F-4D97-AF65-F5344CB8AC3E}">
        <p14:creationId xmlns:p14="http://schemas.microsoft.com/office/powerpoint/2010/main" val="112331486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4A3E607-94AB-4840-8C00-2935C684FD76}" type="slidenum">
              <a:rPr lang="en-US" smtClean="0"/>
              <a:pPr/>
              <a:t>72</a:t>
            </a:fld>
            <a:endParaRPr lang="en-US" dirty="0"/>
          </a:p>
        </p:txBody>
      </p:sp>
    </p:spTree>
    <p:extLst>
      <p:ext uri="{BB962C8B-B14F-4D97-AF65-F5344CB8AC3E}">
        <p14:creationId xmlns:p14="http://schemas.microsoft.com/office/powerpoint/2010/main" val="4238602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A3E607-94AB-4840-8C00-2935C684FD76}" type="slidenum">
              <a:rPr lang="en-US" smtClean="0"/>
              <a:pPr/>
              <a:t>7</a:t>
            </a:fld>
            <a:endParaRPr lang="en-US" dirty="0"/>
          </a:p>
        </p:txBody>
      </p:sp>
    </p:spTree>
    <p:extLst>
      <p:ext uri="{BB962C8B-B14F-4D97-AF65-F5344CB8AC3E}">
        <p14:creationId xmlns:p14="http://schemas.microsoft.com/office/powerpoint/2010/main" val="11119433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4A3E607-94AB-4840-8C00-2935C684FD76}" type="slidenum">
              <a:rPr lang="en-US" smtClean="0"/>
              <a:pPr/>
              <a:t>80</a:t>
            </a:fld>
            <a:endParaRPr lang="en-US" dirty="0"/>
          </a:p>
        </p:txBody>
      </p:sp>
    </p:spTree>
    <p:extLst>
      <p:ext uri="{BB962C8B-B14F-4D97-AF65-F5344CB8AC3E}">
        <p14:creationId xmlns:p14="http://schemas.microsoft.com/office/powerpoint/2010/main" val="11408139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4D6E8D-8126-40BA-9FD2-0D6B86A16CA0}" type="slidenum">
              <a:rPr lang="en-US" smtClean="0"/>
              <a:pPr/>
              <a:t>82</a:t>
            </a:fld>
            <a:endParaRPr lang="en-US" dirty="0"/>
          </a:p>
        </p:txBody>
      </p:sp>
    </p:spTree>
    <p:extLst>
      <p:ext uri="{BB962C8B-B14F-4D97-AF65-F5344CB8AC3E}">
        <p14:creationId xmlns:p14="http://schemas.microsoft.com/office/powerpoint/2010/main" val="120330363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4D6E8D-8126-40BA-9FD2-0D6B86A16CA0}" type="slidenum">
              <a:rPr lang="en-US" smtClean="0"/>
              <a:pPr/>
              <a:t>83</a:t>
            </a:fld>
            <a:endParaRPr lang="en-US" dirty="0"/>
          </a:p>
        </p:txBody>
      </p:sp>
    </p:spTree>
    <p:extLst>
      <p:ext uri="{BB962C8B-B14F-4D97-AF65-F5344CB8AC3E}">
        <p14:creationId xmlns:p14="http://schemas.microsoft.com/office/powerpoint/2010/main" val="299437540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60020">
              <a:defRPr/>
            </a:pPr>
            <a:endParaRPr lang="en-US" dirty="0"/>
          </a:p>
        </p:txBody>
      </p:sp>
      <p:sp>
        <p:nvSpPr>
          <p:cNvPr id="4" name="Slide Number Placeholder 3"/>
          <p:cNvSpPr>
            <a:spLocks noGrp="1"/>
          </p:cNvSpPr>
          <p:nvPr>
            <p:ph type="sldNum" sz="quarter" idx="10"/>
          </p:nvPr>
        </p:nvSpPr>
        <p:spPr/>
        <p:txBody>
          <a:bodyPr/>
          <a:lstStyle/>
          <a:p>
            <a:fld id="{9C4D6E8D-8126-40BA-9FD2-0D6B86A16CA0}" type="slidenum">
              <a:rPr lang="en-US" smtClean="0"/>
              <a:pPr/>
              <a:t>88</a:t>
            </a:fld>
            <a:endParaRPr lang="en-US" dirty="0"/>
          </a:p>
        </p:txBody>
      </p:sp>
    </p:spTree>
    <p:extLst>
      <p:ext uri="{BB962C8B-B14F-4D97-AF65-F5344CB8AC3E}">
        <p14:creationId xmlns:p14="http://schemas.microsoft.com/office/powerpoint/2010/main" val="299414207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60020">
              <a:defRPr/>
            </a:pPr>
            <a:endParaRPr lang="en-US" dirty="0"/>
          </a:p>
        </p:txBody>
      </p:sp>
      <p:sp>
        <p:nvSpPr>
          <p:cNvPr id="4" name="Slide Number Placeholder 3"/>
          <p:cNvSpPr>
            <a:spLocks noGrp="1"/>
          </p:cNvSpPr>
          <p:nvPr>
            <p:ph type="sldNum" sz="quarter" idx="10"/>
          </p:nvPr>
        </p:nvSpPr>
        <p:spPr/>
        <p:txBody>
          <a:bodyPr/>
          <a:lstStyle/>
          <a:p>
            <a:fld id="{9C4D6E8D-8126-40BA-9FD2-0D6B86A16CA0}" type="slidenum">
              <a:rPr lang="en-US" smtClean="0"/>
              <a:pPr/>
              <a:t>91</a:t>
            </a:fld>
            <a:endParaRPr lang="en-US" dirty="0"/>
          </a:p>
        </p:txBody>
      </p:sp>
    </p:spTree>
    <p:extLst>
      <p:ext uri="{BB962C8B-B14F-4D97-AF65-F5344CB8AC3E}">
        <p14:creationId xmlns:p14="http://schemas.microsoft.com/office/powerpoint/2010/main" val="322758840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7809D2-FB98-4A28-A06C-717E6DCB4013}" type="slidenum">
              <a:rPr lang="en-US" smtClean="0"/>
              <a:pPr/>
              <a:t>93</a:t>
            </a:fld>
            <a:endParaRPr lang="en-US" dirty="0"/>
          </a:p>
        </p:txBody>
      </p:sp>
    </p:spTree>
    <p:extLst>
      <p:ext uri="{BB962C8B-B14F-4D97-AF65-F5344CB8AC3E}">
        <p14:creationId xmlns:p14="http://schemas.microsoft.com/office/powerpoint/2010/main" val="672864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7809D2-FB98-4A28-A06C-717E6DCB4013}" type="slidenum">
              <a:rPr lang="en-US" smtClean="0"/>
              <a:pPr/>
              <a:t>94</a:t>
            </a:fld>
            <a:endParaRPr lang="en-US" dirty="0"/>
          </a:p>
        </p:txBody>
      </p:sp>
    </p:spTree>
    <p:extLst>
      <p:ext uri="{BB962C8B-B14F-4D97-AF65-F5344CB8AC3E}">
        <p14:creationId xmlns:p14="http://schemas.microsoft.com/office/powerpoint/2010/main" val="160446842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4D6E8D-8126-40BA-9FD2-0D6B86A16CA0}" type="slidenum">
              <a:rPr lang="en-US" smtClean="0"/>
              <a:pPr/>
              <a:t>95</a:t>
            </a:fld>
            <a:endParaRPr lang="en-US" dirty="0"/>
          </a:p>
        </p:txBody>
      </p:sp>
    </p:spTree>
    <p:extLst>
      <p:ext uri="{BB962C8B-B14F-4D97-AF65-F5344CB8AC3E}">
        <p14:creationId xmlns:p14="http://schemas.microsoft.com/office/powerpoint/2010/main" val="198883809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CA5C4E5D-93F4-4E60-AE66-7FCB84EFACB6}"/>
              </a:ext>
            </a:extLst>
          </p:cNvPr>
          <p:cNvSpPr>
            <a:spLocks noGrp="1"/>
          </p:cNvSpPr>
          <p:nvPr>
            <p:ph type="body" idx="1"/>
          </p:nvPr>
        </p:nvSpPr>
        <p:spPr/>
        <p:txBody>
          <a:bodyPr/>
          <a:lstStyle/>
          <a:p>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Slide Image Placeholder 1"/>
          <p:cNvSpPr>
            <a:spLocks noGrp="1" noRot="1" noChangeAspect="1" noTextEdit="1"/>
          </p:cNvSpPr>
          <p:nvPr>
            <p:ph type="sldImg"/>
          </p:nvPr>
        </p:nvSpPr>
        <p:spPr bwMode="auto">
          <a:xfrm>
            <a:off x="117475" y="322263"/>
            <a:ext cx="6831013" cy="3843337"/>
          </a:xfrm>
          <a:noFill/>
          <a:ln>
            <a:solidFill>
              <a:srgbClr val="000000"/>
            </a:solidFill>
            <a:miter lim="800000"/>
            <a:headEnd/>
            <a:tailEnd/>
          </a:ln>
        </p:spPr>
      </p:sp>
      <p:sp>
        <p:nvSpPr>
          <p:cNvPr id="22835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
        <p:nvSpPr>
          <p:cNvPr id="2283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BC5F19A-E7D7-4D2C-AE18-39992AA9AAF0}" type="slidenum">
              <a:rPr lang="en-US">
                <a:solidFill>
                  <a:prstClr val="black"/>
                </a:solidFill>
              </a:rPr>
              <a:pPr/>
              <a:t>102</a:t>
            </a:fld>
            <a:endParaRPr lang="en-US" dirty="0">
              <a:solidFill>
                <a:prstClr val="black"/>
              </a:solidFill>
            </a:endParaRPr>
          </a:p>
        </p:txBody>
      </p:sp>
    </p:spTree>
    <p:extLst>
      <p:ext uri="{BB962C8B-B14F-4D97-AF65-F5344CB8AC3E}">
        <p14:creationId xmlns:p14="http://schemas.microsoft.com/office/powerpoint/2010/main" val="39750594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A3E607-94AB-4840-8C00-2935C684FD76}" type="slidenum">
              <a:rPr lang="en-US" smtClean="0"/>
              <a:pPr/>
              <a:t>8</a:t>
            </a:fld>
            <a:endParaRPr lang="en-US" dirty="0"/>
          </a:p>
        </p:txBody>
      </p:sp>
    </p:spTree>
    <p:extLst>
      <p:ext uri="{BB962C8B-B14F-4D97-AF65-F5344CB8AC3E}">
        <p14:creationId xmlns:p14="http://schemas.microsoft.com/office/powerpoint/2010/main" val="204705610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588" y="325438"/>
            <a:ext cx="6900862" cy="3881437"/>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4D6E8D-8126-40BA-9FD2-0D6B86A16CA0}" type="slidenum">
              <a:rPr lang="en-US" smtClean="0">
                <a:solidFill>
                  <a:prstClr val="black"/>
                </a:solidFill>
              </a:rPr>
              <a:pPr/>
              <a:t>106</a:t>
            </a:fld>
            <a:endParaRPr lang="en-US" dirty="0">
              <a:solidFill>
                <a:prstClr val="black"/>
              </a:solidFill>
            </a:endParaRPr>
          </a:p>
        </p:txBody>
      </p:sp>
    </p:spTree>
    <p:extLst>
      <p:ext uri="{BB962C8B-B14F-4D97-AF65-F5344CB8AC3E}">
        <p14:creationId xmlns:p14="http://schemas.microsoft.com/office/powerpoint/2010/main" val="128044748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0A162-C0E1-6443-08C6-39035036A2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AAF5F0-041B-538F-A1B1-27386D1F63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5F04CD-038A-17A7-92A8-0AAF168427A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841F83A-6363-4A4E-13C5-306079D393E4}"/>
              </a:ext>
            </a:extLst>
          </p:cNvPr>
          <p:cNvSpPr>
            <a:spLocks noGrp="1"/>
          </p:cNvSpPr>
          <p:nvPr>
            <p:ph type="sldNum" sz="quarter" idx="5"/>
          </p:nvPr>
        </p:nvSpPr>
        <p:spPr/>
        <p:txBody>
          <a:bodyPr/>
          <a:lstStyle/>
          <a:p>
            <a:fld id="{04A3E607-94AB-4840-8C00-2935C684FD76}" type="slidenum">
              <a:rPr lang="en-US" smtClean="0"/>
              <a:pPr/>
              <a:t>107</a:t>
            </a:fld>
            <a:endParaRPr lang="en-US" dirty="0"/>
          </a:p>
        </p:txBody>
      </p:sp>
    </p:spTree>
    <p:extLst>
      <p:ext uri="{BB962C8B-B14F-4D97-AF65-F5344CB8AC3E}">
        <p14:creationId xmlns:p14="http://schemas.microsoft.com/office/powerpoint/2010/main" val="366279519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A3E607-94AB-4840-8C00-2935C684FD76}" type="slidenum">
              <a:rPr lang="en-US" smtClean="0"/>
              <a:pPr/>
              <a:t>109</a:t>
            </a:fld>
            <a:endParaRPr lang="en-US" dirty="0"/>
          </a:p>
        </p:txBody>
      </p:sp>
    </p:spTree>
    <p:extLst>
      <p:ext uri="{BB962C8B-B14F-4D97-AF65-F5344CB8AC3E}">
        <p14:creationId xmlns:p14="http://schemas.microsoft.com/office/powerpoint/2010/main" val="65308492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FCC6B4-CD1E-4772-82BD-FD20067C24CC}" type="slidenum">
              <a:rPr lang="en-US" smtClean="0"/>
              <a:pPr/>
              <a:t>111</a:t>
            </a:fld>
            <a:endParaRPr lang="en-US" dirty="0"/>
          </a:p>
        </p:txBody>
      </p:sp>
    </p:spTree>
    <p:extLst>
      <p:ext uri="{BB962C8B-B14F-4D97-AF65-F5344CB8AC3E}">
        <p14:creationId xmlns:p14="http://schemas.microsoft.com/office/powerpoint/2010/main" val="41677560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A3E607-94AB-4840-8C00-2935C684FD76}" type="slidenum">
              <a:rPr lang="en-US" smtClean="0"/>
              <a:pPr/>
              <a:t>9</a:t>
            </a:fld>
            <a:endParaRPr lang="en-US" dirty="0"/>
          </a:p>
        </p:txBody>
      </p:sp>
    </p:spTree>
    <p:extLst>
      <p:ext uri="{BB962C8B-B14F-4D97-AF65-F5344CB8AC3E}">
        <p14:creationId xmlns:p14="http://schemas.microsoft.com/office/powerpoint/2010/main" val="32954941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A3E607-94AB-4840-8C00-2935C684FD76}" type="slidenum">
              <a:rPr lang="en-US" smtClean="0"/>
              <a:pPr/>
              <a:t>10</a:t>
            </a:fld>
            <a:endParaRPr lang="en-US" dirty="0"/>
          </a:p>
        </p:txBody>
      </p:sp>
    </p:spTree>
    <p:extLst>
      <p:ext uri="{BB962C8B-B14F-4D97-AF65-F5344CB8AC3E}">
        <p14:creationId xmlns:p14="http://schemas.microsoft.com/office/powerpoint/2010/main" val="31102348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A3E607-94AB-4840-8C00-2935C684FD76}" type="slidenum">
              <a:rPr lang="en-US" smtClean="0"/>
              <a:pPr/>
              <a:t>11</a:t>
            </a:fld>
            <a:endParaRPr lang="en-US" dirty="0"/>
          </a:p>
        </p:txBody>
      </p:sp>
    </p:spTree>
    <p:extLst>
      <p:ext uri="{BB962C8B-B14F-4D97-AF65-F5344CB8AC3E}">
        <p14:creationId xmlns:p14="http://schemas.microsoft.com/office/powerpoint/2010/main" val="7078688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A3E607-94AB-4840-8C00-2935C684FD76}" type="slidenum">
              <a:rPr lang="en-US" smtClean="0"/>
              <a:pPr/>
              <a:t>12</a:t>
            </a:fld>
            <a:endParaRPr lang="en-US" dirty="0"/>
          </a:p>
        </p:txBody>
      </p:sp>
    </p:spTree>
    <p:extLst>
      <p:ext uri="{BB962C8B-B14F-4D97-AF65-F5344CB8AC3E}">
        <p14:creationId xmlns:p14="http://schemas.microsoft.com/office/powerpoint/2010/main" val="12077670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Photo 01">
    <p:spTree>
      <p:nvGrpSpPr>
        <p:cNvPr id="1" name=""/>
        <p:cNvGrpSpPr/>
        <p:nvPr/>
      </p:nvGrpSpPr>
      <p:grpSpPr>
        <a:xfrm>
          <a:off x="0" y="0"/>
          <a:ext cx="0" cy="0"/>
          <a:chOff x="0" y="0"/>
          <a:chExt cx="0" cy="0"/>
        </a:xfrm>
      </p:grpSpPr>
      <p:sp>
        <p:nvSpPr>
          <p:cNvPr id="6" name="Picture Placeholder 5"/>
          <p:cNvSpPr>
            <a:spLocks noGrp="1"/>
          </p:cNvSpPr>
          <p:nvPr userDrawn="1">
            <p:ph type="pic" sz="quarter" idx="10"/>
          </p:nvPr>
        </p:nvSpPr>
        <p:spPr bwMode="gray">
          <a:xfrm>
            <a:off x="0" y="0"/>
            <a:ext cx="9144000" cy="5148072"/>
          </a:xfrm>
          <a:noFill/>
        </p:spPr>
        <p:txBody>
          <a:bodyPr anchor="ctr" anchorCtr="0">
            <a:normAutofit/>
          </a:bodyPr>
          <a:lstStyle>
            <a:lvl1pPr marL="0" indent="0" algn="ctr">
              <a:buNone/>
              <a:defRPr sz="1400"/>
            </a:lvl1pPr>
          </a:lstStyle>
          <a:p>
            <a:r>
              <a:rPr lang="en-US" dirty="0"/>
              <a:t>Click icon to add picture</a:t>
            </a:r>
          </a:p>
        </p:txBody>
      </p:sp>
      <p:sp>
        <p:nvSpPr>
          <p:cNvPr id="17" name="Rectangle 16">
            <a:extLst>
              <a:ext uri="{FF2B5EF4-FFF2-40B4-BE49-F238E27FC236}">
                <a16:creationId xmlns:a16="http://schemas.microsoft.com/office/drawing/2014/main" id="{208DF5EC-8D23-434F-B80A-8F87797486B7}"/>
              </a:ext>
            </a:extLst>
          </p:cNvPr>
          <p:cNvSpPr/>
          <p:nvPr userDrawn="1"/>
        </p:nvSpPr>
        <p:spPr>
          <a:xfrm>
            <a:off x="0" y="0"/>
            <a:ext cx="4955721" cy="5143500"/>
          </a:xfrm>
          <a:prstGeom prst="rect">
            <a:avLst/>
          </a:prstGeom>
          <a:gradFill>
            <a:gsLst>
              <a:gs pos="70000">
                <a:srgbClr val="C4C6C6"/>
              </a:gs>
              <a:gs pos="100000">
                <a:srgbClr val="C4C6C6">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 name="Group 4">
            <a:extLst>
              <a:ext uri="{FF2B5EF4-FFF2-40B4-BE49-F238E27FC236}">
                <a16:creationId xmlns:a16="http://schemas.microsoft.com/office/drawing/2014/main" id="{328C941C-8FB0-8544-9272-3C88C8C55759}"/>
              </a:ext>
            </a:extLst>
          </p:cNvPr>
          <p:cNvGrpSpPr/>
          <p:nvPr userDrawn="1"/>
        </p:nvGrpSpPr>
        <p:grpSpPr>
          <a:xfrm>
            <a:off x="484632" y="338328"/>
            <a:ext cx="4480560" cy="4480560"/>
            <a:chOff x="484632" y="338328"/>
            <a:chExt cx="4480560" cy="4480560"/>
          </a:xfrm>
        </p:grpSpPr>
        <p:sp>
          <p:nvSpPr>
            <p:cNvPr id="8" name="Rectangle 7">
              <a:extLst>
                <a:ext uri="{FF2B5EF4-FFF2-40B4-BE49-F238E27FC236}">
                  <a16:creationId xmlns:a16="http://schemas.microsoft.com/office/drawing/2014/main" id="{6D8D0332-5560-CE4F-8F24-3E592108CEAD}"/>
                </a:ext>
              </a:extLst>
            </p:cNvPr>
            <p:cNvSpPr>
              <a:spLocks noChangeArrowheads="1"/>
            </p:cNvSpPr>
            <p:nvPr userDrawn="1"/>
          </p:nvSpPr>
          <p:spPr bwMode="gray">
            <a:xfrm>
              <a:off x="786384" y="338328"/>
              <a:ext cx="4178808" cy="4178808"/>
            </a:xfrm>
            <a:prstGeom prst="rect">
              <a:avLst/>
            </a:prstGeom>
            <a:solidFill>
              <a:srgbClr val="C8102E">
                <a:alpha val="90000"/>
              </a:srgb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4" name="Rectangle 3">
              <a:extLst>
                <a:ext uri="{FF2B5EF4-FFF2-40B4-BE49-F238E27FC236}">
                  <a16:creationId xmlns:a16="http://schemas.microsoft.com/office/drawing/2014/main" id="{730A4470-EEC2-3244-98F7-CDC23B48D372}"/>
                </a:ext>
              </a:extLst>
            </p:cNvPr>
            <p:cNvSpPr/>
            <p:nvPr userDrawn="1"/>
          </p:nvSpPr>
          <p:spPr>
            <a:xfrm>
              <a:off x="484632" y="4517136"/>
              <a:ext cx="301752" cy="3017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userDrawn="1">
            <p:ph type="ctrTitle"/>
          </p:nvPr>
        </p:nvSpPr>
        <p:spPr bwMode="gray">
          <a:xfrm>
            <a:off x="1005840" y="685800"/>
            <a:ext cx="3657600" cy="1371600"/>
          </a:xfrm>
        </p:spPr>
        <p:txBody>
          <a:bodyPr anchor="t" anchorCtr="0">
            <a:noAutofit/>
          </a:bodyPr>
          <a:lstStyle>
            <a:lvl1pPr>
              <a:defRPr sz="2600" baseline="0">
                <a:solidFill>
                  <a:schemeClr val="bg1"/>
                </a:solidFill>
              </a:defRPr>
            </a:lvl1pPr>
          </a:lstStyle>
          <a:p>
            <a:r>
              <a:rPr lang="en-US"/>
              <a:t>Click to edit Master title style</a:t>
            </a:r>
          </a:p>
        </p:txBody>
      </p:sp>
      <p:sp>
        <p:nvSpPr>
          <p:cNvPr id="3" name="Subtitle 2"/>
          <p:cNvSpPr>
            <a:spLocks noGrp="1"/>
          </p:cNvSpPr>
          <p:nvPr userDrawn="1">
            <p:ph type="subTitle" idx="1"/>
          </p:nvPr>
        </p:nvSpPr>
        <p:spPr bwMode="gray">
          <a:xfrm>
            <a:off x="1005840" y="2285996"/>
            <a:ext cx="3657600" cy="685800"/>
          </a:xfrm>
        </p:spPr>
        <p:txBody>
          <a:bodyPr>
            <a:noAutofit/>
          </a:bodyPr>
          <a:lstStyle>
            <a:lvl1pPr marL="0" indent="0" algn="l">
              <a:lnSpc>
                <a:spcPct val="110000"/>
              </a:lnSpc>
              <a:spcBef>
                <a:spcPts val="0"/>
              </a:spcBef>
              <a:buNone/>
              <a:defRPr sz="1200" b="1"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1" name="Rectangle 10"/>
          <p:cNvSpPr/>
          <p:nvPr userDrawn="1"/>
        </p:nvSpPr>
        <p:spPr bwMode="gray">
          <a:xfrm>
            <a:off x="0" y="0"/>
            <a:ext cx="9144000" cy="51435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descr="Icon&#10;&#10;Description automatically generated">
            <a:extLst>
              <a:ext uri="{FF2B5EF4-FFF2-40B4-BE49-F238E27FC236}">
                <a16:creationId xmlns:a16="http://schemas.microsoft.com/office/drawing/2014/main" id="{F75598C8-79BD-B44C-8FE9-D846F1DDEEFD}"/>
              </a:ext>
            </a:extLst>
          </p:cNvPr>
          <p:cNvPicPr>
            <a:picLocks noChangeAspect="1"/>
          </p:cNvPicPr>
          <p:nvPr userDrawn="1"/>
        </p:nvPicPr>
        <p:blipFill>
          <a:blip r:embed="rId2"/>
          <a:stretch>
            <a:fillRect/>
          </a:stretch>
        </p:blipFill>
        <p:spPr>
          <a:xfrm>
            <a:off x="7461504" y="3383280"/>
            <a:ext cx="1342482" cy="1645920"/>
          </a:xfrm>
          <a:prstGeom prst="rect">
            <a:avLst/>
          </a:prstGeom>
        </p:spPr>
      </p:pic>
    </p:spTree>
    <p:extLst>
      <p:ext uri="{BB962C8B-B14F-4D97-AF65-F5344CB8AC3E}">
        <p14:creationId xmlns:p14="http://schemas.microsoft.com/office/powerpoint/2010/main" val="489564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Slide - Pattern Arrow -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2205558-E694-6246-8351-BE2A4716F9AF}"/>
              </a:ext>
            </a:extLst>
          </p:cNvPr>
          <p:cNvPicPr>
            <a:picLocks noChangeAspect="1"/>
          </p:cNvPicPr>
          <p:nvPr userDrawn="1"/>
        </p:nvPicPr>
        <p:blipFill>
          <a:blip r:embed="rId2"/>
          <a:srcRect/>
          <a:stretch/>
        </p:blipFill>
        <p:spPr>
          <a:xfrm>
            <a:off x="0" y="0"/>
            <a:ext cx="9144000" cy="5143500"/>
          </a:xfrm>
          <a:prstGeom prst="rect">
            <a:avLst/>
          </a:prstGeom>
        </p:spPr>
      </p:pic>
      <p:sp>
        <p:nvSpPr>
          <p:cNvPr id="8" name="Rectangle 7">
            <a:extLst>
              <a:ext uri="{FF2B5EF4-FFF2-40B4-BE49-F238E27FC236}">
                <a16:creationId xmlns:a16="http://schemas.microsoft.com/office/drawing/2014/main" id="{6D8D0332-5560-CE4F-8F24-3E592108CEAD}"/>
              </a:ext>
            </a:extLst>
          </p:cNvPr>
          <p:cNvSpPr>
            <a:spLocks noChangeArrowheads="1"/>
          </p:cNvSpPr>
          <p:nvPr userDrawn="1"/>
        </p:nvSpPr>
        <p:spPr bwMode="gray">
          <a:xfrm>
            <a:off x="786384" y="338328"/>
            <a:ext cx="4178808" cy="4178808"/>
          </a:xfrm>
          <a:prstGeom prst="rect">
            <a:avLst/>
          </a:prstGeom>
          <a:solidFill>
            <a:srgbClr val="C8102E">
              <a:alpha val="90000"/>
            </a:srgb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2" name="Title 1"/>
          <p:cNvSpPr>
            <a:spLocks noGrp="1"/>
          </p:cNvSpPr>
          <p:nvPr userDrawn="1">
            <p:ph type="ctrTitle"/>
          </p:nvPr>
        </p:nvSpPr>
        <p:spPr bwMode="gray">
          <a:xfrm>
            <a:off x="1005840" y="685800"/>
            <a:ext cx="3657600" cy="1371600"/>
          </a:xfrm>
        </p:spPr>
        <p:txBody>
          <a:bodyPr anchor="t" anchorCtr="0">
            <a:noAutofit/>
          </a:bodyPr>
          <a:lstStyle>
            <a:lvl1pPr>
              <a:defRPr sz="2600" baseline="0">
                <a:solidFill>
                  <a:schemeClr val="bg1"/>
                </a:solidFill>
              </a:defRPr>
            </a:lvl1pPr>
          </a:lstStyle>
          <a:p>
            <a:r>
              <a:rPr lang="en-US"/>
              <a:t>Click to edit Master title style</a:t>
            </a:r>
          </a:p>
        </p:txBody>
      </p:sp>
      <p:sp>
        <p:nvSpPr>
          <p:cNvPr id="3" name="Subtitle 2"/>
          <p:cNvSpPr>
            <a:spLocks noGrp="1"/>
          </p:cNvSpPr>
          <p:nvPr userDrawn="1">
            <p:ph type="subTitle" idx="1"/>
          </p:nvPr>
        </p:nvSpPr>
        <p:spPr bwMode="gray">
          <a:xfrm>
            <a:off x="1005840" y="2285996"/>
            <a:ext cx="3657600" cy="685800"/>
          </a:xfrm>
        </p:spPr>
        <p:txBody>
          <a:bodyPr>
            <a:noAutofit/>
          </a:bodyPr>
          <a:lstStyle>
            <a:lvl1pPr marL="0" indent="0" algn="l">
              <a:lnSpc>
                <a:spcPct val="110000"/>
              </a:lnSpc>
              <a:spcBef>
                <a:spcPts val="0"/>
              </a:spcBef>
              <a:buNone/>
              <a:defRPr sz="1200" b="1"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1" name="Rectangle 10"/>
          <p:cNvSpPr/>
          <p:nvPr userDrawn="1"/>
        </p:nvSpPr>
        <p:spPr bwMode="gray">
          <a:xfrm>
            <a:off x="0" y="0"/>
            <a:ext cx="9144000" cy="51435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8731D899-F6C5-AF48-9843-654D91AD0D46}"/>
              </a:ext>
            </a:extLst>
          </p:cNvPr>
          <p:cNvSpPr/>
          <p:nvPr userDrawn="1"/>
        </p:nvSpPr>
        <p:spPr>
          <a:xfrm>
            <a:off x="484632" y="4517136"/>
            <a:ext cx="301752" cy="3017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Icon&#10;&#10;Description automatically generated">
            <a:extLst>
              <a:ext uri="{FF2B5EF4-FFF2-40B4-BE49-F238E27FC236}">
                <a16:creationId xmlns:a16="http://schemas.microsoft.com/office/drawing/2014/main" id="{5B69E309-6D14-D64E-9D5E-4989669310B1}"/>
              </a:ext>
            </a:extLst>
          </p:cNvPr>
          <p:cNvPicPr>
            <a:picLocks noChangeAspect="1"/>
          </p:cNvPicPr>
          <p:nvPr userDrawn="1"/>
        </p:nvPicPr>
        <p:blipFill>
          <a:blip r:embed="rId3"/>
          <a:stretch>
            <a:fillRect/>
          </a:stretch>
        </p:blipFill>
        <p:spPr>
          <a:xfrm>
            <a:off x="7461504" y="3383280"/>
            <a:ext cx="1342482" cy="1645920"/>
          </a:xfrm>
          <a:prstGeom prst="rect">
            <a:avLst/>
          </a:prstGeom>
        </p:spPr>
      </p:pic>
    </p:spTree>
    <p:extLst>
      <p:ext uri="{BB962C8B-B14F-4D97-AF65-F5344CB8AC3E}">
        <p14:creationId xmlns:p14="http://schemas.microsoft.com/office/powerpoint/2010/main" val="18204744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 Slide - Pattern Arrow -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A3319CA-691F-EE44-94CB-D645E89C2F17}"/>
              </a:ext>
            </a:extLst>
          </p:cNvPr>
          <p:cNvPicPr>
            <a:picLocks noChangeAspect="1"/>
          </p:cNvPicPr>
          <p:nvPr userDrawn="1"/>
        </p:nvPicPr>
        <p:blipFill>
          <a:blip r:embed="rId2"/>
          <a:srcRect/>
          <a:stretch/>
        </p:blipFill>
        <p:spPr>
          <a:xfrm>
            <a:off x="787400" y="0"/>
            <a:ext cx="8366759" cy="4361395"/>
          </a:xfrm>
          <a:prstGeom prst="rect">
            <a:avLst/>
          </a:prstGeom>
        </p:spPr>
      </p:pic>
      <p:sp>
        <p:nvSpPr>
          <p:cNvPr id="2" name="Title 1"/>
          <p:cNvSpPr>
            <a:spLocks noGrp="1"/>
          </p:cNvSpPr>
          <p:nvPr userDrawn="1">
            <p:ph type="ctrTitle"/>
          </p:nvPr>
        </p:nvSpPr>
        <p:spPr bwMode="gray">
          <a:xfrm>
            <a:off x="1005840" y="411480"/>
            <a:ext cx="3657600" cy="1371600"/>
          </a:xfrm>
        </p:spPr>
        <p:txBody>
          <a:bodyPr anchor="t" anchorCtr="0">
            <a:noAutofit/>
          </a:bodyPr>
          <a:lstStyle>
            <a:lvl1pPr>
              <a:defRPr sz="2600" baseline="0">
                <a:solidFill>
                  <a:schemeClr val="accent1"/>
                </a:solidFill>
              </a:defRPr>
            </a:lvl1pPr>
          </a:lstStyle>
          <a:p>
            <a:r>
              <a:rPr lang="en-US"/>
              <a:t>Click to edit Master title style</a:t>
            </a:r>
          </a:p>
        </p:txBody>
      </p:sp>
      <p:sp>
        <p:nvSpPr>
          <p:cNvPr id="3" name="Subtitle 2"/>
          <p:cNvSpPr>
            <a:spLocks noGrp="1"/>
          </p:cNvSpPr>
          <p:nvPr userDrawn="1">
            <p:ph type="subTitle" idx="1"/>
          </p:nvPr>
        </p:nvSpPr>
        <p:spPr bwMode="gray">
          <a:xfrm>
            <a:off x="1005840" y="3520440"/>
            <a:ext cx="3657600" cy="685800"/>
          </a:xfrm>
        </p:spPr>
        <p:txBody>
          <a:bodyPr>
            <a:noAutofit/>
          </a:bodyPr>
          <a:lstStyle>
            <a:lvl1pPr marL="0" indent="0" algn="l">
              <a:lnSpc>
                <a:spcPct val="110000"/>
              </a:lnSpc>
              <a:spcBef>
                <a:spcPts val="0"/>
              </a:spcBef>
              <a:buNone/>
              <a:defRPr sz="1200" b="1"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1" name="Rectangle 10"/>
          <p:cNvSpPr/>
          <p:nvPr userDrawn="1"/>
        </p:nvSpPr>
        <p:spPr bwMode="gray">
          <a:xfrm>
            <a:off x="0" y="0"/>
            <a:ext cx="9144000" cy="51435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8D3AAFCE-220D-6E45-98E7-1965708E3F87}"/>
              </a:ext>
            </a:extLst>
          </p:cNvPr>
          <p:cNvSpPr/>
          <p:nvPr userDrawn="1"/>
        </p:nvSpPr>
        <p:spPr>
          <a:xfrm>
            <a:off x="484632" y="4361688"/>
            <a:ext cx="301752" cy="3017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Icon&#10;&#10;Description automatically generated">
            <a:extLst>
              <a:ext uri="{FF2B5EF4-FFF2-40B4-BE49-F238E27FC236}">
                <a16:creationId xmlns:a16="http://schemas.microsoft.com/office/drawing/2014/main" id="{CAD44F3A-06E2-BA44-99ED-5FED8610D7E4}"/>
              </a:ext>
            </a:extLst>
          </p:cNvPr>
          <p:cNvPicPr>
            <a:picLocks noChangeAspect="1"/>
          </p:cNvPicPr>
          <p:nvPr userDrawn="1"/>
        </p:nvPicPr>
        <p:blipFill>
          <a:blip r:embed="rId3"/>
          <a:stretch>
            <a:fillRect/>
          </a:stretch>
        </p:blipFill>
        <p:spPr>
          <a:xfrm>
            <a:off x="7461504" y="3383280"/>
            <a:ext cx="1342482" cy="1645920"/>
          </a:xfrm>
          <a:prstGeom prst="rect">
            <a:avLst/>
          </a:prstGeom>
        </p:spPr>
      </p:pic>
    </p:spTree>
    <p:extLst>
      <p:ext uri="{BB962C8B-B14F-4D97-AF65-F5344CB8AC3E}">
        <p14:creationId xmlns:p14="http://schemas.microsoft.com/office/powerpoint/2010/main" val="36049083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 Pattern Arrow - 0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2205558-E694-6246-8351-BE2A4716F9AF}"/>
              </a:ext>
            </a:extLst>
          </p:cNvPr>
          <p:cNvPicPr>
            <a:picLocks noChangeAspect="1"/>
          </p:cNvPicPr>
          <p:nvPr userDrawn="1"/>
        </p:nvPicPr>
        <p:blipFill>
          <a:blip r:embed="rId2"/>
          <a:srcRect/>
          <a:stretch/>
        </p:blipFill>
        <p:spPr>
          <a:xfrm>
            <a:off x="0" y="0"/>
            <a:ext cx="9144000" cy="5143500"/>
          </a:xfrm>
          <a:prstGeom prst="rect">
            <a:avLst/>
          </a:prstGeom>
        </p:spPr>
      </p:pic>
      <p:sp>
        <p:nvSpPr>
          <p:cNvPr id="8" name="Rectangle 7">
            <a:extLst>
              <a:ext uri="{FF2B5EF4-FFF2-40B4-BE49-F238E27FC236}">
                <a16:creationId xmlns:a16="http://schemas.microsoft.com/office/drawing/2014/main" id="{6D8D0332-5560-CE4F-8F24-3E592108CEAD}"/>
              </a:ext>
            </a:extLst>
          </p:cNvPr>
          <p:cNvSpPr>
            <a:spLocks noChangeArrowheads="1"/>
          </p:cNvSpPr>
          <p:nvPr userDrawn="1"/>
        </p:nvSpPr>
        <p:spPr bwMode="gray">
          <a:xfrm>
            <a:off x="786384" y="338328"/>
            <a:ext cx="4178808" cy="4178808"/>
          </a:xfrm>
          <a:prstGeom prst="rect">
            <a:avLst/>
          </a:prstGeom>
          <a:solidFill>
            <a:srgbClr val="C8102E">
              <a:alpha val="90000"/>
            </a:srgb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2" name="Title 1"/>
          <p:cNvSpPr>
            <a:spLocks noGrp="1"/>
          </p:cNvSpPr>
          <p:nvPr userDrawn="1">
            <p:ph type="ctrTitle"/>
          </p:nvPr>
        </p:nvSpPr>
        <p:spPr bwMode="gray">
          <a:xfrm>
            <a:off x="1005840" y="685800"/>
            <a:ext cx="3657600" cy="1371600"/>
          </a:xfrm>
        </p:spPr>
        <p:txBody>
          <a:bodyPr anchor="t" anchorCtr="0">
            <a:noAutofit/>
          </a:bodyPr>
          <a:lstStyle>
            <a:lvl1pPr>
              <a:defRPr sz="2600" baseline="0">
                <a:solidFill>
                  <a:schemeClr val="bg1"/>
                </a:solidFill>
              </a:defRPr>
            </a:lvl1pPr>
          </a:lstStyle>
          <a:p>
            <a:r>
              <a:rPr lang="en-US"/>
              <a:t>Click to edit Master title style</a:t>
            </a:r>
          </a:p>
        </p:txBody>
      </p:sp>
      <p:sp>
        <p:nvSpPr>
          <p:cNvPr id="3" name="Subtitle 2"/>
          <p:cNvSpPr>
            <a:spLocks noGrp="1"/>
          </p:cNvSpPr>
          <p:nvPr userDrawn="1">
            <p:ph type="subTitle" idx="1"/>
          </p:nvPr>
        </p:nvSpPr>
        <p:spPr bwMode="gray">
          <a:xfrm>
            <a:off x="1005840" y="2285996"/>
            <a:ext cx="3657600" cy="685800"/>
          </a:xfrm>
        </p:spPr>
        <p:txBody>
          <a:bodyPr>
            <a:noAutofit/>
          </a:bodyPr>
          <a:lstStyle>
            <a:lvl1pPr marL="0" indent="0" algn="l">
              <a:lnSpc>
                <a:spcPct val="110000"/>
              </a:lnSpc>
              <a:spcBef>
                <a:spcPts val="0"/>
              </a:spcBef>
              <a:buNone/>
              <a:defRPr sz="1200" b="1"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1" name="Rectangle 10"/>
          <p:cNvSpPr/>
          <p:nvPr userDrawn="1"/>
        </p:nvSpPr>
        <p:spPr bwMode="gray">
          <a:xfrm>
            <a:off x="0" y="0"/>
            <a:ext cx="9144000" cy="51435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DCE3E418-21D4-4243-899A-F3B3256B5150}"/>
              </a:ext>
            </a:extLst>
          </p:cNvPr>
          <p:cNvSpPr/>
          <p:nvPr userDrawn="1"/>
        </p:nvSpPr>
        <p:spPr>
          <a:xfrm>
            <a:off x="484632" y="4517136"/>
            <a:ext cx="301752" cy="3017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Logo, company name&#10;&#10;Description automatically generated">
            <a:extLst>
              <a:ext uri="{FF2B5EF4-FFF2-40B4-BE49-F238E27FC236}">
                <a16:creationId xmlns:a16="http://schemas.microsoft.com/office/drawing/2014/main" id="{08223B33-DFBC-C140-9413-22339E337E93}"/>
              </a:ext>
            </a:extLst>
          </p:cNvPr>
          <p:cNvPicPr>
            <a:picLocks noChangeAspect="1"/>
          </p:cNvPicPr>
          <p:nvPr userDrawn="1"/>
        </p:nvPicPr>
        <p:blipFill>
          <a:blip r:embed="rId3"/>
          <a:stretch>
            <a:fillRect/>
          </a:stretch>
        </p:blipFill>
        <p:spPr>
          <a:xfrm>
            <a:off x="7461504" y="3383280"/>
            <a:ext cx="1342482" cy="1645920"/>
          </a:xfrm>
          <a:prstGeom prst="rect">
            <a:avLst/>
          </a:prstGeom>
        </p:spPr>
      </p:pic>
    </p:spTree>
    <p:extLst>
      <p:ext uri="{BB962C8B-B14F-4D97-AF65-F5344CB8AC3E}">
        <p14:creationId xmlns:p14="http://schemas.microsoft.com/office/powerpoint/2010/main" val="42508559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3A4D385-2966-9187-9C21-1BD7D3648A96}"/>
              </a:ext>
            </a:extLst>
          </p:cNvPr>
          <p:cNvSpPr/>
          <p:nvPr userDrawn="1"/>
        </p:nvSpPr>
        <p:spPr>
          <a:xfrm flipH="1">
            <a:off x="0" y="1085850"/>
            <a:ext cx="9144000" cy="3879851"/>
          </a:xfrm>
          <a:prstGeom prst="rect">
            <a:avLst/>
          </a:prstGeom>
          <a:gradFill flip="none" rotWithShape="1">
            <a:gsLst>
              <a:gs pos="0">
                <a:schemeClr val="bg1">
                  <a:alpha val="0"/>
                </a:schemeClr>
              </a:gs>
              <a:gs pos="91000">
                <a:schemeClr val="bg2">
                  <a:lumMod val="40000"/>
                  <a:lumOff val="60000"/>
                  <a:alpha val="5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bwMode="gray"/>
        <p:txBody>
          <a:bodyPr/>
          <a:lstStyle/>
          <a:p>
            <a:r>
              <a:rPr lang="en-US"/>
              <a:t>Click to edit Master title style</a:t>
            </a:r>
          </a:p>
        </p:txBody>
      </p:sp>
      <p:sp>
        <p:nvSpPr>
          <p:cNvPr id="3" name="Content Placeholder 2"/>
          <p:cNvSpPr>
            <a:spLocks noGrp="1"/>
          </p:cNvSpPr>
          <p:nvPr>
            <p:ph idx="1"/>
          </p:nvPr>
        </p:nvSpPr>
        <p:spPr bwMode="gray"/>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bwMode="gray"/>
        <p:txBody>
          <a:bodyPr/>
          <a:lstStyle/>
          <a:p>
            <a:endParaRPr lang="en-US" dirty="0"/>
          </a:p>
        </p:txBody>
      </p:sp>
      <p:sp>
        <p:nvSpPr>
          <p:cNvPr id="5" name="Footer Placeholder 4"/>
          <p:cNvSpPr>
            <a:spLocks noGrp="1"/>
          </p:cNvSpPr>
          <p:nvPr>
            <p:ph type="ftr" sz="quarter" idx="11"/>
          </p:nvPr>
        </p:nvSpPr>
        <p:spPr bwMode="gray"/>
        <p:txBody>
          <a:bodyPr/>
          <a:lstStyle/>
          <a:p>
            <a:r>
              <a:rPr lang="en-US"/>
              <a:t>DOC-0555472 Rev B</a:t>
            </a:r>
            <a:endParaRPr lang="en-US" dirty="0"/>
          </a:p>
        </p:txBody>
      </p:sp>
      <p:sp>
        <p:nvSpPr>
          <p:cNvPr id="6" name="Slide Number Placeholder 5"/>
          <p:cNvSpPr>
            <a:spLocks noGrp="1"/>
          </p:cNvSpPr>
          <p:nvPr>
            <p:ph type="sldNum" sz="quarter" idx="12"/>
          </p:nvPr>
        </p:nvSpPr>
        <p:spPr bwMode="gray"/>
        <p:txBody>
          <a:bodyPr/>
          <a:lstStyle/>
          <a:p>
            <a:fld id="{CDBA9528-BCFE-1E43-A37D-912FF3C527A6}" type="slidenum">
              <a:rPr lang="en-US" smtClean="0"/>
              <a:pPr/>
              <a:t>‹#›</a:t>
            </a:fld>
            <a:endParaRPr lang="en-US" dirty="0"/>
          </a:p>
        </p:txBody>
      </p:sp>
    </p:spTree>
    <p:extLst>
      <p:ext uri="{BB962C8B-B14F-4D97-AF65-F5344CB8AC3E}">
        <p14:creationId xmlns:p14="http://schemas.microsoft.com/office/powerpoint/2010/main" val="37659308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B5DA062-5B55-D94A-5650-79F72326D99F}"/>
              </a:ext>
            </a:extLst>
          </p:cNvPr>
          <p:cNvSpPr/>
          <p:nvPr userDrawn="1"/>
        </p:nvSpPr>
        <p:spPr>
          <a:xfrm flipH="1">
            <a:off x="0" y="1085850"/>
            <a:ext cx="9144000" cy="3879851"/>
          </a:xfrm>
          <a:prstGeom prst="rect">
            <a:avLst/>
          </a:prstGeom>
          <a:gradFill flip="none" rotWithShape="1">
            <a:gsLst>
              <a:gs pos="0">
                <a:schemeClr val="bg1">
                  <a:alpha val="0"/>
                </a:schemeClr>
              </a:gs>
              <a:gs pos="91000">
                <a:schemeClr val="bg2">
                  <a:lumMod val="40000"/>
                  <a:lumOff val="60000"/>
                  <a:alpha val="5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bwMode="gray">
          <a:xfrm>
            <a:off x="548640" y="310896"/>
            <a:ext cx="8046720" cy="685800"/>
          </a:xfrm>
        </p:spPr>
        <p:txBody>
          <a:bodyPr/>
          <a:lstStyle/>
          <a:p>
            <a:r>
              <a:rPr lang="en-US"/>
              <a:t>Click to edit Master title style</a:t>
            </a:r>
          </a:p>
        </p:txBody>
      </p:sp>
      <p:sp>
        <p:nvSpPr>
          <p:cNvPr id="3" name="Content Placeholder 2"/>
          <p:cNvSpPr>
            <a:spLocks noGrp="1"/>
          </p:cNvSpPr>
          <p:nvPr>
            <p:ph sz="half" idx="1" hasCustomPrompt="1"/>
          </p:nvPr>
        </p:nvSpPr>
        <p:spPr bwMode="gray">
          <a:xfrm>
            <a:off x="548640" y="1188720"/>
            <a:ext cx="3931920" cy="3474720"/>
          </a:xfrm>
        </p:spPr>
        <p:txBody>
          <a:bodyPr>
            <a:noAutofit/>
          </a:bodyPr>
          <a:lstStyle>
            <a:lvl1pPr>
              <a:defRPr sz="1400" baseline="0"/>
            </a:lvl1pPr>
            <a:lvl2pPr>
              <a:defRPr sz="1400" baseline="0"/>
            </a:lvl2pPr>
            <a:lvl3pPr>
              <a:defRPr sz="1400" baseline="0"/>
            </a:lvl3pPr>
            <a:lvl4pPr>
              <a:defRPr sz="1400" baseline="0"/>
            </a:lvl4pPr>
            <a:lvl5pPr>
              <a:defRPr sz="1400" baseline="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bwMode="gray">
          <a:xfrm>
            <a:off x="4663440" y="1188720"/>
            <a:ext cx="3931920" cy="3474720"/>
          </a:xfrm>
        </p:spPr>
        <p:txBody>
          <a:bodyPr>
            <a:noAutofit/>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bwMode="gray"/>
        <p:txBody>
          <a:bodyPr/>
          <a:lstStyle/>
          <a:p>
            <a:endParaRPr lang="en-US" dirty="0"/>
          </a:p>
        </p:txBody>
      </p:sp>
      <p:sp>
        <p:nvSpPr>
          <p:cNvPr id="6" name="Footer Placeholder 5"/>
          <p:cNvSpPr>
            <a:spLocks noGrp="1"/>
          </p:cNvSpPr>
          <p:nvPr>
            <p:ph type="ftr" sz="quarter" idx="11"/>
          </p:nvPr>
        </p:nvSpPr>
        <p:spPr bwMode="gray"/>
        <p:txBody>
          <a:bodyPr/>
          <a:lstStyle/>
          <a:p>
            <a:r>
              <a:rPr lang="en-US"/>
              <a:t>DOC-0555472 Rev B</a:t>
            </a:r>
            <a:endParaRPr lang="en-US" dirty="0"/>
          </a:p>
        </p:txBody>
      </p:sp>
      <p:sp>
        <p:nvSpPr>
          <p:cNvPr id="7" name="Slide Number Placeholder 6"/>
          <p:cNvSpPr>
            <a:spLocks noGrp="1"/>
          </p:cNvSpPr>
          <p:nvPr>
            <p:ph type="sldNum" sz="quarter" idx="12"/>
          </p:nvPr>
        </p:nvSpPr>
        <p:spPr bwMode="gray"/>
        <p:txBody>
          <a:bodyPr/>
          <a:lstStyle/>
          <a:p>
            <a:fld id="{CDBA9528-BCFE-1E43-A37D-912FF3C527A6}" type="slidenum">
              <a:rPr lang="en-US" smtClean="0"/>
              <a:pPr/>
              <a:t>‹#›</a:t>
            </a:fld>
            <a:endParaRPr lang="en-US" dirty="0"/>
          </a:p>
        </p:txBody>
      </p:sp>
    </p:spTree>
    <p:extLst>
      <p:ext uri="{BB962C8B-B14F-4D97-AF65-F5344CB8AC3E}">
        <p14:creationId xmlns:p14="http://schemas.microsoft.com/office/powerpoint/2010/main" val="16663691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0708334-39A0-2D70-16BA-DA314C3476ED}"/>
              </a:ext>
            </a:extLst>
          </p:cNvPr>
          <p:cNvSpPr/>
          <p:nvPr userDrawn="1"/>
        </p:nvSpPr>
        <p:spPr>
          <a:xfrm flipH="1">
            <a:off x="0" y="1085850"/>
            <a:ext cx="9144000" cy="3879851"/>
          </a:xfrm>
          <a:prstGeom prst="rect">
            <a:avLst/>
          </a:prstGeom>
          <a:gradFill flip="none" rotWithShape="1">
            <a:gsLst>
              <a:gs pos="0">
                <a:schemeClr val="bg1">
                  <a:alpha val="0"/>
                </a:schemeClr>
              </a:gs>
              <a:gs pos="91000">
                <a:schemeClr val="bg2">
                  <a:lumMod val="40000"/>
                  <a:lumOff val="60000"/>
                  <a:alpha val="5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bwMode="gray">
          <a:xfrm>
            <a:off x="548640" y="310896"/>
            <a:ext cx="8046720" cy="685800"/>
          </a:xfrm>
        </p:spPr>
        <p:txBody>
          <a:bodyPr/>
          <a:lstStyle>
            <a:lvl1pPr>
              <a:defRPr/>
            </a:lvl1pPr>
          </a:lstStyle>
          <a:p>
            <a:r>
              <a:rPr lang="en-US"/>
              <a:t>Click to edit Master title style</a:t>
            </a:r>
          </a:p>
        </p:txBody>
      </p:sp>
      <p:sp>
        <p:nvSpPr>
          <p:cNvPr id="3" name="Text Placeholder 2"/>
          <p:cNvSpPr>
            <a:spLocks noGrp="1"/>
          </p:cNvSpPr>
          <p:nvPr>
            <p:ph type="body" idx="1" hasCustomPrompt="1"/>
          </p:nvPr>
        </p:nvSpPr>
        <p:spPr bwMode="gray">
          <a:xfrm>
            <a:off x="548640" y="1188720"/>
            <a:ext cx="3931920" cy="502920"/>
          </a:xfrm>
        </p:spPr>
        <p:txBody>
          <a:bodyPr anchor="t" anchorCtr="0">
            <a:noAutofit/>
          </a:bodyPr>
          <a:lstStyle>
            <a:lvl1pPr marL="0" indent="0">
              <a:spcBef>
                <a:spcPts val="0"/>
              </a:spcBef>
              <a:buNone/>
              <a:defRPr sz="1400" b="1"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hasCustomPrompt="1"/>
          </p:nvPr>
        </p:nvSpPr>
        <p:spPr bwMode="gray">
          <a:xfrm>
            <a:off x="548640" y="1737360"/>
            <a:ext cx="3931920" cy="2926080"/>
          </a:xfrm>
        </p:spPr>
        <p:txBody>
          <a:bodyPr>
            <a:noAutofit/>
          </a:bodyPr>
          <a:lstStyle>
            <a:lvl1pPr>
              <a:defRPr sz="1400" baseline="0"/>
            </a:lvl1pPr>
            <a:lvl2pPr>
              <a:defRPr sz="1400" baseline="0"/>
            </a:lvl2pPr>
            <a:lvl3pPr>
              <a:defRPr sz="1400" baseline="0"/>
            </a:lvl3pPr>
            <a:lvl4pPr>
              <a:defRPr sz="1400" baseline="0"/>
            </a:lvl4pPr>
            <a:lvl5pPr>
              <a:defRPr sz="1400" baseline="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hasCustomPrompt="1"/>
          </p:nvPr>
        </p:nvSpPr>
        <p:spPr bwMode="gray">
          <a:xfrm>
            <a:off x="4663440" y="1188720"/>
            <a:ext cx="3931920" cy="502920"/>
          </a:xfrm>
        </p:spPr>
        <p:txBody>
          <a:bodyPr anchor="t" anchorCtr="0">
            <a:noAutofit/>
          </a:bodyPr>
          <a:lstStyle>
            <a:lvl1pPr marL="0" indent="0">
              <a:spcBef>
                <a:spcPts val="0"/>
              </a:spcBef>
              <a:buNone/>
              <a:defRPr sz="1400" b="1"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hasCustomPrompt="1"/>
          </p:nvPr>
        </p:nvSpPr>
        <p:spPr bwMode="gray">
          <a:xfrm>
            <a:off x="4663440" y="1737360"/>
            <a:ext cx="3931920" cy="2926080"/>
          </a:xfrm>
        </p:spPr>
        <p:txBody>
          <a:bodyPr>
            <a:noAutofit/>
          </a:bodyPr>
          <a:lstStyle>
            <a:lvl1pPr>
              <a:defRPr sz="1400" baseline="0"/>
            </a:lvl1pPr>
            <a:lvl2pPr>
              <a:defRPr sz="1400" baseline="0"/>
            </a:lvl2pPr>
            <a:lvl3pPr>
              <a:defRPr sz="1400" baseline="0"/>
            </a:lvl3pPr>
            <a:lvl4pPr>
              <a:defRPr sz="1400" baseline="0"/>
            </a:lvl4pPr>
            <a:lvl5pPr>
              <a:defRPr sz="1400" baseline="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bwMode="gray"/>
        <p:txBody>
          <a:bodyPr/>
          <a:lstStyle/>
          <a:p>
            <a:endParaRPr lang="en-US" dirty="0"/>
          </a:p>
        </p:txBody>
      </p:sp>
      <p:sp>
        <p:nvSpPr>
          <p:cNvPr id="8" name="Footer Placeholder 7"/>
          <p:cNvSpPr>
            <a:spLocks noGrp="1"/>
          </p:cNvSpPr>
          <p:nvPr>
            <p:ph type="ftr" sz="quarter" idx="11"/>
          </p:nvPr>
        </p:nvSpPr>
        <p:spPr bwMode="gray"/>
        <p:txBody>
          <a:bodyPr/>
          <a:lstStyle/>
          <a:p>
            <a:r>
              <a:rPr lang="en-US"/>
              <a:t>DOC-0555472 Rev B</a:t>
            </a:r>
            <a:endParaRPr lang="en-US" dirty="0"/>
          </a:p>
        </p:txBody>
      </p:sp>
      <p:sp>
        <p:nvSpPr>
          <p:cNvPr id="9" name="Slide Number Placeholder 8"/>
          <p:cNvSpPr>
            <a:spLocks noGrp="1"/>
          </p:cNvSpPr>
          <p:nvPr>
            <p:ph type="sldNum" sz="quarter" idx="12"/>
          </p:nvPr>
        </p:nvSpPr>
        <p:spPr bwMode="gray"/>
        <p:txBody>
          <a:bodyPr/>
          <a:lstStyle/>
          <a:p>
            <a:fld id="{CDBA9528-BCFE-1E43-A37D-912FF3C527A6}" type="slidenum">
              <a:rPr lang="en-US" smtClean="0"/>
              <a:pPr/>
              <a:t>‹#›</a:t>
            </a:fld>
            <a:endParaRPr lang="en-US" dirty="0"/>
          </a:p>
        </p:txBody>
      </p:sp>
    </p:spTree>
    <p:extLst>
      <p:ext uri="{BB962C8B-B14F-4D97-AF65-F5344CB8AC3E}">
        <p14:creationId xmlns:p14="http://schemas.microsoft.com/office/powerpoint/2010/main" val="30886842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t>Click to edit Master title style</a:t>
            </a:r>
          </a:p>
        </p:txBody>
      </p:sp>
      <p:sp>
        <p:nvSpPr>
          <p:cNvPr id="3" name="Date Placeholder 2"/>
          <p:cNvSpPr>
            <a:spLocks noGrp="1"/>
          </p:cNvSpPr>
          <p:nvPr>
            <p:ph type="dt" sz="half" idx="10"/>
          </p:nvPr>
        </p:nvSpPr>
        <p:spPr bwMode="gray"/>
        <p:txBody>
          <a:bodyPr/>
          <a:lstStyle/>
          <a:p>
            <a:endParaRPr lang="en-US" dirty="0"/>
          </a:p>
        </p:txBody>
      </p:sp>
      <p:sp>
        <p:nvSpPr>
          <p:cNvPr id="4" name="Footer Placeholder 3"/>
          <p:cNvSpPr>
            <a:spLocks noGrp="1"/>
          </p:cNvSpPr>
          <p:nvPr>
            <p:ph type="ftr" sz="quarter" idx="11"/>
          </p:nvPr>
        </p:nvSpPr>
        <p:spPr bwMode="gray"/>
        <p:txBody>
          <a:bodyPr/>
          <a:lstStyle/>
          <a:p>
            <a:r>
              <a:rPr lang="en-US"/>
              <a:t>DOC-0555472 Rev B</a:t>
            </a:r>
            <a:endParaRPr lang="en-US" dirty="0"/>
          </a:p>
        </p:txBody>
      </p:sp>
      <p:sp>
        <p:nvSpPr>
          <p:cNvPr id="5" name="Slide Number Placeholder 4"/>
          <p:cNvSpPr>
            <a:spLocks noGrp="1"/>
          </p:cNvSpPr>
          <p:nvPr>
            <p:ph type="sldNum" sz="quarter" idx="12"/>
          </p:nvPr>
        </p:nvSpPr>
        <p:spPr bwMode="gray"/>
        <p:txBody>
          <a:bodyPr/>
          <a:lstStyle/>
          <a:p>
            <a:fld id="{CDBA9528-BCFE-1E43-A37D-912FF3C527A6}" type="slidenum">
              <a:rPr lang="en-US" smtClean="0"/>
              <a:pPr/>
              <a:t>‹#›</a:t>
            </a:fld>
            <a:endParaRPr lang="en-US" dirty="0"/>
          </a:p>
        </p:txBody>
      </p:sp>
      <p:sp>
        <p:nvSpPr>
          <p:cNvPr id="7" name="Rectangle 6">
            <a:extLst>
              <a:ext uri="{FF2B5EF4-FFF2-40B4-BE49-F238E27FC236}">
                <a16:creationId xmlns:a16="http://schemas.microsoft.com/office/drawing/2014/main" id="{3B1EEA8F-4C90-9D7C-D9D5-09E13C272DE4}"/>
              </a:ext>
            </a:extLst>
          </p:cNvPr>
          <p:cNvSpPr/>
          <p:nvPr userDrawn="1"/>
        </p:nvSpPr>
        <p:spPr>
          <a:xfrm>
            <a:off x="0" y="1409468"/>
            <a:ext cx="9144000" cy="3559696"/>
          </a:xfrm>
          <a:prstGeom prst="rect">
            <a:avLst/>
          </a:prstGeom>
          <a:gradFill flip="none" rotWithShape="1">
            <a:gsLst>
              <a:gs pos="38000">
                <a:schemeClr val="bg1">
                  <a:alpha val="0"/>
                </a:schemeClr>
              </a:gs>
              <a:gs pos="91000">
                <a:schemeClr val="bg2">
                  <a:lumMod val="40000"/>
                  <a:lumOff val="60000"/>
                  <a:alpha val="69907"/>
                </a:schemeClr>
              </a:gs>
            </a:gsLst>
            <a:lin ang="54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360686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bwMode="gray"/>
        <p:txBody>
          <a:bodyPr/>
          <a:lstStyle/>
          <a:p>
            <a:endParaRPr lang="en-US" dirty="0"/>
          </a:p>
        </p:txBody>
      </p:sp>
      <p:sp>
        <p:nvSpPr>
          <p:cNvPr id="3" name="Footer Placeholder 2"/>
          <p:cNvSpPr>
            <a:spLocks noGrp="1"/>
          </p:cNvSpPr>
          <p:nvPr>
            <p:ph type="ftr" sz="quarter" idx="11"/>
          </p:nvPr>
        </p:nvSpPr>
        <p:spPr bwMode="gray"/>
        <p:txBody>
          <a:bodyPr/>
          <a:lstStyle/>
          <a:p>
            <a:r>
              <a:rPr lang="en-US"/>
              <a:t>DOC-0555472 Rev B</a:t>
            </a:r>
            <a:endParaRPr lang="en-US" dirty="0"/>
          </a:p>
        </p:txBody>
      </p:sp>
      <p:sp>
        <p:nvSpPr>
          <p:cNvPr id="4" name="Slide Number Placeholder 3"/>
          <p:cNvSpPr>
            <a:spLocks noGrp="1"/>
          </p:cNvSpPr>
          <p:nvPr>
            <p:ph type="sldNum" sz="quarter" idx="12"/>
          </p:nvPr>
        </p:nvSpPr>
        <p:spPr bwMode="gray"/>
        <p:txBody>
          <a:bodyPr/>
          <a:lstStyle/>
          <a:p>
            <a:fld id="{CDBA9528-BCFE-1E43-A37D-912FF3C527A6}" type="slidenum">
              <a:rPr lang="en-US" smtClean="0"/>
              <a:pPr/>
              <a:t>‹#›</a:t>
            </a:fld>
            <a:endParaRPr lang="en-US" dirty="0"/>
          </a:p>
        </p:txBody>
      </p:sp>
      <p:sp>
        <p:nvSpPr>
          <p:cNvPr id="6" name="Rectangle 5">
            <a:extLst>
              <a:ext uri="{FF2B5EF4-FFF2-40B4-BE49-F238E27FC236}">
                <a16:creationId xmlns:a16="http://schemas.microsoft.com/office/drawing/2014/main" id="{3B988F25-A160-6407-C3DB-CA9F172D87A2}"/>
              </a:ext>
            </a:extLst>
          </p:cNvPr>
          <p:cNvSpPr/>
          <p:nvPr userDrawn="1"/>
        </p:nvSpPr>
        <p:spPr>
          <a:xfrm>
            <a:off x="0" y="1409468"/>
            <a:ext cx="9144000" cy="3559696"/>
          </a:xfrm>
          <a:prstGeom prst="rect">
            <a:avLst/>
          </a:prstGeom>
          <a:gradFill flip="none" rotWithShape="1">
            <a:gsLst>
              <a:gs pos="38000">
                <a:schemeClr val="bg1">
                  <a:alpha val="0"/>
                </a:schemeClr>
              </a:gs>
              <a:gs pos="91000">
                <a:schemeClr val="bg2">
                  <a:lumMod val="40000"/>
                  <a:lumOff val="60000"/>
                  <a:alpha val="69907"/>
                </a:schemeClr>
              </a:gs>
            </a:gsLst>
            <a:lin ang="54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603129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FB094C18-084C-E84B-B252-9E74C8EDD8B1}"/>
              </a:ext>
            </a:extLst>
          </p:cNvPr>
          <p:cNvGrpSpPr/>
          <p:nvPr userDrawn="1"/>
        </p:nvGrpSpPr>
        <p:grpSpPr>
          <a:xfrm>
            <a:off x="182880" y="0"/>
            <a:ext cx="8961120" cy="960120"/>
            <a:chOff x="182880" y="0"/>
            <a:chExt cx="8961120" cy="960120"/>
          </a:xfrm>
        </p:grpSpPr>
        <p:sp>
          <p:nvSpPr>
            <p:cNvPr id="11" name="Rectangle 10">
              <a:extLst>
                <a:ext uri="{FF2B5EF4-FFF2-40B4-BE49-F238E27FC236}">
                  <a16:creationId xmlns:a16="http://schemas.microsoft.com/office/drawing/2014/main" id="{06BFCA29-B851-FF45-8BBA-FD9145EC49A3}"/>
                </a:ext>
              </a:extLst>
            </p:cNvPr>
            <p:cNvSpPr/>
            <p:nvPr userDrawn="1"/>
          </p:nvSpPr>
          <p:spPr>
            <a:xfrm>
              <a:off x="182880" y="777240"/>
              <a:ext cx="182880"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89BDA870-3038-3D48-860A-49F7833D94A7}"/>
                </a:ext>
              </a:extLst>
            </p:cNvPr>
            <p:cNvSpPr/>
            <p:nvPr userDrawn="1"/>
          </p:nvSpPr>
          <p:spPr>
            <a:xfrm>
              <a:off x="365760" y="0"/>
              <a:ext cx="8778240" cy="7747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bwMode="gray">
          <a:xfrm>
            <a:off x="548640" y="1096852"/>
            <a:ext cx="3749040" cy="1600627"/>
          </a:xfrm>
        </p:spPr>
        <p:txBody>
          <a:bodyPr anchor="b" anchorCtr="0">
            <a:noAutofit/>
          </a:bodyPr>
          <a:lstStyle>
            <a:lvl1pPr algn="l">
              <a:defRPr sz="2800" b="1" cap="none"/>
            </a:lvl1pPr>
          </a:lstStyle>
          <a:p>
            <a:r>
              <a:rPr lang="en-US"/>
              <a:t>Click to edit Master title style</a:t>
            </a:r>
          </a:p>
        </p:txBody>
      </p:sp>
      <p:sp>
        <p:nvSpPr>
          <p:cNvPr id="3" name="Text Placeholder 2"/>
          <p:cNvSpPr>
            <a:spLocks noGrp="1"/>
          </p:cNvSpPr>
          <p:nvPr>
            <p:ph type="body" idx="1" hasCustomPrompt="1"/>
          </p:nvPr>
        </p:nvSpPr>
        <p:spPr bwMode="gray">
          <a:xfrm>
            <a:off x="548640" y="2971800"/>
            <a:ext cx="3749040" cy="685800"/>
          </a:xfrm>
        </p:spPr>
        <p:txBody>
          <a:bodyPr anchor="t" anchorCtr="0">
            <a:noAutofit/>
          </a:bodyPr>
          <a:lstStyle>
            <a:lvl1pPr marL="0" indent="0">
              <a:spcBef>
                <a:spcPts val="0"/>
              </a:spcBef>
              <a:buNone/>
              <a:defRPr sz="16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pic>
        <p:nvPicPr>
          <p:cNvPr id="13" name="Picture 12" descr="Icon&#10;&#10;Description automatically generated">
            <a:extLst>
              <a:ext uri="{FF2B5EF4-FFF2-40B4-BE49-F238E27FC236}">
                <a16:creationId xmlns:a16="http://schemas.microsoft.com/office/drawing/2014/main" id="{02641A0A-A33A-6542-882A-9B703D86214D}"/>
              </a:ext>
            </a:extLst>
          </p:cNvPr>
          <p:cNvPicPr>
            <a:picLocks noChangeAspect="1"/>
          </p:cNvPicPr>
          <p:nvPr userDrawn="1"/>
        </p:nvPicPr>
        <p:blipFill>
          <a:blip r:embed="rId2"/>
          <a:stretch>
            <a:fillRect/>
          </a:stretch>
        </p:blipFill>
        <p:spPr>
          <a:xfrm>
            <a:off x="7461504" y="3383280"/>
            <a:ext cx="1342482" cy="1645920"/>
          </a:xfrm>
          <a:prstGeom prst="rect">
            <a:avLst/>
          </a:prstGeom>
        </p:spPr>
      </p:pic>
    </p:spTree>
    <p:extLst>
      <p:ext uri="{BB962C8B-B14F-4D97-AF65-F5344CB8AC3E}">
        <p14:creationId xmlns:p14="http://schemas.microsoft.com/office/powerpoint/2010/main" val="27510549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Disclosure 01">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0C44D6A-7F43-9842-9B34-98734C549BCC}"/>
              </a:ext>
            </a:extLst>
          </p:cNvPr>
          <p:cNvGrpSpPr/>
          <p:nvPr userDrawn="1"/>
        </p:nvGrpSpPr>
        <p:grpSpPr>
          <a:xfrm>
            <a:off x="182880" y="0"/>
            <a:ext cx="8961120" cy="960120"/>
            <a:chOff x="182880" y="0"/>
            <a:chExt cx="8961120" cy="960120"/>
          </a:xfrm>
        </p:grpSpPr>
        <p:sp>
          <p:nvSpPr>
            <p:cNvPr id="10" name="Rectangle 9">
              <a:extLst>
                <a:ext uri="{FF2B5EF4-FFF2-40B4-BE49-F238E27FC236}">
                  <a16:creationId xmlns:a16="http://schemas.microsoft.com/office/drawing/2014/main" id="{19371727-4A24-6240-93B7-D0A7AB5C0655}"/>
                </a:ext>
              </a:extLst>
            </p:cNvPr>
            <p:cNvSpPr/>
            <p:nvPr userDrawn="1"/>
          </p:nvSpPr>
          <p:spPr>
            <a:xfrm>
              <a:off x="182880" y="777240"/>
              <a:ext cx="182880"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8C30ADC9-BF48-114D-8ED4-48FB012641A1}"/>
                </a:ext>
              </a:extLst>
            </p:cNvPr>
            <p:cNvSpPr/>
            <p:nvPr userDrawn="1"/>
          </p:nvSpPr>
          <p:spPr>
            <a:xfrm>
              <a:off x="365760" y="0"/>
              <a:ext cx="8778240" cy="7747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 name="Title 1"/>
          <p:cNvSpPr txBox="1">
            <a:spLocks/>
          </p:cNvSpPr>
          <p:nvPr userDrawn="1"/>
        </p:nvSpPr>
        <p:spPr bwMode="gray">
          <a:xfrm>
            <a:off x="548640" y="187960"/>
            <a:ext cx="2286000" cy="457200"/>
          </a:xfrm>
          <a:prstGeom prst="rect">
            <a:avLst/>
          </a:prstGeom>
        </p:spPr>
        <p:txBody>
          <a:bodyPr vert="horz" lIns="0" tIns="0" rIns="0" bIns="0" rtlCol="0" anchor="b" anchorCtr="0">
            <a:noAutofit/>
          </a:bodyPr>
          <a:lstStyle>
            <a:lvl1pPr algn="l" defTabSz="457200" rtl="0" eaLnBrk="1" latinLnBrk="0" hangingPunct="1">
              <a:lnSpc>
                <a:spcPct val="90000"/>
              </a:lnSpc>
              <a:spcBef>
                <a:spcPct val="0"/>
              </a:spcBef>
              <a:buNone/>
              <a:defRPr sz="2200" b="1" kern="1200">
                <a:solidFill>
                  <a:schemeClr val="accent1"/>
                </a:solidFill>
                <a:latin typeface="+mj-lt"/>
                <a:ea typeface="+mj-ea"/>
                <a:cs typeface="+mj-cs"/>
              </a:defRPr>
            </a:lvl1pPr>
          </a:lstStyle>
          <a:p>
            <a:r>
              <a:rPr lang="en-US" dirty="0">
                <a:solidFill>
                  <a:srgbClr val="FFFFFF"/>
                </a:solidFill>
              </a:rPr>
              <a:t>Thank you</a:t>
            </a:r>
          </a:p>
        </p:txBody>
      </p:sp>
      <p:sp>
        <p:nvSpPr>
          <p:cNvPr id="16" name="Text Placeholder 15"/>
          <p:cNvSpPr>
            <a:spLocks noGrp="1"/>
          </p:cNvSpPr>
          <p:nvPr>
            <p:ph type="body" sz="quarter" idx="10"/>
          </p:nvPr>
        </p:nvSpPr>
        <p:spPr bwMode="gray">
          <a:xfrm>
            <a:off x="548639" y="1008279"/>
            <a:ext cx="6400800" cy="3520440"/>
          </a:xfrm>
        </p:spPr>
        <p:txBody>
          <a:bodyPr anchor="b" anchorCtr="0">
            <a:noAutofit/>
          </a:bodyPr>
          <a:lstStyle>
            <a:lvl1pPr marL="0" indent="0">
              <a:lnSpc>
                <a:spcPct val="100000"/>
              </a:lnSpc>
              <a:spcBef>
                <a:spcPts val="300"/>
              </a:spcBef>
              <a:buNone/>
              <a:defRPr sz="700"/>
            </a:lvl1pPr>
            <a:lvl2pPr marL="114300" indent="-114300">
              <a:lnSpc>
                <a:spcPct val="100000"/>
              </a:lnSpc>
              <a:spcBef>
                <a:spcPts val="300"/>
              </a:spcBef>
              <a:buClrTx/>
              <a:buFont typeface="+mj-lt"/>
              <a:buAutoNum type="arabicPeriod"/>
              <a:defRPr sz="700"/>
            </a:lvl2pPr>
            <a:lvl3pPr marL="114300" indent="-114300">
              <a:lnSpc>
                <a:spcPct val="100000"/>
              </a:lnSpc>
              <a:spcBef>
                <a:spcPts val="300"/>
              </a:spcBef>
              <a:defRPr sz="700"/>
            </a:lvl3pPr>
            <a:lvl4pPr marL="230188" indent="-115888">
              <a:lnSpc>
                <a:spcPct val="100000"/>
              </a:lnSpc>
              <a:spcBef>
                <a:spcPts val="300"/>
              </a:spcBef>
              <a:defRPr sz="700"/>
            </a:lvl4pPr>
            <a:lvl5pPr marL="344488" indent="-114300">
              <a:lnSpc>
                <a:spcPct val="100000"/>
              </a:lnSpc>
              <a:spcBef>
                <a:spcPts val="300"/>
              </a:spcBef>
              <a:defRPr sz="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Box 13"/>
          <p:cNvSpPr txBox="1"/>
          <p:nvPr userDrawn="1"/>
        </p:nvSpPr>
        <p:spPr bwMode="gray">
          <a:xfrm>
            <a:off x="548640" y="4541353"/>
            <a:ext cx="6400800" cy="182411"/>
          </a:xfrm>
          <a:prstGeom prst="rect">
            <a:avLst/>
          </a:prstGeom>
          <a:noFill/>
        </p:spPr>
        <p:txBody>
          <a:bodyPr wrap="square" lIns="0" tIns="0" rIns="0" bIns="0" rtlCol="0" anchor="b" anchorCtr="0">
            <a:noAutofit/>
          </a:bodyPr>
          <a:lstStyle/>
          <a:p>
            <a:r>
              <a:rPr lang="en-US" sz="700" b="1" dirty="0"/>
              <a:t>Edwards Lifesciences</a:t>
            </a:r>
            <a:r>
              <a:rPr lang="en-US" sz="700" b="0" dirty="0"/>
              <a:t> • One Edwards Way,</a:t>
            </a:r>
            <a:r>
              <a:rPr lang="en-US" sz="700" b="0" baseline="0" dirty="0"/>
              <a:t> I</a:t>
            </a:r>
            <a:r>
              <a:rPr lang="en-US" sz="700" b="0" dirty="0"/>
              <a:t>rvine CA 92614 USA</a:t>
            </a:r>
            <a:r>
              <a:rPr lang="en-US" sz="700" b="0" baseline="0" dirty="0"/>
              <a:t> • </a:t>
            </a:r>
            <a:r>
              <a:rPr lang="en-US" sz="700" b="0" dirty="0"/>
              <a:t>edwards.com</a:t>
            </a:r>
          </a:p>
        </p:txBody>
      </p:sp>
      <p:pic>
        <p:nvPicPr>
          <p:cNvPr id="12" name="Picture 11" descr="Icon&#10;&#10;Description automatically generated">
            <a:extLst>
              <a:ext uri="{FF2B5EF4-FFF2-40B4-BE49-F238E27FC236}">
                <a16:creationId xmlns:a16="http://schemas.microsoft.com/office/drawing/2014/main" id="{0097F107-356F-0941-9C39-3C57885F0A7C}"/>
              </a:ext>
            </a:extLst>
          </p:cNvPr>
          <p:cNvPicPr>
            <a:picLocks noChangeAspect="1"/>
          </p:cNvPicPr>
          <p:nvPr userDrawn="1"/>
        </p:nvPicPr>
        <p:blipFill>
          <a:blip r:embed="rId2"/>
          <a:stretch>
            <a:fillRect/>
          </a:stretch>
        </p:blipFill>
        <p:spPr>
          <a:xfrm>
            <a:off x="7461504" y="3383280"/>
            <a:ext cx="1342482" cy="1645920"/>
          </a:xfrm>
          <a:prstGeom prst="rect">
            <a:avLst/>
          </a:prstGeom>
        </p:spPr>
      </p:pic>
    </p:spTree>
    <p:extLst>
      <p:ext uri="{BB962C8B-B14F-4D97-AF65-F5344CB8AC3E}">
        <p14:creationId xmlns:p14="http://schemas.microsoft.com/office/powerpoint/2010/main" val="1207330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 Photo 02">
    <p:spTree>
      <p:nvGrpSpPr>
        <p:cNvPr id="1" name=""/>
        <p:cNvGrpSpPr/>
        <p:nvPr/>
      </p:nvGrpSpPr>
      <p:grpSpPr>
        <a:xfrm>
          <a:off x="0" y="0"/>
          <a:ext cx="0" cy="0"/>
          <a:chOff x="0" y="0"/>
          <a:chExt cx="0" cy="0"/>
        </a:xfrm>
      </p:grpSpPr>
      <p:sp>
        <p:nvSpPr>
          <p:cNvPr id="6" name="Picture Placeholder 5"/>
          <p:cNvSpPr>
            <a:spLocks noGrp="1"/>
          </p:cNvSpPr>
          <p:nvPr userDrawn="1">
            <p:ph type="pic" sz="quarter" idx="10"/>
          </p:nvPr>
        </p:nvSpPr>
        <p:spPr bwMode="gray">
          <a:xfrm>
            <a:off x="786384" y="0"/>
            <a:ext cx="8357616" cy="4361688"/>
          </a:xfrm>
          <a:noFill/>
        </p:spPr>
        <p:txBody>
          <a:bodyPr anchor="ctr" anchorCtr="0">
            <a:normAutofit/>
          </a:bodyPr>
          <a:lstStyle>
            <a:lvl1pPr marL="0" indent="0" algn="ctr">
              <a:buNone/>
              <a:defRPr sz="1400"/>
            </a:lvl1pPr>
          </a:lstStyle>
          <a:p>
            <a:r>
              <a:rPr lang="en-US" dirty="0"/>
              <a:t>Click icon to add picture</a:t>
            </a:r>
          </a:p>
        </p:txBody>
      </p:sp>
      <p:sp>
        <p:nvSpPr>
          <p:cNvPr id="2" name="Title 1"/>
          <p:cNvSpPr>
            <a:spLocks noGrp="1"/>
          </p:cNvSpPr>
          <p:nvPr userDrawn="1">
            <p:ph type="ctrTitle"/>
          </p:nvPr>
        </p:nvSpPr>
        <p:spPr bwMode="gray">
          <a:xfrm>
            <a:off x="1005840" y="411480"/>
            <a:ext cx="3657600" cy="1371600"/>
          </a:xfrm>
        </p:spPr>
        <p:txBody>
          <a:bodyPr anchor="t" anchorCtr="0">
            <a:noAutofit/>
          </a:bodyPr>
          <a:lstStyle>
            <a:lvl1pPr>
              <a:defRPr sz="2600" baseline="0">
                <a:solidFill>
                  <a:schemeClr val="accent1"/>
                </a:solidFill>
              </a:defRPr>
            </a:lvl1pPr>
          </a:lstStyle>
          <a:p>
            <a:r>
              <a:rPr lang="en-US"/>
              <a:t>Click to edit Master title style</a:t>
            </a:r>
          </a:p>
        </p:txBody>
      </p:sp>
      <p:sp>
        <p:nvSpPr>
          <p:cNvPr id="3" name="Subtitle 2"/>
          <p:cNvSpPr>
            <a:spLocks noGrp="1"/>
          </p:cNvSpPr>
          <p:nvPr userDrawn="1">
            <p:ph type="subTitle" idx="1"/>
          </p:nvPr>
        </p:nvSpPr>
        <p:spPr bwMode="gray">
          <a:xfrm>
            <a:off x="1005840" y="3520440"/>
            <a:ext cx="3657600" cy="685800"/>
          </a:xfrm>
        </p:spPr>
        <p:txBody>
          <a:bodyPr>
            <a:noAutofit/>
          </a:bodyPr>
          <a:lstStyle>
            <a:lvl1pPr marL="0" indent="0" algn="l">
              <a:lnSpc>
                <a:spcPct val="110000"/>
              </a:lnSpc>
              <a:spcBef>
                <a:spcPts val="0"/>
              </a:spcBef>
              <a:buNone/>
              <a:defRPr sz="1200" b="1"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1" name="Rectangle 10"/>
          <p:cNvSpPr/>
          <p:nvPr userDrawn="1"/>
        </p:nvSpPr>
        <p:spPr bwMode="gray">
          <a:xfrm>
            <a:off x="0" y="0"/>
            <a:ext cx="9144000" cy="51435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D2865EB1-73B3-AC42-A9ED-052F073622EB}"/>
              </a:ext>
            </a:extLst>
          </p:cNvPr>
          <p:cNvSpPr/>
          <p:nvPr userDrawn="1"/>
        </p:nvSpPr>
        <p:spPr>
          <a:xfrm>
            <a:off x="484632" y="4361688"/>
            <a:ext cx="301752" cy="3017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Icon&#10;&#10;Description automatically generated">
            <a:extLst>
              <a:ext uri="{FF2B5EF4-FFF2-40B4-BE49-F238E27FC236}">
                <a16:creationId xmlns:a16="http://schemas.microsoft.com/office/drawing/2014/main" id="{CED7E1E4-E396-0D4F-9940-1FABB363DEB4}"/>
              </a:ext>
            </a:extLst>
          </p:cNvPr>
          <p:cNvPicPr>
            <a:picLocks noChangeAspect="1"/>
          </p:cNvPicPr>
          <p:nvPr userDrawn="1"/>
        </p:nvPicPr>
        <p:blipFill>
          <a:blip r:embed="rId2"/>
          <a:stretch>
            <a:fillRect/>
          </a:stretch>
        </p:blipFill>
        <p:spPr>
          <a:xfrm>
            <a:off x="7461504" y="3383280"/>
            <a:ext cx="1342482" cy="1645920"/>
          </a:xfrm>
          <a:prstGeom prst="rect">
            <a:avLst/>
          </a:prstGeom>
        </p:spPr>
      </p:pic>
    </p:spTree>
    <p:extLst>
      <p:ext uri="{BB962C8B-B14F-4D97-AF65-F5344CB8AC3E}">
        <p14:creationId xmlns:p14="http://schemas.microsoft.com/office/powerpoint/2010/main" val="34235798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Disclosure 02">
    <p:spTree>
      <p:nvGrpSpPr>
        <p:cNvPr id="1" name=""/>
        <p:cNvGrpSpPr/>
        <p:nvPr/>
      </p:nvGrpSpPr>
      <p:grpSpPr>
        <a:xfrm>
          <a:off x="0" y="0"/>
          <a:ext cx="0" cy="0"/>
          <a:chOff x="0" y="0"/>
          <a:chExt cx="0" cy="0"/>
        </a:xfrm>
      </p:grpSpPr>
      <p:sp>
        <p:nvSpPr>
          <p:cNvPr id="16" name="Text Placeholder 15"/>
          <p:cNvSpPr>
            <a:spLocks noGrp="1"/>
          </p:cNvSpPr>
          <p:nvPr>
            <p:ph type="body" sz="quarter" idx="10"/>
          </p:nvPr>
        </p:nvSpPr>
        <p:spPr bwMode="gray">
          <a:xfrm>
            <a:off x="548639" y="644533"/>
            <a:ext cx="6400800" cy="3883992"/>
          </a:xfrm>
        </p:spPr>
        <p:txBody>
          <a:bodyPr anchor="b" anchorCtr="0">
            <a:noAutofit/>
          </a:bodyPr>
          <a:lstStyle>
            <a:lvl1pPr marL="0" indent="0">
              <a:lnSpc>
                <a:spcPct val="100000"/>
              </a:lnSpc>
              <a:spcBef>
                <a:spcPts val="300"/>
              </a:spcBef>
              <a:buNone/>
              <a:defRPr sz="700"/>
            </a:lvl1pPr>
            <a:lvl2pPr marL="114300" indent="-114300">
              <a:lnSpc>
                <a:spcPct val="100000"/>
              </a:lnSpc>
              <a:spcBef>
                <a:spcPts val="300"/>
              </a:spcBef>
              <a:buClrTx/>
              <a:buFont typeface="+mj-lt"/>
              <a:buAutoNum type="arabicPeriod"/>
              <a:defRPr sz="700"/>
            </a:lvl2pPr>
            <a:lvl3pPr marL="114300" indent="-114300">
              <a:lnSpc>
                <a:spcPct val="100000"/>
              </a:lnSpc>
              <a:spcBef>
                <a:spcPts val="300"/>
              </a:spcBef>
              <a:defRPr sz="700"/>
            </a:lvl3pPr>
            <a:lvl4pPr marL="230188" indent="-115888">
              <a:lnSpc>
                <a:spcPct val="100000"/>
              </a:lnSpc>
              <a:spcBef>
                <a:spcPts val="300"/>
              </a:spcBef>
              <a:defRPr sz="700"/>
            </a:lvl4pPr>
            <a:lvl5pPr marL="344488" indent="-114300">
              <a:lnSpc>
                <a:spcPct val="100000"/>
              </a:lnSpc>
              <a:spcBef>
                <a:spcPts val="300"/>
              </a:spcBef>
              <a:defRPr sz="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p:cNvSpPr txBox="1"/>
          <p:nvPr userDrawn="1"/>
        </p:nvSpPr>
        <p:spPr bwMode="gray">
          <a:xfrm>
            <a:off x="548640" y="4541354"/>
            <a:ext cx="6400800" cy="182411"/>
          </a:xfrm>
          <a:prstGeom prst="rect">
            <a:avLst/>
          </a:prstGeom>
          <a:noFill/>
        </p:spPr>
        <p:txBody>
          <a:bodyPr wrap="square" lIns="0" tIns="0" rIns="0" bIns="0" rtlCol="0" anchor="b" anchorCtr="0">
            <a:noAutofit/>
          </a:bodyPr>
          <a:lstStyle/>
          <a:p>
            <a:r>
              <a:rPr lang="en-US" sz="700" b="1" dirty="0"/>
              <a:t>Edwards Lifesciences</a:t>
            </a:r>
            <a:r>
              <a:rPr lang="en-US" sz="700" b="0" dirty="0"/>
              <a:t> • One Edwards Way,</a:t>
            </a:r>
            <a:r>
              <a:rPr lang="en-US" sz="700" b="0" baseline="0" dirty="0"/>
              <a:t> I</a:t>
            </a:r>
            <a:r>
              <a:rPr lang="en-US" sz="700" b="0" dirty="0"/>
              <a:t>rvine CA 92614 USA</a:t>
            </a:r>
            <a:r>
              <a:rPr lang="en-US" sz="700" b="0" baseline="0" dirty="0"/>
              <a:t> • </a:t>
            </a:r>
            <a:r>
              <a:rPr lang="en-US" sz="700" b="0" dirty="0"/>
              <a:t>edwards.com</a:t>
            </a:r>
          </a:p>
        </p:txBody>
      </p:sp>
      <p:sp>
        <p:nvSpPr>
          <p:cNvPr id="7" name="Rectangle 6">
            <a:extLst>
              <a:ext uri="{FF2B5EF4-FFF2-40B4-BE49-F238E27FC236}">
                <a16:creationId xmlns:a16="http://schemas.microsoft.com/office/drawing/2014/main" id="{DC2ED8A1-E8C6-8340-8E83-E72820C53283}"/>
              </a:ext>
            </a:extLst>
          </p:cNvPr>
          <p:cNvSpPr/>
          <p:nvPr userDrawn="1"/>
        </p:nvSpPr>
        <p:spPr>
          <a:xfrm>
            <a:off x="182880" y="182880"/>
            <a:ext cx="182880"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13EA60E5-D6B1-5A41-AF2D-3BA1FD72E238}"/>
              </a:ext>
            </a:extLst>
          </p:cNvPr>
          <p:cNvSpPr/>
          <p:nvPr userDrawn="1"/>
        </p:nvSpPr>
        <p:spPr>
          <a:xfrm>
            <a:off x="365760" y="0"/>
            <a:ext cx="8778240"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descr="Icon&#10;&#10;Description automatically generated">
            <a:extLst>
              <a:ext uri="{FF2B5EF4-FFF2-40B4-BE49-F238E27FC236}">
                <a16:creationId xmlns:a16="http://schemas.microsoft.com/office/drawing/2014/main" id="{8FD6E5EE-B587-B14A-8D8C-6F5AE0CE498C}"/>
              </a:ext>
            </a:extLst>
          </p:cNvPr>
          <p:cNvPicPr>
            <a:picLocks noChangeAspect="1"/>
          </p:cNvPicPr>
          <p:nvPr userDrawn="1"/>
        </p:nvPicPr>
        <p:blipFill>
          <a:blip r:embed="rId2"/>
          <a:stretch>
            <a:fillRect/>
          </a:stretch>
        </p:blipFill>
        <p:spPr>
          <a:xfrm>
            <a:off x="7461504" y="3383280"/>
            <a:ext cx="1342482" cy="1645920"/>
          </a:xfrm>
          <a:prstGeom prst="rect">
            <a:avLst/>
          </a:prstGeom>
        </p:spPr>
      </p:pic>
    </p:spTree>
    <p:extLst>
      <p:ext uri="{BB962C8B-B14F-4D97-AF65-F5344CB8AC3E}">
        <p14:creationId xmlns:p14="http://schemas.microsoft.com/office/powerpoint/2010/main" val="14365073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End Slid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BE7579C-21DF-6340-B503-C26EA0EF508C}"/>
              </a:ext>
            </a:extLst>
          </p:cNvPr>
          <p:cNvPicPr>
            <a:picLocks noChangeAspect="1"/>
          </p:cNvPicPr>
          <p:nvPr userDrawn="1"/>
        </p:nvPicPr>
        <p:blipFill>
          <a:blip r:embed="rId2"/>
          <a:srcRect/>
          <a:stretch/>
        </p:blipFill>
        <p:spPr>
          <a:xfrm>
            <a:off x="0" y="0"/>
            <a:ext cx="9144000" cy="5143500"/>
          </a:xfrm>
          <a:prstGeom prst="rect">
            <a:avLst/>
          </a:prstGeom>
        </p:spPr>
      </p:pic>
      <p:pic>
        <p:nvPicPr>
          <p:cNvPr id="4" name="Picture 3" descr="Icon&#10;&#10;Description automatically generated">
            <a:extLst>
              <a:ext uri="{FF2B5EF4-FFF2-40B4-BE49-F238E27FC236}">
                <a16:creationId xmlns:a16="http://schemas.microsoft.com/office/drawing/2014/main" id="{DF1B41CB-E201-1E4A-AF89-92639569DDD0}"/>
              </a:ext>
            </a:extLst>
          </p:cNvPr>
          <p:cNvPicPr>
            <a:picLocks noChangeAspect="1"/>
          </p:cNvPicPr>
          <p:nvPr userDrawn="1"/>
        </p:nvPicPr>
        <p:blipFill>
          <a:blip r:embed="rId3"/>
          <a:stretch>
            <a:fillRect/>
          </a:stretch>
        </p:blipFill>
        <p:spPr>
          <a:xfrm>
            <a:off x="3300984" y="786384"/>
            <a:ext cx="2532888" cy="3105391"/>
          </a:xfrm>
          <a:prstGeom prst="rect">
            <a:avLst/>
          </a:prstGeom>
        </p:spPr>
      </p:pic>
    </p:spTree>
    <p:extLst>
      <p:ext uri="{BB962C8B-B14F-4D97-AF65-F5344CB8AC3E}">
        <p14:creationId xmlns:p14="http://schemas.microsoft.com/office/powerpoint/2010/main" val="22939941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End Slide 0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6DFF96D-6037-9542-B646-415069ABF30B}"/>
              </a:ext>
            </a:extLst>
          </p:cNvPr>
          <p:cNvPicPr>
            <a:picLocks noChangeAspect="1"/>
          </p:cNvPicPr>
          <p:nvPr userDrawn="1"/>
        </p:nvPicPr>
        <p:blipFill>
          <a:blip r:embed="rId2"/>
          <a:srcRect/>
          <a:stretch/>
        </p:blipFill>
        <p:spPr>
          <a:xfrm>
            <a:off x="0" y="0"/>
            <a:ext cx="9144000" cy="5143500"/>
          </a:xfrm>
          <a:prstGeom prst="rect">
            <a:avLst/>
          </a:prstGeom>
        </p:spPr>
      </p:pic>
      <p:pic>
        <p:nvPicPr>
          <p:cNvPr id="8" name="Picture 7" descr="Icon&#10;&#10;Description automatically generated">
            <a:extLst>
              <a:ext uri="{FF2B5EF4-FFF2-40B4-BE49-F238E27FC236}">
                <a16:creationId xmlns:a16="http://schemas.microsoft.com/office/drawing/2014/main" id="{A2BAD6A5-47D6-D04B-B4C4-A4A70F9D846A}"/>
              </a:ext>
            </a:extLst>
          </p:cNvPr>
          <p:cNvPicPr>
            <a:picLocks noChangeAspect="1"/>
          </p:cNvPicPr>
          <p:nvPr userDrawn="1"/>
        </p:nvPicPr>
        <p:blipFill>
          <a:blip r:embed="rId3"/>
          <a:stretch>
            <a:fillRect/>
          </a:stretch>
        </p:blipFill>
        <p:spPr>
          <a:xfrm>
            <a:off x="3300984" y="786384"/>
            <a:ext cx="2532888" cy="3105391"/>
          </a:xfrm>
          <a:prstGeom prst="rect">
            <a:avLst/>
          </a:prstGeom>
        </p:spPr>
      </p:pic>
      <p:pic>
        <p:nvPicPr>
          <p:cNvPr id="6" name="Picture 5" title="life is now">
            <a:extLst>
              <a:ext uri="{FF2B5EF4-FFF2-40B4-BE49-F238E27FC236}">
                <a16:creationId xmlns:a16="http://schemas.microsoft.com/office/drawing/2014/main" id="{5B192082-5EF7-B541-9CBA-FE41C4AF19E5}"/>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bwMode="gray">
          <a:xfrm>
            <a:off x="5715000" y="3959352"/>
            <a:ext cx="1765808" cy="819334"/>
          </a:xfrm>
          <a:prstGeom prst="rect">
            <a:avLst/>
          </a:prstGeom>
        </p:spPr>
      </p:pic>
      <p:sp>
        <p:nvSpPr>
          <p:cNvPr id="7" name="Freeform 16" title="Helping Patients is Our Life's Work, and">
            <a:extLst>
              <a:ext uri="{FF2B5EF4-FFF2-40B4-BE49-F238E27FC236}">
                <a16:creationId xmlns:a16="http://schemas.microsoft.com/office/drawing/2014/main" id="{F11E9E8C-026F-1A47-9704-7A3313BDA801}"/>
              </a:ext>
            </a:extLst>
          </p:cNvPr>
          <p:cNvSpPr>
            <a:spLocks noChangeAspect="1" noEditPoints="1"/>
          </p:cNvSpPr>
          <p:nvPr userDrawn="1"/>
        </p:nvSpPr>
        <p:spPr bwMode="gray">
          <a:xfrm>
            <a:off x="1778147" y="3968495"/>
            <a:ext cx="4443984" cy="262666"/>
          </a:xfrm>
          <a:custGeom>
            <a:avLst/>
            <a:gdLst>
              <a:gd name="T0" fmla="*/ 11 w 2027"/>
              <a:gd name="T1" fmla="*/ 45 h 120"/>
              <a:gd name="T2" fmla="*/ 113 w 2027"/>
              <a:gd name="T3" fmla="*/ 86 h 120"/>
              <a:gd name="T4" fmla="*/ 131 w 2027"/>
              <a:gd name="T5" fmla="*/ 59 h 120"/>
              <a:gd name="T6" fmla="*/ 119 w 2027"/>
              <a:gd name="T7" fmla="*/ 52 h 120"/>
              <a:gd name="T8" fmla="*/ 188 w 2027"/>
              <a:gd name="T9" fmla="*/ 120 h 120"/>
              <a:gd name="T10" fmla="*/ 200 w 2027"/>
              <a:gd name="T11" fmla="*/ 38 h 120"/>
              <a:gd name="T12" fmla="*/ 252 w 2027"/>
              <a:gd name="T13" fmla="*/ 7 h 120"/>
              <a:gd name="T14" fmla="*/ 315 w 2027"/>
              <a:gd name="T15" fmla="*/ 92 h 120"/>
              <a:gd name="T16" fmla="*/ 289 w 2027"/>
              <a:gd name="T17" fmla="*/ 32 h 120"/>
              <a:gd name="T18" fmla="*/ 388 w 2027"/>
              <a:gd name="T19" fmla="*/ 51 h 120"/>
              <a:gd name="T20" fmla="*/ 363 w 2027"/>
              <a:gd name="T21" fmla="*/ 120 h 120"/>
              <a:gd name="T22" fmla="*/ 397 w 2027"/>
              <a:gd name="T23" fmla="*/ 32 h 120"/>
              <a:gd name="T24" fmla="*/ 368 w 2027"/>
              <a:gd name="T25" fmla="*/ 91 h 120"/>
              <a:gd name="T26" fmla="*/ 461 w 2027"/>
              <a:gd name="T27" fmla="*/ 57 h 120"/>
              <a:gd name="T28" fmla="*/ 437 w 2027"/>
              <a:gd name="T29" fmla="*/ 92 h 120"/>
              <a:gd name="T30" fmla="*/ 512 w 2027"/>
              <a:gd name="T31" fmla="*/ 93 h 120"/>
              <a:gd name="T32" fmla="*/ 503 w 2027"/>
              <a:gd name="T33" fmla="*/ 40 h 120"/>
              <a:gd name="T34" fmla="*/ 521 w 2027"/>
              <a:gd name="T35" fmla="*/ 64 h 120"/>
              <a:gd name="T36" fmla="*/ 560 w 2027"/>
              <a:gd name="T37" fmla="*/ 71 h 120"/>
              <a:gd name="T38" fmla="*/ 571 w 2027"/>
              <a:gd name="T39" fmla="*/ 32 h 120"/>
              <a:gd name="T40" fmla="*/ 577 w 2027"/>
              <a:gd name="T41" fmla="*/ 93 h 120"/>
              <a:gd name="T42" fmla="*/ 615 w 2027"/>
              <a:gd name="T43" fmla="*/ 32 h 120"/>
              <a:gd name="T44" fmla="*/ 661 w 2027"/>
              <a:gd name="T45" fmla="*/ 93 h 120"/>
              <a:gd name="T46" fmla="*/ 669 w 2027"/>
              <a:gd name="T47" fmla="*/ 52 h 120"/>
              <a:gd name="T48" fmla="*/ 734 w 2027"/>
              <a:gd name="T49" fmla="*/ 49 h 120"/>
              <a:gd name="T50" fmla="*/ 726 w 2027"/>
              <a:gd name="T51" fmla="*/ 30 h 120"/>
              <a:gd name="T52" fmla="*/ 765 w 2027"/>
              <a:gd name="T53" fmla="*/ 38 h 120"/>
              <a:gd name="T54" fmla="*/ 796 w 2027"/>
              <a:gd name="T55" fmla="*/ 32 h 120"/>
              <a:gd name="T56" fmla="*/ 824 w 2027"/>
              <a:gd name="T57" fmla="*/ 93 h 120"/>
              <a:gd name="T58" fmla="*/ 828 w 2027"/>
              <a:gd name="T59" fmla="*/ 30 h 120"/>
              <a:gd name="T60" fmla="*/ 824 w 2027"/>
              <a:gd name="T61" fmla="*/ 93 h 120"/>
              <a:gd name="T62" fmla="*/ 901 w 2027"/>
              <a:gd name="T63" fmla="*/ 32 h 120"/>
              <a:gd name="T64" fmla="*/ 937 w 2027"/>
              <a:gd name="T65" fmla="*/ 69 h 120"/>
              <a:gd name="T66" fmla="*/ 934 w 2027"/>
              <a:gd name="T67" fmla="*/ 54 h 120"/>
              <a:gd name="T68" fmla="*/ 1032 w 2027"/>
              <a:gd name="T69" fmla="*/ 94 h 120"/>
              <a:gd name="T70" fmla="*/ 1106 w 2027"/>
              <a:gd name="T71" fmla="*/ 94 h 120"/>
              <a:gd name="T72" fmla="*/ 1124 w 2027"/>
              <a:gd name="T73" fmla="*/ 83 h 120"/>
              <a:gd name="T74" fmla="*/ 1166 w 2027"/>
              <a:gd name="T75" fmla="*/ 92 h 120"/>
              <a:gd name="T76" fmla="*/ 1227 w 2027"/>
              <a:gd name="T77" fmla="*/ 92 h 120"/>
              <a:gd name="T78" fmla="*/ 1280 w 2027"/>
              <a:gd name="T79" fmla="*/ 14 h 120"/>
              <a:gd name="T80" fmla="*/ 1281 w 2027"/>
              <a:gd name="T81" fmla="*/ 92 h 120"/>
              <a:gd name="T82" fmla="*/ 1325 w 2027"/>
              <a:gd name="T83" fmla="*/ 38 h 120"/>
              <a:gd name="T84" fmla="*/ 1315 w 2027"/>
              <a:gd name="T85" fmla="*/ 13 h 120"/>
              <a:gd name="T86" fmla="*/ 1393 w 2027"/>
              <a:gd name="T87" fmla="*/ 90 h 120"/>
              <a:gd name="T88" fmla="*/ 1356 w 2027"/>
              <a:gd name="T89" fmla="*/ 60 h 120"/>
              <a:gd name="T90" fmla="*/ 1410 w 2027"/>
              <a:gd name="T91" fmla="*/ 34 h 120"/>
              <a:gd name="T92" fmla="*/ 1425 w 2027"/>
              <a:gd name="T93" fmla="*/ 90 h 120"/>
              <a:gd name="T94" fmla="*/ 1464 w 2027"/>
              <a:gd name="T95" fmla="*/ 34 h 120"/>
              <a:gd name="T96" fmla="*/ 1587 w 2027"/>
              <a:gd name="T97" fmla="*/ 93 h 120"/>
              <a:gd name="T98" fmla="*/ 1512 w 2027"/>
              <a:gd name="T99" fmla="*/ 8 h 120"/>
              <a:gd name="T100" fmla="*/ 1584 w 2027"/>
              <a:gd name="T101" fmla="*/ 72 h 120"/>
              <a:gd name="T102" fmla="*/ 1643 w 2027"/>
              <a:gd name="T103" fmla="*/ 94 h 120"/>
              <a:gd name="T104" fmla="*/ 1700 w 2027"/>
              <a:gd name="T105" fmla="*/ 42 h 120"/>
              <a:gd name="T106" fmla="*/ 1719 w 2027"/>
              <a:gd name="T107" fmla="*/ 42 h 120"/>
              <a:gd name="T108" fmla="*/ 1770 w 2027"/>
              <a:gd name="T109" fmla="*/ 32 h 120"/>
              <a:gd name="T110" fmla="*/ 1794 w 2027"/>
              <a:gd name="T111" fmla="*/ 89 h 120"/>
              <a:gd name="T112" fmla="*/ 1844 w 2027"/>
              <a:gd name="T113" fmla="*/ 76 h 120"/>
              <a:gd name="T114" fmla="*/ 1850 w 2027"/>
              <a:gd name="T115" fmla="*/ 33 h 120"/>
              <a:gd name="T116" fmla="*/ 1861 w 2027"/>
              <a:gd name="T117" fmla="*/ 66 h 120"/>
              <a:gd name="T118" fmla="*/ 1931 w 2027"/>
              <a:gd name="T119" fmla="*/ 38 h 120"/>
              <a:gd name="T120" fmla="*/ 1956 w 2027"/>
              <a:gd name="T121" fmla="*/ 44 h 120"/>
              <a:gd name="T122" fmla="*/ 2002 w 2027"/>
              <a:gd name="T123" fmla="*/ 31 h 120"/>
              <a:gd name="T124" fmla="*/ 1985 w 2027"/>
              <a:gd name="T125" fmla="*/ 6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27" h="120">
                <a:moveTo>
                  <a:pt x="52" y="92"/>
                </a:moveTo>
                <a:cubicBezTo>
                  <a:pt x="52" y="52"/>
                  <a:pt x="52" y="52"/>
                  <a:pt x="52" y="52"/>
                </a:cubicBezTo>
                <a:cubicBezTo>
                  <a:pt x="11" y="52"/>
                  <a:pt x="11" y="52"/>
                  <a:pt x="11" y="52"/>
                </a:cubicBezTo>
                <a:cubicBezTo>
                  <a:pt x="11" y="92"/>
                  <a:pt x="11" y="92"/>
                  <a:pt x="11" y="92"/>
                </a:cubicBezTo>
                <a:cubicBezTo>
                  <a:pt x="0" y="92"/>
                  <a:pt x="0" y="92"/>
                  <a:pt x="0" y="92"/>
                </a:cubicBezTo>
                <a:cubicBezTo>
                  <a:pt x="0" y="8"/>
                  <a:pt x="0" y="8"/>
                  <a:pt x="0" y="8"/>
                </a:cubicBezTo>
                <a:cubicBezTo>
                  <a:pt x="11" y="8"/>
                  <a:pt x="11" y="8"/>
                  <a:pt x="11" y="8"/>
                </a:cubicBezTo>
                <a:cubicBezTo>
                  <a:pt x="11" y="45"/>
                  <a:pt x="11" y="45"/>
                  <a:pt x="11" y="45"/>
                </a:cubicBezTo>
                <a:cubicBezTo>
                  <a:pt x="52" y="45"/>
                  <a:pt x="52" y="45"/>
                  <a:pt x="52" y="45"/>
                </a:cubicBezTo>
                <a:cubicBezTo>
                  <a:pt x="52" y="8"/>
                  <a:pt x="52" y="8"/>
                  <a:pt x="52" y="8"/>
                </a:cubicBezTo>
                <a:cubicBezTo>
                  <a:pt x="64" y="8"/>
                  <a:pt x="64" y="8"/>
                  <a:pt x="64" y="8"/>
                </a:cubicBezTo>
                <a:cubicBezTo>
                  <a:pt x="64" y="92"/>
                  <a:pt x="64" y="92"/>
                  <a:pt x="64" y="92"/>
                </a:cubicBezTo>
                <a:lnTo>
                  <a:pt x="52" y="92"/>
                </a:lnTo>
                <a:close/>
                <a:moveTo>
                  <a:pt x="92" y="60"/>
                </a:moveTo>
                <a:cubicBezTo>
                  <a:pt x="92" y="60"/>
                  <a:pt x="92" y="62"/>
                  <a:pt x="92" y="62"/>
                </a:cubicBezTo>
                <a:cubicBezTo>
                  <a:pt x="92" y="83"/>
                  <a:pt x="106" y="86"/>
                  <a:pt x="113" y="86"/>
                </a:cubicBezTo>
                <a:cubicBezTo>
                  <a:pt x="122" y="86"/>
                  <a:pt x="126" y="83"/>
                  <a:pt x="126" y="83"/>
                </a:cubicBezTo>
                <a:cubicBezTo>
                  <a:pt x="129" y="90"/>
                  <a:pt x="129" y="90"/>
                  <a:pt x="129" y="90"/>
                </a:cubicBezTo>
                <a:cubicBezTo>
                  <a:pt x="129" y="90"/>
                  <a:pt x="123" y="93"/>
                  <a:pt x="111" y="93"/>
                </a:cubicBezTo>
                <a:cubicBezTo>
                  <a:pt x="98" y="93"/>
                  <a:pt x="81" y="89"/>
                  <a:pt x="81" y="62"/>
                </a:cubicBezTo>
                <a:cubicBezTo>
                  <a:pt x="81" y="51"/>
                  <a:pt x="85" y="30"/>
                  <a:pt x="108" y="30"/>
                </a:cubicBezTo>
                <a:cubicBezTo>
                  <a:pt x="118" y="30"/>
                  <a:pt x="124" y="34"/>
                  <a:pt x="127" y="40"/>
                </a:cubicBezTo>
                <a:cubicBezTo>
                  <a:pt x="130" y="44"/>
                  <a:pt x="131" y="51"/>
                  <a:pt x="131" y="58"/>
                </a:cubicBezTo>
                <a:cubicBezTo>
                  <a:pt x="131" y="59"/>
                  <a:pt x="131" y="59"/>
                  <a:pt x="131" y="59"/>
                </a:cubicBezTo>
                <a:cubicBezTo>
                  <a:pt x="131" y="60"/>
                  <a:pt x="131" y="60"/>
                  <a:pt x="131" y="60"/>
                </a:cubicBezTo>
                <a:lnTo>
                  <a:pt x="92" y="60"/>
                </a:lnTo>
                <a:close/>
                <a:moveTo>
                  <a:pt x="119" y="52"/>
                </a:moveTo>
                <a:cubicBezTo>
                  <a:pt x="119" y="42"/>
                  <a:pt x="115" y="37"/>
                  <a:pt x="106" y="37"/>
                </a:cubicBezTo>
                <a:cubicBezTo>
                  <a:pt x="100" y="37"/>
                  <a:pt x="96" y="40"/>
                  <a:pt x="94" y="46"/>
                </a:cubicBezTo>
                <a:cubicBezTo>
                  <a:pt x="93" y="50"/>
                  <a:pt x="93" y="53"/>
                  <a:pt x="93" y="54"/>
                </a:cubicBezTo>
                <a:cubicBezTo>
                  <a:pt x="119" y="54"/>
                  <a:pt x="119" y="54"/>
                  <a:pt x="119" y="54"/>
                </a:cubicBezTo>
                <a:lnTo>
                  <a:pt x="119" y="52"/>
                </a:lnTo>
                <a:close/>
                <a:moveTo>
                  <a:pt x="146" y="92"/>
                </a:moveTo>
                <a:cubicBezTo>
                  <a:pt x="146" y="0"/>
                  <a:pt x="146" y="0"/>
                  <a:pt x="146" y="0"/>
                </a:cubicBezTo>
                <a:cubicBezTo>
                  <a:pt x="158" y="0"/>
                  <a:pt x="158" y="0"/>
                  <a:pt x="158" y="0"/>
                </a:cubicBezTo>
                <a:cubicBezTo>
                  <a:pt x="158" y="92"/>
                  <a:pt x="158" y="92"/>
                  <a:pt x="158" y="92"/>
                </a:cubicBezTo>
                <a:lnTo>
                  <a:pt x="146" y="92"/>
                </a:lnTo>
                <a:close/>
                <a:moveTo>
                  <a:pt x="202" y="94"/>
                </a:moveTo>
                <a:cubicBezTo>
                  <a:pt x="192" y="94"/>
                  <a:pt x="188" y="91"/>
                  <a:pt x="188" y="91"/>
                </a:cubicBezTo>
                <a:cubicBezTo>
                  <a:pt x="188" y="120"/>
                  <a:pt x="188" y="120"/>
                  <a:pt x="188" y="120"/>
                </a:cubicBezTo>
                <a:cubicBezTo>
                  <a:pt x="177" y="120"/>
                  <a:pt x="177" y="120"/>
                  <a:pt x="177" y="120"/>
                </a:cubicBezTo>
                <a:cubicBezTo>
                  <a:pt x="177" y="32"/>
                  <a:pt x="177" y="32"/>
                  <a:pt x="177" y="32"/>
                </a:cubicBezTo>
                <a:cubicBezTo>
                  <a:pt x="188" y="32"/>
                  <a:pt x="188" y="32"/>
                  <a:pt x="188" y="32"/>
                </a:cubicBezTo>
                <a:cubicBezTo>
                  <a:pt x="188" y="38"/>
                  <a:pt x="188" y="38"/>
                  <a:pt x="188" y="38"/>
                </a:cubicBezTo>
                <a:cubicBezTo>
                  <a:pt x="188" y="38"/>
                  <a:pt x="193" y="31"/>
                  <a:pt x="206" y="31"/>
                </a:cubicBezTo>
                <a:cubicBezTo>
                  <a:pt x="221" y="31"/>
                  <a:pt x="231" y="42"/>
                  <a:pt x="231" y="61"/>
                </a:cubicBezTo>
                <a:cubicBezTo>
                  <a:pt x="231" y="81"/>
                  <a:pt x="218" y="94"/>
                  <a:pt x="202" y="94"/>
                </a:cubicBezTo>
                <a:close/>
                <a:moveTo>
                  <a:pt x="200" y="38"/>
                </a:moveTo>
                <a:cubicBezTo>
                  <a:pt x="193" y="38"/>
                  <a:pt x="188" y="41"/>
                  <a:pt x="188" y="41"/>
                </a:cubicBezTo>
                <a:cubicBezTo>
                  <a:pt x="188" y="86"/>
                  <a:pt x="188" y="86"/>
                  <a:pt x="188" y="86"/>
                </a:cubicBezTo>
                <a:cubicBezTo>
                  <a:pt x="188" y="86"/>
                  <a:pt x="192" y="87"/>
                  <a:pt x="197" y="87"/>
                </a:cubicBezTo>
                <a:cubicBezTo>
                  <a:pt x="212" y="87"/>
                  <a:pt x="219" y="78"/>
                  <a:pt x="219" y="62"/>
                </a:cubicBezTo>
                <a:cubicBezTo>
                  <a:pt x="219" y="48"/>
                  <a:pt x="212" y="38"/>
                  <a:pt x="200" y="38"/>
                </a:cubicBezTo>
                <a:close/>
                <a:moveTo>
                  <a:pt x="252" y="20"/>
                </a:moveTo>
                <a:cubicBezTo>
                  <a:pt x="248" y="20"/>
                  <a:pt x="245" y="18"/>
                  <a:pt x="245" y="14"/>
                </a:cubicBezTo>
                <a:cubicBezTo>
                  <a:pt x="245" y="9"/>
                  <a:pt x="248" y="7"/>
                  <a:pt x="252" y="7"/>
                </a:cubicBezTo>
                <a:cubicBezTo>
                  <a:pt x="257" y="7"/>
                  <a:pt x="259" y="9"/>
                  <a:pt x="259" y="13"/>
                </a:cubicBezTo>
                <a:cubicBezTo>
                  <a:pt x="259" y="18"/>
                  <a:pt x="257" y="20"/>
                  <a:pt x="252" y="20"/>
                </a:cubicBezTo>
                <a:close/>
                <a:moveTo>
                  <a:pt x="247" y="92"/>
                </a:moveTo>
                <a:cubicBezTo>
                  <a:pt x="247" y="32"/>
                  <a:pt x="247" y="32"/>
                  <a:pt x="247" y="32"/>
                </a:cubicBezTo>
                <a:cubicBezTo>
                  <a:pt x="258" y="32"/>
                  <a:pt x="258" y="32"/>
                  <a:pt x="258" y="32"/>
                </a:cubicBezTo>
                <a:cubicBezTo>
                  <a:pt x="258" y="92"/>
                  <a:pt x="258" y="92"/>
                  <a:pt x="258" y="92"/>
                </a:cubicBezTo>
                <a:lnTo>
                  <a:pt x="247" y="92"/>
                </a:lnTo>
                <a:close/>
                <a:moveTo>
                  <a:pt x="315" y="92"/>
                </a:moveTo>
                <a:cubicBezTo>
                  <a:pt x="315" y="60"/>
                  <a:pt x="315" y="60"/>
                  <a:pt x="315" y="60"/>
                </a:cubicBezTo>
                <a:cubicBezTo>
                  <a:pt x="315" y="56"/>
                  <a:pt x="315" y="52"/>
                  <a:pt x="315" y="49"/>
                </a:cubicBezTo>
                <a:cubicBezTo>
                  <a:pt x="313" y="41"/>
                  <a:pt x="308" y="38"/>
                  <a:pt x="300" y="38"/>
                </a:cubicBezTo>
                <a:cubicBezTo>
                  <a:pt x="294" y="38"/>
                  <a:pt x="289" y="41"/>
                  <a:pt x="289" y="41"/>
                </a:cubicBezTo>
                <a:cubicBezTo>
                  <a:pt x="289" y="92"/>
                  <a:pt x="289" y="92"/>
                  <a:pt x="289" y="92"/>
                </a:cubicBezTo>
                <a:cubicBezTo>
                  <a:pt x="277" y="92"/>
                  <a:pt x="277" y="92"/>
                  <a:pt x="277" y="92"/>
                </a:cubicBezTo>
                <a:cubicBezTo>
                  <a:pt x="277" y="32"/>
                  <a:pt x="277" y="32"/>
                  <a:pt x="277" y="32"/>
                </a:cubicBezTo>
                <a:cubicBezTo>
                  <a:pt x="289" y="32"/>
                  <a:pt x="289" y="32"/>
                  <a:pt x="289" y="32"/>
                </a:cubicBezTo>
                <a:cubicBezTo>
                  <a:pt x="289" y="38"/>
                  <a:pt x="289" y="38"/>
                  <a:pt x="289" y="38"/>
                </a:cubicBezTo>
                <a:cubicBezTo>
                  <a:pt x="289" y="38"/>
                  <a:pt x="294" y="30"/>
                  <a:pt x="307" y="30"/>
                </a:cubicBezTo>
                <a:cubicBezTo>
                  <a:pt x="319" y="30"/>
                  <a:pt x="324" y="38"/>
                  <a:pt x="326" y="44"/>
                </a:cubicBezTo>
                <a:cubicBezTo>
                  <a:pt x="327" y="48"/>
                  <a:pt x="327" y="53"/>
                  <a:pt x="327" y="56"/>
                </a:cubicBezTo>
                <a:cubicBezTo>
                  <a:pt x="327" y="92"/>
                  <a:pt x="327" y="92"/>
                  <a:pt x="327" y="92"/>
                </a:cubicBezTo>
                <a:lnTo>
                  <a:pt x="315" y="92"/>
                </a:lnTo>
                <a:close/>
                <a:moveTo>
                  <a:pt x="383" y="38"/>
                </a:moveTo>
                <a:cubicBezTo>
                  <a:pt x="383" y="38"/>
                  <a:pt x="388" y="43"/>
                  <a:pt x="388" y="51"/>
                </a:cubicBezTo>
                <a:cubicBezTo>
                  <a:pt x="388" y="62"/>
                  <a:pt x="380" y="71"/>
                  <a:pt x="365" y="71"/>
                </a:cubicBezTo>
                <a:cubicBezTo>
                  <a:pt x="361" y="71"/>
                  <a:pt x="359" y="71"/>
                  <a:pt x="359" y="71"/>
                </a:cubicBezTo>
                <a:cubicBezTo>
                  <a:pt x="359" y="71"/>
                  <a:pt x="356" y="73"/>
                  <a:pt x="356" y="77"/>
                </a:cubicBezTo>
                <a:cubicBezTo>
                  <a:pt x="356" y="82"/>
                  <a:pt x="361" y="82"/>
                  <a:pt x="365" y="82"/>
                </a:cubicBezTo>
                <a:cubicBezTo>
                  <a:pt x="369" y="82"/>
                  <a:pt x="371" y="82"/>
                  <a:pt x="376" y="82"/>
                </a:cubicBezTo>
                <a:cubicBezTo>
                  <a:pt x="381" y="82"/>
                  <a:pt x="395" y="81"/>
                  <a:pt x="395" y="96"/>
                </a:cubicBezTo>
                <a:cubicBezTo>
                  <a:pt x="395" y="104"/>
                  <a:pt x="391" y="111"/>
                  <a:pt x="382" y="116"/>
                </a:cubicBezTo>
                <a:cubicBezTo>
                  <a:pt x="377" y="118"/>
                  <a:pt x="371" y="120"/>
                  <a:pt x="363" y="120"/>
                </a:cubicBezTo>
                <a:cubicBezTo>
                  <a:pt x="350" y="120"/>
                  <a:pt x="338" y="116"/>
                  <a:pt x="338" y="104"/>
                </a:cubicBezTo>
                <a:cubicBezTo>
                  <a:pt x="338" y="93"/>
                  <a:pt x="351" y="90"/>
                  <a:pt x="351" y="90"/>
                </a:cubicBezTo>
                <a:cubicBezTo>
                  <a:pt x="351" y="90"/>
                  <a:pt x="346" y="88"/>
                  <a:pt x="346" y="82"/>
                </a:cubicBezTo>
                <a:cubicBezTo>
                  <a:pt x="346" y="73"/>
                  <a:pt x="355" y="70"/>
                  <a:pt x="355" y="70"/>
                </a:cubicBezTo>
                <a:cubicBezTo>
                  <a:pt x="355" y="70"/>
                  <a:pt x="342" y="66"/>
                  <a:pt x="342" y="51"/>
                </a:cubicBezTo>
                <a:cubicBezTo>
                  <a:pt x="342" y="40"/>
                  <a:pt x="350" y="30"/>
                  <a:pt x="365" y="30"/>
                </a:cubicBezTo>
                <a:cubicBezTo>
                  <a:pt x="370" y="30"/>
                  <a:pt x="374" y="32"/>
                  <a:pt x="374" y="32"/>
                </a:cubicBezTo>
                <a:cubicBezTo>
                  <a:pt x="397" y="32"/>
                  <a:pt x="397" y="32"/>
                  <a:pt x="397" y="32"/>
                </a:cubicBezTo>
                <a:cubicBezTo>
                  <a:pt x="397" y="38"/>
                  <a:pt x="397" y="38"/>
                  <a:pt x="397" y="38"/>
                </a:cubicBezTo>
                <a:lnTo>
                  <a:pt x="383" y="38"/>
                </a:lnTo>
                <a:close/>
                <a:moveTo>
                  <a:pt x="368" y="91"/>
                </a:moveTo>
                <a:cubicBezTo>
                  <a:pt x="355" y="91"/>
                  <a:pt x="355" y="91"/>
                  <a:pt x="355" y="91"/>
                </a:cubicBezTo>
                <a:cubicBezTo>
                  <a:pt x="355" y="91"/>
                  <a:pt x="348" y="94"/>
                  <a:pt x="348" y="102"/>
                </a:cubicBezTo>
                <a:cubicBezTo>
                  <a:pt x="348" y="112"/>
                  <a:pt x="359" y="113"/>
                  <a:pt x="365" y="113"/>
                </a:cubicBezTo>
                <a:cubicBezTo>
                  <a:pt x="378" y="113"/>
                  <a:pt x="385" y="108"/>
                  <a:pt x="385" y="99"/>
                </a:cubicBezTo>
                <a:cubicBezTo>
                  <a:pt x="385" y="91"/>
                  <a:pt x="377" y="91"/>
                  <a:pt x="368" y="91"/>
                </a:cubicBezTo>
                <a:close/>
                <a:moveTo>
                  <a:pt x="365" y="36"/>
                </a:moveTo>
                <a:cubicBezTo>
                  <a:pt x="363" y="36"/>
                  <a:pt x="360" y="36"/>
                  <a:pt x="359" y="37"/>
                </a:cubicBezTo>
                <a:cubicBezTo>
                  <a:pt x="354" y="40"/>
                  <a:pt x="353" y="46"/>
                  <a:pt x="353" y="51"/>
                </a:cubicBezTo>
                <a:cubicBezTo>
                  <a:pt x="353" y="59"/>
                  <a:pt x="357" y="66"/>
                  <a:pt x="365" y="66"/>
                </a:cubicBezTo>
                <a:cubicBezTo>
                  <a:pt x="367" y="66"/>
                  <a:pt x="369" y="65"/>
                  <a:pt x="371" y="64"/>
                </a:cubicBezTo>
                <a:cubicBezTo>
                  <a:pt x="375" y="61"/>
                  <a:pt x="376" y="56"/>
                  <a:pt x="376" y="51"/>
                </a:cubicBezTo>
                <a:cubicBezTo>
                  <a:pt x="376" y="43"/>
                  <a:pt x="373" y="36"/>
                  <a:pt x="365" y="36"/>
                </a:cubicBezTo>
                <a:close/>
                <a:moveTo>
                  <a:pt x="461" y="57"/>
                </a:moveTo>
                <a:cubicBezTo>
                  <a:pt x="455" y="57"/>
                  <a:pt x="452" y="56"/>
                  <a:pt x="452" y="56"/>
                </a:cubicBezTo>
                <a:cubicBezTo>
                  <a:pt x="453" y="50"/>
                  <a:pt x="453" y="50"/>
                  <a:pt x="453" y="50"/>
                </a:cubicBezTo>
                <a:cubicBezTo>
                  <a:pt x="453" y="50"/>
                  <a:pt x="455" y="51"/>
                  <a:pt x="459" y="51"/>
                </a:cubicBezTo>
                <a:cubicBezTo>
                  <a:pt x="465" y="51"/>
                  <a:pt x="476" y="49"/>
                  <a:pt x="476" y="32"/>
                </a:cubicBezTo>
                <a:cubicBezTo>
                  <a:pt x="476" y="21"/>
                  <a:pt x="471" y="13"/>
                  <a:pt x="455" y="13"/>
                </a:cubicBezTo>
                <a:cubicBezTo>
                  <a:pt x="452" y="13"/>
                  <a:pt x="449" y="14"/>
                  <a:pt x="449" y="14"/>
                </a:cubicBezTo>
                <a:cubicBezTo>
                  <a:pt x="449" y="92"/>
                  <a:pt x="449" y="92"/>
                  <a:pt x="449" y="92"/>
                </a:cubicBezTo>
                <a:cubicBezTo>
                  <a:pt x="437" y="92"/>
                  <a:pt x="437" y="92"/>
                  <a:pt x="437" y="92"/>
                </a:cubicBezTo>
                <a:cubicBezTo>
                  <a:pt x="437" y="8"/>
                  <a:pt x="437" y="8"/>
                  <a:pt x="437" y="8"/>
                </a:cubicBezTo>
                <a:cubicBezTo>
                  <a:pt x="438" y="8"/>
                  <a:pt x="444" y="7"/>
                  <a:pt x="454" y="7"/>
                </a:cubicBezTo>
                <a:cubicBezTo>
                  <a:pt x="462" y="7"/>
                  <a:pt x="467" y="8"/>
                  <a:pt x="473" y="10"/>
                </a:cubicBezTo>
                <a:cubicBezTo>
                  <a:pt x="477" y="11"/>
                  <a:pt x="488" y="17"/>
                  <a:pt x="488" y="31"/>
                </a:cubicBezTo>
                <a:cubicBezTo>
                  <a:pt x="488" y="47"/>
                  <a:pt x="478" y="57"/>
                  <a:pt x="461" y="57"/>
                </a:cubicBezTo>
                <a:close/>
                <a:moveTo>
                  <a:pt x="528" y="92"/>
                </a:moveTo>
                <a:cubicBezTo>
                  <a:pt x="528" y="87"/>
                  <a:pt x="528" y="87"/>
                  <a:pt x="528" y="87"/>
                </a:cubicBezTo>
                <a:cubicBezTo>
                  <a:pt x="528" y="87"/>
                  <a:pt x="522" y="93"/>
                  <a:pt x="512" y="93"/>
                </a:cubicBezTo>
                <a:cubicBezTo>
                  <a:pt x="501" y="93"/>
                  <a:pt x="494" y="87"/>
                  <a:pt x="494" y="76"/>
                </a:cubicBezTo>
                <a:cubicBezTo>
                  <a:pt x="494" y="70"/>
                  <a:pt x="496" y="65"/>
                  <a:pt x="500" y="62"/>
                </a:cubicBezTo>
                <a:cubicBezTo>
                  <a:pt x="505" y="59"/>
                  <a:pt x="511" y="58"/>
                  <a:pt x="518" y="58"/>
                </a:cubicBezTo>
                <a:cubicBezTo>
                  <a:pt x="523" y="58"/>
                  <a:pt x="527" y="59"/>
                  <a:pt x="527" y="59"/>
                </a:cubicBezTo>
                <a:cubicBezTo>
                  <a:pt x="527" y="54"/>
                  <a:pt x="527" y="54"/>
                  <a:pt x="527" y="54"/>
                </a:cubicBezTo>
                <a:cubicBezTo>
                  <a:pt x="527" y="51"/>
                  <a:pt x="527" y="46"/>
                  <a:pt x="527" y="44"/>
                </a:cubicBezTo>
                <a:cubicBezTo>
                  <a:pt x="525" y="39"/>
                  <a:pt x="521" y="37"/>
                  <a:pt x="515" y="37"/>
                </a:cubicBezTo>
                <a:cubicBezTo>
                  <a:pt x="508" y="37"/>
                  <a:pt x="503" y="40"/>
                  <a:pt x="503" y="40"/>
                </a:cubicBezTo>
                <a:cubicBezTo>
                  <a:pt x="500" y="33"/>
                  <a:pt x="500" y="33"/>
                  <a:pt x="500" y="33"/>
                </a:cubicBezTo>
                <a:cubicBezTo>
                  <a:pt x="500" y="33"/>
                  <a:pt x="507" y="30"/>
                  <a:pt x="518" y="30"/>
                </a:cubicBezTo>
                <a:cubicBezTo>
                  <a:pt x="535" y="30"/>
                  <a:pt x="537" y="39"/>
                  <a:pt x="538" y="42"/>
                </a:cubicBezTo>
                <a:cubicBezTo>
                  <a:pt x="539" y="45"/>
                  <a:pt x="539" y="55"/>
                  <a:pt x="539" y="57"/>
                </a:cubicBezTo>
                <a:cubicBezTo>
                  <a:pt x="539" y="92"/>
                  <a:pt x="539" y="92"/>
                  <a:pt x="539" y="92"/>
                </a:cubicBezTo>
                <a:lnTo>
                  <a:pt x="528" y="92"/>
                </a:lnTo>
                <a:close/>
                <a:moveTo>
                  <a:pt x="527" y="64"/>
                </a:moveTo>
                <a:cubicBezTo>
                  <a:pt x="527" y="64"/>
                  <a:pt x="526" y="64"/>
                  <a:pt x="521" y="64"/>
                </a:cubicBezTo>
                <a:cubicBezTo>
                  <a:pt x="516" y="64"/>
                  <a:pt x="513" y="65"/>
                  <a:pt x="510" y="66"/>
                </a:cubicBezTo>
                <a:cubicBezTo>
                  <a:pt x="506" y="68"/>
                  <a:pt x="506" y="72"/>
                  <a:pt x="506" y="75"/>
                </a:cubicBezTo>
                <a:cubicBezTo>
                  <a:pt x="506" y="84"/>
                  <a:pt x="512" y="86"/>
                  <a:pt x="518" y="86"/>
                </a:cubicBezTo>
                <a:cubicBezTo>
                  <a:pt x="524" y="86"/>
                  <a:pt x="527" y="84"/>
                  <a:pt x="527" y="84"/>
                </a:cubicBezTo>
                <a:lnTo>
                  <a:pt x="527" y="64"/>
                </a:lnTo>
                <a:close/>
                <a:moveTo>
                  <a:pt x="577" y="93"/>
                </a:moveTo>
                <a:cubicBezTo>
                  <a:pt x="569" y="93"/>
                  <a:pt x="563" y="91"/>
                  <a:pt x="561" y="84"/>
                </a:cubicBezTo>
                <a:cubicBezTo>
                  <a:pt x="560" y="81"/>
                  <a:pt x="560" y="75"/>
                  <a:pt x="560" y="71"/>
                </a:cubicBezTo>
                <a:cubicBezTo>
                  <a:pt x="560" y="38"/>
                  <a:pt x="560" y="38"/>
                  <a:pt x="560" y="38"/>
                </a:cubicBezTo>
                <a:cubicBezTo>
                  <a:pt x="551" y="38"/>
                  <a:pt x="551" y="38"/>
                  <a:pt x="551" y="38"/>
                </a:cubicBezTo>
                <a:cubicBezTo>
                  <a:pt x="551" y="34"/>
                  <a:pt x="551" y="34"/>
                  <a:pt x="551" y="34"/>
                </a:cubicBezTo>
                <a:cubicBezTo>
                  <a:pt x="552" y="33"/>
                  <a:pt x="552" y="33"/>
                  <a:pt x="552" y="33"/>
                </a:cubicBezTo>
                <a:cubicBezTo>
                  <a:pt x="559" y="30"/>
                  <a:pt x="563" y="26"/>
                  <a:pt x="564" y="19"/>
                </a:cubicBezTo>
                <a:cubicBezTo>
                  <a:pt x="564" y="18"/>
                  <a:pt x="564" y="18"/>
                  <a:pt x="564" y="18"/>
                </a:cubicBezTo>
                <a:cubicBezTo>
                  <a:pt x="571" y="18"/>
                  <a:pt x="571" y="18"/>
                  <a:pt x="571" y="18"/>
                </a:cubicBezTo>
                <a:cubicBezTo>
                  <a:pt x="571" y="32"/>
                  <a:pt x="571" y="32"/>
                  <a:pt x="571" y="32"/>
                </a:cubicBezTo>
                <a:cubicBezTo>
                  <a:pt x="591" y="32"/>
                  <a:pt x="591" y="32"/>
                  <a:pt x="591" y="32"/>
                </a:cubicBezTo>
                <a:cubicBezTo>
                  <a:pt x="591" y="38"/>
                  <a:pt x="591" y="38"/>
                  <a:pt x="591" y="38"/>
                </a:cubicBezTo>
                <a:cubicBezTo>
                  <a:pt x="571" y="38"/>
                  <a:pt x="571" y="38"/>
                  <a:pt x="571" y="38"/>
                </a:cubicBezTo>
                <a:cubicBezTo>
                  <a:pt x="571" y="74"/>
                  <a:pt x="571" y="74"/>
                  <a:pt x="571" y="74"/>
                </a:cubicBezTo>
                <a:cubicBezTo>
                  <a:pt x="571" y="80"/>
                  <a:pt x="572" y="86"/>
                  <a:pt x="581" y="86"/>
                </a:cubicBezTo>
                <a:cubicBezTo>
                  <a:pt x="586" y="86"/>
                  <a:pt x="589" y="84"/>
                  <a:pt x="589" y="84"/>
                </a:cubicBezTo>
                <a:cubicBezTo>
                  <a:pt x="591" y="91"/>
                  <a:pt x="591" y="91"/>
                  <a:pt x="591" y="91"/>
                </a:cubicBezTo>
                <a:cubicBezTo>
                  <a:pt x="591" y="91"/>
                  <a:pt x="586" y="93"/>
                  <a:pt x="577" y="93"/>
                </a:cubicBezTo>
                <a:close/>
                <a:moveTo>
                  <a:pt x="609" y="20"/>
                </a:moveTo>
                <a:cubicBezTo>
                  <a:pt x="604" y="20"/>
                  <a:pt x="602" y="18"/>
                  <a:pt x="602" y="14"/>
                </a:cubicBezTo>
                <a:cubicBezTo>
                  <a:pt x="602" y="9"/>
                  <a:pt x="604" y="7"/>
                  <a:pt x="609" y="7"/>
                </a:cubicBezTo>
                <a:cubicBezTo>
                  <a:pt x="613" y="7"/>
                  <a:pt x="616" y="9"/>
                  <a:pt x="616" y="13"/>
                </a:cubicBezTo>
                <a:cubicBezTo>
                  <a:pt x="616" y="18"/>
                  <a:pt x="613" y="20"/>
                  <a:pt x="609" y="20"/>
                </a:cubicBezTo>
                <a:close/>
                <a:moveTo>
                  <a:pt x="603" y="92"/>
                </a:moveTo>
                <a:cubicBezTo>
                  <a:pt x="603" y="32"/>
                  <a:pt x="603" y="32"/>
                  <a:pt x="603" y="32"/>
                </a:cubicBezTo>
                <a:cubicBezTo>
                  <a:pt x="615" y="32"/>
                  <a:pt x="615" y="32"/>
                  <a:pt x="615" y="32"/>
                </a:cubicBezTo>
                <a:cubicBezTo>
                  <a:pt x="615" y="92"/>
                  <a:pt x="615" y="92"/>
                  <a:pt x="615" y="92"/>
                </a:cubicBezTo>
                <a:lnTo>
                  <a:pt x="603" y="92"/>
                </a:lnTo>
                <a:close/>
                <a:moveTo>
                  <a:pt x="642" y="60"/>
                </a:moveTo>
                <a:cubicBezTo>
                  <a:pt x="642" y="60"/>
                  <a:pt x="642" y="62"/>
                  <a:pt x="642" y="62"/>
                </a:cubicBezTo>
                <a:cubicBezTo>
                  <a:pt x="642" y="83"/>
                  <a:pt x="656" y="86"/>
                  <a:pt x="663" y="86"/>
                </a:cubicBezTo>
                <a:cubicBezTo>
                  <a:pt x="672" y="86"/>
                  <a:pt x="676" y="83"/>
                  <a:pt x="676" y="83"/>
                </a:cubicBezTo>
                <a:cubicBezTo>
                  <a:pt x="679" y="90"/>
                  <a:pt x="679" y="90"/>
                  <a:pt x="679" y="90"/>
                </a:cubicBezTo>
                <a:cubicBezTo>
                  <a:pt x="679" y="90"/>
                  <a:pt x="672" y="93"/>
                  <a:pt x="661" y="93"/>
                </a:cubicBezTo>
                <a:cubicBezTo>
                  <a:pt x="648" y="93"/>
                  <a:pt x="630" y="89"/>
                  <a:pt x="630" y="62"/>
                </a:cubicBezTo>
                <a:cubicBezTo>
                  <a:pt x="630" y="51"/>
                  <a:pt x="635" y="30"/>
                  <a:pt x="657" y="30"/>
                </a:cubicBezTo>
                <a:cubicBezTo>
                  <a:pt x="667" y="30"/>
                  <a:pt x="673" y="34"/>
                  <a:pt x="677" y="40"/>
                </a:cubicBezTo>
                <a:cubicBezTo>
                  <a:pt x="680" y="44"/>
                  <a:pt x="681" y="51"/>
                  <a:pt x="681" y="58"/>
                </a:cubicBezTo>
                <a:cubicBezTo>
                  <a:pt x="681" y="59"/>
                  <a:pt x="681" y="59"/>
                  <a:pt x="681" y="59"/>
                </a:cubicBezTo>
                <a:cubicBezTo>
                  <a:pt x="681" y="60"/>
                  <a:pt x="681" y="60"/>
                  <a:pt x="681" y="60"/>
                </a:cubicBezTo>
                <a:lnTo>
                  <a:pt x="642" y="60"/>
                </a:lnTo>
                <a:close/>
                <a:moveTo>
                  <a:pt x="669" y="52"/>
                </a:moveTo>
                <a:cubicBezTo>
                  <a:pt x="669" y="42"/>
                  <a:pt x="665" y="37"/>
                  <a:pt x="656" y="37"/>
                </a:cubicBezTo>
                <a:cubicBezTo>
                  <a:pt x="650" y="37"/>
                  <a:pt x="646" y="40"/>
                  <a:pt x="644" y="46"/>
                </a:cubicBezTo>
                <a:cubicBezTo>
                  <a:pt x="642" y="50"/>
                  <a:pt x="642" y="53"/>
                  <a:pt x="642" y="54"/>
                </a:cubicBezTo>
                <a:cubicBezTo>
                  <a:pt x="669" y="54"/>
                  <a:pt x="669" y="54"/>
                  <a:pt x="669" y="54"/>
                </a:cubicBezTo>
                <a:lnTo>
                  <a:pt x="669" y="52"/>
                </a:lnTo>
                <a:close/>
                <a:moveTo>
                  <a:pt x="734" y="92"/>
                </a:moveTo>
                <a:cubicBezTo>
                  <a:pt x="734" y="60"/>
                  <a:pt x="734" y="60"/>
                  <a:pt x="734" y="60"/>
                </a:cubicBezTo>
                <a:cubicBezTo>
                  <a:pt x="734" y="56"/>
                  <a:pt x="734" y="52"/>
                  <a:pt x="734" y="49"/>
                </a:cubicBezTo>
                <a:cubicBezTo>
                  <a:pt x="732" y="41"/>
                  <a:pt x="727" y="38"/>
                  <a:pt x="719" y="38"/>
                </a:cubicBezTo>
                <a:cubicBezTo>
                  <a:pt x="713" y="38"/>
                  <a:pt x="708" y="41"/>
                  <a:pt x="708" y="41"/>
                </a:cubicBezTo>
                <a:cubicBezTo>
                  <a:pt x="708" y="92"/>
                  <a:pt x="708" y="92"/>
                  <a:pt x="708" y="92"/>
                </a:cubicBezTo>
                <a:cubicBezTo>
                  <a:pt x="696" y="92"/>
                  <a:pt x="696" y="92"/>
                  <a:pt x="696" y="92"/>
                </a:cubicBezTo>
                <a:cubicBezTo>
                  <a:pt x="696" y="32"/>
                  <a:pt x="696" y="32"/>
                  <a:pt x="696" y="32"/>
                </a:cubicBezTo>
                <a:cubicBezTo>
                  <a:pt x="707" y="32"/>
                  <a:pt x="707" y="32"/>
                  <a:pt x="707" y="32"/>
                </a:cubicBezTo>
                <a:cubicBezTo>
                  <a:pt x="707" y="38"/>
                  <a:pt x="707" y="38"/>
                  <a:pt x="707" y="38"/>
                </a:cubicBezTo>
                <a:cubicBezTo>
                  <a:pt x="707" y="38"/>
                  <a:pt x="713" y="30"/>
                  <a:pt x="726" y="30"/>
                </a:cubicBezTo>
                <a:cubicBezTo>
                  <a:pt x="738" y="30"/>
                  <a:pt x="743" y="38"/>
                  <a:pt x="745" y="44"/>
                </a:cubicBezTo>
                <a:cubicBezTo>
                  <a:pt x="746" y="48"/>
                  <a:pt x="746" y="53"/>
                  <a:pt x="746" y="56"/>
                </a:cubicBezTo>
                <a:cubicBezTo>
                  <a:pt x="746" y="92"/>
                  <a:pt x="746" y="92"/>
                  <a:pt x="746" y="92"/>
                </a:cubicBezTo>
                <a:lnTo>
                  <a:pt x="734" y="92"/>
                </a:lnTo>
                <a:close/>
                <a:moveTo>
                  <a:pt x="783" y="93"/>
                </a:moveTo>
                <a:cubicBezTo>
                  <a:pt x="774" y="93"/>
                  <a:pt x="769" y="91"/>
                  <a:pt x="766" y="84"/>
                </a:cubicBezTo>
                <a:cubicBezTo>
                  <a:pt x="765" y="81"/>
                  <a:pt x="765" y="75"/>
                  <a:pt x="765" y="71"/>
                </a:cubicBezTo>
                <a:cubicBezTo>
                  <a:pt x="765" y="38"/>
                  <a:pt x="765" y="38"/>
                  <a:pt x="765" y="38"/>
                </a:cubicBezTo>
                <a:cubicBezTo>
                  <a:pt x="757" y="38"/>
                  <a:pt x="757" y="38"/>
                  <a:pt x="757" y="38"/>
                </a:cubicBezTo>
                <a:cubicBezTo>
                  <a:pt x="757" y="34"/>
                  <a:pt x="757" y="34"/>
                  <a:pt x="757" y="34"/>
                </a:cubicBezTo>
                <a:cubicBezTo>
                  <a:pt x="758" y="33"/>
                  <a:pt x="758" y="33"/>
                  <a:pt x="758" y="33"/>
                </a:cubicBezTo>
                <a:cubicBezTo>
                  <a:pt x="765" y="30"/>
                  <a:pt x="769" y="26"/>
                  <a:pt x="770" y="19"/>
                </a:cubicBezTo>
                <a:cubicBezTo>
                  <a:pt x="770" y="18"/>
                  <a:pt x="770" y="18"/>
                  <a:pt x="770" y="18"/>
                </a:cubicBezTo>
                <a:cubicBezTo>
                  <a:pt x="777" y="18"/>
                  <a:pt x="777" y="18"/>
                  <a:pt x="777" y="18"/>
                </a:cubicBezTo>
                <a:cubicBezTo>
                  <a:pt x="777" y="32"/>
                  <a:pt x="777" y="32"/>
                  <a:pt x="777" y="32"/>
                </a:cubicBezTo>
                <a:cubicBezTo>
                  <a:pt x="796" y="32"/>
                  <a:pt x="796" y="32"/>
                  <a:pt x="796" y="32"/>
                </a:cubicBezTo>
                <a:cubicBezTo>
                  <a:pt x="796" y="38"/>
                  <a:pt x="796" y="38"/>
                  <a:pt x="796" y="38"/>
                </a:cubicBezTo>
                <a:cubicBezTo>
                  <a:pt x="777" y="38"/>
                  <a:pt x="777" y="38"/>
                  <a:pt x="777" y="38"/>
                </a:cubicBezTo>
                <a:cubicBezTo>
                  <a:pt x="777" y="74"/>
                  <a:pt x="777" y="74"/>
                  <a:pt x="777" y="74"/>
                </a:cubicBezTo>
                <a:cubicBezTo>
                  <a:pt x="777" y="80"/>
                  <a:pt x="778" y="86"/>
                  <a:pt x="787" y="86"/>
                </a:cubicBezTo>
                <a:cubicBezTo>
                  <a:pt x="791" y="86"/>
                  <a:pt x="795" y="84"/>
                  <a:pt x="795" y="84"/>
                </a:cubicBezTo>
                <a:cubicBezTo>
                  <a:pt x="797" y="91"/>
                  <a:pt x="797" y="91"/>
                  <a:pt x="797" y="91"/>
                </a:cubicBezTo>
                <a:cubicBezTo>
                  <a:pt x="796" y="91"/>
                  <a:pt x="792" y="93"/>
                  <a:pt x="783" y="93"/>
                </a:cubicBezTo>
                <a:close/>
                <a:moveTo>
                  <a:pt x="824" y="93"/>
                </a:moveTo>
                <a:cubicBezTo>
                  <a:pt x="812" y="93"/>
                  <a:pt x="806" y="90"/>
                  <a:pt x="806" y="90"/>
                </a:cubicBezTo>
                <a:cubicBezTo>
                  <a:pt x="808" y="83"/>
                  <a:pt x="808" y="83"/>
                  <a:pt x="808" y="83"/>
                </a:cubicBezTo>
                <a:cubicBezTo>
                  <a:pt x="808" y="83"/>
                  <a:pt x="813" y="86"/>
                  <a:pt x="823" y="86"/>
                </a:cubicBezTo>
                <a:cubicBezTo>
                  <a:pt x="831" y="86"/>
                  <a:pt x="836" y="83"/>
                  <a:pt x="836" y="77"/>
                </a:cubicBezTo>
                <a:cubicBezTo>
                  <a:pt x="836" y="72"/>
                  <a:pt x="833" y="71"/>
                  <a:pt x="829" y="69"/>
                </a:cubicBezTo>
                <a:cubicBezTo>
                  <a:pt x="819" y="63"/>
                  <a:pt x="819" y="63"/>
                  <a:pt x="819" y="63"/>
                </a:cubicBezTo>
                <a:cubicBezTo>
                  <a:pt x="812" y="59"/>
                  <a:pt x="808" y="55"/>
                  <a:pt x="808" y="47"/>
                </a:cubicBezTo>
                <a:cubicBezTo>
                  <a:pt x="808" y="35"/>
                  <a:pt x="817" y="30"/>
                  <a:pt x="828" y="30"/>
                </a:cubicBezTo>
                <a:cubicBezTo>
                  <a:pt x="839" y="30"/>
                  <a:pt x="845" y="34"/>
                  <a:pt x="845" y="34"/>
                </a:cubicBezTo>
                <a:cubicBezTo>
                  <a:pt x="842" y="41"/>
                  <a:pt x="842" y="41"/>
                  <a:pt x="842" y="41"/>
                </a:cubicBezTo>
                <a:cubicBezTo>
                  <a:pt x="842" y="41"/>
                  <a:pt x="837" y="37"/>
                  <a:pt x="829" y="37"/>
                </a:cubicBezTo>
                <a:cubicBezTo>
                  <a:pt x="825" y="37"/>
                  <a:pt x="818" y="39"/>
                  <a:pt x="818" y="45"/>
                </a:cubicBezTo>
                <a:cubicBezTo>
                  <a:pt x="818" y="50"/>
                  <a:pt x="821" y="51"/>
                  <a:pt x="826" y="54"/>
                </a:cubicBezTo>
                <a:cubicBezTo>
                  <a:pt x="836" y="59"/>
                  <a:pt x="836" y="59"/>
                  <a:pt x="836" y="59"/>
                </a:cubicBezTo>
                <a:cubicBezTo>
                  <a:pt x="843" y="63"/>
                  <a:pt x="846" y="68"/>
                  <a:pt x="846" y="75"/>
                </a:cubicBezTo>
                <a:cubicBezTo>
                  <a:pt x="846" y="90"/>
                  <a:pt x="833" y="93"/>
                  <a:pt x="824" y="93"/>
                </a:cubicBezTo>
                <a:close/>
                <a:moveTo>
                  <a:pt x="895" y="20"/>
                </a:moveTo>
                <a:cubicBezTo>
                  <a:pt x="890" y="20"/>
                  <a:pt x="888" y="18"/>
                  <a:pt x="888" y="14"/>
                </a:cubicBezTo>
                <a:cubicBezTo>
                  <a:pt x="888" y="9"/>
                  <a:pt x="890" y="7"/>
                  <a:pt x="895" y="7"/>
                </a:cubicBezTo>
                <a:cubicBezTo>
                  <a:pt x="899" y="7"/>
                  <a:pt x="902" y="9"/>
                  <a:pt x="902" y="13"/>
                </a:cubicBezTo>
                <a:cubicBezTo>
                  <a:pt x="902" y="18"/>
                  <a:pt x="899" y="20"/>
                  <a:pt x="895" y="20"/>
                </a:cubicBezTo>
                <a:close/>
                <a:moveTo>
                  <a:pt x="889" y="92"/>
                </a:moveTo>
                <a:cubicBezTo>
                  <a:pt x="889" y="32"/>
                  <a:pt x="889" y="32"/>
                  <a:pt x="889" y="32"/>
                </a:cubicBezTo>
                <a:cubicBezTo>
                  <a:pt x="901" y="32"/>
                  <a:pt x="901" y="32"/>
                  <a:pt x="901" y="32"/>
                </a:cubicBezTo>
                <a:cubicBezTo>
                  <a:pt x="901" y="92"/>
                  <a:pt x="901" y="92"/>
                  <a:pt x="901" y="92"/>
                </a:cubicBezTo>
                <a:lnTo>
                  <a:pt x="889" y="92"/>
                </a:lnTo>
                <a:close/>
                <a:moveTo>
                  <a:pt x="932" y="93"/>
                </a:moveTo>
                <a:cubicBezTo>
                  <a:pt x="920" y="93"/>
                  <a:pt x="914" y="90"/>
                  <a:pt x="914" y="90"/>
                </a:cubicBezTo>
                <a:cubicBezTo>
                  <a:pt x="916" y="83"/>
                  <a:pt x="916" y="83"/>
                  <a:pt x="916" y="83"/>
                </a:cubicBezTo>
                <a:cubicBezTo>
                  <a:pt x="916" y="83"/>
                  <a:pt x="921" y="86"/>
                  <a:pt x="931" y="86"/>
                </a:cubicBezTo>
                <a:cubicBezTo>
                  <a:pt x="939" y="86"/>
                  <a:pt x="944" y="83"/>
                  <a:pt x="944" y="77"/>
                </a:cubicBezTo>
                <a:cubicBezTo>
                  <a:pt x="944" y="72"/>
                  <a:pt x="941" y="71"/>
                  <a:pt x="937" y="69"/>
                </a:cubicBezTo>
                <a:cubicBezTo>
                  <a:pt x="927" y="63"/>
                  <a:pt x="927" y="63"/>
                  <a:pt x="927" y="63"/>
                </a:cubicBezTo>
                <a:cubicBezTo>
                  <a:pt x="920" y="59"/>
                  <a:pt x="916" y="55"/>
                  <a:pt x="916" y="47"/>
                </a:cubicBezTo>
                <a:cubicBezTo>
                  <a:pt x="916" y="35"/>
                  <a:pt x="925" y="30"/>
                  <a:pt x="936" y="30"/>
                </a:cubicBezTo>
                <a:cubicBezTo>
                  <a:pt x="947" y="30"/>
                  <a:pt x="953" y="34"/>
                  <a:pt x="953" y="34"/>
                </a:cubicBezTo>
                <a:cubicBezTo>
                  <a:pt x="950" y="41"/>
                  <a:pt x="950" y="41"/>
                  <a:pt x="950" y="41"/>
                </a:cubicBezTo>
                <a:cubicBezTo>
                  <a:pt x="950" y="41"/>
                  <a:pt x="945" y="37"/>
                  <a:pt x="937" y="37"/>
                </a:cubicBezTo>
                <a:cubicBezTo>
                  <a:pt x="932" y="37"/>
                  <a:pt x="926" y="39"/>
                  <a:pt x="926" y="45"/>
                </a:cubicBezTo>
                <a:cubicBezTo>
                  <a:pt x="926" y="50"/>
                  <a:pt x="929" y="51"/>
                  <a:pt x="934" y="54"/>
                </a:cubicBezTo>
                <a:cubicBezTo>
                  <a:pt x="944" y="59"/>
                  <a:pt x="944" y="59"/>
                  <a:pt x="944" y="59"/>
                </a:cubicBezTo>
                <a:cubicBezTo>
                  <a:pt x="950" y="63"/>
                  <a:pt x="954" y="68"/>
                  <a:pt x="954" y="75"/>
                </a:cubicBezTo>
                <a:cubicBezTo>
                  <a:pt x="954" y="90"/>
                  <a:pt x="941" y="93"/>
                  <a:pt x="932" y="93"/>
                </a:cubicBezTo>
                <a:close/>
                <a:moveTo>
                  <a:pt x="1032" y="94"/>
                </a:moveTo>
                <a:cubicBezTo>
                  <a:pt x="1007" y="94"/>
                  <a:pt x="993" y="79"/>
                  <a:pt x="993" y="52"/>
                </a:cubicBezTo>
                <a:cubicBezTo>
                  <a:pt x="993" y="23"/>
                  <a:pt x="1007" y="6"/>
                  <a:pt x="1031" y="6"/>
                </a:cubicBezTo>
                <a:cubicBezTo>
                  <a:pt x="1055" y="6"/>
                  <a:pt x="1070" y="22"/>
                  <a:pt x="1070" y="48"/>
                </a:cubicBezTo>
                <a:cubicBezTo>
                  <a:pt x="1070" y="77"/>
                  <a:pt x="1055" y="94"/>
                  <a:pt x="1032" y="94"/>
                </a:cubicBezTo>
                <a:close/>
                <a:moveTo>
                  <a:pt x="1031" y="14"/>
                </a:moveTo>
                <a:cubicBezTo>
                  <a:pt x="1015" y="14"/>
                  <a:pt x="1005" y="27"/>
                  <a:pt x="1005" y="50"/>
                </a:cubicBezTo>
                <a:cubicBezTo>
                  <a:pt x="1005" y="74"/>
                  <a:pt x="1014" y="86"/>
                  <a:pt x="1032" y="86"/>
                </a:cubicBezTo>
                <a:cubicBezTo>
                  <a:pt x="1048" y="86"/>
                  <a:pt x="1058" y="74"/>
                  <a:pt x="1058" y="50"/>
                </a:cubicBezTo>
                <a:cubicBezTo>
                  <a:pt x="1058" y="27"/>
                  <a:pt x="1049" y="14"/>
                  <a:pt x="1031" y="14"/>
                </a:cubicBezTo>
                <a:close/>
                <a:moveTo>
                  <a:pt x="1124" y="92"/>
                </a:moveTo>
                <a:cubicBezTo>
                  <a:pt x="1124" y="86"/>
                  <a:pt x="1124" y="86"/>
                  <a:pt x="1124" y="86"/>
                </a:cubicBezTo>
                <a:cubicBezTo>
                  <a:pt x="1124" y="86"/>
                  <a:pt x="1118" y="94"/>
                  <a:pt x="1106" y="94"/>
                </a:cubicBezTo>
                <a:cubicBezTo>
                  <a:pt x="1101" y="94"/>
                  <a:pt x="1090" y="93"/>
                  <a:pt x="1087" y="80"/>
                </a:cubicBezTo>
                <a:cubicBezTo>
                  <a:pt x="1085" y="76"/>
                  <a:pt x="1086" y="69"/>
                  <a:pt x="1086" y="67"/>
                </a:cubicBezTo>
                <a:cubicBezTo>
                  <a:pt x="1086" y="32"/>
                  <a:pt x="1086" y="32"/>
                  <a:pt x="1086" y="32"/>
                </a:cubicBezTo>
                <a:cubicBezTo>
                  <a:pt x="1097" y="32"/>
                  <a:pt x="1097" y="32"/>
                  <a:pt x="1097" y="32"/>
                </a:cubicBezTo>
                <a:cubicBezTo>
                  <a:pt x="1097" y="64"/>
                  <a:pt x="1097" y="64"/>
                  <a:pt x="1097" y="64"/>
                </a:cubicBezTo>
                <a:cubicBezTo>
                  <a:pt x="1097" y="70"/>
                  <a:pt x="1097" y="72"/>
                  <a:pt x="1098" y="75"/>
                </a:cubicBezTo>
                <a:cubicBezTo>
                  <a:pt x="1099" y="82"/>
                  <a:pt x="1104" y="86"/>
                  <a:pt x="1112" y="86"/>
                </a:cubicBezTo>
                <a:cubicBezTo>
                  <a:pt x="1119" y="86"/>
                  <a:pt x="1124" y="83"/>
                  <a:pt x="1124" y="83"/>
                </a:cubicBezTo>
                <a:cubicBezTo>
                  <a:pt x="1124" y="32"/>
                  <a:pt x="1124" y="32"/>
                  <a:pt x="1124" y="32"/>
                </a:cubicBezTo>
                <a:cubicBezTo>
                  <a:pt x="1135" y="32"/>
                  <a:pt x="1135" y="32"/>
                  <a:pt x="1135" y="32"/>
                </a:cubicBezTo>
                <a:cubicBezTo>
                  <a:pt x="1135" y="92"/>
                  <a:pt x="1135" y="92"/>
                  <a:pt x="1135" y="92"/>
                </a:cubicBezTo>
                <a:lnTo>
                  <a:pt x="1124" y="92"/>
                </a:lnTo>
                <a:close/>
                <a:moveTo>
                  <a:pt x="1185" y="42"/>
                </a:moveTo>
                <a:cubicBezTo>
                  <a:pt x="1183" y="41"/>
                  <a:pt x="1181" y="39"/>
                  <a:pt x="1176" y="39"/>
                </a:cubicBezTo>
                <a:cubicBezTo>
                  <a:pt x="1170" y="39"/>
                  <a:pt x="1166" y="42"/>
                  <a:pt x="1166" y="42"/>
                </a:cubicBezTo>
                <a:cubicBezTo>
                  <a:pt x="1166" y="92"/>
                  <a:pt x="1166" y="92"/>
                  <a:pt x="1166" y="92"/>
                </a:cubicBezTo>
                <a:cubicBezTo>
                  <a:pt x="1154" y="92"/>
                  <a:pt x="1154" y="92"/>
                  <a:pt x="1154" y="92"/>
                </a:cubicBezTo>
                <a:cubicBezTo>
                  <a:pt x="1154" y="32"/>
                  <a:pt x="1154" y="32"/>
                  <a:pt x="1154" y="32"/>
                </a:cubicBezTo>
                <a:cubicBezTo>
                  <a:pt x="1166" y="32"/>
                  <a:pt x="1166" y="32"/>
                  <a:pt x="1166" y="32"/>
                </a:cubicBezTo>
                <a:cubicBezTo>
                  <a:pt x="1166" y="39"/>
                  <a:pt x="1166" y="39"/>
                  <a:pt x="1166" y="39"/>
                </a:cubicBezTo>
                <a:cubicBezTo>
                  <a:pt x="1166" y="39"/>
                  <a:pt x="1171" y="30"/>
                  <a:pt x="1180" y="30"/>
                </a:cubicBezTo>
                <a:cubicBezTo>
                  <a:pt x="1185" y="30"/>
                  <a:pt x="1187" y="32"/>
                  <a:pt x="1189" y="32"/>
                </a:cubicBezTo>
                <a:lnTo>
                  <a:pt x="1185" y="42"/>
                </a:lnTo>
                <a:close/>
                <a:moveTo>
                  <a:pt x="1227" y="92"/>
                </a:moveTo>
                <a:cubicBezTo>
                  <a:pt x="1227" y="8"/>
                  <a:pt x="1227" y="8"/>
                  <a:pt x="1227" y="8"/>
                </a:cubicBezTo>
                <a:cubicBezTo>
                  <a:pt x="1239" y="8"/>
                  <a:pt x="1239" y="8"/>
                  <a:pt x="1239" y="8"/>
                </a:cubicBezTo>
                <a:cubicBezTo>
                  <a:pt x="1239" y="85"/>
                  <a:pt x="1239" y="85"/>
                  <a:pt x="1239" y="85"/>
                </a:cubicBezTo>
                <a:cubicBezTo>
                  <a:pt x="1269" y="85"/>
                  <a:pt x="1269" y="85"/>
                  <a:pt x="1269" y="85"/>
                </a:cubicBezTo>
                <a:cubicBezTo>
                  <a:pt x="1269" y="92"/>
                  <a:pt x="1269" y="92"/>
                  <a:pt x="1269" y="92"/>
                </a:cubicBezTo>
                <a:lnTo>
                  <a:pt x="1227" y="92"/>
                </a:lnTo>
                <a:close/>
                <a:moveTo>
                  <a:pt x="1287" y="20"/>
                </a:moveTo>
                <a:cubicBezTo>
                  <a:pt x="1283" y="20"/>
                  <a:pt x="1280" y="18"/>
                  <a:pt x="1280" y="14"/>
                </a:cubicBezTo>
                <a:cubicBezTo>
                  <a:pt x="1280" y="9"/>
                  <a:pt x="1283" y="7"/>
                  <a:pt x="1287" y="7"/>
                </a:cubicBezTo>
                <a:cubicBezTo>
                  <a:pt x="1291" y="7"/>
                  <a:pt x="1294" y="9"/>
                  <a:pt x="1294" y="13"/>
                </a:cubicBezTo>
                <a:cubicBezTo>
                  <a:pt x="1294" y="18"/>
                  <a:pt x="1291" y="20"/>
                  <a:pt x="1287" y="20"/>
                </a:cubicBezTo>
                <a:close/>
                <a:moveTo>
                  <a:pt x="1281" y="92"/>
                </a:moveTo>
                <a:cubicBezTo>
                  <a:pt x="1281" y="32"/>
                  <a:pt x="1281" y="32"/>
                  <a:pt x="1281" y="32"/>
                </a:cubicBezTo>
                <a:cubicBezTo>
                  <a:pt x="1293" y="32"/>
                  <a:pt x="1293" y="32"/>
                  <a:pt x="1293" y="32"/>
                </a:cubicBezTo>
                <a:cubicBezTo>
                  <a:pt x="1293" y="92"/>
                  <a:pt x="1293" y="92"/>
                  <a:pt x="1293" y="92"/>
                </a:cubicBezTo>
                <a:lnTo>
                  <a:pt x="1281" y="92"/>
                </a:lnTo>
                <a:close/>
                <a:moveTo>
                  <a:pt x="1343" y="8"/>
                </a:moveTo>
                <a:cubicBezTo>
                  <a:pt x="1343" y="8"/>
                  <a:pt x="1340" y="6"/>
                  <a:pt x="1336" y="6"/>
                </a:cubicBezTo>
                <a:cubicBezTo>
                  <a:pt x="1331" y="6"/>
                  <a:pt x="1328" y="8"/>
                  <a:pt x="1327" y="11"/>
                </a:cubicBezTo>
                <a:cubicBezTo>
                  <a:pt x="1325" y="13"/>
                  <a:pt x="1325" y="17"/>
                  <a:pt x="1325" y="23"/>
                </a:cubicBezTo>
                <a:cubicBezTo>
                  <a:pt x="1325" y="32"/>
                  <a:pt x="1325" y="32"/>
                  <a:pt x="1325" y="32"/>
                </a:cubicBezTo>
                <a:cubicBezTo>
                  <a:pt x="1339" y="32"/>
                  <a:pt x="1339" y="32"/>
                  <a:pt x="1339" y="32"/>
                </a:cubicBezTo>
                <a:cubicBezTo>
                  <a:pt x="1339" y="38"/>
                  <a:pt x="1339" y="38"/>
                  <a:pt x="1339" y="38"/>
                </a:cubicBezTo>
                <a:cubicBezTo>
                  <a:pt x="1325" y="38"/>
                  <a:pt x="1325" y="38"/>
                  <a:pt x="1325" y="38"/>
                </a:cubicBezTo>
                <a:cubicBezTo>
                  <a:pt x="1325" y="92"/>
                  <a:pt x="1325" y="92"/>
                  <a:pt x="1325" y="92"/>
                </a:cubicBezTo>
                <a:cubicBezTo>
                  <a:pt x="1314" y="92"/>
                  <a:pt x="1314" y="92"/>
                  <a:pt x="1314" y="92"/>
                </a:cubicBezTo>
                <a:cubicBezTo>
                  <a:pt x="1314" y="38"/>
                  <a:pt x="1314" y="38"/>
                  <a:pt x="1314" y="38"/>
                </a:cubicBezTo>
                <a:cubicBezTo>
                  <a:pt x="1305" y="38"/>
                  <a:pt x="1305" y="38"/>
                  <a:pt x="1305" y="38"/>
                </a:cubicBezTo>
                <a:cubicBezTo>
                  <a:pt x="1305" y="32"/>
                  <a:pt x="1305" y="32"/>
                  <a:pt x="1305" y="32"/>
                </a:cubicBezTo>
                <a:cubicBezTo>
                  <a:pt x="1314" y="32"/>
                  <a:pt x="1314" y="32"/>
                  <a:pt x="1314" y="32"/>
                </a:cubicBezTo>
                <a:cubicBezTo>
                  <a:pt x="1314" y="28"/>
                  <a:pt x="1314" y="28"/>
                  <a:pt x="1314" y="28"/>
                </a:cubicBezTo>
                <a:cubicBezTo>
                  <a:pt x="1314" y="24"/>
                  <a:pt x="1314" y="17"/>
                  <a:pt x="1315" y="13"/>
                </a:cubicBezTo>
                <a:cubicBezTo>
                  <a:pt x="1318" y="5"/>
                  <a:pt x="1324" y="0"/>
                  <a:pt x="1334" y="0"/>
                </a:cubicBezTo>
                <a:cubicBezTo>
                  <a:pt x="1341" y="0"/>
                  <a:pt x="1345" y="2"/>
                  <a:pt x="1345" y="2"/>
                </a:cubicBezTo>
                <a:lnTo>
                  <a:pt x="1343" y="8"/>
                </a:lnTo>
                <a:close/>
                <a:moveTo>
                  <a:pt x="1356" y="60"/>
                </a:moveTo>
                <a:cubicBezTo>
                  <a:pt x="1356" y="60"/>
                  <a:pt x="1356" y="62"/>
                  <a:pt x="1356" y="62"/>
                </a:cubicBezTo>
                <a:cubicBezTo>
                  <a:pt x="1356" y="83"/>
                  <a:pt x="1370" y="86"/>
                  <a:pt x="1377" y="86"/>
                </a:cubicBezTo>
                <a:cubicBezTo>
                  <a:pt x="1386" y="86"/>
                  <a:pt x="1390" y="83"/>
                  <a:pt x="1390" y="83"/>
                </a:cubicBezTo>
                <a:cubicBezTo>
                  <a:pt x="1393" y="90"/>
                  <a:pt x="1393" y="90"/>
                  <a:pt x="1393" y="90"/>
                </a:cubicBezTo>
                <a:cubicBezTo>
                  <a:pt x="1393" y="90"/>
                  <a:pt x="1387" y="93"/>
                  <a:pt x="1375" y="93"/>
                </a:cubicBezTo>
                <a:cubicBezTo>
                  <a:pt x="1362" y="93"/>
                  <a:pt x="1345" y="89"/>
                  <a:pt x="1345" y="62"/>
                </a:cubicBezTo>
                <a:cubicBezTo>
                  <a:pt x="1345" y="51"/>
                  <a:pt x="1349" y="30"/>
                  <a:pt x="1372" y="30"/>
                </a:cubicBezTo>
                <a:cubicBezTo>
                  <a:pt x="1382" y="30"/>
                  <a:pt x="1388" y="34"/>
                  <a:pt x="1391" y="40"/>
                </a:cubicBezTo>
                <a:cubicBezTo>
                  <a:pt x="1394" y="44"/>
                  <a:pt x="1395" y="51"/>
                  <a:pt x="1395" y="58"/>
                </a:cubicBezTo>
                <a:cubicBezTo>
                  <a:pt x="1395" y="59"/>
                  <a:pt x="1395" y="59"/>
                  <a:pt x="1395" y="59"/>
                </a:cubicBezTo>
                <a:cubicBezTo>
                  <a:pt x="1395" y="60"/>
                  <a:pt x="1395" y="60"/>
                  <a:pt x="1395" y="60"/>
                </a:cubicBezTo>
                <a:lnTo>
                  <a:pt x="1356" y="60"/>
                </a:lnTo>
                <a:close/>
                <a:moveTo>
                  <a:pt x="1383" y="52"/>
                </a:moveTo>
                <a:cubicBezTo>
                  <a:pt x="1383" y="42"/>
                  <a:pt x="1379" y="37"/>
                  <a:pt x="1371" y="37"/>
                </a:cubicBezTo>
                <a:cubicBezTo>
                  <a:pt x="1364" y="37"/>
                  <a:pt x="1360" y="40"/>
                  <a:pt x="1358" y="46"/>
                </a:cubicBezTo>
                <a:cubicBezTo>
                  <a:pt x="1357" y="50"/>
                  <a:pt x="1357" y="53"/>
                  <a:pt x="1357" y="54"/>
                </a:cubicBezTo>
                <a:cubicBezTo>
                  <a:pt x="1383" y="54"/>
                  <a:pt x="1383" y="54"/>
                  <a:pt x="1383" y="54"/>
                </a:cubicBezTo>
                <a:lnTo>
                  <a:pt x="1383" y="52"/>
                </a:lnTo>
                <a:close/>
                <a:moveTo>
                  <a:pt x="1420" y="23"/>
                </a:moveTo>
                <a:cubicBezTo>
                  <a:pt x="1417" y="30"/>
                  <a:pt x="1410" y="34"/>
                  <a:pt x="1410" y="34"/>
                </a:cubicBezTo>
                <a:cubicBezTo>
                  <a:pt x="1406" y="31"/>
                  <a:pt x="1406" y="31"/>
                  <a:pt x="1406" y="31"/>
                </a:cubicBezTo>
                <a:cubicBezTo>
                  <a:pt x="1406" y="31"/>
                  <a:pt x="1411" y="25"/>
                  <a:pt x="1411" y="14"/>
                </a:cubicBezTo>
                <a:cubicBezTo>
                  <a:pt x="1411" y="7"/>
                  <a:pt x="1410" y="4"/>
                  <a:pt x="1410" y="4"/>
                </a:cubicBezTo>
                <a:cubicBezTo>
                  <a:pt x="1423" y="4"/>
                  <a:pt x="1423" y="4"/>
                  <a:pt x="1423" y="4"/>
                </a:cubicBezTo>
                <a:cubicBezTo>
                  <a:pt x="1423" y="5"/>
                  <a:pt x="1423" y="5"/>
                  <a:pt x="1423" y="5"/>
                </a:cubicBezTo>
                <a:cubicBezTo>
                  <a:pt x="1423" y="15"/>
                  <a:pt x="1422" y="19"/>
                  <a:pt x="1420" y="23"/>
                </a:cubicBezTo>
                <a:close/>
                <a:moveTo>
                  <a:pt x="1444" y="93"/>
                </a:moveTo>
                <a:cubicBezTo>
                  <a:pt x="1431" y="93"/>
                  <a:pt x="1425" y="90"/>
                  <a:pt x="1425" y="90"/>
                </a:cubicBezTo>
                <a:cubicBezTo>
                  <a:pt x="1428" y="83"/>
                  <a:pt x="1428" y="83"/>
                  <a:pt x="1428" y="83"/>
                </a:cubicBezTo>
                <a:cubicBezTo>
                  <a:pt x="1428" y="83"/>
                  <a:pt x="1433" y="86"/>
                  <a:pt x="1443" y="86"/>
                </a:cubicBezTo>
                <a:cubicBezTo>
                  <a:pt x="1451" y="86"/>
                  <a:pt x="1455" y="83"/>
                  <a:pt x="1455" y="77"/>
                </a:cubicBezTo>
                <a:cubicBezTo>
                  <a:pt x="1455" y="72"/>
                  <a:pt x="1453" y="71"/>
                  <a:pt x="1449" y="69"/>
                </a:cubicBezTo>
                <a:cubicBezTo>
                  <a:pt x="1439" y="63"/>
                  <a:pt x="1439" y="63"/>
                  <a:pt x="1439" y="63"/>
                </a:cubicBezTo>
                <a:cubicBezTo>
                  <a:pt x="1432" y="59"/>
                  <a:pt x="1428" y="55"/>
                  <a:pt x="1428" y="47"/>
                </a:cubicBezTo>
                <a:cubicBezTo>
                  <a:pt x="1428" y="35"/>
                  <a:pt x="1436" y="30"/>
                  <a:pt x="1448" y="30"/>
                </a:cubicBezTo>
                <a:cubicBezTo>
                  <a:pt x="1459" y="30"/>
                  <a:pt x="1464" y="34"/>
                  <a:pt x="1464" y="34"/>
                </a:cubicBezTo>
                <a:cubicBezTo>
                  <a:pt x="1462" y="41"/>
                  <a:pt x="1462" y="41"/>
                  <a:pt x="1462" y="41"/>
                </a:cubicBezTo>
                <a:cubicBezTo>
                  <a:pt x="1462" y="41"/>
                  <a:pt x="1457" y="37"/>
                  <a:pt x="1449" y="37"/>
                </a:cubicBezTo>
                <a:cubicBezTo>
                  <a:pt x="1444" y="37"/>
                  <a:pt x="1438" y="39"/>
                  <a:pt x="1438" y="45"/>
                </a:cubicBezTo>
                <a:cubicBezTo>
                  <a:pt x="1438" y="50"/>
                  <a:pt x="1440" y="51"/>
                  <a:pt x="1446" y="54"/>
                </a:cubicBezTo>
                <a:cubicBezTo>
                  <a:pt x="1455" y="59"/>
                  <a:pt x="1455" y="59"/>
                  <a:pt x="1455" y="59"/>
                </a:cubicBezTo>
                <a:cubicBezTo>
                  <a:pt x="1462" y="63"/>
                  <a:pt x="1466" y="68"/>
                  <a:pt x="1466" y="75"/>
                </a:cubicBezTo>
                <a:cubicBezTo>
                  <a:pt x="1466" y="90"/>
                  <a:pt x="1452" y="93"/>
                  <a:pt x="1444" y="93"/>
                </a:cubicBezTo>
                <a:close/>
                <a:moveTo>
                  <a:pt x="1587" y="93"/>
                </a:moveTo>
                <a:cubicBezTo>
                  <a:pt x="1575" y="93"/>
                  <a:pt x="1575" y="93"/>
                  <a:pt x="1575" y="93"/>
                </a:cubicBezTo>
                <a:cubicBezTo>
                  <a:pt x="1557" y="31"/>
                  <a:pt x="1557" y="31"/>
                  <a:pt x="1557" y="31"/>
                </a:cubicBezTo>
                <a:cubicBezTo>
                  <a:pt x="1556" y="25"/>
                  <a:pt x="1556" y="23"/>
                  <a:pt x="1556" y="23"/>
                </a:cubicBezTo>
                <a:cubicBezTo>
                  <a:pt x="1556" y="23"/>
                  <a:pt x="1556" y="25"/>
                  <a:pt x="1554" y="31"/>
                </a:cubicBezTo>
                <a:cubicBezTo>
                  <a:pt x="1536" y="93"/>
                  <a:pt x="1536" y="93"/>
                  <a:pt x="1536" y="93"/>
                </a:cubicBezTo>
                <a:cubicBezTo>
                  <a:pt x="1524" y="93"/>
                  <a:pt x="1524" y="93"/>
                  <a:pt x="1524" y="93"/>
                </a:cubicBezTo>
                <a:cubicBezTo>
                  <a:pt x="1500" y="8"/>
                  <a:pt x="1500" y="8"/>
                  <a:pt x="1500" y="8"/>
                </a:cubicBezTo>
                <a:cubicBezTo>
                  <a:pt x="1512" y="8"/>
                  <a:pt x="1512" y="8"/>
                  <a:pt x="1512" y="8"/>
                </a:cubicBezTo>
                <a:cubicBezTo>
                  <a:pt x="1530" y="72"/>
                  <a:pt x="1530" y="72"/>
                  <a:pt x="1530" y="72"/>
                </a:cubicBezTo>
                <a:cubicBezTo>
                  <a:pt x="1532" y="78"/>
                  <a:pt x="1532" y="81"/>
                  <a:pt x="1532" y="81"/>
                </a:cubicBezTo>
                <a:cubicBezTo>
                  <a:pt x="1532" y="81"/>
                  <a:pt x="1532" y="77"/>
                  <a:pt x="1534" y="72"/>
                </a:cubicBezTo>
                <a:cubicBezTo>
                  <a:pt x="1552" y="8"/>
                  <a:pt x="1552" y="8"/>
                  <a:pt x="1552" y="8"/>
                </a:cubicBezTo>
                <a:cubicBezTo>
                  <a:pt x="1562" y="8"/>
                  <a:pt x="1562" y="8"/>
                  <a:pt x="1562" y="8"/>
                </a:cubicBezTo>
                <a:cubicBezTo>
                  <a:pt x="1581" y="73"/>
                  <a:pt x="1581" y="73"/>
                  <a:pt x="1581" y="73"/>
                </a:cubicBezTo>
                <a:cubicBezTo>
                  <a:pt x="1582" y="77"/>
                  <a:pt x="1582" y="81"/>
                  <a:pt x="1582" y="81"/>
                </a:cubicBezTo>
                <a:cubicBezTo>
                  <a:pt x="1582" y="81"/>
                  <a:pt x="1583" y="77"/>
                  <a:pt x="1584" y="72"/>
                </a:cubicBezTo>
                <a:cubicBezTo>
                  <a:pt x="1603" y="8"/>
                  <a:pt x="1603" y="8"/>
                  <a:pt x="1603" y="8"/>
                </a:cubicBezTo>
                <a:cubicBezTo>
                  <a:pt x="1613" y="8"/>
                  <a:pt x="1613" y="8"/>
                  <a:pt x="1613" y="8"/>
                </a:cubicBezTo>
                <a:lnTo>
                  <a:pt x="1587" y="93"/>
                </a:lnTo>
                <a:close/>
                <a:moveTo>
                  <a:pt x="1643" y="94"/>
                </a:moveTo>
                <a:cubicBezTo>
                  <a:pt x="1626" y="94"/>
                  <a:pt x="1615" y="81"/>
                  <a:pt x="1615" y="63"/>
                </a:cubicBezTo>
                <a:cubicBezTo>
                  <a:pt x="1615" y="50"/>
                  <a:pt x="1621" y="30"/>
                  <a:pt x="1645" y="30"/>
                </a:cubicBezTo>
                <a:cubicBezTo>
                  <a:pt x="1662" y="30"/>
                  <a:pt x="1673" y="43"/>
                  <a:pt x="1673" y="61"/>
                </a:cubicBezTo>
                <a:cubicBezTo>
                  <a:pt x="1673" y="74"/>
                  <a:pt x="1667" y="94"/>
                  <a:pt x="1643" y="94"/>
                </a:cubicBezTo>
                <a:close/>
                <a:moveTo>
                  <a:pt x="1644" y="37"/>
                </a:moveTo>
                <a:cubicBezTo>
                  <a:pt x="1632" y="37"/>
                  <a:pt x="1628" y="46"/>
                  <a:pt x="1628" y="62"/>
                </a:cubicBezTo>
                <a:cubicBezTo>
                  <a:pt x="1628" y="76"/>
                  <a:pt x="1632" y="87"/>
                  <a:pt x="1644" y="87"/>
                </a:cubicBezTo>
                <a:cubicBezTo>
                  <a:pt x="1656" y="87"/>
                  <a:pt x="1660" y="78"/>
                  <a:pt x="1660" y="62"/>
                </a:cubicBezTo>
                <a:cubicBezTo>
                  <a:pt x="1660" y="48"/>
                  <a:pt x="1656" y="37"/>
                  <a:pt x="1644" y="37"/>
                </a:cubicBezTo>
                <a:close/>
                <a:moveTo>
                  <a:pt x="1719" y="42"/>
                </a:moveTo>
                <a:cubicBezTo>
                  <a:pt x="1718" y="41"/>
                  <a:pt x="1715" y="39"/>
                  <a:pt x="1710" y="39"/>
                </a:cubicBezTo>
                <a:cubicBezTo>
                  <a:pt x="1704" y="39"/>
                  <a:pt x="1700" y="42"/>
                  <a:pt x="1700" y="42"/>
                </a:cubicBezTo>
                <a:cubicBezTo>
                  <a:pt x="1700" y="92"/>
                  <a:pt x="1700" y="92"/>
                  <a:pt x="1700" y="92"/>
                </a:cubicBezTo>
                <a:cubicBezTo>
                  <a:pt x="1688" y="92"/>
                  <a:pt x="1688" y="92"/>
                  <a:pt x="1688" y="92"/>
                </a:cubicBezTo>
                <a:cubicBezTo>
                  <a:pt x="1688" y="32"/>
                  <a:pt x="1688" y="32"/>
                  <a:pt x="1688" y="32"/>
                </a:cubicBezTo>
                <a:cubicBezTo>
                  <a:pt x="1700" y="32"/>
                  <a:pt x="1700" y="32"/>
                  <a:pt x="1700" y="32"/>
                </a:cubicBezTo>
                <a:cubicBezTo>
                  <a:pt x="1700" y="39"/>
                  <a:pt x="1700" y="39"/>
                  <a:pt x="1700" y="39"/>
                </a:cubicBezTo>
                <a:cubicBezTo>
                  <a:pt x="1700" y="39"/>
                  <a:pt x="1705" y="30"/>
                  <a:pt x="1714" y="30"/>
                </a:cubicBezTo>
                <a:cubicBezTo>
                  <a:pt x="1719" y="30"/>
                  <a:pt x="1721" y="32"/>
                  <a:pt x="1723" y="32"/>
                </a:cubicBezTo>
                <a:lnTo>
                  <a:pt x="1719" y="42"/>
                </a:lnTo>
                <a:close/>
                <a:moveTo>
                  <a:pt x="1769" y="92"/>
                </a:moveTo>
                <a:cubicBezTo>
                  <a:pt x="1746" y="60"/>
                  <a:pt x="1746" y="60"/>
                  <a:pt x="1746" y="60"/>
                </a:cubicBezTo>
                <a:cubicBezTo>
                  <a:pt x="1746" y="92"/>
                  <a:pt x="1746" y="92"/>
                  <a:pt x="1746" y="92"/>
                </a:cubicBezTo>
                <a:cubicBezTo>
                  <a:pt x="1734" y="92"/>
                  <a:pt x="1734" y="92"/>
                  <a:pt x="1734" y="92"/>
                </a:cubicBezTo>
                <a:cubicBezTo>
                  <a:pt x="1734" y="0"/>
                  <a:pt x="1734" y="0"/>
                  <a:pt x="1734" y="0"/>
                </a:cubicBezTo>
                <a:cubicBezTo>
                  <a:pt x="1746" y="0"/>
                  <a:pt x="1746" y="0"/>
                  <a:pt x="1746" y="0"/>
                </a:cubicBezTo>
                <a:cubicBezTo>
                  <a:pt x="1746" y="58"/>
                  <a:pt x="1746" y="58"/>
                  <a:pt x="1746" y="58"/>
                </a:cubicBezTo>
                <a:cubicBezTo>
                  <a:pt x="1770" y="32"/>
                  <a:pt x="1770" y="32"/>
                  <a:pt x="1770" y="32"/>
                </a:cubicBezTo>
                <a:cubicBezTo>
                  <a:pt x="1783" y="32"/>
                  <a:pt x="1783" y="32"/>
                  <a:pt x="1783" y="32"/>
                </a:cubicBezTo>
                <a:cubicBezTo>
                  <a:pt x="1757" y="57"/>
                  <a:pt x="1757" y="57"/>
                  <a:pt x="1757" y="57"/>
                </a:cubicBezTo>
                <a:cubicBezTo>
                  <a:pt x="1783" y="92"/>
                  <a:pt x="1783" y="92"/>
                  <a:pt x="1783" y="92"/>
                </a:cubicBezTo>
                <a:lnTo>
                  <a:pt x="1769" y="92"/>
                </a:lnTo>
                <a:close/>
                <a:moveTo>
                  <a:pt x="1803" y="99"/>
                </a:moveTo>
                <a:cubicBezTo>
                  <a:pt x="1799" y="106"/>
                  <a:pt x="1792" y="110"/>
                  <a:pt x="1792" y="110"/>
                </a:cubicBezTo>
                <a:cubicBezTo>
                  <a:pt x="1789" y="106"/>
                  <a:pt x="1789" y="106"/>
                  <a:pt x="1789" y="106"/>
                </a:cubicBezTo>
                <a:cubicBezTo>
                  <a:pt x="1789" y="106"/>
                  <a:pt x="1794" y="100"/>
                  <a:pt x="1794" y="89"/>
                </a:cubicBezTo>
                <a:cubicBezTo>
                  <a:pt x="1794" y="83"/>
                  <a:pt x="1793" y="80"/>
                  <a:pt x="1793" y="80"/>
                </a:cubicBezTo>
                <a:cubicBezTo>
                  <a:pt x="1805" y="80"/>
                  <a:pt x="1805" y="80"/>
                  <a:pt x="1805" y="80"/>
                </a:cubicBezTo>
                <a:cubicBezTo>
                  <a:pt x="1805" y="80"/>
                  <a:pt x="1805" y="80"/>
                  <a:pt x="1805" y="80"/>
                </a:cubicBezTo>
                <a:cubicBezTo>
                  <a:pt x="1805" y="91"/>
                  <a:pt x="1804" y="95"/>
                  <a:pt x="1803" y="99"/>
                </a:cubicBezTo>
                <a:close/>
                <a:moveTo>
                  <a:pt x="1878" y="92"/>
                </a:moveTo>
                <a:cubicBezTo>
                  <a:pt x="1878" y="87"/>
                  <a:pt x="1878" y="87"/>
                  <a:pt x="1878" y="87"/>
                </a:cubicBezTo>
                <a:cubicBezTo>
                  <a:pt x="1878" y="87"/>
                  <a:pt x="1873" y="93"/>
                  <a:pt x="1863" y="93"/>
                </a:cubicBezTo>
                <a:cubicBezTo>
                  <a:pt x="1852" y="93"/>
                  <a:pt x="1844" y="87"/>
                  <a:pt x="1844" y="76"/>
                </a:cubicBezTo>
                <a:cubicBezTo>
                  <a:pt x="1844" y="70"/>
                  <a:pt x="1847" y="65"/>
                  <a:pt x="1851" y="62"/>
                </a:cubicBezTo>
                <a:cubicBezTo>
                  <a:pt x="1855" y="59"/>
                  <a:pt x="1862" y="58"/>
                  <a:pt x="1869" y="58"/>
                </a:cubicBezTo>
                <a:cubicBezTo>
                  <a:pt x="1873" y="58"/>
                  <a:pt x="1878" y="59"/>
                  <a:pt x="1878" y="59"/>
                </a:cubicBezTo>
                <a:cubicBezTo>
                  <a:pt x="1878" y="54"/>
                  <a:pt x="1878" y="54"/>
                  <a:pt x="1878" y="54"/>
                </a:cubicBezTo>
                <a:cubicBezTo>
                  <a:pt x="1878" y="51"/>
                  <a:pt x="1878" y="46"/>
                  <a:pt x="1877" y="44"/>
                </a:cubicBezTo>
                <a:cubicBezTo>
                  <a:pt x="1876" y="39"/>
                  <a:pt x="1871" y="37"/>
                  <a:pt x="1866" y="37"/>
                </a:cubicBezTo>
                <a:cubicBezTo>
                  <a:pt x="1858" y="37"/>
                  <a:pt x="1853" y="40"/>
                  <a:pt x="1853" y="40"/>
                </a:cubicBezTo>
                <a:cubicBezTo>
                  <a:pt x="1850" y="33"/>
                  <a:pt x="1850" y="33"/>
                  <a:pt x="1850" y="33"/>
                </a:cubicBezTo>
                <a:cubicBezTo>
                  <a:pt x="1850" y="33"/>
                  <a:pt x="1857" y="30"/>
                  <a:pt x="1869" y="30"/>
                </a:cubicBezTo>
                <a:cubicBezTo>
                  <a:pt x="1885" y="30"/>
                  <a:pt x="1888" y="39"/>
                  <a:pt x="1888" y="42"/>
                </a:cubicBezTo>
                <a:cubicBezTo>
                  <a:pt x="1889" y="45"/>
                  <a:pt x="1889" y="55"/>
                  <a:pt x="1889" y="57"/>
                </a:cubicBezTo>
                <a:cubicBezTo>
                  <a:pt x="1889" y="92"/>
                  <a:pt x="1889" y="92"/>
                  <a:pt x="1889" y="92"/>
                </a:cubicBezTo>
                <a:lnTo>
                  <a:pt x="1878" y="92"/>
                </a:lnTo>
                <a:close/>
                <a:moveTo>
                  <a:pt x="1878" y="64"/>
                </a:moveTo>
                <a:cubicBezTo>
                  <a:pt x="1878" y="64"/>
                  <a:pt x="1876" y="64"/>
                  <a:pt x="1871" y="64"/>
                </a:cubicBezTo>
                <a:cubicBezTo>
                  <a:pt x="1867" y="64"/>
                  <a:pt x="1863" y="65"/>
                  <a:pt x="1861" y="66"/>
                </a:cubicBezTo>
                <a:cubicBezTo>
                  <a:pt x="1857" y="68"/>
                  <a:pt x="1856" y="72"/>
                  <a:pt x="1856" y="75"/>
                </a:cubicBezTo>
                <a:cubicBezTo>
                  <a:pt x="1856" y="84"/>
                  <a:pt x="1862" y="86"/>
                  <a:pt x="1868" y="86"/>
                </a:cubicBezTo>
                <a:cubicBezTo>
                  <a:pt x="1874" y="86"/>
                  <a:pt x="1878" y="84"/>
                  <a:pt x="1878" y="84"/>
                </a:cubicBezTo>
                <a:lnTo>
                  <a:pt x="1878" y="64"/>
                </a:lnTo>
                <a:close/>
                <a:moveTo>
                  <a:pt x="1946" y="92"/>
                </a:moveTo>
                <a:cubicBezTo>
                  <a:pt x="1946" y="60"/>
                  <a:pt x="1946" y="60"/>
                  <a:pt x="1946" y="60"/>
                </a:cubicBezTo>
                <a:cubicBezTo>
                  <a:pt x="1946" y="56"/>
                  <a:pt x="1946" y="52"/>
                  <a:pt x="1945" y="49"/>
                </a:cubicBezTo>
                <a:cubicBezTo>
                  <a:pt x="1944" y="41"/>
                  <a:pt x="1939" y="38"/>
                  <a:pt x="1931" y="38"/>
                </a:cubicBezTo>
                <a:cubicBezTo>
                  <a:pt x="1924" y="38"/>
                  <a:pt x="1919" y="41"/>
                  <a:pt x="1919" y="41"/>
                </a:cubicBezTo>
                <a:cubicBezTo>
                  <a:pt x="1919" y="92"/>
                  <a:pt x="1919" y="92"/>
                  <a:pt x="1919" y="92"/>
                </a:cubicBezTo>
                <a:cubicBezTo>
                  <a:pt x="1908" y="92"/>
                  <a:pt x="1908" y="92"/>
                  <a:pt x="1908" y="92"/>
                </a:cubicBezTo>
                <a:cubicBezTo>
                  <a:pt x="1908" y="32"/>
                  <a:pt x="1908" y="32"/>
                  <a:pt x="1908" y="32"/>
                </a:cubicBezTo>
                <a:cubicBezTo>
                  <a:pt x="1919" y="32"/>
                  <a:pt x="1919" y="32"/>
                  <a:pt x="1919" y="32"/>
                </a:cubicBezTo>
                <a:cubicBezTo>
                  <a:pt x="1919" y="38"/>
                  <a:pt x="1919" y="38"/>
                  <a:pt x="1919" y="38"/>
                </a:cubicBezTo>
                <a:cubicBezTo>
                  <a:pt x="1919" y="38"/>
                  <a:pt x="1925" y="30"/>
                  <a:pt x="1937" y="30"/>
                </a:cubicBezTo>
                <a:cubicBezTo>
                  <a:pt x="1950" y="30"/>
                  <a:pt x="1955" y="38"/>
                  <a:pt x="1956" y="44"/>
                </a:cubicBezTo>
                <a:cubicBezTo>
                  <a:pt x="1957" y="48"/>
                  <a:pt x="1957" y="53"/>
                  <a:pt x="1957" y="56"/>
                </a:cubicBezTo>
                <a:cubicBezTo>
                  <a:pt x="1957" y="92"/>
                  <a:pt x="1957" y="92"/>
                  <a:pt x="1957" y="92"/>
                </a:cubicBezTo>
                <a:lnTo>
                  <a:pt x="1946" y="92"/>
                </a:lnTo>
                <a:close/>
                <a:moveTo>
                  <a:pt x="2015" y="92"/>
                </a:moveTo>
                <a:cubicBezTo>
                  <a:pt x="2015" y="86"/>
                  <a:pt x="2015" y="86"/>
                  <a:pt x="2015" y="86"/>
                </a:cubicBezTo>
                <a:cubicBezTo>
                  <a:pt x="2015" y="86"/>
                  <a:pt x="2010" y="93"/>
                  <a:pt x="1998" y="93"/>
                </a:cubicBezTo>
                <a:cubicBezTo>
                  <a:pt x="1984" y="93"/>
                  <a:pt x="1973" y="83"/>
                  <a:pt x="1973" y="63"/>
                </a:cubicBezTo>
                <a:cubicBezTo>
                  <a:pt x="1973" y="43"/>
                  <a:pt x="1986" y="31"/>
                  <a:pt x="2002" y="31"/>
                </a:cubicBezTo>
                <a:cubicBezTo>
                  <a:pt x="2011" y="31"/>
                  <a:pt x="2015" y="33"/>
                  <a:pt x="2015" y="33"/>
                </a:cubicBezTo>
                <a:cubicBezTo>
                  <a:pt x="2015" y="0"/>
                  <a:pt x="2015" y="0"/>
                  <a:pt x="2015" y="0"/>
                </a:cubicBezTo>
                <a:cubicBezTo>
                  <a:pt x="2027" y="0"/>
                  <a:pt x="2027" y="0"/>
                  <a:pt x="2027" y="0"/>
                </a:cubicBezTo>
                <a:cubicBezTo>
                  <a:pt x="2027" y="92"/>
                  <a:pt x="2027" y="92"/>
                  <a:pt x="2027" y="92"/>
                </a:cubicBezTo>
                <a:lnTo>
                  <a:pt x="2015" y="92"/>
                </a:lnTo>
                <a:close/>
                <a:moveTo>
                  <a:pt x="2015" y="38"/>
                </a:moveTo>
                <a:cubicBezTo>
                  <a:pt x="2015" y="38"/>
                  <a:pt x="2012" y="37"/>
                  <a:pt x="2006" y="37"/>
                </a:cubicBezTo>
                <a:cubicBezTo>
                  <a:pt x="1992" y="37"/>
                  <a:pt x="1985" y="46"/>
                  <a:pt x="1985" y="62"/>
                </a:cubicBezTo>
                <a:cubicBezTo>
                  <a:pt x="1985" y="76"/>
                  <a:pt x="1992" y="86"/>
                  <a:pt x="2004" y="86"/>
                </a:cubicBezTo>
                <a:cubicBezTo>
                  <a:pt x="2011" y="86"/>
                  <a:pt x="2015" y="83"/>
                  <a:pt x="2015" y="83"/>
                </a:cubicBezTo>
                <a:lnTo>
                  <a:pt x="2015" y="38"/>
                </a:lnTo>
                <a:close/>
              </a:path>
            </a:pathLst>
          </a:custGeom>
          <a:solidFill>
            <a:srgbClr val="505759"/>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368066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2000"/>
                                        <p:tgtEl>
                                          <p:spTgt spid="7"/>
                                        </p:tgtEl>
                                      </p:cBhvr>
                                    </p:animEffect>
                                  </p:childTnLst>
                                </p:cTn>
                              </p:par>
                            </p:childTnLst>
                          </p:cTn>
                        </p:par>
                        <p:par>
                          <p:cTn id="8" fill="hold">
                            <p:stCondLst>
                              <p:cond delay="2000"/>
                            </p:stCondLst>
                            <p:childTnLst>
                              <p:par>
                                <p:cTn id="9" presetID="10" presetClass="entr" presetSubtype="0" fill="hold" nodeType="afterEffect">
                                  <p:stCondLst>
                                    <p:cond delay="25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End Slide 03">
    <p:spTree>
      <p:nvGrpSpPr>
        <p:cNvPr id="1" name=""/>
        <p:cNvGrpSpPr/>
        <p:nvPr/>
      </p:nvGrpSpPr>
      <p:grpSpPr>
        <a:xfrm>
          <a:off x="0" y="0"/>
          <a:ext cx="0" cy="0"/>
          <a:chOff x="0" y="0"/>
          <a:chExt cx="0" cy="0"/>
        </a:xfrm>
      </p:grpSpPr>
      <p:pic>
        <p:nvPicPr>
          <p:cNvPr id="7" name="Picture 6" descr="Icon&#10;&#10;Description automatically generated">
            <a:extLst>
              <a:ext uri="{FF2B5EF4-FFF2-40B4-BE49-F238E27FC236}">
                <a16:creationId xmlns:a16="http://schemas.microsoft.com/office/drawing/2014/main" id="{AE74AC07-E5ED-D346-85B8-2A7BD7B92650}"/>
              </a:ext>
            </a:extLst>
          </p:cNvPr>
          <p:cNvPicPr>
            <a:picLocks noChangeAspect="1"/>
          </p:cNvPicPr>
          <p:nvPr userDrawn="1"/>
        </p:nvPicPr>
        <p:blipFill>
          <a:blip r:embed="rId2"/>
          <a:stretch>
            <a:fillRect/>
          </a:stretch>
        </p:blipFill>
        <p:spPr>
          <a:xfrm>
            <a:off x="3300984" y="786384"/>
            <a:ext cx="2532888" cy="3105391"/>
          </a:xfrm>
          <a:prstGeom prst="rect">
            <a:avLst/>
          </a:prstGeom>
        </p:spPr>
      </p:pic>
      <p:pic>
        <p:nvPicPr>
          <p:cNvPr id="6" name="Picture 5" title="life is now">
            <a:extLst>
              <a:ext uri="{FF2B5EF4-FFF2-40B4-BE49-F238E27FC236}">
                <a16:creationId xmlns:a16="http://schemas.microsoft.com/office/drawing/2014/main" id="{5A984F1C-C797-C840-9648-955CFCE6638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bwMode="gray">
          <a:xfrm>
            <a:off x="5715000" y="3959352"/>
            <a:ext cx="1765808" cy="819334"/>
          </a:xfrm>
          <a:prstGeom prst="rect">
            <a:avLst/>
          </a:prstGeom>
        </p:spPr>
      </p:pic>
      <p:sp>
        <p:nvSpPr>
          <p:cNvPr id="8" name="Freeform 16" title="Helping Patients is Our Life's Work, and">
            <a:extLst>
              <a:ext uri="{FF2B5EF4-FFF2-40B4-BE49-F238E27FC236}">
                <a16:creationId xmlns:a16="http://schemas.microsoft.com/office/drawing/2014/main" id="{D0945591-442B-2441-9CBA-8B980E021662}"/>
              </a:ext>
            </a:extLst>
          </p:cNvPr>
          <p:cNvSpPr>
            <a:spLocks noChangeAspect="1" noEditPoints="1"/>
          </p:cNvSpPr>
          <p:nvPr userDrawn="1"/>
        </p:nvSpPr>
        <p:spPr bwMode="gray">
          <a:xfrm>
            <a:off x="1778147" y="3968495"/>
            <a:ext cx="4443984" cy="262666"/>
          </a:xfrm>
          <a:custGeom>
            <a:avLst/>
            <a:gdLst>
              <a:gd name="T0" fmla="*/ 11 w 2027"/>
              <a:gd name="T1" fmla="*/ 45 h 120"/>
              <a:gd name="T2" fmla="*/ 113 w 2027"/>
              <a:gd name="T3" fmla="*/ 86 h 120"/>
              <a:gd name="T4" fmla="*/ 131 w 2027"/>
              <a:gd name="T5" fmla="*/ 59 h 120"/>
              <a:gd name="T6" fmla="*/ 119 w 2027"/>
              <a:gd name="T7" fmla="*/ 52 h 120"/>
              <a:gd name="T8" fmla="*/ 188 w 2027"/>
              <a:gd name="T9" fmla="*/ 120 h 120"/>
              <a:gd name="T10" fmla="*/ 200 w 2027"/>
              <a:gd name="T11" fmla="*/ 38 h 120"/>
              <a:gd name="T12" fmla="*/ 252 w 2027"/>
              <a:gd name="T13" fmla="*/ 7 h 120"/>
              <a:gd name="T14" fmla="*/ 315 w 2027"/>
              <a:gd name="T15" fmla="*/ 92 h 120"/>
              <a:gd name="T16" fmla="*/ 289 w 2027"/>
              <a:gd name="T17" fmla="*/ 32 h 120"/>
              <a:gd name="T18" fmla="*/ 388 w 2027"/>
              <a:gd name="T19" fmla="*/ 51 h 120"/>
              <a:gd name="T20" fmla="*/ 363 w 2027"/>
              <a:gd name="T21" fmla="*/ 120 h 120"/>
              <a:gd name="T22" fmla="*/ 397 w 2027"/>
              <a:gd name="T23" fmla="*/ 32 h 120"/>
              <a:gd name="T24" fmla="*/ 368 w 2027"/>
              <a:gd name="T25" fmla="*/ 91 h 120"/>
              <a:gd name="T26" fmla="*/ 461 w 2027"/>
              <a:gd name="T27" fmla="*/ 57 h 120"/>
              <a:gd name="T28" fmla="*/ 437 w 2027"/>
              <a:gd name="T29" fmla="*/ 92 h 120"/>
              <a:gd name="T30" fmla="*/ 512 w 2027"/>
              <a:gd name="T31" fmla="*/ 93 h 120"/>
              <a:gd name="T32" fmla="*/ 503 w 2027"/>
              <a:gd name="T33" fmla="*/ 40 h 120"/>
              <a:gd name="T34" fmla="*/ 521 w 2027"/>
              <a:gd name="T35" fmla="*/ 64 h 120"/>
              <a:gd name="T36" fmla="*/ 560 w 2027"/>
              <a:gd name="T37" fmla="*/ 71 h 120"/>
              <a:gd name="T38" fmla="*/ 571 w 2027"/>
              <a:gd name="T39" fmla="*/ 32 h 120"/>
              <a:gd name="T40" fmla="*/ 577 w 2027"/>
              <a:gd name="T41" fmla="*/ 93 h 120"/>
              <a:gd name="T42" fmla="*/ 615 w 2027"/>
              <a:gd name="T43" fmla="*/ 32 h 120"/>
              <a:gd name="T44" fmla="*/ 661 w 2027"/>
              <a:gd name="T45" fmla="*/ 93 h 120"/>
              <a:gd name="T46" fmla="*/ 669 w 2027"/>
              <a:gd name="T47" fmla="*/ 52 h 120"/>
              <a:gd name="T48" fmla="*/ 734 w 2027"/>
              <a:gd name="T49" fmla="*/ 49 h 120"/>
              <a:gd name="T50" fmla="*/ 726 w 2027"/>
              <a:gd name="T51" fmla="*/ 30 h 120"/>
              <a:gd name="T52" fmla="*/ 765 w 2027"/>
              <a:gd name="T53" fmla="*/ 38 h 120"/>
              <a:gd name="T54" fmla="*/ 796 w 2027"/>
              <a:gd name="T55" fmla="*/ 32 h 120"/>
              <a:gd name="T56" fmla="*/ 824 w 2027"/>
              <a:gd name="T57" fmla="*/ 93 h 120"/>
              <a:gd name="T58" fmla="*/ 828 w 2027"/>
              <a:gd name="T59" fmla="*/ 30 h 120"/>
              <a:gd name="T60" fmla="*/ 824 w 2027"/>
              <a:gd name="T61" fmla="*/ 93 h 120"/>
              <a:gd name="T62" fmla="*/ 901 w 2027"/>
              <a:gd name="T63" fmla="*/ 32 h 120"/>
              <a:gd name="T64" fmla="*/ 937 w 2027"/>
              <a:gd name="T65" fmla="*/ 69 h 120"/>
              <a:gd name="T66" fmla="*/ 934 w 2027"/>
              <a:gd name="T67" fmla="*/ 54 h 120"/>
              <a:gd name="T68" fmla="*/ 1032 w 2027"/>
              <a:gd name="T69" fmla="*/ 94 h 120"/>
              <a:gd name="T70" fmla="*/ 1106 w 2027"/>
              <a:gd name="T71" fmla="*/ 94 h 120"/>
              <a:gd name="T72" fmla="*/ 1124 w 2027"/>
              <a:gd name="T73" fmla="*/ 83 h 120"/>
              <a:gd name="T74" fmla="*/ 1166 w 2027"/>
              <a:gd name="T75" fmla="*/ 92 h 120"/>
              <a:gd name="T76" fmla="*/ 1227 w 2027"/>
              <a:gd name="T77" fmla="*/ 92 h 120"/>
              <a:gd name="T78" fmla="*/ 1280 w 2027"/>
              <a:gd name="T79" fmla="*/ 14 h 120"/>
              <a:gd name="T80" fmla="*/ 1281 w 2027"/>
              <a:gd name="T81" fmla="*/ 92 h 120"/>
              <a:gd name="T82" fmla="*/ 1325 w 2027"/>
              <a:gd name="T83" fmla="*/ 38 h 120"/>
              <a:gd name="T84" fmla="*/ 1315 w 2027"/>
              <a:gd name="T85" fmla="*/ 13 h 120"/>
              <a:gd name="T86" fmla="*/ 1393 w 2027"/>
              <a:gd name="T87" fmla="*/ 90 h 120"/>
              <a:gd name="T88" fmla="*/ 1356 w 2027"/>
              <a:gd name="T89" fmla="*/ 60 h 120"/>
              <a:gd name="T90" fmla="*/ 1410 w 2027"/>
              <a:gd name="T91" fmla="*/ 34 h 120"/>
              <a:gd name="T92" fmla="*/ 1425 w 2027"/>
              <a:gd name="T93" fmla="*/ 90 h 120"/>
              <a:gd name="T94" fmla="*/ 1464 w 2027"/>
              <a:gd name="T95" fmla="*/ 34 h 120"/>
              <a:gd name="T96" fmla="*/ 1587 w 2027"/>
              <a:gd name="T97" fmla="*/ 93 h 120"/>
              <a:gd name="T98" fmla="*/ 1512 w 2027"/>
              <a:gd name="T99" fmla="*/ 8 h 120"/>
              <a:gd name="T100" fmla="*/ 1584 w 2027"/>
              <a:gd name="T101" fmla="*/ 72 h 120"/>
              <a:gd name="T102" fmla="*/ 1643 w 2027"/>
              <a:gd name="T103" fmla="*/ 94 h 120"/>
              <a:gd name="T104" fmla="*/ 1700 w 2027"/>
              <a:gd name="T105" fmla="*/ 42 h 120"/>
              <a:gd name="T106" fmla="*/ 1719 w 2027"/>
              <a:gd name="T107" fmla="*/ 42 h 120"/>
              <a:gd name="T108" fmla="*/ 1770 w 2027"/>
              <a:gd name="T109" fmla="*/ 32 h 120"/>
              <a:gd name="T110" fmla="*/ 1794 w 2027"/>
              <a:gd name="T111" fmla="*/ 89 h 120"/>
              <a:gd name="T112" fmla="*/ 1844 w 2027"/>
              <a:gd name="T113" fmla="*/ 76 h 120"/>
              <a:gd name="T114" fmla="*/ 1850 w 2027"/>
              <a:gd name="T115" fmla="*/ 33 h 120"/>
              <a:gd name="T116" fmla="*/ 1861 w 2027"/>
              <a:gd name="T117" fmla="*/ 66 h 120"/>
              <a:gd name="T118" fmla="*/ 1931 w 2027"/>
              <a:gd name="T119" fmla="*/ 38 h 120"/>
              <a:gd name="T120" fmla="*/ 1956 w 2027"/>
              <a:gd name="T121" fmla="*/ 44 h 120"/>
              <a:gd name="T122" fmla="*/ 2002 w 2027"/>
              <a:gd name="T123" fmla="*/ 31 h 120"/>
              <a:gd name="T124" fmla="*/ 1985 w 2027"/>
              <a:gd name="T125" fmla="*/ 6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27" h="120">
                <a:moveTo>
                  <a:pt x="52" y="92"/>
                </a:moveTo>
                <a:cubicBezTo>
                  <a:pt x="52" y="52"/>
                  <a:pt x="52" y="52"/>
                  <a:pt x="52" y="52"/>
                </a:cubicBezTo>
                <a:cubicBezTo>
                  <a:pt x="11" y="52"/>
                  <a:pt x="11" y="52"/>
                  <a:pt x="11" y="52"/>
                </a:cubicBezTo>
                <a:cubicBezTo>
                  <a:pt x="11" y="92"/>
                  <a:pt x="11" y="92"/>
                  <a:pt x="11" y="92"/>
                </a:cubicBezTo>
                <a:cubicBezTo>
                  <a:pt x="0" y="92"/>
                  <a:pt x="0" y="92"/>
                  <a:pt x="0" y="92"/>
                </a:cubicBezTo>
                <a:cubicBezTo>
                  <a:pt x="0" y="8"/>
                  <a:pt x="0" y="8"/>
                  <a:pt x="0" y="8"/>
                </a:cubicBezTo>
                <a:cubicBezTo>
                  <a:pt x="11" y="8"/>
                  <a:pt x="11" y="8"/>
                  <a:pt x="11" y="8"/>
                </a:cubicBezTo>
                <a:cubicBezTo>
                  <a:pt x="11" y="45"/>
                  <a:pt x="11" y="45"/>
                  <a:pt x="11" y="45"/>
                </a:cubicBezTo>
                <a:cubicBezTo>
                  <a:pt x="52" y="45"/>
                  <a:pt x="52" y="45"/>
                  <a:pt x="52" y="45"/>
                </a:cubicBezTo>
                <a:cubicBezTo>
                  <a:pt x="52" y="8"/>
                  <a:pt x="52" y="8"/>
                  <a:pt x="52" y="8"/>
                </a:cubicBezTo>
                <a:cubicBezTo>
                  <a:pt x="64" y="8"/>
                  <a:pt x="64" y="8"/>
                  <a:pt x="64" y="8"/>
                </a:cubicBezTo>
                <a:cubicBezTo>
                  <a:pt x="64" y="92"/>
                  <a:pt x="64" y="92"/>
                  <a:pt x="64" y="92"/>
                </a:cubicBezTo>
                <a:lnTo>
                  <a:pt x="52" y="92"/>
                </a:lnTo>
                <a:close/>
                <a:moveTo>
                  <a:pt x="92" y="60"/>
                </a:moveTo>
                <a:cubicBezTo>
                  <a:pt x="92" y="60"/>
                  <a:pt x="92" y="62"/>
                  <a:pt x="92" y="62"/>
                </a:cubicBezTo>
                <a:cubicBezTo>
                  <a:pt x="92" y="83"/>
                  <a:pt x="106" y="86"/>
                  <a:pt x="113" y="86"/>
                </a:cubicBezTo>
                <a:cubicBezTo>
                  <a:pt x="122" y="86"/>
                  <a:pt x="126" y="83"/>
                  <a:pt x="126" y="83"/>
                </a:cubicBezTo>
                <a:cubicBezTo>
                  <a:pt x="129" y="90"/>
                  <a:pt x="129" y="90"/>
                  <a:pt x="129" y="90"/>
                </a:cubicBezTo>
                <a:cubicBezTo>
                  <a:pt x="129" y="90"/>
                  <a:pt x="123" y="93"/>
                  <a:pt x="111" y="93"/>
                </a:cubicBezTo>
                <a:cubicBezTo>
                  <a:pt x="98" y="93"/>
                  <a:pt x="81" y="89"/>
                  <a:pt x="81" y="62"/>
                </a:cubicBezTo>
                <a:cubicBezTo>
                  <a:pt x="81" y="51"/>
                  <a:pt x="85" y="30"/>
                  <a:pt x="108" y="30"/>
                </a:cubicBezTo>
                <a:cubicBezTo>
                  <a:pt x="118" y="30"/>
                  <a:pt x="124" y="34"/>
                  <a:pt x="127" y="40"/>
                </a:cubicBezTo>
                <a:cubicBezTo>
                  <a:pt x="130" y="44"/>
                  <a:pt x="131" y="51"/>
                  <a:pt x="131" y="58"/>
                </a:cubicBezTo>
                <a:cubicBezTo>
                  <a:pt x="131" y="59"/>
                  <a:pt x="131" y="59"/>
                  <a:pt x="131" y="59"/>
                </a:cubicBezTo>
                <a:cubicBezTo>
                  <a:pt x="131" y="60"/>
                  <a:pt x="131" y="60"/>
                  <a:pt x="131" y="60"/>
                </a:cubicBezTo>
                <a:lnTo>
                  <a:pt x="92" y="60"/>
                </a:lnTo>
                <a:close/>
                <a:moveTo>
                  <a:pt x="119" y="52"/>
                </a:moveTo>
                <a:cubicBezTo>
                  <a:pt x="119" y="42"/>
                  <a:pt x="115" y="37"/>
                  <a:pt x="106" y="37"/>
                </a:cubicBezTo>
                <a:cubicBezTo>
                  <a:pt x="100" y="37"/>
                  <a:pt x="96" y="40"/>
                  <a:pt x="94" y="46"/>
                </a:cubicBezTo>
                <a:cubicBezTo>
                  <a:pt x="93" y="50"/>
                  <a:pt x="93" y="53"/>
                  <a:pt x="93" y="54"/>
                </a:cubicBezTo>
                <a:cubicBezTo>
                  <a:pt x="119" y="54"/>
                  <a:pt x="119" y="54"/>
                  <a:pt x="119" y="54"/>
                </a:cubicBezTo>
                <a:lnTo>
                  <a:pt x="119" y="52"/>
                </a:lnTo>
                <a:close/>
                <a:moveTo>
                  <a:pt x="146" y="92"/>
                </a:moveTo>
                <a:cubicBezTo>
                  <a:pt x="146" y="0"/>
                  <a:pt x="146" y="0"/>
                  <a:pt x="146" y="0"/>
                </a:cubicBezTo>
                <a:cubicBezTo>
                  <a:pt x="158" y="0"/>
                  <a:pt x="158" y="0"/>
                  <a:pt x="158" y="0"/>
                </a:cubicBezTo>
                <a:cubicBezTo>
                  <a:pt x="158" y="92"/>
                  <a:pt x="158" y="92"/>
                  <a:pt x="158" y="92"/>
                </a:cubicBezTo>
                <a:lnTo>
                  <a:pt x="146" y="92"/>
                </a:lnTo>
                <a:close/>
                <a:moveTo>
                  <a:pt x="202" y="94"/>
                </a:moveTo>
                <a:cubicBezTo>
                  <a:pt x="192" y="94"/>
                  <a:pt x="188" y="91"/>
                  <a:pt x="188" y="91"/>
                </a:cubicBezTo>
                <a:cubicBezTo>
                  <a:pt x="188" y="120"/>
                  <a:pt x="188" y="120"/>
                  <a:pt x="188" y="120"/>
                </a:cubicBezTo>
                <a:cubicBezTo>
                  <a:pt x="177" y="120"/>
                  <a:pt x="177" y="120"/>
                  <a:pt x="177" y="120"/>
                </a:cubicBezTo>
                <a:cubicBezTo>
                  <a:pt x="177" y="32"/>
                  <a:pt x="177" y="32"/>
                  <a:pt x="177" y="32"/>
                </a:cubicBezTo>
                <a:cubicBezTo>
                  <a:pt x="188" y="32"/>
                  <a:pt x="188" y="32"/>
                  <a:pt x="188" y="32"/>
                </a:cubicBezTo>
                <a:cubicBezTo>
                  <a:pt x="188" y="38"/>
                  <a:pt x="188" y="38"/>
                  <a:pt x="188" y="38"/>
                </a:cubicBezTo>
                <a:cubicBezTo>
                  <a:pt x="188" y="38"/>
                  <a:pt x="193" y="31"/>
                  <a:pt x="206" y="31"/>
                </a:cubicBezTo>
                <a:cubicBezTo>
                  <a:pt x="221" y="31"/>
                  <a:pt x="231" y="42"/>
                  <a:pt x="231" y="61"/>
                </a:cubicBezTo>
                <a:cubicBezTo>
                  <a:pt x="231" y="81"/>
                  <a:pt x="218" y="94"/>
                  <a:pt x="202" y="94"/>
                </a:cubicBezTo>
                <a:close/>
                <a:moveTo>
                  <a:pt x="200" y="38"/>
                </a:moveTo>
                <a:cubicBezTo>
                  <a:pt x="193" y="38"/>
                  <a:pt x="188" y="41"/>
                  <a:pt x="188" y="41"/>
                </a:cubicBezTo>
                <a:cubicBezTo>
                  <a:pt x="188" y="86"/>
                  <a:pt x="188" y="86"/>
                  <a:pt x="188" y="86"/>
                </a:cubicBezTo>
                <a:cubicBezTo>
                  <a:pt x="188" y="86"/>
                  <a:pt x="192" y="87"/>
                  <a:pt x="197" y="87"/>
                </a:cubicBezTo>
                <a:cubicBezTo>
                  <a:pt x="212" y="87"/>
                  <a:pt x="219" y="78"/>
                  <a:pt x="219" y="62"/>
                </a:cubicBezTo>
                <a:cubicBezTo>
                  <a:pt x="219" y="48"/>
                  <a:pt x="212" y="38"/>
                  <a:pt x="200" y="38"/>
                </a:cubicBezTo>
                <a:close/>
                <a:moveTo>
                  <a:pt x="252" y="20"/>
                </a:moveTo>
                <a:cubicBezTo>
                  <a:pt x="248" y="20"/>
                  <a:pt x="245" y="18"/>
                  <a:pt x="245" y="14"/>
                </a:cubicBezTo>
                <a:cubicBezTo>
                  <a:pt x="245" y="9"/>
                  <a:pt x="248" y="7"/>
                  <a:pt x="252" y="7"/>
                </a:cubicBezTo>
                <a:cubicBezTo>
                  <a:pt x="257" y="7"/>
                  <a:pt x="259" y="9"/>
                  <a:pt x="259" y="13"/>
                </a:cubicBezTo>
                <a:cubicBezTo>
                  <a:pt x="259" y="18"/>
                  <a:pt x="257" y="20"/>
                  <a:pt x="252" y="20"/>
                </a:cubicBezTo>
                <a:close/>
                <a:moveTo>
                  <a:pt x="247" y="92"/>
                </a:moveTo>
                <a:cubicBezTo>
                  <a:pt x="247" y="32"/>
                  <a:pt x="247" y="32"/>
                  <a:pt x="247" y="32"/>
                </a:cubicBezTo>
                <a:cubicBezTo>
                  <a:pt x="258" y="32"/>
                  <a:pt x="258" y="32"/>
                  <a:pt x="258" y="32"/>
                </a:cubicBezTo>
                <a:cubicBezTo>
                  <a:pt x="258" y="92"/>
                  <a:pt x="258" y="92"/>
                  <a:pt x="258" y="92"/>
                </a:cubicBezTo>
                <a:lnTo>
                  <a:pt x="247" y="92"/>
                </a:lnTo>
                <a:close/>
                <a:moveTo>
                  <a:pt x="315" y="92"/>
                </a:moveTo>
                <a:cubicBezTo>
                  <a:pt x="315" y="60"/>
                  <a:pt x="315" y="60"/>
                  <a:pt x="315" y="60"/>
                </a:cubicBezTo>
                <a:cubicBezTo>
                  <a:pt x="315" y="56"/>
                  <a:pt x="315" y="52"/>
                  <a:pt x="315" y="49"/>
                </a:cubicBezTo>
                <a:cubicBezTo>
                  <a:pt x="313" y="41"/>
                  <a:pt x="308" y="38"/>
                  <a:pt x="300" y="38"/>
                </a:cubicBezTo>
                <a:cubicBezTo>
                  <a:pt x="294" y="38"/>
                  <a:pt x="289" y="41"/>
                  <a:pt x="289" y="41"/>
                </a:cubicBezTo>
                <a:cubicBezTo>
                  <a:pt x="289" y="92"/>
                  <a:pt x="289" y="92"/>
                  <a:pt x="289" y="92"/>
                </a:cubicBezTo>
                <a:cubicBezTo>
                  <a:pt x="277" y="92"/>
                  <a:pt x="277" y="92"/>
                  <a:pt x="277" y="92"/>
                </a:cubicBezTo>
                <a:cubicBezTo>
                  <a:pt x="277" y="32"/>
                  <a:pt x="277" y="32"/>
                  <a:pt x="277" y="32"/>
                </a:cubicBezTo>
                <a:cubicBezTo>
                  <a:pt x="289" y="32"/>
                  <a:pt x="289" y="32"/>
                  <a:pt x="289" y="32"/>
                </a:cubicBezTo>
                <a:cubicBezTo>
                  <a:pt x="289" y="38"/>
                  <a:pt x="289" y="38"/>
                  <a:pt x="289" y="38"/>
                </a:cubicBezTo>
                <a:cubicBezTo>
                  <a:pt x="289" y="38"/>
                  <a:pt x="294" y="30"/>
                  <a:pt x="307" y="30"/>
                </a:cubicBezTo>
                <a:cubicBezTo>
                  <a:pt x="319" y="30"/>
                  <a:pt x="324" y="38"/>
                  <a:pt x="326" y="44"/>
                </a:cubicBezTo>
                <a:cubicBezTo>
                  <a:pt x="327" y="48"/>
                  <a:pt x="327" y="53"/>
                  <a:pt x="327" y="56"/>
                </a:cubicBezTo>
                <a:cubicBezTo>
                  <a:pt x="327" y="92"/>
                  <a:pt x="327" y="92"/>
                  <a:pt x="327" y="92"/>
                </a:cubicBezTo>
                <a:lnTo>
                  <a:pt x="315" y="92"/>
                </a:lnTo>
                <a:close/>
                <a:moveTo>
                  <a:pt x="383" y="38"/>
                </a:moveTo>
                <a:cubicBezTo>
                  <a:pt x="383" y="38"/>
                  <a:pt x="388" y="43"/>
                  <a:pt x="388" y="51"/>
                </a:cubicBezTo>
                <a:cubicBezTo>
                  <a:pt x="388" y="62"/>
                  <a:pt x="380" y="71"/>
                  <a:pt x="365" y="71"/>
                </a:cubicBezTo>
                <a:cubicBezTo>
                  <a:pt x="361" y="71"/>
                  <a:pt x="359" y="71"/>
                  <a:pt x="359" y="71"/>
                </a:cubicBezTo>
                <a:cubicBezTo>
                  <a:pt x="359" y="71"/>
                  <a:pt x="356" y="73"/>
                  <a:pt x="356" y="77"/>
                </a:cubicBezTo>
                <a:cubicBezTo>
                  <a:pt x="356" y="82"/>
                  <a:pt x="361" y="82"/>
                  <a:pt x="365" y="82"/>
                </a:cubicBezTo>
                <a:cubicBezTo>
                  <a:pt x="369" y="82"/>
                  <a:pt x="371" y="82"/>
                  <a:pt x="376" y="82"/>
                </a:cubicBezTo>
                <a:cubicBezTo>
                  <a:pt x="381" y="82"/>
                  <a:pt x="395" y="81"/>
                  <a:pt x="395" y="96"/>
                </a:cubicBezTo>
                <a:cubicBezTo>
                  <a:pt x="395" y="104"/>
                  <a:pt x="391" y="111"/>
                  <a:pt x="382" y="116"/>
                </a:cubicBezTo>
                <a:cubicBezTo>
                  <a:pt x="377" y="118"/>
                  <a:pt x="371" y="120"/>
                  <a:pt x="363" y="120"/>
                </a:cubicBezTo>
                <a:cubicBezTo>
                  <a:pt x="350" y="120"/>
                  <a:pt x="338" y="116"/>
                  <a:pt x="338" y="104"/>
                </a:cubicBezTo>
                <a:cubicBezTo>
                  <a:pt x="338" y="93"/>
                  <a:pt x="351" y="90"/>
                  <a:pt x="351" y="90"/>
                </a:cubicBezTo>
                <a:cubicBezTo>
                  <a:pt x="351" y="90"/>
                  <a:pt x="346" y="88"/>
                  <a:pt x="346" y="82"/>
                </a:cubicBezTo>
                <a:cubicBezTo>
                  <a:pt x="346" y="73"/>
                  <a:pt x="355" y="70"/>
                  <a:pt x="355" y="70"/>
                </a:cubicBezTo>
                <a:cubicBezTo>
                  <a:pt x="355" y="70"/>
                  <a:pt x="342" y="66"/>
                  <a:pt x="342" y="51"/>
                </a:cubicBezTo>
                <a:cubicBezTo>
                  <a:pt x="342" y="40"/>
                  <a:pt x="350" y="30"/>
                  <a:pt x="365" y="30"/>
                </a:cubicBezTo>
                <a:cubicBezTo>
                  <a:pt x="370" y="30"/>
                  <a:pt x="374" y="32"/>
                  <a:pt x="374" y="32"/>
                </a:cubicBezTo>
                <a:cubicBezTo>
                  <a:pt x="397" y="32"/>
                  <a:pt x="397" y="32"/>
                  <a:pt x="397" y="32"/>
                </a:cubicBezTo>
                <a:cubicBezTo>
                  <a:pt x="397" y="38"/>
                  <a:pt x="397" y="38"/>
                  <a:pt x="397" y="38"/>
                </a:cubicBezTo>
                <a:lnTo>
                  <a:pt x="383" y="38"/>
                </a:lnTo>
                <a:close/>
                <a:moveTo>
                  <a:pt x="368" y="91"/>
                </a:moveTo>
                <a:cubicBezTo>
                  <a:pt x="355" y="91"/>
                  <a:pt x="355" y="91"/>
                  <a:pt x="355" y="91"/>
                </a:cubicBezTo>
                <a:cubicBezTo>
                  <a:pt x="355" y="91"/>
                  <a:pt x="348" y="94"/>
                  <a:pt x="348" y="102"/>
                </a:cubicBezTo>
                <a:cubicBezTo>
                  <a:pt x="348" y="112"/>
                  <a:pt x="359" y="113"/>
                  <a:pt x="365" y="113"/>
                </a:cubicBezTo>
                <a:cubicBezTo>
                  <a:pt x="378" y="113"/>
                  <a:pt x="385" y="108"/>
                  <a:pt x="385" y="99"/>
                </a:cubicBezTo>
                <a:cubicBezTo>
                  <a:pt x="385" y="91"/>
                  <a:pt x="377" y="91"/>
                  <a:pt x="368" y="91"/>
                </a:cubicBezTo>
                <a:close/>
                <a:moveTo>
                  <a:pt x="365" y="36"/>
                </a:moveTo>
                <a:cubicBezTo>
                  <a:pt x="363" y="36"/>
                  <a:pt x="360" y="36"/>
                  <a:pt x="359" y="37"/>
                </a:cubicBezTo>
                <a:cubicBezTo>
                  <a:pt x="354" y="40"/>
                  <a:pt x="353" y="46"/>
                  <a:pt x="353" y="51"/>
                </a:cubicBezTo>
                <a:cubicBezTo>
                  <a:pt x="353" y="59"/>
                  <a:pt x="357" y="66"/>
                  <a:pt x="365" y="66"/>
                </a:cubicBezTo>
                <a:cubicBezTo>
                  <a:pt x="367" y="66"/>
                  <a:pt x="369" y="65"/>
                  <a:pt x="371" y="64"/>
                </a:cubicBezTo>
                <a:cubicBezTo>
                  <a:pt x="375" y="61"/>
                  <a:pt x="376" y="56"/>
                  <a:pt x="376" y="51"/>
                </a:cubicBezTo>
                <a:cubicBezTo>
                  <a:pt x="376" y="43"/>
                  <a:pt x="373" y="36"/>
                  <a:pt x="365" y="36"/>
                </a:cubicBezTo>
                <a:close/>
                <a:moveTo>
                  <a:pt x="461" y="57"/>
                </a:moveTo>
                <a:cubicBezTo>
                  <a:pt x="455" y="57"/>
                  <a:pt x="452" y="56"/>
                  <a:pt x="452" y="56"/>
                </a:cubicBezTo>
                <a:cubicBezTo>
                  <a:pt x="453" y="50"/>
                  <a:pt x="453" y="50"/>
                  <a:pt x="453" y="50"/>
                </a:cubicBezTo>
                <a:cubicBezTo>
                  <a:pt x="453" y="50"/>
                  <a:pt x="455" y="51"/>
                  <a:pt x="459" y="51"/>
                </a:cubicBezTo>
                <a:cubicBezTo>
                  <a:pt x="465" y="51"/>
                  <a:pt x="476" y="49"/>
                  <a:pt x="476" y="32"/>
                </a:cubicBezTo>
                <a:cubicBezTo>
                  <a:pt x="476" y="21"/>
                  <a:pt x="471" y="13"/>
                  <a:pt x="455" y="13"/>
                </a:cubicBezTo>
                <a:cubicBezTo>
                  <a:pt x="452" y="13"/>
                  <a:pt x="449" y="14"/>
                  <a:pt x="449" y="14"/>
                </a:cubicBezTo>
                <a:cubicBezTo>
                  <a:pt x="449" y="92"/>
                  <a:pt x="449" y="92"/>
                  <a:pt x="449" y="92"/>
                </a:cubicBezTo>
                <a:cubicBezTo>
                  <a:pt x="437" y="92"/>
                  <a:pt x="437" y="92"/>
                  <a:pt x="437" y="92"/>
                </a:cubicBezTo>
                <a:cubicBezTo>
                  <a:pt x="437" y="8"/>
                  <a:pt x="437" y="8"/>
                  <a:pt x="437" y="8"/>
                </a:cubicBezTo>
                <a:cubicBezTo>
                  <a:pt x="438" y="8"/>
                  <a:pt x="444" y="7"/>
                  <a:pt x="454" y="7"/>
                </a:cubicBezTo>
                <a:cubicBezTo>
                  <a:pt x="462" y="7"/>
                  <a:pt x="467" y="8"/>
                  <a:pt x="473" y="10"/>
                </a:cubicBezTo>
                <a:cubicBezTo>
                  <a:pt x="477" y="11"/>
                  <a:pt x="488" y="17"/>
                  <a:pt x="488" y="31"/>
                </a:cubicBezTo>
                <a:cubicBezTo>
                  <a:pt x="488" y="47"/>
                  <a:pt x="478" y="57"/>
                  <a:pt x="461" y="57"/>
                </a:cubicBezTo>
                <a:close/>
                <a:moveTo>
                  <a:pt x="528" y="92"/>
                </a:moveTo>
                <a:cubicBezTo>
                  <a:pt x="528" y="87"/>
                  <a:pt x="528" y="87"/>
                  <a:pt x="528" y="87"/>
                </a:cubicBezTo>
                <a:cubicBezTo>
                  <a:pt x="528" y="87"/>
                  <a:pt x="522" y="93"/>
                  <a:pt x="512" y="93"/>
                </a:cubicBezTo>
                <a:cubicBezTo>
                  <a:pt x="501" y="93"/>
                  <a:pt x="494" y="87"/>
                  <a:pt x="494" y="76"/>
                </a:cubicBezTo>
                <a:cubicBezTo>
                  <a:pt x="494" y="70"/>
                  <a:pt x="496" y="65"/>
                  <a:pt x="500" y="62"/>
                </a:cubicBezTo>
                <a:cubicBezTo>
                  <a:pt x="505" y="59"/>
                  <a:pt x="511" y="58"/>
                  <a:pt x="518" y="58"/>
                </a:cubicBezTo>
                <a:cubicBezTo>
                  <a:pt x="523" y="58"/>
                  <a:pt x="527" y="59"/>
                  <a:pt x="527" y="59"/>
                </a:cubicBezTo>
                <a:cubicBezTo>
                  <a:pt x="527" y="54"/>
                  <a:pt x="527" y="54"/>
                  <a:pt x="527" y="54"/>
                </a:cubicBezTo>
                <a:cubicBezTo>
                  <a:pt x="527" y="51"/>
                  <a:pt x="527" y="46"/>
                  <a:pt x="527" y="44"/>
                </a:cubicBezTo>
                <a:cubicBezTo>
                  <a:pt x="525" y="39"/>
                  <a:pt x="521" y="37"/>
                  <a:pt x="515" y="37"/>
                </a:cubicBezTo>
                <a:cubicBezTo>
                  <a:pt x="508" y="37"/>
                  <a:pt x="503" y="40"/>
                  <a:pt x="503" y="40"/>
                </a:cubicBezTo>
                <a:cubicBezTo>
                  <a:pt x="500" y="33"/>
                  <a:pt x="500" y="33"/>
                  <a:pt x="500" y="33"/>
                </a:cubicBezTo>
                <a:cubicBezTo>
                  <a:pt x="500" y="33"/>
                  <a:pt x="507" y="30"/>
                  <a:pt x="518" y="30"/>
                </a:cubicBezTo>
                <a:cubicBezTo>
                  <a:pt x="535" y="30"/>
                  <a:pt x="537" y="39"/>
                  <a:pt x="538" y="42"/>
                </a:cubicBezTo>
                <a:cubicBezTo>
                  <a:pt x="539" y="45"/>
                  <a:pt x="539" y="55"/>
                  <a:pt x="539" y="57"/>
                </a:cubicBezTo>
                <a:cubicBezTo>
                  <a:pt x="539" y="92"/>
                  <a:pt x="539" y="92"/>
                  <a:pt x="539" y="92"/>
                </a:cubicBezTo>
                <a:lnTo>
                  <a:pt x="528" y="92"/>
                </a:lnTo>
                <a:close/>
                <a:moveTo>
                  <a:pt x="527" y="64"/>
                </a:moveTo>
                <a:cubicBezTo>
                  <a:pt x="527" y="64"/>
                  <a:pt x="526" y="64"/>
                  <a:pt x="521" y="64"/>
                </a:cubicBezTo>
                <a:cubicBezTo>
                  <a:pt x="516" y="64"/>
                  <a:pt x="513" y="65"/>
                  <a:pt x="510" y="66"/>
                </a:cubicBezTo>
                <a:cubicBezTo>
                  <a:pt x="506" y="68"/>
                  <a:pt x="506" y="72"/>
                  <a:pt x="506" y="75"/>
                </a:cubicBezTo>
                <a:cubicBezTo>
                  <a:pt x="506" y="84"/>
                  <a:pt x="512" y="86"/>
                  <a:pt x="518" y="86"/>
                </a:cubicBezTo>
                <a:cubicBezTo>
                  <a:pt x="524" y="86"/>
                  <a:pt x="527" y="84"/>
                  <a:pt x="527" y="84"/>
                </a:cubicBezTo>
                <a:lnTo>
                  <a:pt x="527" y="64"/>
                </a:lnTo>
                <a:close/>
                <a:moveTo>
                  <a:pt x="577" y="93"/>
                </a:moveTo>
                <a:cubicBezTo>
                  <a:pt x="569" y="93"/>
                  <a:pt x="563" y="91"/>
                  <a:pt x="561" y="84"/>
                </a:cubicBezTo>
                <a:cubicBezTo>
                  <a:pt x="560" y="81"/>
                  <a:pt x="560" y="75"/>
                  <a:pt x="560" y="71"/>
                </a:cubicBezTo>
                <a:cubicBezTo>
                  <a:pt x="560" y="38"/>
                  <a:pt x="560" y="38"/>
                  <a:pt x="560" y="38"/>
                </a:cubicBezTo>
                <a:cubicBezTo>
                  <a:pt x="551" y="38"/>
                  <a:pt x="551" y="38"/>
                  <a:pt x="551" y="38"/>
                </a:cubicBezTo>
                <a:cubicBezTo>
                  <a:pt x="551" y="34"/>
                  <a:pt x="551" y="34"/>
                  <a:pt x="551" y="34"/>
                </a:cubicBezTo>
                <a:cubicBezTo>
                  <a:pt x="552" y="33"/>
                  <a:pt x="552" y="33"/>
                  <a:pt x="552" y="33"/>
                </a:cubicBezTo>
                <a:cubicBezTo>
                  <a:pt x="559" y="30"/>
                  <a:pt x="563" y="26"/>
                  <a:pt x="564" y="19"/>
                </a:cubicBezTo>
                <a:cubicBezTo>
                  <a:pt x="564" y="18"/>
                  <a:pt x="564" y="18"/>
                  <a:pt x="564" y="18"/>
                </a:cubicBezTo>
                <a:cubicBezTo>
                  <a:pt x="571" y="18"/>
                  <a:pt x="571" y="18"/>
                  <a:pt x="571" y="18"/>
                </a:cubicBezTo>
                <a:cubicBezTo>
                  <a:pt x="571" y="32"/>
                  <a:pt x="571" y="32"/>
                  <a:pt x="571" y="32"/>
                </a:cubicBezTo>
                <a:cubicBezTo>
                  <a:pt x="591" y="32"/>
                  <a:pt x="591" y="32"/>
                  <a:pt x="591" y="32"/>
                </a:cubicBezTo>
                <a:cubicBezTo>
                  <a:pt x="591" y="38"/>
                  <a:pt x="591" y="38"/>
                  <a:pt x="591" y="38"/>
                </a:cubicBezTo>
                <a:cubicBezTo>
                  <a:pt x="571" y="38"/>
                  <a:pt x="571" y="38"/>
                  <a:pt x="571" y="38"/>
                </a:cubicBezTo>
                <a:cubicBezTo>
                  <a:pt x="571" y="74"/>
                  <a:pt x="571" y="74"/>
                  <a:pt x="571" y="74"/>
                </a:cubicBezTo>
                <a:cubicBezTo>
                  <a:pt x="571" y="80"/>
                  <a:pt x="572" y="86"/>
                  <a:pt x="581" y="86"/>
                </a:cubicBezTo>
                <a:cubicBezTo>
                  <a:pt x="586" y="86"/>
                  <a:pt x="589" y="84"/>
                  <a:pt x="589" y="84"/>
                </a:cubicBezTo>
                <a:cubicBezTo>
                  <a:pt x="591" y="91"/>
                  <a:pt x="591" y="91"/>
                  <a:pt x="591" y="91"/>
                </a:cubicBezTo>
                <a:cubicBezTo>
                  <a:pt x="591" y="91"/>
                  <a:pt x="586" y="93"/>
                  <a:pt x="577" y="93"/>
                </a:cubicBezTo>
                <a:close/>
                <a:moveTo>
                  <a:pt x="609" y="20"/>
                </a:moveTo>
                <a:cubicBezTo>
                  <a:pt x="604" y="20"/>
                  <a:pt x="602" y="18"/>
                  <a:pt x="602" y="14"/>
                </a:cubicBezTo>
                <a:cubicBezTo>
                  <a:pt x="602" y="9"/>
                  <a:pt x="604" y="7"/>
                  <a:pt x="609" y="7"/>
                </a:cubicBezTo>
                <a:cubicBezTo>
                  <a:pt x="613" y="7"/>
                  <a:pt x="616" y="9"/>
                  <a:pt x="616" y="13"/>
                </a:cubicBezTo>
                <a:cubicBezTo>
                  <a:pt x="616" y="18"/>
                  <a:pt x="613" y="20"/>
                  <a:pt x="609" y="20"/>
                </a:cubicBezTo>
                <a:close/>
                <a:moveTo>
                  <a:pt x="603" y="92"/>
                </a:moveTo>
                <a:cubicBezTo>
                  <a:pt x="603" y="32"/>
                  <a:pt x="603" y="32"/>
                  <a:pt x="603" y="32"/>
                </a:cubicBezTo>
                <a:cubicBezTo>
                  <a:pt x="615" y="32"/>
                  <a:pt x="615" y="32"/>
                  <a:pt x="615" y="32"/>
                </a:cubicBezTo>
                <a:cubicBezTo>
                  <a:pt x="615" y="92"/>
                  <a:pt x="615" y="92"/>
                  <a:pt x="615" y="92"/>
                </a:cubicBezTo>
                <a:lnTo>
                  <a:pt x="603" y="92"/>
                </a:lnTo>
                <a:close/>
                <a:moveTo>
                  <a:pt x="642" y="60"/>
                </a:moveTo>
                <a:cubicBezTo>
                  <a:pt x="642" y="60"/>
                  <a:pt x="642" y="62"/>
                  <a:pt x="642" y="62"/>
                </a:cubicBezTo>
                <a:cubicBezTo>
                  <a:pt x="642" y="83"/>
                  <a:pt x="656" y="86"/>
                  <a:pt x="663" y="86"/>
                </a:cubicBezTo>
                <a:cubicBezTo>
                  <a:pt x="672" y="86"/>
                  <a:pt x="676" y="83"/>
                  <a:pt x="676" y="83"/>
                </a:cubicBezTo>
                <a:cubicBezTo>
                  <a:pt x="679" y="90"/>
                  <a:pt x="679" y="90"/>
                  <a:pt x="679" y="90"/>
                </a:cubicBezTo>
                <a:cubicBezTo>
                  <a:pt x="679" y="90"/>
                  <a:pt x="672" y="93"/>
                  <a:pt x="661" y="93"/>
                </a:cubicBezTo>
                <a:cubicBezTo>
                  <a:pt x="648" y="93"/>
                  <a:pt x="630" y="89"/>
                  <a:pt x="630" y="62"/>
                </a:cubicBezTo>
                <a:cubicBezTo>
                  <a:pt x="630" y="51"/>
                  <a:pt x="635" y="30"/>
                  <a:pt x="657" y="30"/>
                </a:cubicBezTo>
                <a:cubicBezTo>
                  <a:pt x="667" y="30"/>
                  <a:pt x="673" y="34"/>
                  <a:pt x="677" y="40"/>
                </a:cubicBezTo>
                <a:cubicBezTo>
                  <a:pt x="680" y="44"/>
                  <a:pt x="681" y="51"/>
                  <a:pt x="681" y="58"/>
                </a:cubicBezTo>
                <a:cubicBezTo>
                  <a:pt x="681" y="59"/>
                  <a:pt x="681" y="59"/>
                  <a:pt x="681" y="59"/>
                </a:cubicBezTo>
                <a:cubicBezTo>
                  <a:pt x="681" y="60"/>
                  <a:pt x="681" y="60"/>
                  <a:pt x="681" y="60"/>
                </a:cubicBezTo>
                <a:lnTo>
                  <a:pt x="642" y="60"/>
                </a:lnTo>
                <a:close/>
                <a:moveTo>
                  <a:pt x="669" y="52"/>
                </a:moveTo>
                <a:cubicBezTo>
                  <a:pt x="669" y="42"/>
                  <a:pt x="665" y="37"/>
                  <a:pt x="656" y="37"/>
                </a:cubicBezTo>
                <a:cubicBezTo>
                  <a:pt x="650" y="37"/>
                  <a:pt x="646" y="40"/>
                  <a:pt x="644" y="46"/>
                </a:cubicBezTo>
                <a:cubicBezTo>
                  <a:pt x="642" y="50"/>
                  <a:pt x="642" y="53"/>
                  <a:pt x="642" y="54"/>
                </a:cubicBezTo>
                <a:cubicBezTo>
                  <a:pt x="669" y="54"/>
                  <a:pt x="669" y="54"/>
                  <a:pt x="669" y="54"/>
                </a:cubicBezTo>
                <a:lnTo>
                  <a:pt x="669" y="52"/>
                </a:lnTo>
                <a:close/>
                <a:moveTo>
                  <a:pt x="734" y="92"/>
                </a:moveTo>
                <a:cubicBezTo>
                  <a:pt x="734" y="60"/>
                  <a:pt x="734" y="60"/>
                  <a:pt x="734" y="60"/>
                </a:cubicBezTo>
                <a:cubicBezTo>
                  <a:pt x="734" y="56"/>
                  <a:pt x="734" y="52"/>
                  <a:pt x="734" y="49"/>
                </a:cubicBezTo>
                <a:cubicBezTo>
                  <a:pt x="732" y="41"/>
                  <a:pt x="727" y="38"/>
                  <a:pt x="719" y="38"/>
                </a:cubicBezTo>
                <a:cubicBezTo>
                  <a:pt x="713" y="38"/>
                  <a:pt x="708" y="41"/>
                  <a:pt x="708" y="41"/>
                </a:cubicBezTo>
                <a:cubicBezTo>
                  <a:pt x="708" y="92"/>
                  <a:pt x="708" y="92"/>
                  <a:pt x="708" y="92"/>
                </a:cubicBezTo>
                <a:cubicBezTo>
                  <a:pt x="696" y="92"/>
                  <a:pt x="696" y="92"/>
                  <a:pt x="696" y="92"/>
                </a:cubicBezTo>
                <a:cubicBezTo>
                  <a:pt x="696" y="32"/>
                  <a:pt x="696" y="32"/>
                  <a:pt x="696" y="32"/>
                </a:cubicBezTo>
                <a:cubicBezTo>
                  <a:pt x="707" y="32"/>
                  <a:pt x="707" y="32"/>
                  <a:pt x="707" y="32"/>
                </a:cubicBezTo>
                <a:cubicBezTo>
                  <a:pt x="707" y="38"/>
                  <a:pt x="707" y="38"/>
                  <a:pt x="707" y="38"/>
                </a:cubicBezTo>
                <a:cubicBezTo>
                  <a:pt x="707" y="38"/>
                  <a:pt x="713" y="30"/>
                  <a:pt x="726" y="30"/>
                </a:cubicBezTo>
                <a:cubicBezTo>
                  <a:pt x="738" y="30"/>
                  <a:pt x="743" y="38"/>
                  <a:pt x="745" y="44"/>
                </a:cubicBezTo>
                <a:cubicBezTo>
                  <a:pt x="746" y="48"/>
                  <a:pt x="746" y="53"/>
                  <a:pt x="746" y="56"/>
                </a:cubicBezTo>
                <a:cubicBezTo>
                  <a:pt x="746" y="92"/>
                  <a:pt x="746" y="92"/>
                  <a:pt x="746" y="92"/>
                </a:cubicBezTo>
                <a:lnTo>
                  <a:pt x="734" y="92"/>
                </a:lnTo>
                <a:close/>
                <a:moveTo>
                  <a:pt x="783" y="93"/>
                </a:moveTo>
                <a:cubicBezTo>
                  <a:pt x="774" y="93"/>
                  <a:pt x="769" y="91"/>
                  <a:pt x="766" y="84"/>
                </a:cubicBezTo>
                <a:cubicBezTo>
                  <a:pt x="765" y="81"/>
                  <a:pt x="765" y="75"/>
                  <a:pt x="765" y="71"/>
                </a:cubicBezTo>
                <a:cubicBezTo>
                  <a:pt x="765" y="38"/>
                  <a:pt x="765" y="38"/>
                  <a:pt x="765" y="38"/>
                </a:cubicBezTo>
                <a:cubicBezTo>
                  <a:pt x="757" y="38"/>
                  <a:pt x="757" y="38"/>
                  <a:pt x="757" y="38"/>
                </a:cubicBezTo>
                <a:cubicBezTo>
                  <a:pt x="757" y="34"/>
                  <a:pt x="757" y="34"/>
                  <a:pt x="757" y="34"/>
                </a:cubicBezTo>
                <a:cubicBezTo>
                  <a:pt x="758" y="33"/>
                  <a:pt x="758" y="33"/>
                  <a:pt x="758" y="33"/>
                </a:cubicBezTo>
                <a:cubicBezTo>
                  <a:pt x="765" y="30"/>
                  <a:pt x="769" y="26"/>
                  <a:pt x="770" y="19"/>
                </a:cubicBezTo>
                <a:cubicBezTo>
                  <a:pt x="770" y="18"/>
                  <a:pt x="770" y="18"/>
                  <a:pt x="770" y="18"/>
                </a:cubicBezTo>
                <a:cubicBezTo>
                  <a:pt x="777" y="18"/>
                  <a:pt x="777" y="18"/>
                  <a:pt x="777" y="18"/>
                </a:cubicBezTo>
                <a:cubicBezTo>
                  <a:pt x="777" y="32"/>
                  <a:pt x="777" y="32"/>
                  <a:pt x="777" y="32"/>
                </a:cubicBezTo>
                <a:cubicBezTo>
                  <a:pt x="796" y="32"/>
                  <a:pt x="796" y="32"/>
                  <a:pt x="796" y="32"/>
                </a:cubicBezTo>
                <a:cubicBezTo>
                  <a:pt x="796" y="38"/>
                  <a:pt x="796" y="38"/>
                  <a:pt x="796" y="38"/>
                </a:cubicBezTo>
                <a:cubicBezTo>
                  <a:pt x="777" y="38"/>
                  <a:pt x="777" y="38"/>
                  <a:pt x="777" y="38"/>
                </a:cubicBezTo>
                <a:cubicBezTo>
                  <a:pt x="777" y="74"/>
                  <a:pt x="777" y="74"/>
                  <a:pt x="777" y="74"/>
                </a:cubicBezTo>
                <a:cubicBezTo>
                  <a:pt x="777" y="80"/>
                  <a:pt x="778" y="86"/>
                  <a:pt x="787" y="86"/>
                </a:cubicBezTo>
                <a:cubicBezTo>
                  <a:pt x="791" y="86"/>
                  <a:pt x="795" y="84"/>
                  <a:pt x="795" y="84"/>
                </a:cubicBezTo>
                <a:cubicBezTo>
                  <a:pt x="797" y="91"/>
                  <a:pt x="797" y="91"/>
                  <a:pt x="797" y="91"/>
                </a:cubicBezTo>
                <a:cubicBezTo>
                  <a:pt x="796" y="91"/>
                  <a:pt x="792" y="93"/>
                  <a:pt x="783" y="93"/>
                </a:cubicBezTo>
                <a:close/>
                <a:moveTo>
                  <a:pt x="824" y="93"/>
                </a:moveTo>
                <a:cubicBezTo>
                  <a:pt x="812" y="93"/>
                  <a:pt x="806" y="90"/>
                  <a:pt x="806" y="90"/>
                </a:cubicBezTo>
                <a:cubicBezTo>
                  <a:pt x="808" y="83"/>
                  <a:pt x="808" y="83"/>
                  <a:pt x="808" y="83"/>
                </a:cubicBezTo>
                <a:cubicBezTo>
                  <a:pt x="808" y="83"/>
                  <a:pt x="813" y="86"/>
                  <a:pt x="823" y="86"/>
                </a:cubicBezTo>
                <a:cubicBezTo>
                  <a:pt x="831" y="86"/>
                  <a:pt x="836" y="83"/>
                  <a:pt x="836" y="77"/>
                </a:cubicBezTo>
                <a:cubicBezTo>
                  <a:pt x="836" y="72"/>
                  <a:pt x="833" y="71"/>
                  <a:pt x="829" y="69"/>
                </a:cubicBezTo>
                <a:cubicBezTo>
                  <a:pt x="819" y="63"/>
                  <a:pt x="819" y="63"/>
                  <a:pt x="819" y="63"/>
                </a:cubicBezTo>
                <a:cubicBezTo>
                  <a:pt x="812" y="59"/>
                  <a:pt x="808" y="55"/>
                  <a:pt x="808" y="47"/>
                </a:cubicBezTo>
                <a:cubicBezTo>
                  <a:pt x="808" y="35"/>
                  <a:pt x="817" y="30"/>
                  <a:pt x="828" y="30"/>
                </a:cubicBezTo>
                <a:cubicBezTo>
                  <a:pt x="839" y="30"/>
                  <a:pt x="845" y="34"/>
                  <a:pt x="845" y="34"/>
                </a:cubicBezTo>
                <a:cubicBezTo>
                  <a:pt x="842" y="41"/>
                  <a:pt x="842" y="41"/>
                  <a:pt x="842" y="41"/>
                </a:cubicBezTo>
                <a:cubicBezTo>
                  <a:pt x="842" y="41"/>
                  <a:pt x="837" y="37"/>
                  <a:pt x="829" y="37"/>
                </a:cubicBezTo>
                <a:cubicBezTo>
                  <a:pt x="825" y="37"/>
                  <a:pt x="818" y="39"/>
                  <a:pt x="818" y="45"/>
                </a:cubicBezTo>
                <a:cubicBezTo>
                  <a:pt x="818" y="50"/>
                  <a:pt x="821" y="51"/>
                  <a:pt x="826" y="54"/>
                </a:cubicBezTo>
                <a:cubicBezTo>
                  <a:pt x="836" y="59"/>
                  <a:pt x="836" y="59"/>
                  <a:pt x="836" y="59"/>
                </a:cubicBezTo>
                <a:cubicBezTo>
                  <a:pt x="843" y="63"/>
                  <a:pt x="846" y="68"/>
                  <a:pt x="846" y="75"/>
                </a:cubicBezTo>
                <a:cubicBezTo>
                  <a:pt x="846" y="90"/>
                  <a:pt x="833" y="93"/>
                  <a:pt x="824" y="93"/>
                </a:cubicBezTo>
                <a:close/>
                <a:moveTo>
                  <a:pt x="895" y="20"/>
                </a:moveTo>
                <a:cubicBezTo>
                  <a:pt x="890" y="20"/>
                  <a:pt x="888" y="18"/>
                  <a:pt x="888" y="14"/>
                </a:cubicBezTo>
                <a:cubicBezTo>
                  <a:pt x="888" y="9"/>
                  <a:pt x="890" y="7"/>
                  <a:pt x="895" y="7"/>
                </a:cubicBezTo>
                <a:cubicBezTo>
                  <a:pt x="899" y="7"/>
                  <a:pt x="902" y="9"/>
                  <a:pt x="902" y="13"/>
                </a:cubicBezTo>
                <a:cubicBezTo>
                  <a:pt x="902" y="18"/>
                  <a:pt x="899" y="20"/>
                  <a:pt x="895" y="20"/>
                </a:cubicBezTo>
                <a:close/>
                <a:moveTo>
                  <a:pt x="889" y="92"/>
                </a:moveTo>
                <a:cubicBezTo>
                  <a:pt x="889" y="32"/>
                  <a:pt x="889" y="32"/>
                  <a:pt x="889" y="32"/>
                </a:cubicBezTo>
                <a:cubicBezTo>
                  <a:pt x="901" y="32"/>
                  <a:pt x="901" y="32"/>
                  <a:pt x="901" y="32"/>
                </a:cubicBezTo>
                <a:cubicBezTo>
                  <a:pt x="901" y="92"/>
                  <a:pt x="901" y="92"/>
                  <a:pt x="901" y="92"/>
                </a:cubicBezTo>
                <a:lnTo>
                  <a:pt x="889" y="92"/>
                </a:lnTo>
                <a:close/>
                <a:moveTo>
                  <a:pt x="932" y="93"/>
                </a:moveTo>
                <a:cubicBezTo>
                  <a:pt x="920" y="93"/>
                  <a:pt x="914" y="90"/>
                  <a:pt x="914" y="90"/>
                </a:cubicBezTo>
                <a:cubicBezTo>
                  <a:pt x="916" y="83"/>
                  <a:pt x="916" y="83"/>
                  <a:pt x="916" y="83"/>
                </a:cubicBezTo>
                <a:cubicBezTo>
                  <a:pt x="916" y="83"/>
                  <a:pt x="921" y="86"/>
                  <a:pt x="931" y="86"/>
                </a:cubicBezTo>
                <a:cubicBezTo>
                  <a:pt x="939" y="86"/>
                  <a:pt x="944" y="83"/>
                  <a:pt x="944" y="77"/>
                </a:cubicBezTo>
                <a:cubicBezTo>
                  <a:pt x="944" y="72"/>
                  <a:pt x="941" y="71"/>
                  <a:pt x="937" y="69"/>
                </a:cubicBezTo>
                <a:cubicBezTo>
                  <a:pt x="927" y="63"/>
                  <a:pt x="927" y="63"/>
                  <a:pt x="927" y="63"/>
                </a:cubicBezTo>
                <a:cubicBezTo>
                  <a:pt x="920" y="59"/>
                  <a:pt x="916" y="55"/>
                  <a:pt x="916" y="47"/>
                </a:cubicBezTo>
                <a:cubicBezTo>
                  <a:pt x="916" y="35"/>
                  <a:pt x="925" y="30"/>
                  <a:pt x="936" y="30"/>
                </a:cubicBezTo>
                <a:cubicBezTo>
                  <a:pt x="947" y="30"/>
                  <a:pt x="953" y="34"/>
                  <a:pt x="953" y="34"/>
                </a:cubicBezTo>
                <a:cubicBezTo>
                  <a:pt x="950" y="41"/>
                  <a:pt x="950" y="41"/>
                  <a:pt x="950" y="41"/>
                </a:cubicBezTo>
                <a:cubicBezTo>
                  <a:pt x="950" y="41"/>
                  <a:pt x="945" y="37"/>
                  <a:pt x="937" y="37"/>
                </a:cubicBezTo>
                <a:cubicBezTo>
                  <a:pt x="932" y="37"/>
                  <a:pt x="926" y="39"/>
                  <a:pt x="926" y="45"/>
                </a:cubicBezTo>
                <a:cubicBezTo>
                  <a:pt x="926" y="50"/>
                  <a:pt x="929" y="51"/>
                  <a:pt x="934" y="54"/>
                </a:cubicBezTo>
                <a:cubicBezTo>
                  <a:pt x="944" y="59"/>
                  <a:pt x="944" y="59"/>
                  <a:pt x="944" y="59"/>
                </a:cubicBezTo>
                <a:cubicBezTo>
                  <a:pt x="950" y="63"/>
                  <a:pt x="954" y="68"/>
                  <a:pt x="954" y="75"/>
                </a:cubicBezTo>
                <a:cubicBezTo>
                  <a:pt x="954" y="90"/>
                  <a:pt x="941" y="93"/>
                  <a:pt x="932" y="93"/>
                </a:cubicBezTo>
                <a:close/>
                <a:moveTo>
                  <a:pt x="1032" y="94"/>
                </a:moveTo>
                <a:cubicBezTo>
                  <a:pt x="1007" y="94"/>
                  <a:pt x="993" y="79"/>
                  <a:pt x="993" y="52"/>
                </a:cubicBezTo>
                <a:cubicBezTo>
                  <a:pt x="993" y="23"/>
                  <a:pt x="1007" y="6"/>
                  <a:pt x="1031" y="6"/>
                </a:cubicBezTo>
                <a:cubicBezTo>
                  <a:pt x="1055" y="6"/>
                  <a:pt x="1070" y="22"/>
                  <a:pt x="1070" y="48"/>
                </a:cubicBezTo>
                <a:cubicBezTo>
                  <a:pt x="1070" y="77"/>
                  <a:pt x="1055" y="94"/>
                  <a:pt x="1032" y="94"/>
                </a:cubicBezTo>
                <a:close/>
                <a:moveTo>
                  <a:pt x="1031" y="14"/>
                </a:moveTo>
                <a:cubicBezTo>
                  <a:pt x="1015" y="14"/>
                  <a:pt x="1005" y="27"/>
                  <a:pt x="1005" y="50"/>
                </a:cubicBezTo>
                <a:cubicBezTo>
                  <a:pt x="1005" y="74"/>
                  <a:pt x="1014" y="86"/>
                  <a:pt x="1032" y="86"/>
                </a:cubicBezTo>
                <a:cubicBezTo>
                  <a:pt x="1048" y="86"/>
                  <a:pt x="1058" y="74"/>
                  <a:pt x="1058" y="50"/>
                </a:cubicBezTo>
                <a:cubicBezTo>
                  <a:pt x="1058" y="27"/>
                  <a:pt x="1049" y="14"/>
                  <a:pt x="1031" y="14"/>
                </a:cubicBezTo>
                <a:close/>
                <a:moveTo>
                  <a:pt x="1124" y="92"/>
                </a:moveTo>
                <a:cubicBezTo>
                  <a:pt x="1124" y="86"/>
                  <a:pt x="1124" y="86"/>
                  <a:pt x="1124" y="86"/>
                </a:cubicBezTo>
                <a:cubicBezTo>
                  <a:pt x="1124" y="86"/>
                  <a:pt x="1118" y="94"/>
                  <a:pt x="1106" y="94"/>
                </a:cubicBezTo>
                <a:cubicBezTo>
                  <a:pt x="1101" y="94"/>
                  <a:pt x="1090" y="93"/>
                  <a:pt x="1087" y="80"/>
                </a:cubicBezTo>
                <a:cubicBezTo>
                  <a:pt x="1085" y="76"/>
                  <a:pt x="1086" y="69"/>
                  <a:pt x="1086" y="67"/>
                </a:cubicBezTo>
                <a:cubicBezTo>
                  <a:pt x="1086" y="32"/>
                  <a:pt x="1086" y="32"/>
                  <a:pt x="1086" y="32"/>
                </a:cubicBezTo>
                <a:cubicBezTo>
                  <a:pt x="1097" y="32"/>
                  <a:pt x="1097" y="32"/>
                  <a:pt x="1097" y="32"/>
                </a:cubicBezTo>
                <a:cubicBezTo>
                  <a:pt x="1097" y="64"/>
                  <a:pt x="1097" y="64"/>
                  <a:pt x="1097" y="64"/>
                </a:cubicBezTo>
                <a:cubicBezTo>
                  <a:pt x="1097" y="70"/>
                  <a:pt x="1097" y="72"/>
                  <a:pt x="1098" y="75"/>
                </a:cubicBezTo>
                <a:cubicBezTo>
                  <a:pt x="1099" y="82"/>
                  <a:pt x="1104" y="86"/>
                  <a:pt x="1112" y="86"/>
                </a:cubicBezTo>
                <a:cubicBezTo>
                  <a:pt x="1119" y="86"/>
                  <a:pt x="1124" y="83"/>
                  <a:pt x="1124" y="83"/>
                </a:cubicBezTo>
                <a:cubicBezTo>
                  <a:pt x="1124" y="32"/>
                  <a:pt x="1124" y="32"/>
                  <a:pt x="1124" y="32"/>
                </a:cubicBezTo>
                <a:cubicBezTo>
                  <a:pt x="1135" y="32"/>
                  <a:pt x="1135" y="32"/>
                  <a:pt x="1135" y="32"/>
                </a:cubicBezTo>
                <a:cubicBezTo>
                  <a:pt x="1135" y="92"/>
                  <a:pt x="1135" y="92"/>
                  <a:pt x="1135" y="92"/>
                </a:cubicBezTo>
                <a:lnTo>
                  <a:pt x="1124" y="92"/>
                </a:lnTo>
                <a:close/>
                <a:moveTo>
                  <a:pt x="1185" y="42"/>
                </a:moveTo>
                <a:cubicBezTo>
                  <a:pt x="1183" y="41"/>
                  <a:pt x="1181" y="39"/>
                  <a:pt x="1176" y="39"/>
                </a:cubicBezTo>
                <a:cubicBezTo>
                  <a:pt x="1170" y="39"/>
                  <a:pt x="1166" y="42"/>
                  <a:pt x="1166" y="42"/>
                </a:cubicBezTo>
                <a:cubicBezTo>
                  <a:pt x="1166" y="92"/>
                  <a:pt x="1166" y="92"/>
                  <a:pt x="1166" y="92"/>
                </a:cubicBezTo>
                <a:cubicBezTo>
                  <a:pt x="1154" y="92"/>
                  <a:pt x="1154" y="92"/>
                  <a:pt x="1154" y="92"/>
                </a:cubicBezTo>
                <a:cubicBezTo>
                  <a:pt x="1154" y="32"/>
                  <a:pt x="1154" y="32"/>
                  <a:pt x="1154" y="32"/>
                </a:cubicBezTo>
                <a:cubicBezTo>
                  <a:pt x="1166" y="32"/>
                  <a:pt x="1166" y="32"/>
                  <a:pt x="1166" y="32"/>
                </a:cubicBezTo>
                <a:cubicBezTo>
                  <a:pt x="1166" y="39"/>
                  <a:pt x="1166" y="39"/>
                  <a:pt x="1166" y="39"/>
                </a:cubicBezTo>
                <a:cubicBezTo>
                  <a:pt x="1166" y="39"/>
                  <a:pt x="1171" y="30"/>
                  <a:pt x="1180" y="30"/>
                </a:cubicBezTo>
                <a:cubicBezTo>
                  <a:pt x="1185" y="30"/>
                  <a:pt x="1187" y="32"/>
                  <a:pt x="1189" y="32"/>
                </a:cubicBezTo>
                <a:lnTo>
                  <a:pt x="1185" y="42"/>
                </a:lnTo>
                <a:close/>
                <a:moveTo>
                  <a:pt x="1227" y="92"/>
                </a:moveTo>
                <a:cubicBezTo>
                  <a:pt x="1227" y="8"/>
                  <a:pt x="1227" y="8"/>
                  <a:pt x="1227" y="8"/>
                </a:cubicBezTo>
                <a:cubicBezTo>
                  <a:pt x="1239" y="8"/>
                  <a:pt x="1239" y="8"/>
                  <a:pt x="1239" y="8"/>
                </a:cubicBezTo>
                <a:cubicBezTo>
                  <a:pt x="1239" y="85"/>
                  <a:pt x="1239" y="85"/>
                  <a:pt x="1239" y="85"/>
                </a:cubicBezTo>
                <a:cubicBezTo>
                  <a:pt x="1269" y="85"/>
                  <a:pt x="1269" y="85"/>
                  <a:pt x="1269" y="85"/>
                </a:cubicBezTo>
                <a:cubicBezTo>
                  <a:pt x="1269" y="92"/>
                  <a:pt x="1269" y="92"/>
                  <a:pt x="1269" y="92"/>
                </a:cubicBezTo>
                <a:lnTo>
                  <a:pt x="1227" y="92"/>
                </a:lnTo>
                <a:close/>
                <a:moveTo>
                  <a:pt x="1287" y="20"/>
                </a:moveTo>
                <a:cubicBezTo>
                  <a:pt x="1283" y="20"/>
                  <a:pt x="1280" y="18"/>
                  <a:pt x="1280" y="14"/>
                </a:cubicBezTo>
                <a:cubicBezTo>
                  <a:pt x="1280" y="9"/>
                  <a:pt x="1283" y="7"/>
                  <a:pt x="1287" y="7"/>
                </a:cubicBezTo>
                <a:cubicBezTo>
                  <a:pt x="1291" y="7"/>
                  <a:pt x="1294" y="9"/>
                  <a:pt x="1294" y="13"/>
                </a:cubicBezTo>
                <a:cubicBezTo>
                  <a:pt x="1294" y="18"/>
                  <a:pt x="1291" y="20"/>
                  <a:pt x="1287" y="20"/>
                </a:cubicBezTo>
                <a:close/>
                <a:moveTo>
                  <a:pt x="1281" y="92"/>
                </a:moveTo>
                <a:cubicBezTo>
                  <a:pt x="1281" y="32"/>
                  <a:pt x="1281" y="32"/>
                  <a:pt x="1281" y="32"/>
                </a:cubicBezTo>
                <a:cubicBezTo>
                  <a:pt x="1293" y="32"/>
                  <a:pt x="1293" y="32"/>
                  <a:pt x="1293" y="32"/>
                </a:cubicBezTo>
                <a:cubicBezTo>
                  <a:pt x="1293" y="92"/>
                  <a:pt x="1293" y="92"/>
                  <a:pt x="1293" y="92"/>
                </a:cubicBezTo>
                <a:lnTo>
                  <a:pt x="1281" y="92"/>
                </a:lnTo>
                <a:close/>
                <a:moveTo>
                  <a:pt x="1343" y="8"/>
                </a:moveTo>
                <a:cubicBezTo>
                  <a:pt x="1343" y="8"/>
                  <a:pt x="1340" y="6"/>
                  <a:pt x="1336" y="6"/>
                </a:cubicBezTo>
                <a:cubicBezTo>
                  <a:pt x="1331" y="6"/>
                  <a:pt x="1328" y="8"/>
                  <a:pt x="1327" y="11"/>
                </a:cubicBezTo>
                <a:cubicBezTo>
                  <a:pt x="1325" y="13"/>
                  <a:pt x="1325" y="17"/>
                  <a:pt x="1325" y="23"/>
                </a:cubicBezTo>
                <a:cubicBezTo>
                  <a:pt x="1325" y="32"/>
                  <a:pt x="1325" y="32"/>
                  <a:pt x="1325" y="32"/>
                </a:cubicBezTo>
                <a:cubicBezTo>
                  <a:pt x="1339" y="32"/>
                  <a:pt x="1339" y="32"/>
                  <a:pt x="1339" y="32"/>
                </a:cubicBezTo>
                <a:cubicBezTo>
                  <a:pt x="1339" y="38"/>
                  <a:pt x="1339" y="38"/>
                  <a:pt x="1339" y="38"/>
                </a:cubicBezTo>
                <a:cubicBezTo>
                  <a:pt x="1325" y="38"/>
                  <a:pt x="1325" y="38"/>
                  <a:pt x="1325" y="38"/>
                </a:cubicBezTo>
                <a:cubicBezTo>
                  <a:pt x="1325" y="92"/>
                  <a:pt x="1325" y="92"/>
                  <a:pt x="1325" y="92"/>
                </a:cubicBezTo>
                <a:cubicBezTo>
                  <a:pt x="1314" y="92"/>
                  <a:pt x="1314" y="92"/>
                  <a:pt x="1314" y="92"/>
                </a:cubicBezTo>
                <a:cubicBezTo>
                  <a:pt x="1314" y="38"/>
                  <a:pt x="1314" y="38"/>
                  <a:pt x="1314" y="38"/>
                </a:cubicBezTo>
                <a:cubicBezTo>
                  <a:pt x="1305" y="38"/>
                  <a:pt x="1305" y="38"/>
                  <a:pt x="1305" y="38"/>
                </a:cubicBezTo>
                <a:cubicBezTo>
                  <a:pt x="1305" y="32"/>
                  <a:pt x="1305" y="32"/>
                  <a:pt x="1305" y="32"/>
                </a:cubicBezTo>
                <a:cubicBezTo>
                  <a:pt x="1314" y="32"/>
                  <a:pt x="1314" y="32"/>
                  <a:pt x="1314" y="32"/>
                </a:cubicBezTo>
                <a:cubicBezTo>
                  <a:pt x="1314" y="28"/>
                  <a:pt x="1314" y="28"/>
                  <a:pt x="1314" y="28"/>
                </a:cubicBezTo>
                <a:cubicBezTo>
                  <a:pt x="1314" y="24"/>
                  <a:pt x="1314" y="17"/>
                  <a:pt x="1315" y="13"/>
                </a:cubicBezTo>
                <a:cubicBezTo>
                  <a:pt x="1318" y="5"/>
                  <a:pt x="1324" y="0"/>
                  <a:pt x="1334" y="0"/>
                </a:cubicBezTo>
                <a:cubicBezTo>
                  <a:pt x="1341" y="0"/>
                  <a:pt x="1345" y="2"/>
                  <a:pt x="1345" y="2"/>
                </a:cubicBezTo>
                <a:lnTo>
                  <a:pt x="1343" y="8"/>
                </a:lnTo>
                <a:close/>
                <a:moveTo>
                  <a:pt x="1356" y="60"/>
                </a:moveTo>
                <a:cubicBezTo>
                  <a:pt x="1356" y="60"/>
                  <a:pt x="1356" y="62"/>
                  <a:pt x="1356" y="62"/>
                </a:cubicBezTo>
                <a:cubicBezTo>
                  <a:pt x="1356" y="83"/>
                  <a:pt x="1370" y="86"/>
                  <a:pt x="1377" y="86"/>
                </a:cubicBezTo>
                <a:cubicBezTo>
                  <a:pt x="1386" y="86"/>
                  <a:pt x="1390" y="83"/>
                  <a:pt x="1390" y="83"/>
                </a:cubicBezTo>
                <a:cubicBezTo>
                  <a:pt x="1393" y="90"/>
                  <a:pt x="1393" y="90"/>
                  <a:pt x="1393" y="90"/>
                </a:cubicBezTo>
                <a:cubicBezTo>
                  <a:pt x="1393" y="90"/>
                  <a:pt x="1387" y="93"/>
                  <a:pt x="1375" y="93"/>
                </a:cubicBezTo>
                <a:cubicBezTo>
                  <a:pt x="1362" y="93"/>
                  <a:pt x="1345" y="89"/>
                  <a:pt x="1345" y="62"/>
                </a:cubicBezTo>
                <a:cubicBezTo>
                  <a:pt x="1345" y="51"/>
                  <a:pt x="1349" y="30"/>
                  <a:pt x="1372" y="30"/>
                </a:cubicBezTo>
                <a:cubicBezTo>
                  <a:pt x="1382" y="30"/>
                  <a:pt x="1388" y="34"/>
                  <a:pt x="1391" y="40"/>
                </a:cubicBezTo>
                <a:cubicBezTo>
                  <a:pt x="1394" y="44"/>
                  <a:pt x="1395" y="51"/>
                  <a:pt x="1395" y="58"/>
                </a:cubicBezTo>
                <a:cubicBezTo>
                  <a:pt x="1395" y="59"/>
                  <a:pt x="1395" y="59"/>
                  <a:pt x="1395" y="59"/>
                </a:cubicBezTo>
                <a:cubicBezTo>
                  <a:pt x="1395" y="60"/>
                  <a:pt x="1395" y="60"/>
                  <a:pt x="1395" y="60"/>
                </a:cubicBezTo>
                <a:lnTo>
                  <a:pt x="1356" y="60"/>
                </a:lnTo>
                <a:close/>
                <a:moveTo>
                  <a:pt x="1383" y="52"/>
                </a:moveTo>
                <a:cubicBezTo>
                  <a:pt x="1383" y="42"/>
                  <a:pt x="1379" y="37"/>
                  <a:pt x="1371" y="37"/>
                </a:cubicBezTo>
                <a:cubicBezTo>
                  <a:pt x="1364" y="37"/>
                  <a:pt x="1360" y="40"/>
                  <a:pt x="1358" y="46"/>
                </a:cubicBezTo>
                <a:cubicBezTo>
                  <a:pt x="1357" y="50"/>
                  <a:pt x="1357" y="53"/>
                  <a:pt x="1357" y="54"/>
                </a:cubicBezTo>
                <a:cubicBezTo>
                  <a:pt x="1383" y="54"/>
                  <a:pt x="1383" y="54"/>
                  <a:pt x="1383" y="54"/>
                </a:cubicBezTo>
                <a:lnTo>
                  <a:pt x="1383" y="52"/>
                </a:lnTo>
                <a:close/>
                <a:moveTo>
                  <a:pt x="1420" y="23"/>
                </a:moveTo>
                <a:cubicBezTo>
                  <a:pt x="1417" y="30"/>
                  <a:pt x="1410" y="34"/>
                  <a:pt x="1410" y="34"/>
                </a:cubicBezTo>
                <a:cubicBezTo>
                  <a:pt x="1406" y="31"/>
                  <a:pt x="1406" y="31"/>
                  <a:pt x="1406" y="31"/>
                </a:cubicBezTo>
                <a:cubicBezTo>
                  <a:pt x="1406" y="31"/>
                  <a:pt x="1411" y="25"/>
                  <a:pt x="1411" y="14"/>
                </a:cubicBezTo>
                <a:cubicBezTo>
                  <a:pt x="1411" y="7"/>
                  <a:pt x="1410" y="4"/>
                  <a:pt x="1410" y="4"/>
                </a:cubicBezTo>
                <a:cubicBezTo>
                  <a:pt x="1423" y="4"/>
                  <a:pt x="1423" y="4"/>
                  <a:pt x="1423" y="4"/>
                </a:cubicBezTo>
                <a:cubicBezTo>
                  <a:pt x="1423" y="5"/>
                  <a:pt x="1423" y="5"/>
                  <a:pt x="1423" y="5"/>
                </a:cubicBezTo>
                <a:cubicBezTo>
                  <a:pt x="1423" y="15"/>
                  <a:pt x="1422" y="19"/>
                  <a:pt x="1420" y="23"/>
                </a:cubicBezTo>
                <a:close/>
                <a:moveTo>
                  <a:pt x="1444" y="93"/>
                </a:moveTo>
                <a:cubicBezTo>
                  <a:pt x="1431" y="93"/>
                  <a:pt x="1425" y="90"/>
                  <a:pt x="1425" y="90"/>
                </a:cubicBezTo>
                <a:cubicBezTo>
                  <a:pt x="1428" y="83"/>
                  <a:pt x="1428" y="83"/>
                  <a:pt x="1428" y="83"/>
                </a:cubicBezTo>
                <a:cubicBezTo>
                  <a:pt x="1428" y="83"/>
                  <a:pt x="1433" y="86"/>
                  <a:pt x="1443" y="86"/>
                </a:cubicBezTo>
                <a:cubicBezTo>
                  <a:pt x="1451" y="86"/>
                  <a:pt x="1455" y="83"/>
                  <a:pt x="1455" y="77"/>
                </a:cubicBezTo>
                <a:cubicBezTo>
                  <a:pt x="1455" y="72"/>
                  <a:pt x="1453" y="71"/>
                  <a:pt x="1449" y="69"/>
                </a:cubicBezTo>
                <a:cubicBezTo>
                  <a:pt x="1439" y="63"/>
                  <a:pt x="1439" y="63"/>
                  <a:pt x="1439" y="63"/>
                </a:cubicBezTo>
                <a:cubicBezTo>
                  <a:pt x="1432" y="59"/>
                  <a:pt x="1428" y="55"/>
                  <a:pt x="1428" y="47"/>
                </a:cubicBezTo>
                <a:cubicBezTo>
                  <a:pt x="1428" y="35"/>
                  <a:pt x="1436" y="30"/>
                  <a:pt x="1448" y="30"/>
                </a:cubicBezTo>
                <a:cubicBezTo>
                  <a:pt x="1459" y="30"/>
                  <a:pt x="1464" y="34"/>
                  <a:pt x="1464" y="34"/>
                </a:cubicBezTo>
                <a:cubicBezTo>
                  <a:pt x="1462" y="41"/>
                  <a:pt x="1462" y="41"/>
                  <a:pt x="1462" y="41"/>
                </a:cubicBezTo>
                <a:cubicBezTo>
                  <a:pt x="1462" y="41"/>
                  <a:pt x="1457" y="37"/>
                  <a:pt x="1449" y="37"/>
                </a:cubicBezTo>
                <a:cubicBezTo>
                  <a:pt x="1444" y="37"/>
                  <a:pt x="1438" y="39"/>
                  <a:pt x="1438" y="45"/>
                </a:cubicBezTo>
                <a:cubicBezTo>
                  <a:pt x="1438" y="50"/>
                  <a:pt x="1440" y="51"/>
                  <a:pt x="1446" y="54"/>
                </a:cubicBezTo>
                <a:cubicBezTo>
                  <a:pt x="1455" y="59"/>
                  <a:pt x="1455" y="59"/>
                  <a:pt x="1455" y="59"/>
                </a:cubicBezTo>
                <a:cubicBezTo>
                  <a:pt x="1462" y="63"/>
                  <a:pt x="1466" y="68"/>
                  <a:pt x="1466" y="75"/>
                </a:cubicBezTo>
                <a:cubicBezTo>
                  <a:pt x="1466" y="90"/>
                  <a:pt x="1452" y="93"/>
                  <a:pt x="1444" y="93"/>
                </a:cubicBezTo>
                <a:close/>
                <a:moveTo>
                  <a:pt x="1587" y="93"/>
                </a:moveTo>
                <a:cubicBezTo>
                  <a:pt x="1575" y="93"/>
                  <a:pt x="1575" y="93"/>
                  <a:pt x="1575" y="93"/>
                </a:cubicBezTo>
                <a:cubicBezTo>
                  <a:pt x="1557" y="31"/>
                  <a:pt x="1557" y="31"/>
                  <a:pt x="1557" y="31"/>
                </a:cubicBezTo>
                <a:cubicBezTo>
                  <a:pt x="1556" y="25"/>
                  <a:pt x="1556" y="23"/>
                  <a:pt x="1556" y="23"/>
                </a:cubicBezTo>
                <a:cubicBezTo>
                  <a:pt x="1556" y="23"/>
                  <a:pt x="1556" y="25"/>
                  <a:pt x="1554" y="31"/>
                </a:cubicBezTo>
                <a:cubicBezTo>
                  <a:pt x="1536" y="93"/>
                  <a:pt x="1536" y="93"/>
                  <a:pt x="1536" y="93"/>
                </a:cubicBezTo>
                <a:cubicBezTo>
                  <a:pt x="1524" y="93"/>
                  <a:pt x="1524" y="93"/>
                  <a:pt x="1524" y="93"/>
                </a:cubicBezTo>
                <a:cubicBezTo>
                  <a:pt x="1500" y="8"/>
                  <a:pt x="1500" y="8"/>
                  <a:pt x="1500" y="8"/>
                </a:cubicBezTo>
                <a:cubicBezTo>
                  <a:pt x="1512" y="8"/>
                  <a:pt x="1512" y="8"/>
                  <a:pt x="1512" y="8"/>
                </a:cubicBezTo>
                <a:cubicBezTo>
                  <a:pt x="1530" y="72"/>
                  <a:pt x="1530" y="72"/>
                  <a:pt x="1530" y="72"/>
                </a:cubicBezTo>
                <a:cubicBezTo>
                  <a:pt x="1532" y="78"/>
                  <a:pt x="1532" y="81"/>
                  <a:pt x="1532" y="81"/>
                </a:cubicBezTo>
                <a:cubicBezTo>
                  <a:pt x="1532" y="81"/>
                  <a:pt x="1532" y="77"/>
                  <a:pt x="1534" y="72"/>
                </a:cubicBezTo>
                <a:cubicBezTo>
                  <a:pt x="1552" y="8"/>
                  <a:pt x="1552" y="8"/>
                  <a:pt x="1552" y="8"/>
                </a:cubicBezTo>
                <a:cubicBezTo>
                  <a:pt x="1562" y="8"/>
                  <a:pt x="1562" y="8"/>
                  <a:pt x="1562" y="8"/>
                </a:cubicBezTo>
                <a:cubicBezTo>
                  <a:pt x="1581" y="73"/>
                  <a:pt x="1581" y="73"/>
                  <a:pt x="1581" y="73"/>
                </a:cubicBezTo>
                <a:cubicBezTo>
                  <a:pt x="1582" y="77"/>
                  <a:pt x="1582" y="81"/>
                  <a:pt x="1582" y="81"/>
                </a:cubicBezTo>
                <a:cubicBezTo>
                  <a:pt x="1582" y="81"/>
                  <a:pt x="1583" y="77"/>
                  <a:pt x="1584" y="72"/>
                </a:cubicBezTo>
                <a:cubicBezTo>
                  <a:pt x="1603" y="8"/>
                  <a:pt x="1603" y="8"/>
                  <a:pt x="1603" y="8"/>
                </a:cubicBezTo>
                <a:cubicBezTo>
                  <a:pt x="1613" y="8"/>
                  <a:pt x="1613" y="8"/>
                  <a:pt x="1613" y="8"/>
                </a:cubicBezTo>
                <a:lnTo>
                  <a:pt x="1587" y="93"/>
                </a:lnTo>
                <a:close/>
                <a:moveTo>
                  <a:pt x="1643" y="94"/>
                </a:moveTo>
                <a:cubicBezTo>
                  <a:pt x="1626" y="94"/>
                  <a:pt x="1615" y="81"/>
                  <a:pt x="1615" y="63"/>
                </a:cubicBezTo>
                <a:cubicBezTo>
                  <a:pt x="1615" y="50"/>
                  <a:pt x="1621" y="30"/>
                  <a:pt x="1645" y="30"/>
                </a:cubicBezTo>
                <a:cubicBezTo>
                  <a:pt x="1662" y="30"/>
                  <a:pt x="1673" y="43"/>
                  <a:pt x="1673" y="61"/>
                </a:cubicBezTo>
                <a:cubicBezTo>
                  <a:pt x="1673" y="74"/>
                  <a:pt x="1667" y="94"/>
                  <a:pt x="1643" y="94"/>
                </a:cubicBezTo>
                <a:close/>
                <a:moveTo>
                  <a:pt x="1644" y="37"/>
                </a:moveTo>
                <a:cubicBezTo>
                  <a:pt x="1632" y="37"/>
                  <a:pt x="1628" y="46"/>
                  <a:pt x="1628" y="62"/>
                </a:cubicBezTo>
                <a:cubicBezTo>
                  <a:pt x="1628" y="76"/>
                  <a:pt x="1632" y="87"/>
                  <a:pt x="1644" y="87"/>
                </a:cubicBezTo>
                <a:cubicBezTo>
                  <a:pt x="1656" y="87"/>
                  <a:pt x="1660" y="78"/>
                  <a:pt x="1660" y="62"/>
                </a:cubicBezTo>
                <a:cubicBezTo>
                  <a:pt x="1660" y="48"/>
                  <a:pt x="1656" y="37"/>
                  <a:pt x="1644" y="37"/>
                </a:cubicBezTo>
                <a:close/>
                <a:moveTo>
                  <a:pt x="1719" y="42"/>
                </a:moveTo>
                <a:cubicBezTo>
                  <a:pt x="1718" y="41"/>
                  <a:pt x="1715" y="39"/>
                  <a:pt x="1710" y="39"/>
                </a:cubicBezTo>
                <a:cubicBezTo>
                  <a:pt x="1704" y="39"/>
                  <a:pt x="1700" y="42"/>
                  <a:pt x="1700" y="42"/>
                </a:cubicBezTo>
                <a:cubicBezTo>
                  <a:pt x="1700" y="92"/>
                  <a:pt x="1700" y="92"/>
                  <a:pt x="1700" y="92"/>
                </a:cubicBezTo>
                <a:cubicBezTo>
                  <a:pt x="1688" y="92"/>
                  <a:pt x="1688" y="92"/>
                  <a:pt x="1688" y="92"/>
                </a:cubicBezTo>
                <a:cubicBezTo>
                  <a:pt x="1688" y="32"/>
                  <a:pt x="1688" y="32"/>
                  <a:pt x="1688" y="32"/>
                </a:cubicBezTo>
                <a:cubicBezTo>
                  <a:pt x="1700" y="32"/>
                  <a:pt x="1700" y="32"/>
                  <a:pt x="1700" y="32"/>
                </a:cubicBezTo>
                <a:cubicBezTo>
                  <a:pt x="1700" y="39"/>
                  <a:pt x="1700" y="39"/>
                  <a:pt x="1700" y="39"/>
                </a:cubicBezTo>
                <a:cubicBezTo>
                  <a:pt x="1700" y="39"/>
                  <a:pt x="1705" y="30"/>
                  <a:pt x="1714" y="30"/>
                </a:cubicBezTo>
                <a:cubicBezTo>
                  <a:pt x="1719" y="30"/>
                  <a:pt x="1721" y="32"/>
                  <a:pt x="1723" y="32"/>
                </a:cubicBezTo>
                <a:lnTo>
                  <a:pt x="1719" y="42"/>
                </a:lnTo>
                <a:close/>
                <a:moveTo>
                  <a:pt x="1769" y="92"/>
                </a:moveTo>
                <a:cubicBezTo>
                  <a:pt x="1746" y="60"/>
                  <a:pt x="1746" y="60"/>
                  <a:pt x="1746" y="60"/>
                </a:cubicBezTo>
                <a:cubicBezTo>
                  <a:pt x="1746" y="92"/>
                  <a:pt x="1746" y="92"/>
                  <a:pt x="1746" y="92"/>
                </a:cubicBezTo>
                <a:cubicBezTo>
                  <a:pt x="1734" y="92"/>
                  <a:pt x="1734" y="92"/>
                  <a:pt x="1734" y="92"/>
                </a:cubicBezTo>
                <a:cubicBezTo>
                  <a:pt x="1734" y="0"/>
                  <a:pt x="1734" y="0"/>
                  <a:pt x="1734" y="0"/>
                </a:cubicBezTo>
                <a:cubicBezTo>
                  <a:pt x="1746" y="0"/>
                  <a:pt x="1746" y="0"/>
                  <a:pt x="1746" y="0"/>
                </a:cubicBezTo>
                <a:cubicBezTo>
                  <a:pt x="1746" y="58"/>
                  <a:pt x="1746" y="58"/>
                  <a:pt x="1746" y="58"/>
                </a:cubicBezTo>
                <a:cubicBezTo>
                  <a:pt x="1770" y="32"/>
                  <a:pt x="1770" y="32"/>
                  <a:pt x="1770" y="32"/>
                </a:cubicBezTo>
                <a:cubicBezTo>
                  <a:pt x="1783" y="32"/>
                  <a:pt x="1783" y="32"/>
                  <a:pt x="1783" y="32"/>
                </a:cubicBezTo>
                <a:cubicBezTo>
                  <a:pt x="1757" y="57"/>
                  <a:pt x="1757" y="57"/>
                  <a:pt x="1757" y="57"/>
                </a:cubicBezTo>
                <a:cubicBezTo>
                  <a:pt x="1783" y="92"/>
                  <a:pt x="1783" y="92"/>
                  <a:pt x="1783" y="92"/>
                </a:cubicBezTo>
                <a:lnTo>
                  <a:pt x="1769" y="92"/>
                </a:lnTo>
                <a:close/>
                <a:moveTo>
                  <a:pt x="1803" y="99"/>
                </a:moveTo>
                <a:cubicBezTo>
                  <a:pt x="1799" y="106"/>
                  <a:pt x="1792" y="110"/>
                  <a:pt x="1792" y="110"/>
                </a:cubicBezTo>
                <a:cubicBezTo>
                  <a:pt x="1789" y="106"/>
                  <a:pt x="1789" y="106"/>
                  <a:pt x="1789" y="106"/>
                </a:cubicBezTo>
                <a:cubicBezTo>
                  <a:pt x="1789" y="106"/>
                  <a:pt x="1794" y="100"/>
                  <a:pt x="1794" y="89"/>
                </a:cubicBezTo>
                <a:cubicBezTo>
                  <a:pt x="1794" y="83"/>
                  <a:pt x="1793" y="80"/>
                  <a:pt x="1793" y="80"/>
                </a:cubicBezTo>
                <a:cubicBezTo>
                  <a:pt x="1805" y="80"/>
                  <a:pt x="1805" y="80"/>
                  <a:pt x="1805" y="80"/>
                </a:cubicBezTo>
                <a:cubicBezTo>
                  <a:pt x="1805" y="80"/>
                  <a:pt x="1805" y="80"/>
                  <a:pt x="1805" y="80"/>
                </a:cubicBezTo>
                <a:cubicBezTo>
                  <a:pt x="1805" y="91"/>
                  <a:pt x="1804" y="95"/>
                  <a:pt x="1803" y="99"/>
                </a:cubicBezTo>
                <a:close/>
                <a:moveTo>
                  <a:pt x="1878" y="92"/>
                </a:moveTo>
                <a:cubicBezTo>
                  <a:pt x="1878" y="87"/>
                  <a:pt x="1878" y="87"/>
                  <a:pt x="1878" y="87"/>
                </a:cubicBezTo>
                <a:cubicBezTo>
                  <a:pt x="1878" y="87"/>
                  <a:pt x="1873" y="93"/>
                  <a:pt x="1863" y="93"/>
                </a:cubicBezTo>
                <a:cubicBezTo>
                  <a:pt x="1852" y="93"/>
                  <a:pt x="1844" y="87"/>
                  <a:pt x="1844" y="76"/>
                </a:cubicBezTo>
                <a:cubicBezTo>
                  <a:pt x="1844" y="70"/>
                  <a:pt x="1847" y="65"/>
                  <a:pt x="1851" y="62"/>
                </a:cubicBezTo>
                <a:cubicBezTo>
                  <a:pt x="1855" y="59"/>
                  <a:pt x="1862" y="58"/>
                  <a:pt x="1869" y="58"/>
                </a:cubicBezTo>
                <a:cubicBezTo>
                  <a:pt x="1873" y="58"/>
                  <a:pt x="1878" y="59"/>
                  <a:pt x="1878" y="59"/>
                </a:cubicBezTo>
                <a:cubicBezTo>
                  <a:pt x="1878" y="54"/>
                  <a:pt x="1878" y="54"/>
                  <a:pt x="1878" y="54"/>
                </a:cubicBezTo>
                <a:cubicBezTo>
                  <a:pt x="1878" y="51"/>
                  <a:pt x="1878" y="46"/>
                  <a:pt x="1877" y="44"/>
                </a:cubicBezTo>
                <a:cubicBezTo>
                  <a:pt x="1876" y="39"/>
                  <a:pt x="1871" y="37"/>
                  <a:pt x="1866" y="37"/>
                </a:cubicBezTo>
                <a:cubicBezTo>
                  <a:pt x="1858" y="37"/>
                  <a:pt x="1853" y="40"/>
                  <a:pt x="1853" y="40"/>
                </a:cubicBezTo>
                <a:cubicBezTo>
                  <a:pt x="1850" y="33"/>
                  <a:pt x="1850" y="33"/>
                  <a:pt x="1850" y="33"/>
                </a:cubicBezTo>
                <a:cubicBezTo>
                  <a:pt x="1850" y="33"/>
                  <a:pt x="1857" y="30"/>
                  <a:pt x="1869" y="30"/>
                </a:cubicBezTo>
                <a:cubicBezTo>
                  <a:pt x="1885" y="30"/>
                  <a:pt x="1888" y="39"/>
                  <a:pt x="1888" y="42"/>
                </a:cubicBezTo>
                <a:cubicBezTo>
                  <a:pt x="1889" y="45"/>
                  <a:pt x="1889" y="55"/>
                  <a:pt x="1889" y="57"/>
                </a:cubicBezTo>
                <a:cubicBezTo>
                  <a:pt x="1889" y="92"/>
                  <a:pt x="1889" y="92"/>
                  <a:pt x="1889" y="92"/>
                </a:cubicBezTo>
                <a:lnTo>
                  <a:pt x="1878" y="92"/>
                </a:lnTo>
                <a:close/>
                <a:moveTo>
                  <a:pt x="1878" y="64"/>
                </a:moveTo>
                <a:cubicBezTo>
                  <a:pt x="1878" y="64"/>
                  <a:pt x="1876" y="64"/>
                  <a:pt x="1871" y="64"/>
                </a:cubicBezTo>
                <a:cubicBezTo>
                  <a:pt x="1867" y="64"/>
                  <a:pt x="1863" y="65"/>
                  <a:pt x="1861" y="66"/>
                </a:cubicBezTo>
                <a:cubicBezTo>
                  <a:pt x="1857" y="68"/>
                  <a:pt x="1856" y="72"/>
                  <a:pt x="1856" y="75"/>
                </a:cubicBezTo>
                <a:cubicBezTo>
                  <a:pt x="1856" y="84"/>
                  <a:pt x="1862" y="86"/>
                  <a:pt x="1868" y="86"/>
                </a:cubicBezTo>
                <a:cubicBezTo>
                  <a:pt x="1874" y="86"/>
                  <a:pt x="1878" y="84"/>
                  <a:pt x="1878" y="84"/>
                </a:cubicBezTo>
                <a:lnTo>
                  <a:pt x="1878" y="64"/>
                </a:lnTo>
                <a:close/>
                <a:moveTo>
                  <a:pt x="1946" y="92"/>
                </a:moveTo>
                <a:cubicBezTo>
                  <a:pt x="1946" y="60"/>
                  <a:pt x="1946" y="60"/>
                  <a:pt x="1946" y="60"/>
                </a:cubicBezTo>
                <a:cubicBezTo>
                  <a:pt x="1946" y="56"/>
                  <a:pt x="1946" y="52"/>
                  <a:pt x="1945" y="49"/>
                </a:cubicBezTo>
                <a:cubicBezTo>
                  <a:pt x="1944" y="41"/>
                  <a:pt x="1939" y="38"/>
                  <a:pt x="1931" y="38"/>
                </a:cubicBezTo>
                <a:cubicBezTo>
                  <a:pt x="1924" y="38"/>
                  <a:pt x="1919" y="41"/>
                  <a:pt x="1919" y="41"/>
                </a:cubicBezTo>
                <a:cubicBezTo>
                  <a:pt x="1919" y="92"/>
                  <a:pt x="1919" y="92"/>
                  <a:pt x="1919" y="92"/>
                </a:cubicBezTo>
                <a:cubicBezTo>
                  <a:pt x="1908" y="92"/>
                  <a:pt x="1908" y="92"/>
                  <a:pt x="1908" y="92"/>
                </a:cubicBezTo>
                <a:cubicBezTo>
                  <a:pt x="1908" y="32"/>
                  <a:pt x="1908" y="32"/>
                  <a:pt x="1908" y="32"/>
                </a:cubicBezTo>
                <a:cubicBezTo>
                  <a:pt x="1919" y="32"/>
                  <a:pt x="1919" y="32"/>
                  <a:pt x="1919" y="32"/>
                </a:cubicBezTo>
                <a:cubicBezTo>
                  <a:pt x="1919" y="38"/>
                  <a:pt x="1919" y="38"/>
                  <a:pt x="1919" y="38"/>
                </a:cubicBezTo>
                <a:cubicBezTo>
                  <a:pt x="1919" y="38"/>
                  <a:pt x="1925" y="30"/>
                  <a:pt x="1937" y="30"/>
                </a:cubicBezTo>
                <a:cubicBezTo>
                  <a:pt x="1950" y="30"/>
                  <a:pt x="1955" y="38"/>
                  <a:pt x="1956" y="44"/>
                </a:cubicBezTo>
                <a:cubicBezTo>
                  <a:pt x="1957" y="48"/>
                  <a:pt x="1957" y="53"/>
                  <a:pt x="1957" y="56"/>
                </a:cubicBezTo>
                <a:cubicBezTo>
                  <a:pt x="1957" y="92"/>
                  <a:pt x="1957" y="92"/>
                  <a:pt x="1957" y="92"/>
                </a:cubicBezTo>
                <a:lnTo>
                  <a:pt x="1946" y="92"/>
                </a:lnTo>
                <a:close/>
                <a:moveTo>
                  <a:pt x="2015" y="92"/>
                </a:moveTo>
                <a:cubicBezTo>
                  <a:pt x="2015" y="86"/>
                  <a:pt x="2015" y="86"/>
                  <a:pt x="2015" y="86"/>
                </a:cubicBezTo>
                <a:cubicBezTo>
                  <a:pt x="2015" y="86"/>
                  <a:pt x="2010" y="93"/>
                  <a:pt x="1998" y="93"/>
                </a:cubicBezTo>
                <a:cubicBezTo>
                  <a:pt x="1984" y="93"/>
                  <a:pt x="1973" y="83"/>
                  <a:pt x="1973" y="63"/>
                </a:cubicBezTo>
                <a:cubicBezTo>
                  <a:pt x="1973" y="43"/>
                  <a:pt x="1986" y="31"/>
                  <a:pt x="2002" y="31"/>
                </a:cubicBezTo>
                <a:cubicBezTo>
                  <a:pt x="2011" y="31"/>
                  <a:pt x="2015" y="33"/>
                  <a:pt x="2015" y="33"/>
                </a:cubicBezTo>
                <a:cubicBezTo>
                  <a:pt x="2015" y="0"/>
                  <a:pt x="2015" y="0"/>
                  <a:pt x="2015" y="0"/>
                </a:cubicBezTo>
                <a:cubicBezTo>
                  <a:pt x="2027" y="0"/>
                  <a:pt x="2027" y="0"/>
                  <a:pt x="2027" y="0"/>
                </a:cubicBezTo>
                <a:cubicBezTo>
                  <a:pt x="2027" y="92"/>
                  <a:pt x="2027" y="92"/>
                  <a:pt x="2027" y="92"/>
                </a:cubicBezTo>
                <a:lnTo>
                  <a:pt x="2015" y="92"/>
                </a:lnTo>
                <a:close/>
                <a:moveTo>
                  <a:pt x="2015" y="38"/>
                </a:moveTo>
                <a:cubicBezTo>
                  <a:pt x="2015" y="38"/>
                  <a:pt x="2012" y="37"/>
                  <a:pt x="2006" y="37"/>
                </a:cubicBezTo>
                <a:cubicBezTo>
                  <a:pt x="1992" y="37"/>
                  <a:pt x="1985" y="46"/>
                  <a:pt x="1985" y="62"/>
                </a:cubicBezTo>
                <a:cubicBezTo>
                  <a:pt x="1985" y="76"/>
                  <a:pt x="1992" y="86"/>
                  <a:pt x="2004" y="86"/>
                </a:cubicBezTo>
                <a:cubicBezTo>
                  <a:pt x="2011" y="86"/>
                  <a:pt x="2015" y="83"/>
                  <a:pt x="2015" y="83"/>
                </a:cubicBezTo>
                <a:lnTo>
                  <a:pt x="2015" y="38"/>
                </a:lnTo>
                <a:close/>
              </a:path>
            </a:pathLst>
          </a:custGeom>
          <a:solidFill>
            <a:srgbClr val="505759"/>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090122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2000"/>
                                        <p:tgtEl>
                                          <p:spTgt spid="8"/>
                                        </p:tgtEl>
                                      </p:cBhvr>
                                    </p:animEffect>
                                  </p:childTnLst>
                                </p:cTn>
                              </p:par>
                            </p:childTnLst>
                          </p:cTn>
                        </p:par>
                        <p:par>
                          <p:cTn id="8" fill="hold">
                            <p:stCondLst>
                              <p:cond delay="2000"/>
                            </p:stCondLst>
                            <p:childTnLst>
                              <p:par>
                                <p:cTn id="9" presetID="10" presetClass="entr" presetSubtype="0" fill="hold" nodeType="afterEffect">
                                  <p:stCondLst>
                                    <p:cond delay="25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 Photo 03">
    <p:spTree>
      <p:nvGrpSpPr>
        <p:cNvPr id="1" name=""/>
        <p:cNvGrpSpPr/>
        <p:nvPr/>
      </p:nvGrpSpPr>
      <p:grpSpPr>
        <a:xfrm>
          <a:off x="0" y="0"/>
          <a:ext cx="0" cy="0"/>
          <a:chOff x="0" y="0"/>
          <a:chExt cx="0" cy="0"/>
        </a:xfrm>
      </p:grpSpPr>
      <p:sp>
        <p:nvSpPr>
          <p:cNvPr id="6" name="Picture Placeholder 5"/>
          <p:cNvSpPr>
            <a:spLocks noGrp="1"/>
          </p:cNvSpPr>
          <p:nvPr userDrawn="1">
            <p:ph type="pic" sz="quarter" idx="10"/>
          </p:nvPr>
        </p:nvSpPr>
        <p:spPr bwMode="gray">
          <a:xfrm>
            <a:off x="786384" y="0"/>
            <a:ext cx="8357616" cy="2560320"/>
          </a:xfrm>
          <a:noFill/>
        </p:spPr>
        <p:txBody>
          <a:bodyPr anchor="ctr" anchorCtr="0">
            <a:normAutofit/>
          </a:bodyPr>
          <a:lstStyle>
            <a:lvl1pPr marL="0" indent="0" algn="ctr">
              <a:buNone/>
              <a:defRPr sz="1400"/>
            </a:lvl1pPr>
          </a:lstStyle>
          <a:p>
            <a:r>
              <a:rPr lang="en-US" dirty="0"/>
              <a:t>Click icon to add picture</a:t>
            </a:r>
          </a:p>
        </p:txBody>
      </p:sp>
      <p:sp>
        <p:nvSpPr>
          <p:cNvPr id="2" name="Title 1"/>
          <p:cNvSpPr>
            <a:spLocks noGrp="1"/>
          </p:cNvSpPr>
          <p:nvPr userDrawn="1">
            <p:ph type="ctrTitle"/>
          </p:nvPr>
        </p:nvSpPr>
        <p:spPr bwMode="gray">
          <a:xfrm>
            <a:off x="1005840" y="3044952"/>
            <a:ext cx="3657600" cy="1097280"/>
          </a:xfrm>
        </p:spPr>
        <p:txBody>
          <a:bodyPr anchor="t" anchorCtr="0">
            <a:noAutofit/>
          </a:bodyPr>
          <a:lstStyle>
            <a:lvl1pPr>
              <a:defRPr sz="2600" baseline="0">
                <a:solidFill>
                  <a:schemeClr val="accent1"/>
                </a:solidFill>
              </a:defRPr>
            </a:lvl1pPr>
          </a:lstStyle>
          <a:p>
            <a:r>
              <a:rPr lang="en-US"/>
              <a:t>Click to edit Master title style</a:t>
            </a:r>
          </a:p>
        </p:txBody>
      </p:sp>
      <p:sp>
        <p:nvSpPr>
          <p:cNvPr id="3" name="Subtitle 2"/>
          <p:cNvSpPr>
            <a:spLocks noGrp="1"/>
          </p:cNvSpPr>
          <p:nvPr userDrawn="1">
            <p:ph type="subTitle" idx="1"/>
          </p:nvPr>
        </p:nvSpPr>
        <p:spPr bwMode="gray">
          <a:xfrm>
            <a:off x="1005840" y="4189909"/>
            <a:ext cx="3657600" cy="685800"/>
          </a:xfrm>
        </p:spPr>
        <p:txBody>
          <a:bodyPr>
            <a:noAutofit/>
          </a:bodyPr>
          <a:lstStyle>
            <a:lvl1pPr marL="0" indent="0" algn="l">
              <a:lnSpc>
                <a:spcPct val="110000"/>
              </a:lnSpc>
              <a:spcBef>
                <a:spcPts val="0"/>
              </a:spcBef>
              <a:buNone/>
              <a:defRPr sz="1200" b="1"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1" name="Rectangle 10"/>
          <p:cNvSpPr/>
          <p:nvPr userDrawn="1"/>
        </p:nvSpPr>
        <p:spPr bwMode="gray">
          <a:xfrm>
            <a:off x="0" y="0"/>
            <a:ext cx="9144000" cy="51435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87C646DB-570D-1C4F-B963-2B3EE0B9DF30}"/>
              </a:ext>
            </a:extLst>
          </p:cNvPr>
          <p:cNvSpPr/>
          <p:nvPr userDrawn="1"/>
        </p:nvSpPr>
        <p:spPr>
          <a:xfrm>
            <a:off x="484632" y="2560320"/>
            <a:ext cx="301752" cy="3017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Icon&#10;&#10;Description automatically generated">
            <a:extLst>
              <a:ext uri="{FF2B5EF4-FFF2-40B4-BE49-F238E27FC236}">
                <a16:creationId xmlns:a16="http://schemas.microsoft.com/office/drawing/2014/main" id="{E3187AA1-66BB-F940-A865-91878D05922E}"/>
              </a:ext>
            </a:extLst>
          </p:cNvPr>
          <p:cNvPicPr>
            <a:picLocks noChangeAspect="1"/>
          </p:cNvPicPr>
          <p:nvPr userDrawn="1"/>
        </p:nvPicPr>
        <p:blipFill>
          <a:blip r:embed="rId2"/>
          <a:stretch>
            <a:fillRect/>
          </a:stretch>
        </p:blipFill>
        <p:spPr>
          <a:xfrm>
            <a:off x="7461504" y="3383280"/>
            <a:ext cx="1342482" cy="1645920"/>
          </a:xfrm>
          <a:prstGeom prst="rect">
            <a:avLst/>
          </a:prstGeom>
        </p:spPr>
      </p:pic>
    </p:spTree>
    <p:extLst>
      <p:ext uri="{BB962C8B-B14F-4D97-AF65-F5344CB8AC3E}">
        <p14:creationId xmlns:p14="http://schemas.microsoft.com/office/powerpoint/2010/main" val="3267242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 Pattern E -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2205558-E694-6246-8351-BE2A4716F9AF}"/>
              </a:ext>
            </a:extLst>
          </p:cNvPr>
          <p:cNvPicPr>
            <a:picLocks noChangeAspect="1"/>
          </p:cNvPicPr>
          <p:nvPr userDrawn="1"/>
        </p:nvPicPr>
        <p:blipFill>
          <a:blip r:embed="rId3"/>
          <a:srcRect/>
          <a:stretch/>
        </p:blipFill>
        <p:spPr>
          <a:xfrm>
            <a:off x="0" y="0"/>
            <a:ext cx="9144000" cy="5143500"/>
          </a:xfrm>
          <a:prstGeom prst="rect">
            <a:avLst/>
          </a:prstGeom>
        </p:spPr>
      </p:pic>
      <p:sp>
        <p:nvSpPr>
          <p:cNvPr id="8" name="Rectangle 7">
            <a:extLst>
              <a:ext uri="{FF2B5EF4-FFF2-40B4-BE49-F238E27FC236}">
                <a16:creationId xmlns:a16="http://schemas.microsoft.com/office/drawing/2014/main" id="{6D8D0332-5560-CE4F-8F24-3E592108CEAD}"/>
              </a:ext>
            </a:extLst>
          </p:cNvPr>
          <p:cNvSpPr>
            <a:spLocks noChangeArrowheads="1"/>
          </p:cNvSpPr>
          <p:nvPr userDrawn="1"/>
        </p:nvSpPr>
        <p:spPr bwMode="gray">
          <a:xfrm>
            <a:off x="786384" y="338328"/>
            <a:ext cx="4178808" cy="4178808"/>
          </a:xfrm>
          <a:prstGeom prst="rect">
            <a:avLst/>
          </a:prstGeom>
          <a:solidFill>
            <a:srgbClr val="C8102E">
              <a:alpha val="90000"/>
            </a:srgb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2" name="Title 1"/>
          <p:cNvSpPr>
            <a:spLocks noGrp="1"/>
          </p:cNvSpPr>
          <p:nvPr userDrawn="1">
            <p:ph type="ctrTitle"/>
          </p:nvPr>
        </p:nvSpPr>
        <p:spPr bwMode="gray">
          <a:xfrm>
            <a:off x="1005840" y="685800"/>
            <a:ext cx="3657600" cy="1371600"/>
          </a:xfrm>
        </p:spPr>
        <p:txBody>
          <a:bodyPr anchor="t" anchorCtr="0">
            <a:noAutofit/>
          </a:bodyPr>
          <a:lstStyle>
            <a:lvl1pPr>
              <a:defRPr sz="2600" baseline="0">
                <a:solidFill>
                  <a:schemeClr val="bg1"/>
                </a:solidFill>
              </a:defRPr>
            </a:lvl1pPr>
          </a:lstStyle>
          <a:p>
            <a:r>
              <a:rPr lang="en-US"/>
              <a:t>Click to edit Master title style</a:t>
            </a:r>
          </a:p>
        </p:txBody>
      </p:sp>
      <p:sp>
        <p:nvSpPr>
          <p:cNvPr id="3" name="Subtitle 2"/>
          <p:cNvSpPr>
            <a:spLocks noGrp="1"/>
          </p:cNvSpPr>
          <p:nvPr userDrawn="1">
            <p:ph type="subTitle" idx="1"/>
          </p:nvPr>
        </p:nvSpPr>
        <p:spPr bwMode="gray">
          <a:xfrm>
            <a:off x="1005840" y="2285996"/>
            <a:ext cx="3657600" cy="685800"/>
          </a:xfrm>
        </p:spPr>
        <p:txBody>
          <a:bodyPr>
            <a:noAutofit/>
          </a:bodyPr>
          <a:lstStyle>
            <a:lvl1pPr marL="0" indent="0" algn="l">
              <a:lnSpc>
                <a:spcPct val="110000"/>
              </a:lnSpc>
              <a:spcBef>
                <a:spcPts val="0"/>
              </a:spcBef>
              <a:buNone/>
              <a:defRPr sz="1200" b="1"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1" name="Rectangle 10"/>
          <p:cNvSpPr/>
          <p:nvPr userDrawn="1"/>
        </p:nvSpPr>
        <p:spPr bwMode="gray">
          <a:xfrm>
            <a:off x="0" y="0"/>
            <a:ext cx="9144000" cy="51435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CC229CF4-D02D-164D-B1CC-3890926F04C0}"/>
              </a:ext>
            </a:extLst>
          </p:cNvPr>
          <p:cNvSpPr/>
          <p:nvPr userDrawn="1"/>
        </p:nvSpPr>
        <p:spPr>
          <a:xfrm>
            <a:off x="484632" y="4517136"/>
            <a:ext cx="301752" cy="3017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Icon&#10;&#10;Description automatically generated">
            <a:extLst>
              <a:ext uri="{FF2B5EF4-FFF2-40B4-BE49-F238E27FC236}">
                <a16:creationId xmlns:a16="http://schemas.microsoft.com/office/drawing/2014/main" id="{C9895328-C1B8-2543-B1B4-F9E4D2BF0AF7}"/>
              </a:ext>
            </a:extLst>
          </p:cNvPr>
          <p:cNvPicPr>
            <a:picLocks noChangeAspect="1"/>
          </p:cNvPicPr>
          <p:nvPr userDrawn="1"/>
        </p:nvPicPr>
        <p:blipFill>
          <a:blip r:embed="rId4"/>
          <a:stretch>
            <a:fillRect/>
          </a:stretch>
        </p:blipFill>
        <p:spPr>
          <a:xfrm>
            <a:off x="7461504" y="3383280"/>
            <a:ext cx="1342482" cy="1645920"/>
          </a:xfrm>
          <a:prstGeom prst="rect">
            <a:avLst/>
          </a:prstGeom>
        </p:spPr>
      </p:pic>
    </p:spTree>
    <p:custDataLst>
      <p:tags r:id="rId1"/>
    </p:custDataLst>
    <p:extLst>
      <p:ext uri="{BB962C8B-B14F-4D97-AF65-F5344CB8AC3E}">
        <p14:creationId xmlns:p14="http://schemas.microsoft.com/office/powerpoint/2010/main" val="3287031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 Pattern E -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A3319CA-691F-EE44-94CB-D645E89C2F17}"/>
              </a:ext>
            </a:extLst>
          </p:cNvPr>
          <p:cNvPicPr>
            <a:picLocks noChangeAspect="1"/>
          </p:cNvPicPr>
          <p:nvPr userDrawn="1"/>
        </p:nvPicPr>
        <p:blipFill>
          <a:blip r:embed="rId2"/>
          <a:srcRect/>
          <a:stretch/>
        </p:blipFill>
        <p:spPr>
          <a:xfrm>
            <a:off x="787400" y="0"/>
            <a:ext cx="8366759" cy="4361396"/>
          </a:xfrm>
          <a:prstGeom prst="rect">
            <a:avLst/>
          </a:prstGeom>
        </p:spPr>
      </p:pic>
      <p:sp>
        <p:nvSpPr>
          <p:cNvPr id="2" name="Title 1"/>
          <p:cNvSpPr>
            <a:spLocks noGrp="1"/>
          </p:cNvSpPr>
          <p:nvPr userDrawn="1">
            <p:ph type="ctrTitle"/>
          </p:nvPr>
        </p:nvSpPr>
        <p:spPr bwMode="gray">
          <a:xfrm>
            <a:off x="1005840" y="411480"/>
            <a:ext cx="3657600" cy="1371600"/>
          </a:xfrm>
        </p:spPr>
        <p:txBody>
          <a:bodyPr anchor="t" anchorCtr="0">
            <a:noAutofit/>
          </a:bodyPr>
          <a:lstStyle>
            <a:lvl1pPr>
              <a:defRPr sz="2600" baseline="0">
                <a:solidFill>
                  <a:schemeClr val="accent1"/>
                </a:solidFill>
              </a:defRPr>
            </a:lvl1pPr>
          </a:lstStyle>
          <a:p>
            <a:r>
              <a:rPr lang="en-US"/>
              <a:t>Click to edit Master title style</a:t>
            </a:r>
          </a:p>
        </p:txBody>
      </p:sp>
      <p:sp>
        <p:nvSpPr>
          <p:cNvPr id="3" name="Subtitle 2"/>
          <p:cNvSpPr>
            <a:spLocks noGrp="1"/>
          </p:cNvSpPr>
          <p:nvPr userDrawn="1">
            <p:ph type="subTitle" idx="1"/>
          </p:nvPr>
        </p:nvSpPr>
        <p:spPr bwMode="gray">
          <a:xfrm>
            <a:off x="1005840" y="3520440"/>
            <a:ext cx="3657600" cy="685800"/>
          </a:xfrm>
        </p:spPr>
        <p:txBody>
          <a:bodyPr>
            <a:noAutofit/>
          </a:bodyPr>
          <a:lstStyle>
            <a:lvl1pPr marL="0" indent="0" algn="l">
              <a:lnSpc>
                <a:spcPct val="110000"/>
              </a:lnSpc>
              <a:spcBef>
                <a:spcPts val="0"/>
              </a:spcBef>
              <a:buNone/>
              <a:defRPr sz="1200" b="1"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1" name="Rectangle 10"/>
          <p:cNvSpPr/>
          <p:nvPr userDrawn="1"/>
        </p:nvSpPr>
        <p:spPr bwMode="gray">
          <a:xfrm>
            <a:off x="0" y="0"/>
            <a:ext cx="9144000" cy="51435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71ECD164-EE49-3B46-86A8-91306ED73DBA}"/>
              </a:ext>
            </a:extLst>
          </p:cNvPr>
          <p:cNvSpPr/>
          <p:nvPr userDrawn="1"/>
        </p:nvSpPr>
        <p:spPr>
          <a:xfrm>
            <a:off x="484632" y="4361688"/>
            <a:ext cx="301752" cy="3017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Icon&#10;&#10;Description automatically generated">
            <a:extLst>
              <a:ext uri="{FF2B5EF4-FFF2-40B4-BE49-F238E27FC236}">
                <a16:creationId xmlns:a16="http://schemas.microsoft.com/office/drawing/2014/main" id="{BB96E3C1-5BF7-7443-8CD9-4E21FCBA4C42}"/>
              </a:ext>
            </a:extLst>
          </p:cNvPr>
          <p:cNvPicPr>
            <a:picLocks noChangeAspect="1"/>
          </p:cNvPicPr>
          <p:nvPr userDrawn="1"/>
        </p:nvPicPr>
        <p:blipFill>
          <a:blip r:embed="rId3"/>
          <a:stretch>
            <a:fillRect/>
          </a:stretch>
        </p:blipFill>
        <p:spPr>
          <a:xfrm>
            <a:off x="7461504" y="3383280"/>
            <a:ext cx="1342482" cy="1645920"/>
          </a:xfrm>
          <a:prstGeom prst="rect">
            <a:avLst/>
          </a:prstGeom>
        </p:spPr>
      </p:pic>
    </p:spTree>
    <p:extLst>
      <p:ext uri="{BB962C8B-B14F-4D97-AF65-F5344CB8AC3E}">
        <p14:creationId xmlns:p14="http://schemas.microsoft.com/office/powerpoint/2010/main" val="2130077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 Pattern E - 0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2205558-E694-6246-8351-BE2A4716F9AF}"/>
              </a:ext>
            </a:extLst>
          </p:cNvPr>
          <p:cNvPicPr>
            <a:picLocks noChangeAspect="1"/>
          </p:cNvPicPr>
          <p:nvPr userDrawn="1"/>
        </p:nvPicPr>
        <p:blipFill>
          <a:blip r:embed="rId2"/>
          <a:srcRect/>
          <a:stretch/>
        </p:blipFill>
        <p:spPr>
          <a:xfrm>
            <a:off x="0" y="0"/>
            <a:ext cx="9144000" cy="5143500"/>
          </a:xfrm>
          <a:prstGeom prst="rect">
            <a:avLst/>
          </a:prstGeom>
        </p:spPr>
      </p:pic>
      <p:sp>
        <p:nvSpPr>
          <p:cNvPr id="8" name="Rectangle 7">
            <a:extLst>
              <a:ext uri="{FF2B5EF4-FFF2-40B4-BE49-F238E27FC236}">
                <a16:creationId xmlns:a16="http://schemas.microsoft.com/office/drawing/2014/main" id="{6D8D0332-5560-CE4F-8F24-3E592108CEAD}"/>
              </a:ext>
            </a:extLst>
          </p:cNvPr>
          <p:cNvSpPr>
            <a:spLocks noChangeArrowheads="1"/>
          </p:cNvSpPr>
          <p:nvPr userDrawn="1"/>
        </p:nvSpPr>
        <p:spPr bwMode="gray">
          <a:xfrm>
            <a:off x="786384" y="338328"/>
            <a:ext cx="4178808" cy="4178808"/>
          </a:xfrm>
          <a:prstGeom prst="rect">
            <a:avLst/>
          </a:prstGeom>
          <a:solidFill>
            <a:srgbClr val="C8102E">
              <a:alpha val="90000"/>
            </a:srgb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2" name="Title 1"/>
          <p:cNvSpPr>
            <a:spLocks noGrp="1"/>
          </p:cNvSpPr>
          <p:nvPr userDrawn="1">
            <p:ph type="ctrTitle"/>
          </p:nvPr>
        </p:nvSpPr>
        <p:spPr bwMode="gray">
          <a:xfrm>
            <a:off x="1005840" y="685800"/>
            <a:ext cx="3657600" cy="1371600"/>
          </a:xfrm>
        </p:spPr>
        <p:txBody>
          <a:bodyPr anchor="t" anchorCtr="0">
            <a:noAutofit/>
          </a:bodyPr>
          <a:lstStyle>
            <a:lvl1pPr>
              <a:defRPr sz="2600" baseline="0">
                <a:solidFill>
                  <a:schemeClr val="bg1"/>
                </a:solidFill>
              </a:defRPr>
            </a:lvl1pPr>
          </a:lstStyle>
          <a:p>
            <a:r>
              <a:rPr lang="en-US"/>
              <a:t>Click to edit Master title style</a:t>
            </a:r>
          </a:p>
        </p:txBody>
      </p:sp>
      <p:sp>
        <p:nvSpPr>
          <p:cNvPr id="3" name="Subtitle 2"/>
          <p:cNvSpPr>
            <a:spLocks noGrp="1"/>
          </p:cNvSpPr>
          <p:nvPr userDrawn="1">
            <p:ph type="subTitle" idx="1"/>
          </p:nvPr>
        </p:nvSpPr>
        <p:spPr bwMode="gray">
          <a:xfrm>
            <a:off x="1005840" y="2285996"/>
            <a:ext cx="3657600" cy="685800"/>
          </a:xfrm>
        </p:spPr>
        <p:txBody>
          <a:bodyPr>
            <a:noAutofit/>
          </a:bodyPr>
          <a:lstStyle>
            <a:lvl1pPr marL="0" indent="0" algn="l">
              <a:lnSpc>
                <a:spcPct val="110000"/>
              </a:lnSpc>
              <a:spcBef>
                <a:spcPts val="0"/>
              </a:spcBef>
              <a:buNone/>
              <a:defRPr sz="1200" b="1"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1" name="Rectangle 10"/>
          <p:cNvSpPr/>
          <p:nvPr userDrawn="1"/>
        </p:nvSpPr>
        <p:spPr bwMode="gray">
          <a:xfrm>
            <a:off x="0" y="0"/>
            <a:ext cx="9144000" cy="51435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0307D505-78BA-9E41-AFD5-F3867B260D77}"/>
              </a:ext>
            </a:extLst>
          </p:cNvPr>
          <p:cNvSpPr/>
          <p:nvPr userDrawn="1"/>
        </p:nvSpPr>
        <p:spPr>
          <a:xfrm>
            <a:off x="484632" y="4517136"/>
            <a:ext cx="301752" cy="3017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Logo, company name&#10;&#10;Description automatically generated">
            <a:extLst>
              <a:ext uri="{FF2B5EF4-FFF2-40B4-BE49-F238E27FC236}">
                <a16:creationId xmlns:a16="http://schemas.microsoft.com/office/drawing/2014/main" id="{BAEB68AF-CBF9-2949-A9F5-28C5496CAB1E}"/>
              </a:ext>
            </a:extLst>
          </p:cNvPr>
          <p:cNvPicPr>
            <a:picLocks noChangeAspect="1"/>
          </p:cNvPicPr>
          <p:nvPr userDrawn="1"/>
        </p:nvPicPr>
        <p:blipFill>
          <a:blip r:embed="rId3"/>
          <a:stretch>
            <a:fillRect/>
          </a:stretch>
        </p:blipFill>
        <p:spPr>
          <a:xfrm>
            <a:off x="7461504" y="3383280"/>
            <a:ext cx="1342482" cy="1645920"/>
          </a:xfrm>
          <a:prstGeom prst="rect">
            <a:avLst/>
          </a:prstGeom>
        </p:spPr>
      </p:pic>
    </p:spTree>
    <p:extLst>
      <p:ext uri="{BB962C8B-B14F-4D97-AF65-F5344CB8AC3E}">
        <p14:creationId xmlns:p14="http://schemas.microsoft.com/office/powerpoint/2010/main" val="2217140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lide - Pattern Plus -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2205558-E694-6246-8351-BE2A4716F9AF}"/>
              </a:ext>
            </a:extLst>
          </p:cNvPr>
          <p:cNvPicPr>
            <a:picLocks noChangeAspect="1"/>
          </p:cNvPicPr>
          <p:nvPr userDrawn="1"/>
        </p:nvPicPr>
        <p:blipFill>
          <a:blip r:embed="rId2"/>
          <a:srcRect/>
          <a:stretch/>
        </p:blipFill>
        <p:spPr>
          <a:xfrm>
            <a:off x="0" y="0"/>
            <a:ext cx="9144000" cy="5143500"/>
          </a:xfrm>
          <a:prstGeom prst="rect">
            <a:avLst/>
          </a:prstGeom>
        </p:spPr>
      </p:pic>
      <p:sp>
        <p:nvSpPr>
          <p:cNvPr id="8" name="Rectangle 7">
            <a:extLst>
              <a:ext uri="{FF2B5EF4-FFF2-40B4-BE49-F238E27FC236}">
                <a16:creationId xmlns:a16="http://schemas.microsoft.com/office/drawing/2014/main" id="{6D8D0332-5560-CE4F-8F24-3E592108CEAD}"/>
              </a:ext>
            </a:extLst>
          </p:cNvPr>
          <p:cNvSpPr>
            <a:spLocks noChangeArrowheads="1"/>
          </p:cNvSpPr>
          <p:nvPr userDrawn="1"/>
        </p:nvSpPr>
        <p:spPr bwMode="gray">
          <a:xfrm>
            <a:off x="786384" y="338328"/>
            <a:ext cx="4178808" cy="4178808"/>
          </a:xfrm>
          <a:prstGeom prst="rect">
            <a:avLst/>
          </a:prstGeom>
          <a:solidFill>
            <a:srgbClr val="C8102E">
              <a:alpha val="90000"/>
            </a:srgb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2" name="Title 1"/>
          <p:cNvSpPr>
            <a:spLocks noGrp="1"/>
          </p:cNvSpPr>
          <p:nvPr userDrawn="1">
            <p:ph type="ctrTitle"/>
          </p:nvPr>
        </p:nvSpPr>
        <p:spPr bwMode="gray">
          <a:xfrm>
            <a:off x="1005840" y="685800"/>
            <a:ext cx="3657600" cy="1371600"/>
          </a:xfrm>
        </p:spPr>
        <p:txBody>
          <a:bodyPr anchor="t" anchorCtr="0">
            <a:noAutofit/>
          </a:bodyPr>
          <a:lstStyle>
            <a:lvl1pPr>
              <a:defRPr sz="2600" baseline="0">
                <a:solidFill>
                  <a:schemeClr val="bg1"/>
                </a:solidFill>
              </a:defRPr>
            </a:lvl1pPr>
          </a:lstStyle>
          <a:p>
            <a:r>
              <a:rPr lang="en-US"/>
              <a:t>Click to edit Master title style</a:t>
            </a:r>
          </a:p>
        </p:txBody>
      </p:sp>
      <p:sp>
        <p:nvSpPr>
          <p:cNvPr id="3" name="Subtitle 2"/>
          <p:cNvSpPr>
            <a:spLocks noGrp="1"/>
          </p:cNvSpPr>
          <p:nvPr userDrawn="1">
            <p:ph type="subTitle" idx="1"/>
          </p:nvPr>
        </p:nvSpPr>
        <p:spPr bwMode="gray">
          <a:xfrm>
            <a:off x="1005840" y="2285996"/>
            <a:ext cx="3657600" cy="685800"/>
          </a:xfrm>
        </p:spPr>
        <p:txBody>
          <a:bodyPr>
            <a:noAutofit/>
          </a:bodyPr>
          <a:lstStyle>
            <a:lvl1pPr marL="0" indent="0" algn="l">
              <a:lnSpc>
                <a:spcPct val="110000"/>
              </a:lnSpc>
              <a:spcBef>
                <a:spcPts val="0"/>
              </a:spcBef>
              <a:buNone/>
              <a:defRPr sz="1200" b="1"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1" name="Rectangle 10"/>
          <p:cNvSpPr/>
          <p:nvPr userDrawn="1"/>
        </p:nvSpPr>
        <p:spPr bwMode="gray">
          <a:xfrm>
            <a:off x="0" y="0"/>
            <a:ext cx="9144000" cy="51435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887F108C-ED8C-164D-ADC0-D6142D7EB718}"/>
              </a:ext>
            </a:extLst>
          </p:cNvPr>
          <p:cNvSpPr/>
          <p:nvPr userDrawn="1"/>
        </p:nvSpPr>
        <p:spPr>
          <a:xfrm>
            <a:off x="484632" y="4517136"/>
            <a:ext cx="301752" cy="3017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Icon&#10;&#10;Description automatically generated">
            <a:extLst>
              <a:ext uri="{FF2B5EF4-FFF2-40B4-BE49-F238E27FC236}">
                <a16:creationId xmlns:a16="http://schemas.microsoft.com/office/drawing/2014/main" id="{67C46DA5-9099-444D-B50C-E9D0A79A7662}"/>
              </a:ext>
            </a:extLst>
          </p:cNvPr>
          <p:cNvPicPr>
            <a:picLocks noChangeAspect="1"/>
          </p:cNvPicPr>
          <p:nvPr userDrawn="1"/>
        </p:nvPicPr>
        <p:blipFill>
          <a:blip r:embed="rId3"/>
          <a:stretch>
            <a:fillRect/>
          </a:stretch>
        </p:blipFill>
        <p:spPr>
          <a:xfrm>
            <a:off x="7461504" y="3383280"/>
            <a:ext cx="1342482" cy="1645920"/>
          </a:xfrm>
          <a:prstGeom prst="rect">
            <a:avLst/>
          </a:prstGeom>
        </p:spPr>
      </p:pic>
    </p:spTree>
    <p:extLst>
      <p:ext uri="{BB962C8B-B14F-4D97-AF65-F5344CB8AC3E}">
        <p14:creationId xmlns:p14="http://schemas.microsoft.com/office/powerpoint/2010/main" val="3770022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Slide - Pattern Plus -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A3319CA-691F-EE44-94CB-D645E89C2F17}"/>
              </a:ext>
            </a:extLst>
          </p:cNvPr>
          <p:cNvPicPr>
            <a:picLocks noChangeAspect="1"/>
          </p:cNvPicPr>
          <p:nvPr userDrawn="1"/>
        </p:nvPicPr>
        <p:blipFill>
          <a:blip r:embed="rId2"/>
          <a:srcRect/>
          <a:stretch/>
        </p:blipFill>
        <p:spPr>
          <a:xfrm>
            <a:off x="787400" y="0"/>
            <a:ext cx="8366759" cy="4361395"/>
          </a:xfrm>
          <a:prstGeom prst="rect">
            <a:avLst/>
          </a:prstGeom>
        </p:spPr>
      </p:pic>
      <p:sp>
        <p:nvSpPr>
          <p:cNvPr id="2" name="Title 1"/>
          <p:cNvSpPr>
            <a:spLocks noGrp="1"/>
          </p:cNvSpPr>
          <p:nvPr userDrawn="1">
            <p:ph type="ctrTitle"/>
          </p:nvPr>
        </p:nvSpPr>
        <p:spPr bwMode="gray">
          <a:xfrm>
            <a:off x="1005840" y="411480"/>
            <a:ext cx="3657600" cy="1371600"/>
          </a:xfrm>
        </p:spPr>
        <p:txBody>
          <a:bodyPr anchor="t" anchorCtr="0">
            <a:noAutofit/>
          </a:bodyPr>
          <a:lstStyle>
            <a:lvl1pPr>
              <a:defRPr sz="2600" baseline="0">
                <a:solidFill>
                  <a:schemeClr val="accent1"/>
                </a:solidFill>
              </a:defRPr>
            </a:lvl1pPr>
          </a:lstStyle>
          <a:p>
            <a:r>
              <a:rPr lang="en-US"/>
              <a:t>Click to edit Master title style</a:t>
            </a:r>
          </a:p>
        </p:txBody>
      </p:sp>
      <p:sp>
        <p:nvSpPr>
          <p:cNvPr id="3" name="Subtitle 2"/>
          <p:cNvSpPr>
            <a:spLocks noGrp="1"/>
          </p:cNvSpPr>
          <p:nvPr userDrawn="1">
            <p:ph type="subTitle" idx="1"/>
          </p:nvPr>
        </p:nvSpPr>
        <p:spPr bwMode="gray">
          <a:xfrm>
            <a:off x="1005840" y="3520440"/>
            <a:ext cx="3657600" cy="685800"/>
          </a:xfrm>
        </p:spPr>
        <p:txBody>
          <a:bodyPr>
            <a:noAutofit/>
          </a:bodyPr>
          <a:lstStyle>
            <a:lvl1pPr marL="0" indent="0" algn="l">
              <a:lnSpc>
                <a:spcPct val="110000"/>
              </a:lnSpc>
              <a:spcBef>
                <a:spcPts val="0"/>
              </a:spcBef>
              <a:buNone/>
              <a:defRPr sz="1200" b="1"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1" name="Rectangle 10"/>
          <p:cNvSpPr/>
          <p:nvPr userDrawn="1"/>
        </p:nvSpPr>
        <p:spPr bwMode="gray">
          <a:xfrm>
            <a:off x="0" y="0"/>
            <a:ext cx="9144000" cy="51435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C5DDC768-DAEF-3E42-80C6-E7A1D3CA90EA}"/>
              </a:ext>
            </a:extLst>
          </p:cNvPr>
          <p:cNvSpPr/>
          <p:nvPr userDrawn="1"/>
        </p:nvSpPr>
        <p:spPr>
          <a:xfrm>
            <a:off x="484632" y="4361688"/>
            <a:ext cx="301752" cy="3017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Icon&#10;&#10;Description automatically generated">
            <a:extLst>
              <a:ext uri="{FF2B5EF4-FFF2-40B4-BE49-F238E27FC236}">
                <a16:creationId xmlns:a16="http://schemas.microsoft.com/office/drawing/2014/main" id="{EC228387-7219-754F-BBBB-F161E3029DEB}"/>
              </a:ext>
            </a:extLst>
          </p:cNvPr>
          <p:cNvPicPr>
            <a:picLocks noChangeAspect="1"/>
          </p:cNvPicPr>
          <p:nvPr userDrawn="1"/>
        </p:nvPicPr>
        <p:blipFill>
          <a:blip r:embed="rId3"/>
          <a:stretch>
            <a:fillRect/>
          </a:stretch>
        </p:blipFill>
        <p:spPr>
          <a:xfrm>
            <a:off x="7461504" y="3383280"/>
            <a:ext cx="1342482" cy="1645920"/>
          </a:xfrm>
          <a:prstGeom prst="rect">
            <a:avLst/>
          </a:prstGeom>
        </p:spPr>
      </p:pic>
    </p:spTree>
    <p:extLst>
      <p:ext uri="{BB962C8B-B14F-4D97-AF65-F5344CB8AC3E}">
        <p14:creationId xmlns:p14="http://schemas.microsoft.com/office/powerpoint/2010/main" val="3257487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 Pattern Plus - 0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2205558-E694-6246-8351-BE2A4716F9AF}"/>
              </a:ext>
            </a:extLst>
          </p:cNvPr>
          <p:cNvPicPr>
            <a:picLocks noChangeAspect="1"/>
          </p:cNvPicPr>
          <p:nvPr userDrawn="1"/>
        </p:nvPicPr>
        <p:blipFill>
          <a:blip r:embed="rId2"/>
          <a:srcRect/>
          <a:stretch/>
        </p:blipFill>
        <p:spPr>
          <a:xfrm>
            <a:off x="0" y="0"/>
            <a:ext cx="9144000" cy="5143500"/>
          </a:xfrm>
          <a:prstGeom prst="rect">
            <a:avLst/>
          </a:prstGeom>
        </p:spPr>
      </p:pic>
      <p:sp>
        <p:nvSpPr>
          <p:cNvPr id="8" name="Rectangle 7">
            <a:extLst>
              <a:ext uri="{FF2B5EF4-FFF2-40B4-BE49-F238E27FC236}">
                <a16:creationId xmlns:a16="http://schemas.microsoft.com/office/drawing/2014/main" id="{6D8D0332-5560-CE4F-8F24-3E592108CEAD}"/>
              </a:ext>
            </a:extLst>
          </p:cNvPr>
          <p:cNvSpPr>
            <a:spLocks noChangeArrowheads="1"/>
          </p:cNvSpPr>
          <p:nvPr userDrawn="1"/>
        </p:nvSpPr>
        <p:spPr bwMode="gray">
          <a:xfrm>
            <a:off x="786384" y="338328"/>
            <a:ext cx="4178808" cy="4178808"/>
          </a:xfrm>
          <a:prstGeom prst="rect">
            <a:avLst/>
          </a:prstGeom>
          <a:solidFill>
            <a:srgbClr val="C8102E">
              <a:alpha val="90000"/>
            </a:srgb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2" name="Title 1"/>
          <p:cNvSpPr>
            <a:spLocks noGrp="1"/>
          </p:cNvSpPr>
          <p:nvPr userDrawn="1">
            <p:ph type="ctrTitle"/>
          </p:nvPr>
        </p:nvSpPr>
        <p:spPr bwMode="gray">
          <a:xfrm>
            <a:off x="1005840" y="685800"/>
            <a:ext cx="3657600" cy="1371600"/>
          </a:xfrm>
        </p:spPr>
        <p:txBody>
          <a:bodyPr anchor="t" anchorCtr="0">
            <a:noAutofit/>
          </a:bodyPr>
          <a:lstStyle>
            <a:lvl1pPr>
              <a:defRPr sz="2600" baseline="0">
                <a:solidFill>
                  <a:schemeClr val="bg1"/>
                </a:solidFill>
              </a:defRPr>
            </a:lvl1pPr>
          </a:lstStyle>
          <a:p>
            <a:r>
              <a:rPr lang="en-US"/>
              <a:t>Click to edit Master title style</a:t>
            </a:r>
          </a:p>
        </p:txBody>
      </p:sp>
      <p:sp>
        <p:nvSpPr>
          <p:cNvPr id="3" name="Subtitle 2"/>
          <p:cNvSpPr>
            <a:spLocks noGrp="1"/>
          </p:cNvSpPr>
          <p:nvPr userDrawn="1">
            <p:ph type="subTitle" idx="1"/>
          </p:nvPr>
        </p:nvSpPr>
        <p:spPr bwMode="gray">
          <a:xfrm>
            <a:off x="1005840" y="2285996"/>
            <a:ext cx="3657600" cy="685800"/>
          </a:xfrm>
        </p:spPr>
        <p:txBody>
          <a:bodyPr>
            <a:noAutofit/>
          </a:bodyPr>
          <a:lstStyle>
            <a:lvl1pPr marL="0" indent="0" algn="l">
              <a:lnSpc>
                <a:spcPct val="110000"/>
              </a:lnSpc>
              <a:spcBef>
                <a:spcPts val="0"/>
              </a:spcBef>
              <a:buNone/>
              <a:defRPr sz="1200" b="1"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1" name="Rectangle 10"/>
          <p:cNvSpPr/>
          <p:nvPr userDrawn="1"/>
        </p:nvSpPr>
        <p:spPr bwMode="gray">
          <a:xfrm>
            <a:off x="0" y="0"/>
            <a:ext cx="9144000" cy="51435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D6D267A7-D1A2-CD43-AF45-759A6B811D37}"/>
              </a:ext>
            </a:extLst>
          </p:cNvPr>
          <p:cNvSpPr/>
          <p:nvPr userDrawn="1"/>
        </p:nvSpPr>
        <p:spPr>
          <a:xfrm>
            <a:off x="484632" y="4517136"/>
            <a:ext cx="301752" cy="3017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Logo, company name&#10;&#10;Description automatically generated">
            <a:extLst>
              <a:ext uri="{FF2B5EF4-FFF2-40B4-BE49-F238E27FC236}">
                <a16:creationId xmlns:a16="http://schemas.microsoft.com/office/drawing/2014/main" id="{AFC415BB-2A32-2347-A1B0-A78E1A12445D}"/>
              </a:ext>
            </a:extLst>
          </p:cNvPr>
          <p:cNvPicPr>
            <a:picLocks noChangeAspect="1"/>
          </p:cNvPicPr>
          <p:nvPr userDrawn="1"/>
        </p:nvPicPr>
        <p:blipFill>
          <a:blip r:embed="rId3"/>
          <a:stretch>
            <a:fillRect/>
          </a:stretch>
        </p:blipFill>
        <p:spPr>
          <a:xfrm>
            <a:off x="7461504" y="3383280"/>
            <a:ext cx="1342482" cy="1645920"/>
          </a:xfrm>
          <a:prstGeom prst="rect">
            <a:avLst/>
          </a:prstGeom>
        </p:spPr>
      </p:pic>
    </p:spTree>
    <p:extLst>
      <p:ext uri="{BB962C8B-B14F-4D97-AF65-F5344CB8AC3E}">
        <p14:creationId xmlns:p14="http://schemas.microsoft.com/office/powerpoint/2010/main" val="26359946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34A0A91-9D96-D54D-B84B-F260D12E8F25}"/>
              </a:ext>
            </a:extLst>
          </p:cNvPr>
          <p:cNvSpPr/>
          <p:nvPr userDrawn="1"/>
        </p:nvSpPr>
        <p:spPr>
          <a:xfrm>
            <a:off x="182880" y="182880"/>
            <a:ext cx="182880"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8779B04-50E5-9440-B8D9-1C7405D5C07D}"/>
              </a:ext>
            </a:extLst>
          </p:cNvPr>
          <p:cNvSpPr/>
          <p:nvPr userDrawn="1"/>
        </p:nvSpPr>
        <p:spPr>
          <a:xfrm>
            <a:off x="365760" y="0"/>
            <a:ext cx="8778240"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bwMode="gray">
          <a:xfrm>
            <a:off x="0" y="4965192"/>
            <a:ext cx="9144000" cy="182880"/>
          </a:xfrm>
          <a:prstGeom prst="rect">
            <a:avLst/>
          </a:prstGeom>
          <a:solidFill>
            <a:srgbClr val="C8C8C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bwMode="gray">
          <a:xfrm>
            <a:off x="548640" y="310896"/>
            <a:ext cx="6510528" cy="685800"/>
          </a:xfrm>
          <a:prstGeom prst="rect">
            <a:avLst/>
          </a:prstGeom>
        </p:spPr>
        <p:txBody>
          <a:bodyPr vert="horz" lIns="0" tIns="0" rIns="0" bIns="0" rtlCol="0" anchor="ctr">
            <a:noAutofit/>
          </a:bodyPr>
          <a:lstStyle/>
          <a:p>
            <a:r>
              <a:rPr lang="en-US"/>
              <a:t>Click to edit Master title style</a:t>
            </a:r>
          </a:p>
        </p:txBody>
      </p:sp>
      <p:sp>
        <p:nvSpPr>
          <p:cNvPr id="3" name="Text Placeholder 2"/>
          <p:cNvSpPr>
            <a:spLocks noGrp="1"/>
          </p:cNvSpPr>
          <p:nvPr>
            <p:ph type="body" idx="1"/>
          </p:nvPr>
        </p:nvSpPr>
        <p:spPr bwMode="gray">
          <a:xfrm>
            <a:off x="548640" y="1188720"/>
            <a:ext cx="6510528" cy="347472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bwMode="gray">
          <a:xfrm>
            <a:off x="7088744" y="4965192"/>
            <a:ext cx="1143000" cy="182880"/>
          </a:xfrm>
          <a:prstGeom prst="rect">
            <a:avLst/>
          </a:prstGeom>
        </p:spPr>
        <p:txBody>
          <a:bodyPr vert="horz" lIns="0" tIns="0" rIns="0" bIns="0" rtlCol="0" anchor="ctr"/>
          <a:lstStyle>
            <a:lvl1pPr algn="r">
              <a:defRPr sz="700">
                <a:solidFill>
                  <a:schemeClr val="accent6"/>
                </a:solidFill>
              </a:defRPr>
            </a:lvl1pPr>
          </a:lstStyle>
          <a:p>
            <a:endParaRPr lang="en-US" dirty="0"/>
          </a:p>
        </p:txBody>
      </p:sp>
      <p:sp>
        <p:nvSpPr>
          <p:cNvPr id="5" name="Footer Placeholder 4"/>
          <p:cNvSpPr>
            <a:spLocks noGrp="1"/>
          </p:cNvSpPr>
          <p:nvPr>
            <p:ph type="ftr" sz="quarter" idx="3"/>
          </p:nvPr>
        </p:nvSpPr>
        <p:spPr bwMode="gray">
          <a:xfrm>
            <a:off x="3950208" y="4965192"/>
            <a:ext cx="3108960" cy="182880"/>
          </a:xfrm>
          <a:prstGeom prst="rect">
            <a:avLst/>
          </a:prstGeom>
        </p:spPr>
        <p:txBody>
          <a:bodyPr vert="horz" lIns="0" tIns="0" rIns="0" bIns="0" rtlCol="0" anchor="ctr"/>
          <a:lstStyle>
            <a:lvl1pPr algn="l">
              <a:defRPr sz="700">
                <a:solidFill>
                  <a:schemeClr val="accent6"/>
                </a:solidFill>
              </a:defRPr>
            </a:lvl1pPr>
          </a:lstStyle>
          <a:p>
            <a:r>
              <a:rPr lang="en-US"/>
              <a:t>DOC-0555472 Rev B</a:t>
            </a:r>
            <a:endParaRPr lang="en-US" dirty="0"/>
          </a:p>
        </p:txBody>
      </p:sp>
      <p:sp>
        <p:nvSpPr>
          <p:cNvPr id="6" name="Slide Number Placeholder 5"/>
          <p:cNvSpPr>
            <a:spLocks noGrp="1"/>
          </p:cNvSpPr>
          <p:nvPr>
            <p:ph type="sldNum" sz="quarter" idx="4"/>
          </p:nvPr>
        </p:nvSpPr>
        <p:spPr bwMode="gray">
          <a:xfrm>
            <a:off x="8229198" y="4965192"/>
            <a:ext cx="365760" cy="182880"/>
          </a:xfrm>
          <a:prstGeom prst="rect">
            <a:avLst/>
          </a:prstGeom>
        </p:spPr>
        <p:txBody>
          <a:bodyPr vert="horz" lIns="0" tIns="0" rIns="0" bIns="0" rtlCol="0" anchor="ctr"/>
          <a:lstStyle>
            <a:lvl1pPr algn="r">
              <a:defRPr sz="700">
                <a:solidFill>
                  <a:schemeClr val="accent6"/>
                </a:solidFill>
              </a:defRPr>
            </a:lvl1pPr>
          </a:lstStyle>
          <a:p>
            <a:fld id="{CDBA9528-BCFE-1E43-A37D-912FF3C527A6}" type="slidenum">
              <a:rPr lang="en-US" smtClean="0"/>
              <a:pPr/>
              <a:t>‹#›</a:t>
            </a:fld>
            <a:endParaRPr lang="en-US" dirty="0"/>
          </a:p>
        </p:txBody>
      </p:sp>
      <p:sp>
        <p:nvSpPr>
          <p:cNvPr id="21" name="Freeform 9" title="Edwards Lifesciences"/>
          <p:cNvSpPr>
            <a:spLocks noEditPoints="1"/>
          </p:cNvSpPr>
          <p:nvPr/>
        </p:nvSpPr>
        <p:spPr bwMode="gray">
          <a:xfrm>
            <a:off x="7633334" y="46188"/>
            <a:ext cx="960120" cy="87162"/>
          </a:xfrm>
          <a:custGeom>
            <a:avLst/>
            <a:gdLst>
              <a:gd name="T0" fmla="*/ 172 w 11328"/>
              <a:gd name="T1" fmla="*/ 190 h 939"/>
              <a:gd name="T2" fmla="*/ 172 w 11328"/>
              <a:gd name="T3" fmla="*/ 820 h 939"/>
              <a:gd name="T4" fmla="*/ 1003 w 11328"/>
              <a:gd name="T5" fmla="*/ 867 h 939"/>
              <a:gd name="T6" fmla="*/ 998 w 11328"/>
              <a:gd name="T7" fmla="*/ 0 h 939"/>
              <a:gd name="T8" fmla="*/ 934 w 11328"/>
              <a:gd name="T9" fmla="*/ 395 h 939"/>
              <a:gd name="T10" fmla="*/ 2038 w 11328"/>
              <a:gd name="T11" fmla="*/ 929 h 939"/>
              <a:gd name="T12" fmla="*/ 1632 w 11328"/>
              <a:gd name="T13" fmla="*/ 929 h 939"/>
              <a:gd name="T14" fmla="*/ 1558 w 11328"/>
              <a:gd name="T15" fmla="*/ 799 h 939"/>
              <a:gd name="T16" fmla="*/ 1972 w 11328"/>
              <a:gd name="T17" fmla="*/ 801 h 939"/>
              <a:gd name="T18" fmla="*/ 2634 w 11328"/>
              <a:gd name="T19" fmla="*/ 929 h 939"/>
              <a:gd name="T20" fmla="*/ 2546 w 11328"/>
              <a:gd name="T21" fmla="*/ 568 h 939"/>
              <a:gd name="T22" fmla="*/ 2376 w 11328"/>
              <a:gd name="T23" fmla="*/ 431 h 939"/>
              <a:gd name="T24" fmla="*/ 2792 w 11328"/>
              <a:gd name="T25" fmla="*/ 929 h 939"/>
              <a:gd name="T26" fmla="*/ 2451 w 11328"/>
              <a:gd name="T27" fmla="*/ 748 h 939"/>
              <a:gd name="T28" fmla="*/ 3225 w 11328"/>
              <a:gd name="T29" fmla="*/ 425 h 939"/>
              <a:gd name="T30" fmla="*/ 3130 w 11328"/>
              <a:gd name="T31" fmla="*/ 315 h 939"/>
              <a:gd name="T32" fmla="*/ 3826 w 11328"/>
              <a:gd name="T33" fmla="*/ 929 h 939"/>
              <a:gd name="T34" fmla="*/ 3821 w 11328"/>
              <a:gd name="T35" fmla="*/ 331 h 939"/>
              <a:gd name="T36" fmla="*/ 3821 w 11328"/>
              <a:gd name="T37" fmla="*/ 403 h 939"/>
              <a:gd name="T38" fmla="*/ 3821 w 11328"/>
              <a:gd name="T39" fmla="*/ 403 h 939"/>
              <a:gd name="T40" fmla="*/ 4397 w 11328"/>
              <a:gd name="T41" fmla="*/ 772 h 939"/>
              <a:gd name="T42" fmla="*/ 4536 w 11328"/>
              <a:gd name="T43" fmla="*/ 335 h 939"/>
              <a:gd name="T44" fmla="*/ 4434 w 11328"/>
              <a:gd name="T45" fmla="*/ 579 h 939"/>
              <a:gd name="T46" fmla="*/ 5124 w 11328"/>
              <a:gd name="T47" fmla="*/ 82 h 939"/>
              <a:gd name="T48" fmla="*/ 5605 w 11328"/>
              <a:gd name="T49" fmla="*/ 227 h 939"/>
              <a:gd name="T50" fmla="*/ 5523 w 11328"/>
              <a:gd name="T51" fmla="*/ 929 h 939"/>
              <a:gd name="T52" fmla="*/ 6217 w 11328"/>
              <a:gd name="T53" fmla="*/ 112 h 939"/>
              <a:gd name="T54" fmla="*/ 6196 w 11328"/>
              <a:gd name="T55" fmla="*/ 316 h 939"/>
              <a:gd name="T56" fmla="*/ 5905 w 11328"/>
              <a:gd name="T57" fmla="*/ 407 h 939"/>
              <a:gd name="T58" fmla="*/ 5917 w 11328"/>
              <a:gd name="T59" fmla="*/ 131 h 939"/>
              <a:gd name="T60" fmla="*/ 6430 w 11328"/>
              <a:gd name="T61" fmla="*/ 645 h 939"/>
              <a:gd name="T62" fmla="*/ 6260 w 11328"/>
              <a:gd name="T63" fmla="*/ 623 h 939"/>
              <a:gd name="T64" fmla="*/ 6430 w 11328"/>
              <a:gd name="T65" fmla="*/ 633 h 939"/>
              <a:gd name="T66" fmla="*/ 6646 w 11328"/>
              <a:gd name="T67" fmla="*/ 547 h 939"/>
              <a:gd name="T68" fmla="*/ 7083 w 11328"/>
              <a:gd name="T69" fmla="*/ 840 h 939"/>
              <a:gd name="T70" fmla="*/ 7136 w 11328"/>
              <a:gd name="T71" fmla="*/ 303 h 939"/>
              <a:gd name="T72" fmla="*/ 7135 w 11328"/>
              <a:gd name="T73" fmla="*/ 534 h 939"/>
              <a:gd name="T74" fmla="*/ 7780 w 11328"/>
              <a:gd name="T75" fmla="*/ 402 h 939"/>
              <a:gd name="T76" fmla="*/ 7732 w 11328"/>
              <a:gd name="T77" fmla="*/ 939 h 939"/>
              <a:gd name="T78" fmla="*/ 7890 w 11328"/>
              <a:gd name="T79" fmla="*/ 431 h 939"/>
              <a:gd name="T80" fmla="*/ 8114 w 11328"/>
              <a:gd name="T81" fmla="*/ 227 h 939"/>
              <a:gd name="T82" fmla="*/ 8032 w 11328"/>
              <a:gd name="T83" fmla="*/ 929 h 939"/>
              <a:gd name="T84" fmla="*/ 8862 w 11328"/>
              <a:gd name="T85" fmla="*/ 903 h 939"/>
              <a:gd name="T86" fmla="*/ 8885 w 11328"/>
              <a:gd name="T87" fmla="*/ 623 h 939"/>
              <a:gd name="T88" fmla="*/ 8511 w 11328"/>
              <a:gd name="T89" fmla="*/ 475 h 939"/>
              <a:gd name="T90" fmla="*/ 9398 w 11328"/>
              <a:gd name="T91" fmla="*/ 577 h 939"/>
              <a:gd name="T92" fmla="*/ 9018 w 11328"/>
              <a:gd name="T93" fmla="*/ 929 h 939"/>
              <a:gd name="T94" fmla="*/ 9558 w 11328"/>
              <a:gd name="T95" fmla="*/ 438 h 939"/>
              <a:gd name="T96" fmla="*/ 10046 w 11328"/>
              <a:gd name="T97" fmla="*/ 402 h 939"/>
              <a:gd name="T98" fmla="*/ 9998 w 11328"/>
              <a:gd name="T99" fmla="*/ 939 h 939"/>
              <a:gd name="T100" fmla="*/ 10157 w 11328"/>
              <a:gd name="T101" fmla="*/ 431 h 939"/>
              <a:gd name="T102" fmla="*/ 10781 w 11328"/>
              <a:gd name="T103" fmla="*/ 903 h 939"/>
              <a:gd name="T104" fmla="*/ 10804 w 11328"/>
              <a:gd name="T105" fmla="*/ 623 h 939"/>
              <a:gd name="T106" fmla="*/ 10429 w 11328"/>
              <a:gd name="T107" fmla="*/ 475 h 939"/>
              <a:gd name="T108" fmla="*/ 10884 w 11328"/>
              <a:gd name="T109" fmla="*/ 903 h 939"/>
              <a:gd name="T110" fmla="*/ 11028 w 11328"/>
              <a:gd name="T111" fmla="*/ 653 h 939"/>
              <a:gd name="T112" fmla="*/ 11148 w 11328"/>
              <a:gd name="T113" fmla="*/ 399 h 939"/>
              <a:gd name="T114" fmla="*/ 11092 w 11328"/>
              <a:gd name="T115" fmla="*/ 939 h 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328" h="939">
                <a:moveTo>
                  <a:pt x="0" y="929"/>
                </a:moveTo>
                <a:cubicBezTo>
                  <a:pt x="0" y="82"/>
                  <a:pt x="0" y="82"/>
                  <a:pt x="0" y="82"/>
                </a:cubicBezTo>
                <a:cubicBezTo>
                  <a:pt x="457" y="82"/>
                  <a:pt x="457" y="82"/>
                  <a:pt x="457" y="82"/>
                </a:cubicBezTo>
                <a:cubicBezTo>
                  <a:pt x="457" y="190"/>
                  <a:pt x="457" y="190"/>
                  <a:pt x="457" y="190"/>
                </a:cubicBezTo>
                <a:cubicBezTo>
                  <a:pt x="172" y="190"/>
                  <a:pt x="172" y="190"/>
                  <a:pt x="172" y="190"/>
                </a:cubicBezTo>
                <a:cubicBezTo>
                  <a:pt x="172" y="436"/>
                  <a:pt x="172" y="436"/>
                  <a:pt x="172" y="436"/>
                </a:cubicBezTo>
                <a:cubicBezTo>
                  <a:pt x="425" y="436"/>
                  <a:pt x="425" y="436"/>
                  <a:pt x="425" y="436"/>
                </a:cubicBezTo>
                <a:cubicBezTo>
                  <a:pt x="425" y="545"/>
                  <a:pt x="425" y="545"/>
                  <a:pt x="425" y="545"/>
                </a:cubicBezTo>
                <a:cubicBezTo>
                  <a:pt x="172" y="545"/>
                  <a:pt x="172" y="545"/>
                  <a:pt x="172" y="545"/>
                </a:cubicBezTo>
                <a:cubicBezTo>
                  <a:pt x="172" y="820"/>
                  <a:pt x="172" y="820"/>
                  <a:pt x="172" y="820"/>
                </a:cubicBezTo>
                <a:cubicBezTo>
                  <a:pt x="472" y="820"/>
                  <a:pt x="472" y="820"/>
                  <a:pt x="472" y="820"/>
                </a:cubicBezTo>
                <a:cubicBezTo>
                  <a:pt x="472" y="929"/>
                  <a:pt x="472" y="929"/>
                  <a:pt x="472" y="929"/>
                </a:cubicBezTo>
                <a:lnTo>
                  <a:pt x="0" y="929"/>
                </a:lnTo>
                <a:close/>
                <a:moveTo>
                  <a:pt x="1003" y="929"/>
                </a:moveTo>
                <a:cubicBezTo>
                  <a:pt x="1003" y="867"/>
                  <a:pt x="1003" y="867"/>
                  <a:pt x="1003" y="867"/>
                </a:cubicBezTo>
                <a:cubicBezTo>
                  <a:pt x="1003" y="867"/>
                  <a:pt x="959" y="937"/>
                  <a:pt x="834" y="937"/>
                </a:cubicBezTo>
                <a:cubicBezTo>
                  <a:pt x="682" y="937"/>
                  <a:pt x="582" y="833"/>
                  <a:pt x="582" y="634"/>
                </a:cubicBezTo>
                <a:cubicBezTo>
                  <a:pt x="582" y="430"/>
                  <a:pt x="707" y="305"/>
                  <a:pt x="871" y="305"/>
                </a:cubicBezTo>
                <a:cubicBezTo>
                  <a:pt x="962" y="305"/>
                  <a:pt x="998" y="331"/>
                  <a:pt x="998" y="331"/>
                </a:cubicBezTo>
                <a:cubicBezTo>
                  <a:pt x="998" y="0"/>
                  <a:pt x="998" y="0"/>
                  <a:pt x="998" y="0"/>
                </a:cubicBezTo>
                <a:cubicBezTo>
                  <a:pt x="1166" y="0"/>
                  <a:pt x="1166" y="0"/>
                  <a:pt x="1166" y="0"/>
                </a:cubicBezTo>
                <a:cubicBezTo>
                  <a:pt x="1166" y="929"/>
                  <a:pt x="1166" y="929"/>
                  <a:pt x="1166" y="929"/>
                </a:cubicBezTo>
                <a:lnTo>
                  <a:pt x="1003" y="929"/>
                </a:lnTo>
                <a:close/>
                <a:moveTo>
                  <a:pt x="998" y="403"/>
                </a:moveTo>
                <a:cubicBezTo>
                  <a:pt x="998" y="403"/>
                  <a:pt x="973" y="395"/>
                  <a:pt x="934" y="395"/>
                </a:cubicBezTo>
                <a:cubicBezTo>
                  <a:pt x="798" y="395"/>
                  <a:pt x="756" y="492"/>
                  <a:pt x="756" y="622"/>
                </a:cubicBezTo>
                <a:cubicBezTo>
                  <a:pt x="756" y="748"/>
                  <a:pt x="808" y="831"/>
                  <a:pt x="912" y="831"/>
                </a:cubicBezTo>
                <a:cubicBezTo>
                  <a:pt x="966" y="831"/>
                  <a:pt x="998" y="813"/>
                  <a:pt x="998" y="813"/>
                </a:cubicBezTo>
                <a:lnTo>
                  <a:pt x="998" y="403"/>
                </a:lnTo>
                <a:close/>
                <a:moveTo>
                  <a:pt x="2038" y="929"/>
                </a:moveTo>
                <a:cubicBezTo>
                  <a:pt x="1870" y="929"/>
                  <a:pt x="1870" y="929"/>
                  <a:pt x="1870" y="929"/>
                </a:cubicBezTo>
                <a:cubicBezTo>
                  <a:pt x="1766" y="528"/>
                  <a:pt x="1766" y="528"/>
                  <a:pt x="1766" y="528"/>
                </a:cubicBezTo>
                <a:cubicBezTo>
                  <a:pt x="1751" y="468"/>
                  <a:pt x="1751" y="448"/>
                  <a:pt x="1751" y="448"/>
                </a:cubicBezTo>
                <a:cubicBezTo>
                  <a:pt x="1751" y="448"/>
                  <a:pt x="1751" y="473"/>
                  <a:pt x="1736" y="527"/>
                </a:cubicBezTo>
                <a:cubicBezTo>
                  <a:pt x="1632" y="929"/>
                  <a:pt x="1632" y="929"/>
                  <a:pt x="1632" y="929"/>
                </a:cubicBezTo>
                <a:cubicBezTo>
                  <a:pt x="1459" y="929"/>
                  <a:pt x="1459" y="929"/>
                  <a:pt x="1459" y="929"/>
                </a:cubicBezTo>
                <a:cubicBezTo>
                  <a:pt x="1270" y="315"/>
                  <a:pt x="1270" y="315"/>
                  <a:pt x="1270" y="315"/>
                </a:cubicBezTo>
                <a:cubicBezTo>
                  <a:pt x="1440" y="315"/>
                  <a:pt x="1440" y="315"/>
                  <a:pt x="1440" y="315"/>
                </a:cubicBezTo>
                <a:cubicBezTo>
                  <a:pt x="1536" y="688"/>
                  <a:pt x="1536" y="688"/>
                  <a:pt x="1536" y="688"/>
                </a:cubicBezTo>
                <a:cubicBezTo>
                  <a:pt x="1556" y="767"/>
                  <a:pt x="1558" y="799"/>
                  <a:pt x="1558" y="799"/>
                </a:cubicBezTo>
                <a:cubicBezTo>
                  <a:pt x="1558" y="799"/>
                  <a:pt x="1559" y="774"/>
                  <a:pt x="1577" y="703"/>
                </a:cubicBezTo>
                <a:cubicBezTo>
                  <a:pt x="1678" y="315"/>
                  <a:pt x="1678" y="315"/>
                  <a:pt x="1678" y="315"/>
                </a:cubicBezTo>
                <a:cubicBezTo>
                  <a:pt x="1849" y="315"/>
                  <a:pt x="1849" y="315"/>
                  <a:pt x="1849" y="315"/>
                </a:cubicBezTo>
                <a:cubicBezTo>
                  <a:pt x="1954" y="708"/>
                  <a:pt x="1954" y="708"/>
                  <a:pt x="1954" y="708"/>
                </a:cubicBezTo>
                <a:cubicBezTo>
                  <a:pt x="1972" y="778"/>
                  <a:pt x="1972" y="801"/>
                  <a:pt x="1972" y="801"/>
                </a:cubicBezTo>
                <a:cubicBezTo>
                  <a:pt x="1972" y="801"/>
                  <a:pt x="1974" y="763"/>
                  <a:pt x="1993" y="688"/>
                </a:cubicBezTo>
                <a:cubicBezTo>
                  <a:pt x="2088" y="315"/>
                  <a:pt x="2088" y="315"/>
                  <a:pt x="2088" y="315"/>
                </a:cubicBezTo>
                <a:cubicBezTo>
                  <a:pt x="2234" y="315"/>
                  <a:pt x="2234" y="315"/>
                  <a:pt x="2234" y="315"/>
                </a:cubicBezTo>
                <a:lnTo>
                  <a:pt x="2038" y="929"/>
                </a:lnTo>
                <a:close/>
                <a:moveTo>
                  <a:pt x="2634" y="929"/>
                </a:moveTo>
                <a:cubicBezTo>
                  <a:pt x="2634" y="874"/>
                  <a:pt x="2634" y="874"/>
                  <a:pt x="2634" y="874"/>
                </a:cubicBezTo>
                <a:cubicBezTo>
                  <a:pt x="2634" y="874"/>
                  <a:pt x="2589" y="937"/>
                  <a:pt x="2477" y="937"/>
                </a:cubicBezTo>
                <a:cubicBezTo>
                  <a:pt x="2361" y="937"/>
                  <a:pt x="2285" y="869"/>
                  <a:pt x="2285" y="757"/>
                </a:cubicBezTo>
                <a:cubicBezTo>
                  <a:pt x="2285" y="690"/>
                  <a:pt x="2309" y="642"/>
                  <a:pt x="2354" y="610"/>
                </a:cubicBezTo>
                <a:cubicBezTo>
                  <a:pt x="2405" y="573"/>
                  <a:pt x="2474" y="568"/>
                  <a:pt x="2546" y="568"/>
                </a:cubicBezTo>
                <a:cubicBezTo>
                  <a:pt x="2586" y="568"/>
                  <a:pt x="2631" y="571"/>
                  <a:pt x="2631" y="571"/>
                </a:cubicBezTo>
                <a:cubicBezTo>
                  <a:pt x="2631" y="532"/>
                  <a:pt x="2631" y="532"/>
                  <a:pt x="2631" y="532"/>
                </a:cubicBezTo>
                <a:cubicBezTo>
                  <a:pt x="2631" y="502"/>
                  <a:pt x="2628" y="473"/>
                  <a:pt x="2621" y="454"/>
                </a:cubicBezTo>
                <a:cubicBezTo>
                  <a:pt x="2606" y="413"/>
                  <a:pt x="2568" y="400"/>
                  <a:pt x="2516" y="400"/>
                </a:cubicBezTo>
                <a:cubicBezTo>
                  <a:pt x="2432" y="400"/>
                  <a:pt x="2376" y="431"/>
                  <a:pt x="2376" y="431"/>
                </a:cubicBezTo>
                <a:cubicBezTo>
                  <a:pt x="2343" y="336"/>
                  <a:pt x="2343" y="336"/>
                  <a:pt x="2343" y="336"/>
                </a:cubicBezTo>
                <a:cubicBezTo>
                  <a:pt x="2343" y="336"/>
                  <a:pt x="2421" y="301"/>
                  <a:pt x="2559" y="301"/>
                </a:cubicBezTo>
                <a:cubicBezTo>
                  <a:pt x="2718" y="301"/>
                  <a:pt x="2763" y="369"/>
                  <a:pt x="2780" y="415"/>
                </a:cubicBezTo>
                <a:cubicBezTo>
                  <a:pt x="2793" y="453"/>
                  <a:pt x="2792" y="520"/>
                  <a:pt x="2792" y="562"/>
                </a:cubicBezTo>
                <a:cubicBezTo>
                  <a:pt x="2792" y="929"/>
                  <a:pt x="2792" y="929"/>
                  <a:pt x="2792" y="929"/>
                </a:cubicBezTo>
                <a:lnTo>
                  <a:pt x="2634" y="929"/>
                </a:lnTo>
                <a:close/>
                <a:moveTo>
                  <a:pt x="2631" y="646"/>
                </a:moveTo>
                <a:cubicBezTo>
                  <a:pt x="2631" y="646"/>
                  <a:pt x="2620" y="645"/>
                  <a:pt x="2574" y="645"/>
                </a:cubicBezTo>
                <a:cubicBezTo>
                  <a:pt x="2537" y="645"/>
                  <a:pt x="2507" y="651"/>
                  <a:pt x="2483" y="670"/>
                </a:cubicBezTo>
                <a:cubicBezTo>
                  <a:pt x="2459" y="689"/>
                  <a:pt x="2451" y="721"/>
                  <a:pt x="2451" y="748"/>
                </a:cubicBezTo>
                <a:cubicBezTo>
                  <a:pt x="2451" y="823"/>
                  <a:pt x="2506" y="843"/>
                  <a:pt x="2556" y="843"/>
                </a:cubicBezTo>
                <a:cubicBezTo>
                  <a:pt x="2606" y="843"/>
                  <a:pt x="2631" y="829"/>
                  <a:pt x="2631" y="829"/>
                </a:cubicBezTo>
                <a:lnTo>
                  <a:pt x="2631" y="646"/>
                </a:lnTo>
                <a:close/>
                <a:moveTo>
                  <a:pt x="3324" y="455"/>
                </a:moveTo>
                <a:cubicBezTo>
                  <a:pt x="3315" y="448"/>
                  <a:pt x="3280" y="425"/>
                  <a:pt x="3225" y="425"/>
                </a:cubicBezTo>
                <a:cubicBezTo>
                  <a:pt x="3167" y="425"/>
                  <a:pt x="3135" y="447"/>
                  <a:pt x="3135" y="447"/>
                </a:cubicBezTo>
                <a:cubicBezTo>
                  <a:pt x="3135" y="929"/>
                  <a:pt x="3135" y="929"/>
                  <a:pt x="3135" y="929"/>
                </a:cubicBezTo>
                <a:cubicBezTo>
                  <a:pt x="2967" y="929"/>
                  <a:pt x="2967" y="929"/>
                  <a:pt x="2967" y="929"/>
                </a:cubicBezTo>
                <a:cubicBezTo>
                  <a:pt x="2967" y="315"/>
                  <a:pt x="2967" y="315"/>
                  <a:pt x="2967" y="315"/>
                </a:cubicBezTo>
                <a:cubicBezTo>
                  <a:pt x="3130" y="315"/>
                  <a:pt x="3130" y="315"/>
                  <a:pt x="3130" y="315"/>
                </a:cubicBezTo>
                <a:cubicBezTo>
                  <a:pt x="3130" y="396"/>
                  <a:pt x="3130" y="396"/>
                  <a:pt x="3130" y="396"/>
                </a:cubicBezTo>
                <a:cubicBezTo>
                  <a:pt x="3130" y="396"/>
                  <a:pt x="3173" y="305"/>
                  <a:pt x="3278" y="305"/>
                </a:cubicBezTo>
                <a:cubicBezTo>
                  <a:pt x="3316" y="305"/>
                  <a:pt x="3340" y="313"/>
                  <a:pt x="3358" y="321"/>
                </a:cubicBezTo>
                <a:lnTo>
                  <a:pt x="3324" y="455"/>
                </a:lnTo>
                <a:close/>
                <a:moveTo>
                  <a:pt x="3826" y="929"/>
                </a:moveTo>
                <a:cubicBezTo>
                  <a:pt x="3826" y="867"/>
                  <a:pt x="3826" y="867"/>
                  <a:pt x="3826" y="867"/>
                </a:cubicBezTo>
                <a:cubicBezTo>
                  <a:pt x="3826" y="867"/>
                  <a:pt x="3781" y="937"/>
                  <a:pt x="3657" y="937"/>
                </a:cubicBezTo>
                <a:cubicBezTo>
                  <a:pt x="3504" y="937"/>
                  <a:pt x="3405" y="833"/>
                  <a:pt x="3405" y="634"/>
                </a:cubicBezTo>
                <a:cubicBezTo>
                  <a:pt x="3405" y="430"/>
                  <a:pt x="3529" y="305"/>
                  <a:pt x="3694" y="305"/>
                </a:cubicBezTo>
                <a:cubicBezTo>
                  <a:pt x="3785" y="305"/>
                  <a:pt x="3821" y="331"/>
                  <a:pt x="3821" y="331"/>
                </a:cubicBezTo>
                <a:cubicBezTo>
                  <a:pt x="3821" y="0"/>
                  <a:pt x="3821" y="0"/>
                  <a:pt x="3821" y="0"/>
                </a:cubicBezTo>
                <a:cubicBezTo>
                  <a:pt x="3989" y="0"/>
                  <a:pt x="3989" y="0"/>
                  <a:pt x="3989" y="0"/>
                </a:cubicBezTo>
                <a:cubicBezTo>
                  <a:pt x="3989" y="929"/>
                  <a:pt x="3989" y="929"/>
                  <a:pt x="3989" y="929"/>
                </a:cubicBezTo>
                <a:lnTo>
                  <a:pt x="3826" y="929"/>
                </a:lnTo>
                <a:close/>
                <a:moveTo>
                  <a:pt x="3821" y="403"/>
                </a:moveTo>
                <a:cubicBezTo>
                  <a:pt x="3821" y="403"/>
                  <a:pt x="3796" y="395"/>
                  <a:pt x="3756" y="395"/>
                </a:cubicBezTo>
                <a:cubicBezTo>
                  <a:pt x="3621" y="395"/>
                  <a:pt x="3579" y="492"/>
                  <a:pt x="3579" y="622"/>
                </a:cubicBezTo>
                <a:cubicBezTo>
                  <a:pt x="3579" y="748"/>
                  <a:pt x="3630" y="831"/>
                  <a:pt x="3735" y="831"/>
                </a:cubicBezTo>
                <a:cubicBezTo>
                  <a:pt x="3789" y="831"/>
                  <a:pt x="3821" y="813"/>
                  <a:pt x="3821" y="813"/>
                </a:cubicBezTo>
                <a:lnTo>
                  <a:pt x="3821" y="403"/>
                </a:lnTo>
                <a:close/>
                <a:moveTo>
                  <a:pt x="4313" y="939"/>
                </a:moveTo>
                <a:cubicBezTo>
                  <a:pt x="4171" y="939"/>
                  <a:pt x="4105" y="903"/>
                  <a:pt x="4105" y="903"/>
                </a:cubicBezTo>
                <a:cubicBezTo>
                  <a:pt x="4139" y="807"/>
                  <a:pt x="4139" y="807"/>
                  <a:pt x="4139" y="807"/>
                </a:cubicBezTo>
                <a:cubicBezTo>
                  <a:pt x="4139" y="807"/>
                  <a:pt x="4194" y="840"/>
                  <a:pt x="4295" y="840"/>
                </a:cubicBezTo>
                <a:cubicBezTo>
                  <a:pt x="4361" y="840"/>
                  <a:pt x="4397" y="817"/>
                  <a:pt x="4397" y="772"/>
                </a:cubicBezTo>
                <a:cubicBezTo>
                  <a:pt x="4397" y="736"/>
                  <a:pt x="4380" y="725"/>
                  <a:pt x="4339" y="702"/>
                </a:cubicBezTo>
                <a:cubicBezTo>
                  <a:pt x="4249" y="653"/>
                  <a:pt x="4249" y="653"/>
                  <a:pt x="4249" y="653"/>
                </a:cubicBezTo>
                <a:cubicBezTo>
                  <a:pt x="4169" y="609"/>
                  <a:pt x="4127" y="564"/>
                  <a:pt x="4127" y="478"/>
                </a:cubicBezTo>
                <a:cubicBezTo>
                  <a:pt x="4127" y="361"/>
                  <a:pt x="4211" y="303"/>
                  <a:pt x="4348" y="303"/>
                </a:cubicBezTo>
                <a:cubicBezTo>
                  <a:pt x="4469" y="303"/>
                  <a:pt x="4536" y="335"/>
                  <a:pt x="4536" y="335"/>
                </a:cubicBezTo>
                <a:cubicBezTo>
                  <a:pt x="4503" y="431"/>
                  <a:pt x="4503" y="431"/>
                  <a:pt x="4503" y="431"/>
                </a:cubicBezTo>
                <a:cubicBezTo>
                  <a:pt x="4503" y="431"/>
                  <a:pt x="4446" y="399"/>
                  <a:pt x="4369" y="399"/>
                </a:cubicBezTo>
                <a:cubicBezTo>
                  <a:pt x="4319" y="399"/>
                  <a:pt x="4275" y="412"/>
                  <a:pt x="4275" y="459"/>
                </a:cubicBezTo>
                <a:cubicBezTo>
                  <a:pt x="4275" y="497"/>
                  <a:pt x="4297" y="509"/>
                  <a:pt x="4347" y="534"/>
                </a:cubicBezTo>
                <a:cubicBezTo>
                  <a:pt x="4434" y="579"/>
                  <a:pt x="4434" y="579"/>
                  <a:pt x="4434" y="579"/>
                </a:cubicBezTo>
                <a:cubicBezTo>
                  <a:pt x="4509" y="617"/>
                  <a:pt x="4549" y="664"/>
                  <a:pt x="4549" y="747"/>
                </a:cubicBezTo>
                <a:cubicBezTo>
                  <a:pt x="4549" y="887"/>
                  <a:pt x="4440" y="939"/>
                  <a:pt x="4313" y="939"/>
                </a:cubicBezTo>
                <a:close/>
                <a:moveTo>
                  <a:pt x="4953" y="929"/>
                </a:moveTo>
                <a:cubicBezTo>
                  <a:pt x="4953" y="82"/>
                  <a:pt x="4953" y="82"/>
                  <a:pt x="4953" y="82"/>
                </a:cubicBezTo>
                <a:cubicBezTo>
                  <a:pt x="5124" y="82"/>
                  <a:pt x="5124" y="82"/>
                  <a:pt x="5124" y="82"/>
                </a:cubicBezTo>
                <a:cubicBezTo>
                  <a:pt x="5124" y="820"/>
                  <a:pt x="5124" y="820"/>
                  <a:pt x="5124" y="820"/>
                </a:cubicBezTo>
                <a:cubicBezTo>
                  <a:pt x="5421" y="820"/>
                  <a:pt x="5421" y="820"/>
                  <a:pt x="5421" y="820"/>
                </a:cubicBezTo>
                <a:cubicBezTo>
                  <a:pt x="5421" y="929"/>
                  <a:pt x="5421" y="929"/>
                  <a:pt x="5421" y="929"/>
                </a:cubicBezTo>
                <a:lnTo>
                  <a:pt x="4953" y="929"/>
                </a:lnTo>
                <a:close/>
                <a:moveTo>
                  <a:pt x="5605" y="227"/>
                </a:moveTo>
                <a:cubicBezTo>
                  <a:pt x="5547" y="227"/>
                  <a:pt x="5509" y="192"/>
                  <a:pt x="5509" y="141"/>
                </a:cubicBezTo>
                <a:cubicBezTo>
                  <a:pt x="5509" y="85"/>
                  <a:pt x="5547" y="51"/>
                  <a:pt x="5608" y="51"/>
                </a:cubicBezTo>
                <a:cubicBezTo>
                  <a:pt x="5666" y="51"/>
                  <a:pt x="5704" y="85"/>
                  <a:pt x="5704" y="137"/>
                </a:cubicBezTo>
                <a:cubicBezTo>
                  <a:pt x="5704" y="192"/>
                  <a:pt x="5666" y="227"/>
                  <a:pt x="5605" y="227"/>
                </a:cubicBezTo>
                <a:close/>
                <a:moveTo>
                  <a:pt x="5523" y="929"/>
                </a:moveTo>
                <a:cubicBezTo>
                  <a:pt x="5523" y="315"/>
                  <a:pt x="5523" y="315"/>
                  <a:pt x="5523" y="315"/>
                </a:cubicBezTo>
                <a:cubicBezTo>
                  <a:pt x="5691" y="315"/>
                  <a:pt x="5691" y="315"/>
                  <a:pt x="5691" y="315"/>
                </a:cubicBezTo>
                <a:cubicBezTo>
                  <a:pt x="5691" y="929"/>
                  <a:pt x="5691" y="929"/>
                  <a:pt x="5691" y="929"/>
                </a:cubicBezTo>
                <a:lnTo>
                  <a:pt x="5523" y="929"/>
                </a:lnTo>
                <a:close/>
                <a:moveTo>
                  <a:pt x="6217" y="112"/>
                </a:moveTo>
                <a:cubicBezTo>
                  <a:pt x="6217" y="112"/>
                  <a:pt x="6194" y="96"/>
                  <a:pt x="6154" y="96"/>
                </a:cubicBezTo>
                <a:cubicBezTo>
                  <a:pt x="6115" y="96"/>
                  <a:pt x="6094" y="111"/>
                  <a:pt x="6082" y="132"/>
                </a:cubicBezTo>
                <a:cubicBezTo>
                  <a:pt x="6071" y="151"/>
                  <a:pt x="6070" y="181"/>
                  <a:pt x="6070" y="227"/>
                </a:cubicBezTo>
                <a:cubicBezTo>
                  <a:pt x="6070" y="316"/>
                  <a:pt x="6070" y="316"/>
                  <a:pt x="6070" y="316"/>
                </a:cubicBezTo>
                <a:cubicBezTo>
                  <a:pt x="6196" y="316"/>
                  <a:pt x="6196" y="316"/>
                  <a:pt x="6196" y="316"/>
                </a:cubicBezTo>
                <a:cubicBezTo>
                  <a:pt x="6196" y="407"/>
                  <a:pt x="6196" y="407"/>
                  <a:pt x="6196" y="407"/>
                </a:cubicBezTo>
                <a:cubicBezTo>
                  <a:pt x="6070" y="407"/>
                  <a:pt x="6070" y="407"/>
                  <a:pt x="6070" y="407"/>
                </a:cubicBezTo>
                <a:cubicBezTo>
                  <a:pt x="6070" y="929"/>
                  <a:pt x="6070" y="929"/>
                  <a:pt x="6070" y="929"/>
                </a:cubicBezTo>
                <a:cubicBezTo>
                  <a:pt x="5905" y="929"/>
                  <a:pt x="5905" y="929"/>
                  <a:pt x="5905" y="929"/>
                </a:cubicBezTo>
                <a:cubicBezTo>
                  <a:pt x="5905" y="407"/>
                  <a:pt x="5905" y="407"/>
                  <a:pt x="5905" y="407"/>
                </a:cubicBezTo>
                <a:cubicBezTo>
                  <a:pt x="5828" y="407"/>
                  <a:pt x="5828" y="407"/>
                  <a:pt x="5828" y="407"/>
                </a:cubicBezTo>
                <a:cubicBezTo>
                  <a:pt x="5828" y="316"/>
                  <a:pt x="5828" y="316"/>
                  <a:pt x="5828" y="316"/>
                </a:cubicBezTo>
                <a:cubicBezTo>
                  <a:pt x="5905" y="316"/>
                  <a:pt x="5905" y="316"/>
                  <a:pt x="5905" y="316"/>
                </a:cubicBezTo>
                <a:cubicBezTo>
                  <a:pt x="5905" y="283"/>
                  <a:pt x="5905" y="283"/>
                  <a:pt x="5905" y="283"/>
                </a:cubicBezTo>
                <a:cubicBezTo>
                  <a:pt x="5905" y="249"/>
                  <a:pt x="5903" y="174"/>
                  <a:pt x="5917" y="131"/>
                </a:cubicBezTo>
                <a:cubicBezTo>
                  <a:pt x="5943" y="46"/>
                  <a:pt x="6005" y="0"/>
                  <a:pt x="6121" y="0"/>
                </a:cubicBezTo>
                <a:cubicBezTo>
                  <a:pt x="6203" y="0"/>
                  <a:pt x="6245" y="21"/>
                  <a:pt x="6245" y="21"/>
                </a:cubicBezTo>
                <a:lnTo>
                  <a:pt x="6217" y="112"/>
                </a:lnTo>
                <a:close/>
                <a:moveTo>
                  <a:pt x="6430" y="633"/>
                </a:moveTo>
                <a:cubicBezTo>
                  <a:pt x="6430" y="636"/>
                  <a:pt x="6430" y="645"/>
                  <a:pt x="6430" y="645"/>
                </a:cubicBezTo>
                <a:cubicBezTo>
                  <a:pt x="6430" y="765"/>
                  <a:pt x="6508" y="838"/>
                  <a:pt x="6627" y="838"/>
                </a:cubicBezTo>
                <a:cubicBezTo>
                  <a:pt x="6711" y="838"/>
                  <a:pt x="6758" y="810"/>
                  <a:pt x="6758" y="810"/>
                </a:cubicBezTo>
                <a:cubicBezTo>
                  <a:pt x="6790" y="903"/>
                  <a:pt x="6790" y="903"/>
                  <a:pt x="6790" y="903"/>
                </a:cubicBezTo>
                <a:cubicBezTo>
                  <a:pt x="6790" y="903"/>
                  <a:pt x="6723" y="939"/>
                  <a:pt x="6579" y="939"/>
                </a:cubicBezTo>
                <a:cubicBezTo>
                  <a:pt x="6411" y="939"/>
                  <a:pt x="6260" y="869"/>
                  <a:pt x="6260" y="623"/>
                </a:cubicBezTo>
                <a:cubicBezTo>
                  <a:pt x="6260" y="508"/>
                  <a:pt x="6303" y="303"/>
                  <a:pt x="6553" y="303"/>
                </a:cubicBezTo>
                <a:cubicBezTo>
                  <a:pt x="6674" y="303"/>
                  <a:pt x="6737" y="347"/>
                  <a:pt x="6776" y="414"/>
                </a:cubicBezTo>
                <a:cubicBezTo>
                  <a:pt x="6809" y="474"/>
                  <a:pt x="6813" y="556"/>
                  <a:pt x="6813" y="623"/>
                </a:cubicBezTo>
                <a:cubicBezTo>
                  <a:pt x="6813" y="624"/>
                  <a:pt x="6813" y="630"/>
                  <a:pt x="6813" y="633"/>
                </a:cubicBezTo>
                <a:lnTo>
                  <a:pt x="6430" y="633"/>
                </a:lnTo>
                <a:close/>
                <a:moveTo>
                  <a:pt x="6646" y="521"/>
                </a:moveTo>
                <a:cubicBezTo>
                  <a:pt x="6646" y="430"/>
                  <a:pt x="6613" y="384"/>
                  <a:pt x="6541" y="384"/>
                </a:cubicBezTo>
                <a:cubicBezTo>
                  <a:pt x="6481" y="384"/>
                  <a:pt x="6452" y="420"/>
                  <a:pt x="6439" y="475"/>
                </a:cubicBezTo>
                <a:cubicBezTo>
                  <a:pt x="6431" y="505"/>
                  <a:pt x="6431" y="537"/>
                  <a:pt x="6431" y="547"/>
                </a:cubicBezTo>
                <a:cubicBezTo>
                  <a:pt x="6646" y="547"/>
                  <a:pt x="6646" y="547"/>
                  <a:pt x="6646" y="547"/>
                </a:cubicBezTo>
                <a:lnTo>
                  <a:pt x="6646" y="521"/>
                </a:lnTo>
                <a:close/>
                <a:moveTo>
                  <a:pt x="7101" y="939"/>
                </a:moveTo>
                <a:cubicBezTo>
                  <a:pt x="6959" y="939"/>
                  <a:pt x="6893" y="903"/>
                  <a:pt x="6893" y="903"/>
                </a:cubicBezTo>
                <a:cubicBezTo>
                  <a:pt x="6927" y="807"/>
                  <a:pt x="6927" y="807"/>
                  <a:pt x="6927" y="807"/>
                </a:cubicBezTo>
                <a:cubicBezTo>
                  <a:pt x="6927" y="807"/>
                  <a:pt x="6982" y="840"/>
                  <a:pt x="7083" y="840"/>
                </a:cubicBezTo>
                <a:cubicBezTo>
                  <a:pt x="7149" y="840"/>
                  <a:pt x="7185" y="817"/>
                  <a:pt x="7185" y="772"/>
                </a:cubicBezTo>
                <a:cubicBezTo>
                  <a:pt x="7185" y="736"/>
                  <a:pt x="7168" y="725"/>
                  <a:pt x="7127" y="702"/>
                </a:cubicBezTo>
                <a:cubicBezTo>
                  <a:pt x="7037" y="653"/>
                  <a:pt x="7037" y="653"/>
                  <a:pt x="7037" y="653"/>
                </a:cubicBezTo>
                <a:cubicBezTo>
                  <a:pt x="6957" y="609"/>
                  <a:pt x="6915" y="564"/>
                  <a:pt x="6915" y="478"/>
                </a:cubicBezTo>
                <a:cubicBezTo>
                  <a:pt x="6915" y="361"/>
                  <a:pt x="6999" y="303"/>
                  <a:pt x="7136" y="303"/>
                </a:cubicBezTo>
                <a:cubicBezTo>
                  <a:pt x="7257" y="303"/>
                  <a:pt x="7324" y="335"/>
                  <a:pt x="7324" y="335"/>
                </a:cubicBezTo>
                <a:cubicBezTo>
                  <a:pt x="7291" y="431"/>
                  <a:pt x="7291" y="431"/>
                  <a:pt x="7291" y="431"/>
                </a:cubicBezTo>
                <a:cubicBezTo>
                  <a:pt x="7291" y="431"/>
                  <a:pt x="7234" y="399"/>
                  <a:pt x="7157" y="399"/>
                </a:cubicBezTo>
                <a:cubicBezTo>
                  <a:pt x="7107" y="399"/>
                  <a:pt x="7063" y="412"/>
                  <a:pt x="7063" y="459"/>
                </a:cubicBezTo>
                <a:cubicBezTo>
                  <a:pt x="7063" y="497"/>
                  <a:pt x="7085" y="509"/>
                  <a:pt x="7135" y="534"/>
                </a:cubicBezTo>
                <a:cubicBezTo>
                  <a:pt x="7222" y="579"/>
                  <a:pt x="7222" y="579"/>
                  <a:pt x="7222" y="579"/>
                </a:cubicBezTo>
                <a:cubicBezTo>
                  <a:pt x="7297" y="617"/>
                  <a:pt x="7337" y="664"/>
                  <a:pt x="7337" y="747"/>
                </a:cubicBezTo>
                <a:cubicBezTo>
                  <a:pt x="7337" y="887"/>
                  <a:pt x="7228" y="939"/>
                  <a:pt x="7101" y="939"/>
                </a:cubicBezTo>
                <a:close/>
                <a:moveTo>
                  <a:pt x="7890" y="431"/>
                </a:moveTo>
                <a:cubicBezTo>
                  <a:pt x="7890" y="431"/>
                  <a:pt x="7850" y="402"/>
                  <a:pt x="7780" y="402"/>
                </a:cubicBezTo>
                <a:cubicBezTo>
                  <a:pt x="7656" y="402"/>
                  <a:pt x="7604" y="475"/>
                  <a:pt x="7604" y="619"/>
                </a:cubicBezTo>
                <a:cubicBezTo>
                  <a:pt x="7604" y="718"/>
                  <a:pt x="7639" y="838"/>
                  <a:pt x="7778" y="838"/>
                </a:cubicBezTo>
                <a:cubicBezTo>
                  <a:pt x="7829" y="838"/>
                  <a:pt x="7871" y="821"/>
                  <a:pt x="7891" y="810"/>
                </a:cubicBezTo>
                <a:cubicBezTo>
                  <a:pt x="7922" y="903"/>
                  <a:pt x="7922" y="903"/>
                  <a:pt x="7922" y="903"/>
                </a:cubicBezTo>
                <a:cubicBezTo>
                  <a:pt x="7922" y="903"/>
                  <a:pt x="7864" y="939"/>
                  <a:pt x="7732" y="939"/>
                </a:cubicBezTo>
                <a:cubicBezTo>
                  <a:pt x="7529" y="939"/>
                  <a:pt x="7432" y="809"/>
                  <a:pt x="7432" y="634"/>
                </a:cubicBezTo>
                <a:cubicBezTo>
                  <a:pt x="7432" y="561"/>
                  <a:pt x="7448" y="491"/>
                  <a:pt x="7484" y="435"/>
                </a:cubicBezTo>
                <a:cubicBezTo>
                  <a:pt x="7534" y="358"/>
                  <a:pt x="7620" y="303"/>
                  <a:pt x="7758" y="303"/>
                </a:cubicBezTo>
                <a:cubicBezTo>
                  <a:pt x="7860" y="303"/>
                  <a:pt x="7924" y="335"/>
                  <a:pt x="7924" y="335"/>
                </a:cubicBezTo>
                <a:lnTo>
                  <a:pt x="7890" y="431"/>
                </a:lnTo>
                <a:close/>
                <a:moveTo>
                  <a:pt x="8114" y="227"/>
                </a:moveTo>
                <a:cubicBezTo>
                  <a:pt x="8056" y="227"/>
                  <a:pt x="8017" y="192"/>
                  <a:pt x="8017" y="141"/>
                </a:cubicBezTo>
                <a:cubicBezTo>
                  <a:pt x="8017" y="85"/>
                  <a:pt x="8056" y="51"/>
                  <a:pt x="8117" y="51"/>
                </a:cubicBezTo>
                <a:cubicBezTo>
                  <a:pt x="8175" y="51"/>
                  <a:pt x="8213" y="85"/>
                  <a:pt x="8213" y="137"/>
                </a:cubicBezTo>
                <a:cubicBezTo>
                  <a:pt x="8213" y="192"/>
                  <a:pt x="8175" y="227"/>
                  <a:pt x="8114" y="227"/>
                </a:cubicBezTo>
                <a:close/>
                <a:moveTo>
                  <a:pt x="8032" y="929"/>
                </a:moveTo>
                <a:cubicBezTo>
                  <a:pt x="8032" y="315"/>
                  <a:pt x="8032" y="315"/>
                  <a:pt x="8032" y="315"/>
                </a:cubicBezTo>
                <a:cubicBezTo>
                  <a:pt x="8200" y="315"/>
                  <a:pt x="8200" y="315"/>
                  <a:pt x="8200" y="315"/>
                </a:cubicBezTo>
                <a:cubicBezTo>
                  <a:pt x="8200" y="929"/>
                  <a:pt x="8200" y="929"/>
                  <a:pt x="8200" y="929"/>
                </a:cubicBezTo>
                <a:lnTo>
                  <a:pt x="8032" y="929"/>
                </a:lnTo>
                <a:close/>
                <a:moveTo>
                  <a:pt x="8502" y="633"/>
                </a:moveTo>
                <a:cubicBezTo>
                  <a:pt x="8502" y="636"/>
                  <a:pt x="8502" y="645"/>
                  <a:pt x="8502" y="645"/>
                </a:cubicBezTo>
                <a:cubicBezTo>
                  <a:pt x="8502" y="765"/>
                  <a:pt x="8580" y="838"/>
                  <a:pt x="8699" y="838"/>
                </a:cubicBezTo>
                <a:cubicBezTo>
                  <a:pt x="8783" y="838"/>
                  <a:pt x="8830" y="810"/>
                  <a:pt x="8830" y="810"/>
                </a:cubicBezTo>
                <a:cubicBezTo>
                  <a:pt x="8862" y="903"/>
                  <a:pt x="8862" y="903"/>
                  <a:pt x="8862" y="903"/>
                </a:cubicBezTo>
                <a:cubicBezTo>
                  <a:pt x="8862" y="903"/>
                  <a:pt x="8795" y="939"/>
                  <a:pt x="8651" y="939"/>
                </a:cubicBezTo>
                <a:cubicBezTo>
                  <a:pt x="8483" y="939"/>
                  <a:pt x="8332" y="869"/>
                  <a:pt x="8332" y="623"/>
                </a:cubicBezTo>
                <a:cubicBezTo>
                  <a:pt x="8332" y="508"/>
                  <a:pt x="8375" y="303"/>
                  <a:pt x="8625" y="303"/>
                </a:cubicBezTo>
                <a:cubicBezTo>
                  <a:pt x="8746" y="303"/>
                  <a:pt x="8809" y="347"/>
                  <a:pt x="8848" y="414"/>
                </a:cubicBezTo>
                <a:cubicBezTo>
                  <a:pt x="8881" y="474"/>
                  <a:pt x="8885" y="556"/>
                  <a:pt x="8885" y="623"/>
                </a:cubicBezTo>
                <a:cubicBezTo>
                  <a:pt x="8885" y="624"/>
                  <a:pt x="8885" y="630"/>
                  <a:pt x="8885" y="633"/>
                </a:cubicBezTo>
                <a:lnTo>
                  <a:pt x="8502" y="633"/>
                </a:lnTo>
                <a:close/>
                <a:moveTo>
                  <a:pt x="8718" y="521"/>
                </a:moveTo>
                <a:cubicBezTo>
                  <a:pt x="8718" y="430"/>
                  <a:pt x="8685" y="384"/>
                  <a:pt x="8613" y="384"/>
                </a:cubicBezTo>
                <a:cubicBezTo>
                  <a:pt x="8553" y="384"/>
                  <a:pt x="8524" y="420"/>
                  <a:pt x="8511" y="475"/>
                </a:cubicBezTo>
                <a:cubicBezTo>
                  <a:pt x="8503" y="505"/>
                  <a:pt x="8503" y="537"/>
                  <a:pt x="8503" y="547"/>
                </a:cubicBezTo>
                <a:cubicBezTo>
                  <a:pt x="8718" y="547"/>
                  <a:pt x="8718" y="547"/>
                  <a:pt x="8718" y="547"/>
                </a:cubicBezTo>
                <a:lnTo>
                  <a:pt x="8718" y="521"/>
                </a:lnTo>
                <a:close/>
                <a:moveTo>
                  <a:pt x="9398" y="929"/>
                </a:moveTo>
                <a:cubicBezTo>
                  <a:pt x="9398" y="577"/>
                  <a:pt x="9398" y="577"/>
                  <a:pt x="9398" y="577"/>
                </a:cubicBezTo>
                <a:cubicBezTo>
                  <a:pt x="9398" y="546"/>
                  <a:pt x="9398" y="514"/>
                  <a:pt x="9394" y="491"/>
                </a:cubicBezTo>
                <a:cubicBezTo>
                  <a:pt x="9382" y="433"/>
                  <a:pt x="9341" y="409"/>
                  <a:pt x="9278" y="409"/>
                </a:cubicBezTo>
                <a:cubicBezTo>
                  <a:pt x="9224" y="409"/>
                  <a:pt x="9186" y="430"/>
                  <a:pt x="9186" y="430"/>
                </a:cubicBezTo>
                <a:cubicBezTo>
                  <a:pt x="9186" y="929"/>
                  <a:pt x="9186" y="929"/>
                  <a:pt x="9186" y="929"/>
                </a:cubicBezTo>
                <a:cubicBezTo>
                  <a:pt x="9018" y="929"/>
                  <a:pt x="9018" y="929"/>
                  <a:pt x="9018" y="929"/>
                </a:cubicBezTo>
                <a:cubicBezTo>
                  <a:pt x="9018" y="315"/>
                  <a:pt x="9018" y="315"/>
                  <a:pt x="9018" y="315"/>
                </a:cubicBezTo>
                <a:cubicBezTo>
                  <a:pt x="9181" y="315"/>
                  <a:pt x="9181" y="315"/>
                  <a:pt x="9181" y="315"/>
                </a:cubicBezTo>
                <a:cubicBezTo>
                  <a:pt x="9181" y="377"/>
                  <a:pt x="9181" y="377"/>
                  <a:pt x="9181" y="377"/>
                </a:cubicBezTo>
                <a:cubicBezTo>
                  <a:pt x="9181" y="377"/>
                  <a:pt x="9234" y="301"/>
                  <a:pt x="9365" y="301"/>
                </a:cubicBezTo>
                <a:cubicBezTo>
                  <a:pt x="9493" y="301"/>
                  <a:pt x="9544" y="376"/>
                  <a:pt x="9558" y="438"/>
                </a:cubicBezTo>
                <a:cubicBezTo>
                  <a:pt x="9568" y="481"/>
                  <a:pt x="9568" y="531"/>
                  <a:pt x="9568" y="558"/>
                </a:cubicBezTo>
                <a:cubicBezTo>
                  <a:pt x="9568" y="929"/>
                  <a:pt x="9568" y="929"/>
                  <a:pt x="9568" y="929"/>
                </a:cubicBezTo>
                <a:lnTo>
                  <a:pt x="9398" y="929"/>
                </a:lnTo>
                <a:close/>
                <a:moveTo>
                  <a:pt x="10157" y="431"/>
                </a:moveTo>
                <a:cubicBezTo>
                  <a:pt x="10157" y="431"/>
                  <a:pt x="10117" y="402"/>
                  <a:pt x="10046" y="402"/>
                </a:cubicBezTo>
                <a:cubicBezTo>
                  <a:pt x="9923" y="402"/>
                  <a:pt x="9871" y="475"/>
                  <a:pt x="9871" y="619"/>
                </a:cubicBezTo>
                <a:cubicBezTo>
                  <a:pt x="9871" y="718"/>
                  <a:pt x="9906" y="838"/>
                  <a:pt x="10045" y="838"/>
                </a:cubicBezTo>
                <a:cubicBezTo>
                  <a:pt x="10096" y="838"/>
                  <a:pt x="10138" y="821"/>
                  <a:pt x="10158" y="810"/>
                </a:cubicBezTo>
                <a:cubicBezTo>
                  <a:pt x="10189" y="903"/>
                  <a:pt x="10189" y="903"/>
                  <a:pt x="10189" y="903"/>
                </a:cubicBezTo>
                <a:cubicBezTo>
                  <a:pt x="10189" y="903"/>
                  <a:pt x="10130" y="939"/>
                  <a:pt x="9998" y="939"/>
                </a:cubicBezTo>
                <a:cubicBezTo>
                  <a:pt x="9796" y="939"/>
                  <a:pt x="9698" y="809"/>
                  <a:pt x="9698" y="634"/>
                </a:cubicBezTo>
                <a:cubicBezTo>
                  <a:pt x="9698" y="561"/>
                  <a:pt x="9715" y="491"/>
                  <a:pt x="9751" y="435"/>
                </a:cubicBezTo>
                <a:cubicBezTo>
                  <a:pt x="9800" y="358"/>
                  <a:pt x="9887" y="303"/>
                  <a:pt x="10025" y="303"/>
                </a:cubicBezTo>
                <a:cubicBezTo>
                  <a:pt x="10127" y="303"/>
                  <a:pt x="10190" y="335"/>
                  <a:pt x="10190" y="335"/>
                </a:cubicBezTo>
                <a:lnTo>
                  <a:pt x="10157" y="431"/>
                </a:lnTo>
                <a:close/>
                <a:moveTo>
                  <a:pt x="10421" y="633"/>
                </a:moveTo>
                <a:cubicBezTo>
                  <a:pt x="10421" y="636"/>
                  <a:pt x="10421" y="645"/>
                  <a:pt x="10421" y="645"/>
                </a:cubicBezTo>
                <a:cubicBezTo>
                  <a:pt x="10421" y="765"/>
                  <a:pt x="10499" y="838"/>
                  <a:pt x="10618" y="838"/>
                </a:cubicBezTo>
                <a:cubicBezTo>
                  <a:pt x="10702" y="838"/>
                  <a:pt x="10748" y="810"/>
                  <a:pt x="10748" y="810"/>
                </a:cubicBezTo>
                <a:cubicBezTo>
                  <a:pt x="10781" y="903"/>
                  <a:pt x="10781" y="903"/>
                  <a:pt x="10781" y="903"/>
                </a:cubicBezTo>
                <a:cubicBezTo>
                  <a:pt x="10781" y="903"/>
                  <a:pt x="10714" y="939"/>
                  <a:pt x="10570" y="939"/>
                </a:cubicBezTo>
                <a:cubicBezTo>
                  <a:pt x="10402" y="939"/>
                  <a:pt x="10250" y="869"/>
                  <a:pt x="10250" y="623"/>
                </a:cubicBezTo>
                <a:cubicBezTo>
                  <a:pt x="10250" y="508"/>
                  <a:pt x="10294" y="303"/>
                  <a:pt x="10543" y="303"/>
                </a:cubicBezTo>
                <a:cubicBezTo>
                  <a:pt x="10664" y="303"/>
                  <a:pt x="10728" y="347"/>
                  <a:pt x="10766" y="414"/>
                </a:cubicBezTo>
                <a:cubicBezTo>
                  <a:pt x="10800" y="474"/>
                  <a:pt x="10804" y="556"/>
                  <a:pt x="10804" y="623"/>
                </a:cubicBezTo>
                <a:cubicBezTo>
                  <a:pt x="10804" y="624"/>
                  <a:pt x="10804" y="630"/>
                  <a:pt x="10804" y="633"/>
                </a:cubicBezTo>
                <a:lnTo>
                  <a:pt x="10421" y="633"/>
                </a:lnTo>
                <a:close/>
                <a:moveTo>
                  <a:pt x="10637" y="521"/>
                </a:moveTo>
                <a:cubicBezTo>
                  <a:pt x="10637" y="430"/>
                  <a:pt x="10603" y="384"/>
                  <a:pt x="10531" y="384"/>
                </a:cubicBezTo>
                <a:cubicBezTo>
                  <a:pt x="10471" y="384"/>
                  <a:pt x="10442" y="420"/>
                  <a:pt x="10429" y="475"/>
                </a:cubicBezTo>
                <a:cubicBezTo>
                  <a:pt x="10422" y="505"/>
                  <a:pt x="10422" y="537"/>
                  <a:pt x="10422" y="547"/>
                </a:cubicBezTo>
                <a:cubicBezTo>
                  <a:pt x="10637" y="547"/>
                  <a:pt x="10637" y="547"/>
                  <a:pt x="10637" y="547"/>
                </a:cubicBezTo>
                <a:lnTo>
                  <a:pt x="10637" y="521"/>
                </a:lnTo>
                <a:close/>
                <a:moveTo>
                  <a:pt x="11092" y="939"/>
                </a:moveTo>
                <a:cubicBezTo>
                  <a:pt x="10950" y="939"/>
                  <a:pt x="10884" y="903"/>
                  <a:pt x="10884" y="903"/>
                </a:cubicBezTo>
                <a:cubicBezTo>
                  <a:pt x="10918" y="807"/>
                  <a:pt x="10918" y="807"/>
                  <a:pt x="10918" y="807"/>
                </a:cubicBezTo>
                <a:cubicBezTo>
                  <a:pt x="10918" y="807"/>
                  <a:pt x="10973" y="840"/>
                  <a:pt x="11074" y="840"/>
                </a:cubicBezTo>
                <a:cubicBezTo>
                  <a:pt x="11140" y="840"/>
                  <a:pt x="11176" y="817"/>
                  <a:pt x="11176" y="772"/>
                </a:cubicBezTo>
                <a:cubicBezTo>
                  <a:pt x="11176" y="736"/>
                  <a:pt x="11159" y="725"/>
                  <a:pt x="11118" y="702"/>
                </a:cubicBezTo>
                <a:cubicBezTo>
                  <a:pt x="11028" y="653"/>
                  <a:pt x="11028" y="653"/>
                  <a:pt x="11028" y="653"/>
                </a:cubicBezTo>
                <a:cubicBezTo>
                  <a:pt x="10948" y="609"/>
                  <a:pt x="10906" y="564"/>
                  <a:pt x="10906" y="478"/>
                </a:cubicBezTo>
                <a:cubicBezTo>
                  <a:pt x="10906" y="361"/>
                  <a:pt x="10990" y="303"/>
                  <a:pt x="11126" y="303"/>
                </a:cubicBezTo>
                <a:cubicBezTo>
                  <a:pt x="11248" y="303"/>
                  <a:pt x="11315" y="335"/>
                  <a:pt x="11315" y="335"/>
                </a:cubicBezTo>
                <a:cubicBezTo>
                  <a:pt x="11281" y="431"/>
                  <a:pt x="11281" y="431"/>
                  <a:pt x="11281" y="431"/>
                </a:cubicBezTo>
                <a:cubicBezTo>
                  <a:pt x="11281" y="431"/>
                  <a:pt x="11225" y="399"/>
                  <a:pt x="11148" y="399"/>
                </a:cubicBezTo>
                <a:cubicBezTo>
                  <a:pt x="11098" y="399"/>
                  <a:pt x="11053" y="412"/>
                  <a:pt x="11053" y="459"/>
                </a:cubicBezTo>
                <a:cubicBezTo>
                  <a:pt x="11053" y="497"/>
                  <a:pt x="11076" y="509"/>
                  <a:pt x="11125" y="534"/>
                </a:cubicBezTo>
                <a:cubicBezTo>
                  <a:pt x="11213" y="579"/>
                  <a:pt x="11213" y="579"/>
                  <a:pt x="11213" y="579"/>
                </a:cubicBezTo>
                <a:cubicBezTo>
                  <a:pt x="11287" y="617"/>
                  <a:pt x="11328" y="664"/>
                  <a:pt x="11328" y="747"/>
                </a:cubicBezTo>
                <a:cubicBezTo>
                  <a:pt x="11328" y="887"/>
                  <a:pt x="11219" y="939"/>
                  <a:pt x="11092" y="9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TextBox 7">
            <a:extLst>
              <a:ext uri="{FF2B5EF4-FFF2-40B4-BE49-F238E27FC236}">
                <a16:creationId xmlns:a16="http://schemas.microsoft.com/office/drawing/2014/main" id="{95FBD80E-ADE0-42A3-4019-6BD661A1F875}"/>
              </a:ext>
            </a:extLst>
          </p:cNvPr>
          <p:cNvSpPr txBox="1"/>
          <p:nvPr userDrawn="1"/>
        </p:nvSpPr>
        <p:spPr>
          <a:xfrm>
            <a:off x="548640" y="4965192"/>
            <a:ext cx="3111500" cy="182880"/>
          </a:xfrm>
          <a:prstGeom prst="rect">
            <a:avLst/>
          </a:prstGeom>
          <a:noFill/>
        </p:spPr>
        <p:txBody>
          <a:bodyPr wrap="square" lIns="0" tIns="0" rIns="0" bIns="0" rtlCol="0" anchor="ctr" anchorCtr="0">
            <a:noAutofit/>
          </a:bodyPr>
          <a:lstStyle/>
          <a:p>
            <a:pPr algn="l"/>
            <a:r>
              <a:rPr lang="en-US" sz="700" baseline="0" dirty="0">
                <a:solidFill>
                  <a:schemeClr val="accent6"/>
                </a:solidFill>
              </a:rPr>
              <a:t>Edwards Confidential                    Do not reproduce or distribute. </a:t>
            </a:r>
          </a:p>
        </p:txBody>
      </p:sp>
    </p:spTree>
    <p:custDataLst>
      <p:tags r:id="rId25"/>
    </p:custDataLst>
    <p:extLst>
      <p:ext uri="{BB962C8B-B14F-4D97-AF65-F5344CB8AC3E}">
        <p14:creationId xmlns:p14="http://schemas.microsoft.com/office/powerpoint/2010/main" val="2847249521"/>
      </p:ext>
    </p:extLst>
  </p:cSld>
  <p:clrMap bg1="lt1" tx1="dk1" bg2="lt2" tx2="dk2" accent1="accent1" accent2="accent2" accent3="accent3" accent4="accent4" accent5="accent5" accent6="accent6" hlink="hlink" folHlink="folHlink"/>
  <p:sldLayoutIdLst>
    <p:sldLayoutId id="2147483671" r:id="rId1"/>
    <p:sldLayoutId id="2147483669" r:id="rId2"/>
    <p:sldLayoutId id="2147483672" r:id="rId3"/>
    <p:sldLayoutId id="2147483673" r:id="rId4"/>
    <p:sldLayoutId id="2147483675" r:id="rId5"/>
    <p:sldLayoutId id="2147483674" r:id="rId6"/>
    <p:sldLayoutId id="2147483676" r:id="rId7"/>
    <p:sldLayoutId id="2147483678" r:id="rId8"/>
    <p:sldLayoutId id="2147483680" r:id="rId9"/>
    <p:sldLayoutId id="2147483677" r:id="rId10"/>
    <p:sldLayoutId id="2147483679" r:id="rId11"/>
    <p:sldLayoutId id="2147483681" r:id="rId12"/>
    <p:sldLayoutId id="2147483650" r:id="rId13"/>
    <p:sldLayoutId id="2147483652" r:id="rId14"/>
    <p:sldLayoutId id="2147483653" r:id="rId15"/>
    <p:sldLayoutId id="2147483654" r:id="rId16"/>
    <p:sldLayoutId id="2147483655" r:id="rId17"/>
    <p:sldLayoutId id="2147483651" r:id="rId18"/>
    <p:sldLayoutId id="2147483665" r:id="rId19"/>
    <p:sldLayoutId id="2147483666" r:id="rId20"/>
    <p:sldLayoutId id="2147483662" r:id="rId21"/>
    <p:sldLayoutId id="2147483664" r:id="rId22"/>
    <p:sldLayoutId id="2147483670" r:id="rId23"/>
  </p:sldLayoutIdLst>
  <p:hf hdr="0" dt="0"/>
  <p:txStyles>
    <p:titleStyle>
      <a:lvl1pPr algn="l" defTabSz="457200" rtl="0" eaLnBrk="1" latinLnBrk="0" hangingPunct="1">
        <a:lnSpc>
          <a:spcPct val="90000"/>
        </a:lnSpc>
        <a:spcBef>
          <a:spcPct val="0"/>
        </a:spcBef>
        <a:buNone/>
        <a:defRPr sz="2000" b="1" kern="1200">
          <a:solidFill>
            <a:schemeClr val="accent1"/>
          </a:solidFill>
          <a:latin typeface="+mj-lt"/>
          <a:ea typeface="+mj-ea"/>
          <a:cs typeface="+mj-cs"/>
        </a:defRPr>
      </a:lvl1pPr>
    </p:titleStyle>
    <p:bodyStyle>
      <a:lvl1pPr marL="173038"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1pPr>
      <a:lvl2pPr marL="339725" indent="-166688" algn="l" defTabSz="457200"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2pPr>
      <a:lvl3pPr marL="512763"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3pPr>
      <a:lvl4pPr marL="685800" indent="-173038" algn="l" defTabSz="457200"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4pPr>
      <a:lvl5pPr marL="858838"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6.xml"/><Relationship Id="rId1" Type="http://schemas.openxmlformats.org/officeDocument/2006/relationships/tags" Target="../tags/tag13.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png"/></Relationships>
</file>

<file path=ppt/slides/_rels/slide100.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slideLayout" Target="../slideLayouts/slideLayout13.xml"/><Relationship Id="rId1" Type="http://schemas.openxmlformats.org/officeDocument/2006/relationships/tags" Target="../tags/tag103.xml"/></Relationships>
</file>

<file path=ppt/slides/_rels/slide101.xml.rels><?xml version="1.0" encoding="UTF-8" standalone="yes"?>
<Relationships xmlns="http://schemas.openxmlformats.org/package/2006/relationships"><Relationship Id="rId8" Type="http://schemas.openxmlformats.org/officeDocument/2006/relationships/image" Target="../media/image172.png"/><Relationship Id="rId3" Type="http://schemas.openxmlformats.org/officeDocument/2006/relationships/video" Target="../media/media52.mp4"/><Relationship Id="rId7" Type="http://schemas.openxmlformats.org/officeDocument/2006/relationships/notesSlide" Target="../notesSlides/notesSlide48.xml"/><Relationship Id="rId2" Type="http://schemas.microsoft.com/office/2007/relationships/media" Target="../media/media52.mp4"/><Relationship Id="rId1" Type="http://schemas.openxmlformats.org/officeDocument/2006/relationships/tags" Target="../tags/tag104.xml"/><Relationship Id="rId6" Type="http://schemas.openxmlformats.org/officeDocument/2006/relationships/slideLayout" Target="../slideLayouts/slideLayout13.xml"/><Relationship Id="rId11" Type="http://schemas.openxmlformats.org/officeDocument/2006/relationships/image" Target="../media/image26.svg"/><Relationship Id="rId5" Type="http://schemas.openxmlformats.org/officeDocument/2006/relationships/video" Target="../media/media53.mp4"/><Relationship Id="rId10" Type="http://schemas.openxmlformats.org/officeDocument/2006/relationships/image" Target="../media/image25.png"/><Relationship Id="rId4" Type="http://schemas.microsoft.com/office/2007/relationships/media" Target="../media/media53.mp4"/><Relationship Id="rId9" Type="http://schemas.openxmlformats.org/officeDocument/2006/relationships/image" Target="../media/image173.png"/></Relationships>
</file>

<file path=ppt/slides/_rels/slide102.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3.xml"/><Relationship Id="rId1" Type="http://schemas.openxmlformats.org/officeDocument/2006/relationships/tags" Target="../tags/tag105.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174.png"/></Relationships>
</file>

<file path=ppt/slides/_rels/slide103.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106.xml"/></Relationships>
</file>

<file path=ppt/slides/_rels/slide104.xml.rels><?xml version="1.0" encoding="UTF-8" standalone="yes"?>
<Relationships xmlns="http://schemas.openxmlformats.org/package/2006/relationships"><Relationship Id="rId3" Type="http://schemas.openxmlformats.org/officeDocument/2006/relationships/image" Target="../media/image171.png"/><Relationship Id="rId7" Type="http://schemas.openxmlformats.org/officeDocument/2006/relationships/image" Target="../media/image99.svg"/><Relationship Id="rId2" Type="http://schemas.openxmlformats.org/officeDocument/2006/relationships/slideLayout" Target="../slideLayouts/slideLayout13.xml"/><Relationship Id="rId1" Type="http://schemas.openxmlformats.org/officeDocument/2006/relationships/tags" Target="../tags/tag107.xml"/><Relationship Id="rId6" Type="http://schemas.openxmlformats.org/officeDocument/2006/relationships/image" Target="../media/image98.png"/><Relationship Id="rId5" Type="http://schemas.openxmlformats.org/officeDocument/2006/relationships/image" Target="../media/image26.svg"/><Relationship Id="rId4" Type="http://schemas.openxmlformats.org/officeDocument/2006/relationships/image" Target="../media/image25.png"/></Relationships>
</file>

<file path=ppt/slides/_rels/slide105.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108.xml"/></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3.xml"/><Relationship Id="rId1" Type="http://schemas.openxmlformats.org/officeDocument/2006/relationships/tags" Target="../tags/tag109.xml"/></Relationships>
</file>

<file path=ppt/slides/_rels/slide107.xml.rels><?xml version="1.0" encoding="UTF-8" standalone="yes"?>
<Relationships xmlns="http://schemas.openxmlformats.org/package/2006/relationships"><Relationship Id="rId8" Type="http://schemas.openxmlformats.org/officeDocument/2006/relationships/image" Target="../media/image178.png"/><Relationship Id="rId13" Type="http://schemas.openxmlformats.org/officeDocument/2006/relationships/image" Target="../media/image29.png"/><Relationship Id="rId3" Type="http://schemas.openxmlformats.org/officeDocument/2006/relationships/notesSlide" Target="../notesSlides/notesSlide51.xml"/><Relationship Id="rId7" Type="http://schemas.openxmlformats.org/officeDocument/2006/relationships/image" Target="../media/image177.png"/><Relationship Id="rId12" Type="http://schemas.microsoft.com/office/2007/relationships/hdphoto" Target="../media/hdphoto4.wdp"/><Relationship Id="rId2" Type="http://schemas.openxmlformats.org/officeDocument/2006/relationships/slideLayout" Target="../slideLayouts/slideLayout16.xml"/><Relationship Id="rId16" Type="http://schemas.openxmlformats.org/officeDocument/2006/relationships/image" Target="../media/image26.svg"/><Relationship Id="rId1" Type="http://schemas.openxmlformats.org/officeDocument/2006/relationships/tags" Target="../tags/tag110.xml"/><Relationship Id="rId6" Type="http://schemas.openxmlformats.org/officeDocument/2006/relationships/image" Target="../media/image176.png"/><Relationship Id="rId11" Type="http://schemas.openxmlformats.org/officeDocument/2006/relationships/image" Target="../media/image180.png"/><Relationship Id="rId5" Type="http://schemas.microsoft.com/office/2007/relationships/hdphoto" Target="../media/hdphoto2.wdp"/><Relationship Id="rId15" Type="http://schemas.openxmlformats.org/officeDocument/2006/relationships/image" Target="../media/image25.png"/><Relationship Id="rId10" Type="http://schemas.microsoft.com/office/2007/relationships/hdphoto" Target="../media/hdphoto3.wdp"/><Relationship Id="rId4" Type="http://schemas.openxmlformats.org/officeDocument/2006/relationships/image" Target="../media/image175.png"/><Relationship Id="rId9" Type="http://schemas.openxmlformats.org/officeDocument/2006/relationships/image" Target="../media/image179.png"/><Relationship Id="rId14" Type="http://schemas.openxmlformats.org/officeDocument/2006/relationships/image" Target="../media/image181.svg"/></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3.xml"/><Relationship Id="rId1" Type="http://schemas.openxmlformats.org/officeDocument/2006/relationships/tags" Target="../tags/tag111.xml"/></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3.xml"/><Relationship Id="rId1" Type="http://schemas.openxmlformats.org/officeDocument/2006/relationships/tags" Target="../tags/tag112.xml"/></Relationships>
</file>

<file path=ppt/slides/_rels/slide1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notesSlide" Target="../notesSlides/notesSlide8.xml"/><Relationship Id="rId7" Type="http://schemas.openxmlformats.org/officeDocument/2006/relationships/image" Target="../media/image26.svg"/><Relationship Id="rId2" Type="http://schemas.openxmlformats.org/officeDocument/2006/relationships/slideLayout" Target="../slideLayouts/slideLayout13.xml"/><Relationship Id="rId1" Type="http://schemas.openxmlformats.org/officeDocument/2006/relationships/tags" Target="../tags/tag14.xml"/><Relationship Id="rId6" Type="http://schemas.openxmlformats.org/officeDocument/2006/relationships/image" Target="../media/image25.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30.svg"/></Relationships>
</file>

<file path=ppt/slides/_rels/slide110.xml.rels><?xml version="1.0" encoding="UTF-8" standalone="yes"?>
<Relationships xmlns="http://schemas.openxmlformats.org/package/2006/relationships"><Relationship Id="rId3" Type="http://schemas.openxmlformats.org/officeDocument/2006/relationships/video" Target="../media/media54.mp4"/><Relationship Id="rId2" Type="http://schemas.microsoft.com/office/2007/relationships/media" Target="../media/media54.mp4"/><Relationship Id="rId1" Type="http://schemas.openxmlformats.org/officeDocument/2006/relationships/tags" Target="../tags/tag113.xml"/><Relationship Id="rId5" Type="http://schemas.openxmlformats.org/officeDocument/2006/relationships/image" Target="../media/image182.png"/><Relationship Id="rId4" Type="http://schemas.openxmlformats.org/officeDocument/2006/relationships/slideLayout" Target="../slideLayouts/slideLayout13.xml"/></Relationships>
</file>

<file path=ppt/slides/_rels/slide111.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0.xml"/><Relationship Id="rId1" Type="http://schemas.openxmlformats.org/officeDocument/2006/relationships/tags" Target="../tags/tag114.xml"/></Relationships>
</file>

<file path=ppt/slides/_rels/slide1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notesSlide" Target="../notesSlides/notesSlide9.xml"/><Relationship Id="rId7" Type="http://schemas.openxmlformats.org/officeDocument/2006/relationships/image" Target="../media/image34.png"/><Relationship Id="rId2" Type="http://schemas.openxmlformats.org/officeDocument/2006/relationships/slideLayout" Target="../slideLayouts/slideLayout16.xml"/><Relationship Id="rId1" Type="http://schemas.openxmlformats.org/officeDocument/2006/relationships/tags" Target="../tags/tag15.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16.xml"/></Relationships>
</file>

<file path=ppt/slides/_rels/slide1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17.png"/><Relationship Id="rId7" Type="http://schemas.openxmlformats.org/officeDocument/2006/relationships/image" Target="../media/image39.png"/><Relationship Id="rId2" Type="http://schemas.openxmlformats.org/officeDocument/2006/relationships/slideLayout" Target="../slideLayouts/slideLayout16.xml"/><Relationship Id="rId1" Type="http://schemas.openxmlformats.org/officeDocument/2006/relationships/tags" Target="../tags/tag17.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 Id="rId9"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6.xml"/><Relationship Id="rId1" Type="http://schemas.openxmlformats.org/officeDocument/2006/relationships/tags" Target="../tags/tag18.xml"/><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slideLayout" Target="../slideLayouts/slideLayout16.xml"/><Relationship Id="rId1" Type="http://schemas.openxmlformats.org/officeDocument/2006/relationships/tags" Target="../tags/tag19.xml"/><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Layout" Target="../slideLayouts/slideLayout16.xml"/><Relationship Id="rId1" Type="http://schemas.openxmlformats.org/officeDocument/2006/relationships/tags" Target="../tags/tag20.xml"/><Relationship Id="rId5" Type="http://schemas.openxmlformats.org/officeDocument/2006/relationships/image" Target="../media/image46.png"/><Relationship Id="rId4" Type="http://schemas.openxmlformats.org/officeDocument/2006/relationships/image" Target="../media/image45.png"/></Relationships>
</file>

<file path=ppt/slides/_rels/slide1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Layout" Target="../slideLayouts/slideLayout13.xml"/><Relationship Id="rId1" Type="http://schemas.openxmlformats.org/officeDocument/2006/relationships/tags" Target="../tags/tag21.xml"/><Relationship Id="rId4" Type="http://schemas.openxmlformats.org/officeDocument/2006/relationships/image" Target="../media/image48.png"/></Relationships>
</file>

<file path=ppt/slides/_rels/slide1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slideLayout" Target="../slideLayouts/slideLayout13.xml"/><Relationship Id="rId1" Type="http://schemas.openxmlformats.org/officeDocument/2006/relationships/tags" Target="../tags/tag22.xml"/><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5.xml"/></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slideLayout" Target="../slideLayouts/slideLayout13.xml"/><Relationship Id="rId1" Type="http://schemas.openxmlformats.org/officeDocument/2006/relationships/tags" Target="../tags/tag23.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52.png"/></Relationships>
</file>

<file path=ppt/slides/_rels/slide2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slideLayout" Target="../slideLayouts/slideLayout13.xml"/><Relationship Id="rId1" Type="http://schemas.openxmlformats.org/officeDocument/2006/relationships/tags" Target="../tags/tag24.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6.xml"/><Relationship Id="rId1" Type="http://schemas.openxmlformats.org/officeDocument/2006/relationships/tags" Target="../tags/tag25.xml"/><Relationship Id="rId4" Type="http://schemas.openxmlformats.org/officeDocument/2006/relationships/image" Target="../media/image54.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41.png"/><Relationship Id="rId2" Type="http://schemas.openxmlformats.org/officeDocument/2006/relationships/slideLayout" Target="../slideLayouts/slideLayout13.xml"/><Relationship Id="rId1" Type="http://schemas.openxmlformats.org/officeDocument/2006/relationships/tags" Target="../tags/tag26.xml"/><Relationship Id="rId6" Type="http://schemas.microsoft.com/office/2007/relationships/hdphoto" Target="../media/hdphoto1.wdp"/><Relationship Id="rId5" Type="http://schemas.openxmlformats.org/officeDocument/2006/relationships/image" Target="../media/image56.png"/><Relationship Id="rId4" Type="http://schemas.openxmlformats.org/officeDocument/2006/relationships/image" Target="../media/image55.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3.xml"/><Relationship Id="rId1" Type="http://schemas.openxmlformats.org/officeDocument/2006/relationships/tags" Target="../tags/tag27.xml"/><Relationship Id="rId4" Type="http://schemas.openxmlformats.org/officeDocument/2006/relationships/image" Target="../media/image57.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6.xml"/><Relationship Id="rId1" Type="http://schemas.openxmlformats.org/officeDocument/2006/relationships/tags" Target="../tags/tag28.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8.xml"/><Relationship Id="rId1" Type="http://schemas.openxmlformats.org/officeDocument/2006/relationships/tags" Target="../tags/tag29.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3.xml"/><Relationship Id="rId1" Type="http://schemas.openxmlformats.org/officeDocument/2006/relationships/tags" Target="../tags/tag30.xml"/><Relationship Id="rId4" Type="http://schemas.openxmlformats.org/officeDocument/2006/relationships/image" Target="../media/image19.png"/></Relationships>
</file>

<file path=ppt/slides/_rels/slide28.xml.rels><?xml version="1.0" encoding="UTF-8" standalone="yes"?>
<Relationships xmlns="http://schemas.openxmlformats.org/package/2006/relationships"><Relationship Id="rId3" Type="http://schemas.openxmlformats.org/officeDocument/2006/relationships/video" Target="../media/media2.mp4"/><Relationship Id="rId2" Type="http://schemas.microsoft.com/office/2007/relationships/media" Target="../media/media2.mp4"/><Relationship Id="rId1" Type="http://schemas.openxmlformats.org/officeDocument/2006/relationships/tags" Target="../tags/tag31.xml"/><Relationship Id="rId6" Type="http://schemas.openxmlformats.org/officeDocument/2006/relationships/image" Target="../media/image58.png"/><Relationship Id="rId5" Type="http://schemas.openxmlformats.org/officeDocument/2006/relationships/notesSlide" Target="../notesSlides/notesSlide17.xml"/><Relationship Id="rId4"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notesSlide" Target="../notesSlides/notesSlide3.xml"/><Relationship Id="rId7" Type="http://schemas.openxmlformats.org/officeDocument/2006/relationships/image" Target="../media/image16.png"/><Relationship Id="rId2" Type="http://schemas.openxmlformats.org/officeDocument/2006/relationships/slideLayout" Target="../slideLayouts/slideLayout16.xml"/><Relationship Id="rId1" Type="http://schemas.openxmlformats.org/officeDocument/2006/relationships/tags" Target="../tags/tag6.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33.xml"/></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slideLayout" Target="../slideLayouts/slideLayout13.xml"/><Relationship Id="rId1" Type="http://schemas.openxmlformats.org/officeDocument/2006/relationships/tags" Target="../tags/tag34.xml"/><Relationship Id="rId5" Type="http://schemas.openxmlformats.org/officeDocument/2006/relationships/image" Target="../media/image61.jpeg"/><Relationship Id="rId4" Type="http://schemas.openxmlformats.org/officeDocument/2006/relationships/image" Target="../media/image60.jpeg"/></Relationships>
</file>

<file path=ppt/slides/_rels/slide3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slideLayout" Target="../slideLayouts/slideLayout13.xml"/><Relationship Id="rId1" Type="http://schemas.openxmlformats.org/officeDocument/2006/relationships/tags" Target="../tags/tag35.xml"/></Relationships>
</file>

<file path=ppt/slides/_rels/slide3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slideLayout" Target="../slideLayouts/slideLayout13.xml"/><Relationship Id="rId1" Type="http://schemas.openxmlformats.org/officeDocument/2006/relationships/tags" Target="../tags/tag36.xml"/><Relationship Id="rId5" Type="http://schemas.openxmlformats.org/officeDocument/2006/relationships/image" Target="../media/image65.jpeg"/><Relationship Id="rId4" Type="http://schemas.openxmlformats.org/officeDocument/2006/relationships/image" Target="../media/image64.png"/></Relationships>
</file>

<file path=ppt/slides/_rels/slide3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slideLayout" Target="../slideLayouts/slideLayout13.xml"/><Relationship Id="rId1" Type="http://schemas.openxmlformats.org/officeDocument/2006/relationships/tags" Target="../tags/tag37.xml"/></Relationships>
</file>

<file path=ppt/slides/_rels/slide3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slideLayout" Target="../slideLayouts/slideLayout13.xml"/><Relationship Id="rId1" Type="http://schemas.openxmlformats.org/officeDocument/2006/relationships/tags" Target="../tags/tag38.xml"/></Relationships>
</file>

<file path=ppt/slides/_rels/slide3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slideLayout" Target="../slideLayouts/slideLayout13.xml"/><Relationship Id="rId1" Type="http://schemas.openxmlformats.org/officeDocument/2006/relationships/tags" Target="../tags/tag39.xml"/></Relationships>
</file>

<file path=ppt/slides/_rels/slide3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slideLayout" Target="../slideLayouts/slideLayout13.xml"/><Relationship Id="rId1" Type="http://schemas.openxmlformats.org/officeDocument/2006/relationships/tags" Target="../tags/tag40.xml"/></Relationships>
</file>

<file path=ppt/slides/_rels/slide3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slideLayout" Target="../slideLayouts/slideLayout13.xml"/><Relationship Id="rId1" Type="http://schemas.openxmlformats.org/officeDocument/2006/relationships/tags" Target="../tags/tag41.xml"/><Relationship Id="rId4" Type="http://schemas.openxmlformats.org/officeDocument/2006/relationships/image" Target="../media/image71.png"/></Relationships>
</file>

<file path=ppt/slides/_rels/slide3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slideLayout" Target="../slideLayouts/slideLayout13.xml"/><Relationship Id="rId1" Type="http://schemas.openxmlformats.org/officeDocument/2006/relationships/tags" Target="../tags/tag4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7.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3.xml"/><Relationship Id="rId1" Type="http://schemas.openxmlformats.org/officeDocument/2006/relationships/tags" Target="../tags/tag43.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3.xml"/><Relationship Id="rId1" Type="http://schemas.openxmlformats.org/officeDocument/2006/relationships/tags" Target="../tags/tag44.xml"/><Relationship Id="rId5" Type="http://schemas.openxmlformats.org/officeDocument/2006/relationships/image" Target="../media/image26.svg"/><Relationship Id="rId4" Type="http://schemas.openxmlformats.org/officeDocument/2006/relationships/image" Target="../media/image25.png"/></Relationships>
</file>

<file path=ppt/slides/_rels/slide4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slideLayout" Target="../slideLayouts/slideLayout16.xml"/><Relationship Id="rId1" Type="http://schemas.openxmlformats.org/officeDocument/2006/relationships/tags" Target="../tags/tag45.xml"/><Relationship Id="rId5" Type="http://schemas.openxmlformats.org/officeDocument/2006/relationships/image" Target="../media/image75.png"/><Relationship Id="rId4" Type="http://schemas.openxmlformats.org/officeDocument/2006/relationships/image" Target="../media/image74.png"/></Relationships>
</file>

<file path=ppt/slides/_rels/slide4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slideLayout" Target="../slideLayouts/slideLayout13.xml"/><Relationship Id="rId1" Type="http://schemas.openxmlformats.org/officeDocument/2006/relationships/tags" Target="../tags/tag46.xml"/><Relationship Id="rId4" Type="http://schemas.openxmlformats.org/officeDocument/2006/relationships/image" Target="../media/image77.pn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tags" Target="../tags/tag47.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8.xml"/><Relationship Id="rId1" Type="http://schemas.openxmlformats.org/officeDocument/2006/relationships/tags" Target="../tags/tag48.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26.svg"/><Relationship Id="rId2" Type="http://schemas.openxmlformats.org/officeDocument/2006/relationships/slideLayout" Target="../slideLayouts/slideLayout13.xml"/><Relationship Id="rId1" Type="http://schemas.openxmlformats.org/officeDocument/2006/relationships/tags" Target="../tags/tag49.xml"/><Relationship Id="rId6" Type="http://schemas.openxmlformats.org/officeDocument/2006/relationships/image" Target="../media/image25.png"/><Relationship Id="rId5" Type="http://schemas.openxmlformats.org/officeDocument/2006/relationships/image" Target="../media/image79.jpeg"/><Relationship Id="rId4" Type="http://schemas.openxmlformats.org/officeDocument/2006/relationships/image" Target="../media/image78.jpeg"/></Relationships>
</file>

<file path=ppt/slides/_rels/slide47.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video" Target="../media/media3.mp4"/><Relationship Id="rId7" Type="http://schemas.openxmlformats.org/officeDocument/2006/relationships/notesSlide" Target="../notesSlides/notesSlide22.xml"/><Relationship Id="rId2" Type="http://schemas.microsoft.com/office/2007/relationships/media" Target="../media/media3.mp4"/><Relationship Id="rId1" Type="http://schemas.openxmlformats.org/officeDocument/2006/relationships/tags" Target="../tags/tag50.xml"/><Relationship Id="rId6" Type="http://schemas.openxmlformats.org/officeDocument/2006/relationships/slideLayout" Target="../slideLayouts/slideLayout13.xml"/><Relationship Id="rId5" Type="http://schemas.openxmlformats.org/officeDocument/2006/relationships/video" Target="../media/media4.mp4"/><Relationship Id="rId4" Type="http://schemas.microsoft.com/office/2007/relationships/media" Target="../media/media4.mp4"/><Relationship Id="rId9" Type="http://schemas.openxmlformats.org/officeDocument/2006/relationships/image" Target="../media/image81.png"/></Relationships>
</file>

<file path=ppt/slides/_rels/slide48.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video" Target="../media/media5.mp4"/><Relationship Id="rId7" Type="http://schemas.openxmlformats.org/officeDocument/2006/relationships/notesSlide" Target="../notesSlides/notesSlide23.xml"/><Relationship Id="rId2" Type="http://schemas.microsoft.com/office/2007/relationships/media" Target="../media/media5.mp4"/><Relationship Id="rId1" Type="http://schemas.openxmlformats.org/officeDocument/2006/relationships/tags" Target="../tags/tag51.xml"/><Relationship Id="rId6" Type="http://schemas.openxmlformats.org/officeDocument/2006/relationships/slideLayout" Target="../slideLayouts/slideLayout13.xml"/><Relationship Id="rId11" Type="http://schemas.openxmlformats.org/officeDocument/2006/relationships/image" Target="../media/image26.svg"/><Relationship Id="rId5" Type="http://schemas.openxmlformats.org/officeDocument/2006/relationships/video" Target="../media/media6.mp4"/><Relationship Id="rId10" Type="http://schemas.openxmlformats.org/officeDocument/2006/relationships/image" Target="../media/image25.png"/><Relationship Id="rId4" Type="http://schemas.microsoft.com/office/2007/relationships/media" Target="../media/media6.mp4"/><Relationship Id="rId9" Type="http://schemas.openxmlformats.org/officeDocument/2006/relationships/image" Target="../media/image83.png"/></Relationships>
</file>

<file path=ppt/slides/_rels/slide49.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video" Target="../media/media7.mp4"/><Relationship Id="rId7" Type="http://schemas.openxmlformats.org/officeDocument/2006/relationships/image" Target="../media/image84.png"/><Relationship Id="rId2" Type="http://schemas.microsoft.com/office/2007/relationships/media" Target="../media/media7.mp4"/><Relationship Id="rId1" Type="http://schemas.openxmlformats.org/officeDocument/2006/relationships/tags" Target="../tags/tag52.xml"/><Relationship Id="rId6" Type="http://schemas.openxmlformats.org/officeDocument/2006/relationships/slideLayout" Target="../slideLayouts/slideLayout13.xml"/><Relationship Id="rId5" Type="http://schemas.openxmlformats.org/officeDocument/2006/relationships/video" Target="../media/media8.mp4"/><Relationship Id="rId4" Type="http://schemas.microsoft.com/office/2007/relationships/media" Target="../media/media8.mp4"/></Relationships>
</file>

<file path=ppt/slides/_rels/slide5.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8.xml"/><Relationship Id="rId5" Type="http://schemas.openxmlformats.org/officeDocument/2006/relationships/image" Target="../media/image18.png"/><Relationship Id="rId4"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video" Target="../media/media9.mp4"/><Relationship Id="rId7" Type="http://schemas.openxmlformats.org/officeDocument/2006/relationships/notesSlide" Target="../notesSlides/notesSlide24.xml"/><Relationship Id="rId2" Type="http://schemas.microsoft.com/office/2007/relationships/media" Target="../media/media9.mp4"/><Relationship Id="rId1" Type="http://schemas.openxmlformats.org/officeDocument/2006/relationships/tags" Target="../tags/tag53.xml"/><Relationship Id="rId6" Type="http://schemas.openxmlformats.org/officeDocument/2006/relationships/slideLayout" Target="../slideLayouts/slideLayout13.xml"/><Relationship Id="rId5" Type="http://schemas.openxmlformats.org/officeDocument/2006/relationships/video" Target="../media/media10.mp4"/><Relationship Id="rId4" Type="http://schemas.microsoft.com/office/2007/relationships/media" Target="../media/media10.mp4"/><Relationship Id="rId9" Type="http://schemas.openxmlformats.org/officeDocument/2006/relationships/image" Target="../media/image87.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3.xml"/><Relationship Id="rId1" Type="http://schemas.openxmlformats.org/officeDocument/2006/relationships/tags" Target="../tags/tag54.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8.png"/></Relationships>
</file>

<file path=ppt/slides/_rels/slide5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video" Target="../media/media11.mp4"/><Relationship Id="rId7" Type="http://schemas.openxmlformats.org/officeDocument/2006/relationships/notesSlide" Target="../notesSlides/notesSlide26.xml"/><Relationship Id="rId2" Type="http://schemas.microsoft.com/office/2007/relationships/media" Target="../media/media11.mp4"/><Relationship Id="rId1" Type="http://schemas.openxmlformats.org/officeDocument/2006/relationships/tags" Target="../tags/tag55.xml"/><Relationship Id="rId6" Type="http://schemas.openxmlformats.org/officeDocument/2006/relationships/slideLayout" Target="../slideLayouts/slideLayout13.xml"/><Relationship Id="rId11" Type="http://schemas.openxmlformats.org/officeDocument/2006/relationships/image" Target="../media/image89.png"/><Relationship Id="rId5" Type="http://schemas.openxmlformats.org/officeDocument/2006/relationships/video" Target="../media/media12.mp4"/><Relationship Id="rId10" Type="http://schemas.openxmlformats.org/officeDocument/2006/relationships/image" Target="../media/image88.png"/><Relationship Id="rId4" Type="http://schemas.microsoft.com/office/2007/relationships/media" Target="../media/media12.mp4"/><Relationship Id="rId9" Type="http://schemas.openxmlformats.org/officeDocument/2006/relationships/image" Target="../media/image26.sv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3.xml"/><Relationship Id="rId1" Type="http://schemas.openxmlformats.org/officeDocument/2006/relationships/tags" Target="../tags/tag56.xml"/><Relationship Id="rId4" Type="http://schemas.openxmlformats.org/officeDocument/2006/relationships/image" Target="../media/image90.jpeg"/></Relationships>
</file>

<file path=ppt/slides/_rels/slide54.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video" Target="../media/media13.mp4"/><Relationship Id="rId7" Type="http://schemas.openxmlformats.org/officeDocument/2006/relationships/image" Target="../media/image26.svg"/><Relationship Id="rId2" Type="http://schemas.microsoft.com/office/2007/relationships/media" Target="../media/media13.mp4"/><Relationship Id="rId1" Type="http://schemas.openxmlformats.org/officeDocument/2006/relationships/tags" Target="../tags/tag57.xml"/><Relationship Id="rId6" Type="http://schemas.openxmlformats.org/officeDocument/2006/relationships/image" Target="../media/image25.png"/><Relationship Id="rId5" Type="http://schemas.openxmlformats.org/officeDocument/2006/relationships/notesSlide" Target="../notesSlides/notesSlide28.xml"/><Relationship Id="rId4"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video" Target="../media/media14.mp4"/><Relationship Id="rId2" Type="http://schemas.microsoft.com/office/2007/relationships/media" Target="../media/media14.mp4"/><Relationship Id="rId1" Type="http://schemas.openxmlformats.org/officeDocument/2006/relationships/tags" Target="../tags/tag58.xml"/><Relationship Id="rId6" Type="http://schemas.openxmlformats.org/officeDocument/2006/relationships/image" Target="../media/image92.png"/><Relationship Id="rId5" Type="http://schemas.openxmlformats.org/officeDocument/2006/relationships/notesSlide" Target="../notesSlides/notesSlide29.xml"/><Relationship Id="rId4"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3.xml"/><Relationship Id="rId1" Type="http://schemas.openxmlformats.org/officeDocument/2006/relationships/tags" Target="../tags/tag59.xml"/><Relationship Id="rId4" Type="http://schemas.openxmlformats.org/officeDocument/2006/relationships/image" Target="../media/image93.jpeg"/></Relationships>
</file>

<file path=ppt/slides/_rels/slide57.xml.rels><?xml version="1.0" encoding="UTF-8" standalone="yes"?>
<Relationships xmlns="http://schemas.openxmlformats.org/package/2006/relationships"><Relationship Id="rId8" Type="http://schemas.openxmlformats.org/officeDocument/2006/relationships/image" Target="../media/image94.png"/><Relationship Id="rId13" Type="http://schemas.openxmlformats.org/officeDocument/2006/relationships/image" Target="../media/image99.svg"/><Relationship Id="rId3" Type="http://schemas.openxmlformats.org/officeDocument/2006/relationships/video" Target="../media/media15.mp4"/><Relationship Id="rId7" Type="http://schemas.openxmlformats.org/officeDocument/2006/relationships/image" Target="../media/image26.svg"/><Relationship Id="rId12" Type="http://schemas.openxmlformats.org/officeDocument/2006/relationships/image" Target="../media/image98.png"/><Relationship Id="rId2" Type="http://schemas.microsoft.com/office/2007/relationships/media" Target="../media/media15.mp4"/><Relationship Id="rId1" Type="http://schemas.openxmlformats.org/officeDocument/2006/relationships/tags" Target="../tags/tag60.xml"/><Relationship Id="rId6" Type="http://schemas.openxmlformats.org/officeDocument/2006/relationships/image" Target="../media/image25.png"/><Relationship Id="rId11" Type="http://schemas.openxmlformats.org/officeDocument/2006/relationships/image" Target="../media/image97.png"/><Relationship Id="rId5" Type="http://schemas.openxmlformats.org/officeDocument/2006/relationships/notesSlide" Target="../notesSlides/notesSlide31.xml"/><Relationship Id="rId10" Type="http://schemas.openxmlformats.org/officeDocument/2006/relationships/image" Target="../media/image96.png"/><Relationship Id="rId4" Type="http://schemas.openxmlformats.org/officeDocument/2006/relationships/slideLayout" Target="../slideLayouts/slideLayout13.xml"/><Relationship Id="rId9" Type="http://schemas.openxmlformats.org/officeDocument/2006/relationships/image" Target="../media/image95.emf"/></Relationships>
</file>

<file path=ppt/slides/_rels/slide58.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video" Target="../media/media16.mp4"/><Relationship Id="rId7" Type="http://schemas.openxmlformats.org/officeDocument/2006/relationships/video" Target="../media/media18.mp4"/><Relationship Id="rId2" Type="http://schemas.microsoft.com/office/2007/relationships/media" Target="../media/media16.mp4"/><Relationship Id="rId1" Type="http://schemas.openxmlformats.org/officeDocument/2006/relationships/tags" Target="../tags/tag61.xml"/><Relationship Id="rId6" Type="http://schemas.microsoft.com/office/2007/relationships/media" Target="../media/media18.mp4"/><Relationship Id="rId11" Type="http://schemas.openxmlformats.org/officeDocument/2006/relationships/image" Target="../media/image102.png"/><Relationship Id="rId5" Type="http://schemas.openxmlformats.org/officeDocument/2006/relationships/video" Target="../media/media17.mp4"/><Relationship Id="rId10" Type="http://schemas.openxmlformats.org/officeDocument/2006/relationships/image" Target="../media/image101.png"/><Relationship Id="rId4" Type="http://schemas.microsoft.com/office/2007/relationships/media" Target="../media/media17.mp4"/><Relationship Id="rId9" Type="http://schemas.openxmlformats.org/officeDocument/2006/relationships/image" Target="../media/image100.png"/></Relationships>
</file>

<file path=ppt/slides/_rels/slide59.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video" Target="../media/media19.mp4"/><Relationship Id="rId7" Type="http://schemas.openxmlformats.org/officeDocument/2006/relationships/video" Target="../media/media21.mp4"/><Relationship Id="rId2" Type="http://schemas.microsoft.com/office/2007/relationships/media" Target="../media/media19.mp4"/><Relationship Id="rId1" Type="http://schemas.openxmlformats.org/officeDocument/2006/relationships/tags" Target="../tags/tag62.xml"/><Relationship Id="rId6" Type="http://schemas.microsoft.com/office/2007/relationships/media" Target="../media/media21.mp4"/><Relationship Id="rId11" Type="http://schemas.openxmlformats.org/officeDocument/2006/relationships/image" Target="../media/image105.png"/><Relationship Id="rId5" Type="http://schemas.openxmlformats.org/officeDocument/2006/relationships/video" Target="../media/media20.mp4"/><Relationship Id="rId10" Type="http://schemas.openxmlformats.org/officeDocument/2006/relationships/image" Target="../media/image104.png"/><Relationship Id="rId4" Type="http://schemas.microsoft.com/office/2007/relationships/media" Target="../media/media20.mp4"/><Relationship Id="rId9" Type="http://schemas.openxmlformats.org/officeDocument/2006/relationships/image" Target="../media/image103.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9.xml"/></Relationships>
</file>

<file path=ppt/slides/_rels/slide60.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video" Target="../media/media22.mp4"/><Relationship Id="rId7" Type="http://schemas.openxmlformats.org/officeDocument/2006/relationships/video" Target="../media/media24.mp4"/><Relationship Id="rId2" Type="http://schemas.microsoft.com/office/2007/relationships/media" Target="../media/media22.mp4"/><Relationship Id="rId1" Type="http://schemas.openxmlformats.org/officeDocument/2006/relationships/tags" Target="../tags/tag63.xml"/><Relationship Id="rId6" Type="http://schemas.microsoft.com/office/2007/relationships/media" Target="../media/media24.mp4"/><Relationship Id="rId11" Type="http://schemas.openxmlformats.org/officeDocument/2006/relationships/image" Target="../media/image108.png"/><Relationship Id="rId5" Type="http://schemas.openxmlformats.org/officeDocument/2006/relationships/video" Target="../media/media23.mp4"/><Relationship Id="rId10" Type="http://schemas.openxmlformats.org/officeDocument/2006/relationships/image" Target="../media/image107.png"/><Relationship Id="rId4" Type="http://schemas.microsoft.com/office/2007/relationships/media" Target="../media/media23.mp4"/><Relationship Id="rId9" Type="http://schemas.openxmlformats.org/officeDocument/2006/relationships/image" Target="../media/image106.png"/></Relationships>
</file>

<file path=ppt/slides/_rels/slide61.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notesSlide" Target="../notesSlides/notesSlide32.xml"/><Relationship Id="rId7" Type="http://schemas.openxmlformats.org/officeDocument/2006/relationships/image" Target="../media/image110.png"/><Relationship Id="rId2" Type="http://schemas.openxmlformats.org/officeDocument/2006/relationships/slideLayout" Target="../slideLayouts/slideLayout13.xml"/><Relationship Id="rId1" Type="http://schemas.openxmlformats.org/officeDocument/2006/relationships/tags" Target="../tags/tag64.xml"/><Relationship Id="rId6" Type="http://schemas.openxmlformats.org/officeDocument/2006/relationships/image" Target="../media/image94.png"/><Relationship Id="rId5" Type="http://schemas.openxmlformats.org/officeDocument/2006/relationships/image" Target="../media/image109.png"/><Relationship Id="rId4" Type="http://schemas.openxmlformats.org/officeDocument/2006/relationships/image" Target="../media/image96.png"/><Relationship Id="rId9" Type="http://schemas.openxmlformats.org/officeDocument/2006/relationships/image" Target="../media/image99.svg"/></Relationships>
</file>

<file path=ppt/slides/_rels/slide62.xml.rels><?xml version="1.0" encoding="UTF-8" standalone="yes"?>
<Relationships xmlns="http://schemas.openxmlformats.org/package/2006/relationships"><Relationship Id="rId8" Type="http://schemas.openxmlformats.org/officeDocument/2006/relationships/image" Target="../media/image109.png"/><Relationship Id="rId13" Type="http://schemas.openxmlformats.org/officeDocument/2006/relationships/image" Target="../media/image26.svg"/><Relationship Id="rId3" Type="http://schemas.openxmlformats.org/officeDocument/2006/relationships/video" Target="../media/media25.mp4"/><Relationship Id="rId7" Type="http://schemas.openxmlformats.org/officeDocument/2006/relationships/notesSlide" Target="../notesSlides/notesSlide33.xml"/><Relationship Id="rId12" Type="http://schemas.openxmlformats.org/officeDocument/2006/relationships/image" Target="../media/image25.png"/><Relationship Id="rId2" Type="http://schemas.microsoft.com/office/2007/relationships/media" Target="../media/media25.mp4"/><Relationship Id="rId1" Type="http://schemas.openxmlformats.org/officeDocument/2006/relationships/tags" Target="../tags/tag65.xml"/><Relationship Id="rId6" Type="http://schemas.openxmlformats.org/officeDocument/2006/relationships/slideLayout" Target="../slideLayouts/slideLayout13.xml"/><Relationship Id="rId11" Type="http://schemas.openxmlformats.org/officeDocument/2006/relationships/image" Target="../media/image113.png"/><Relationship Id="rId5" Type="http://schemas.openxmlformats.org/officeDocument/2006/relationships/video" Target="../media/media26.mp4"/><Relationship Id="rId15" Type="http://schemas.openxmlformats.org/officeDocument/2006/relationships/image" Target="../media/image99.svg"/><Relationship Id="rId10" Type="http://schemas.openxmlformats.org/officeDocument/2006/relationships/image" Target="../media/image112.png"/><Relationship Id="rId4" Type="http://schemas.microsoft.com/office/2007/relationships/media" Target="../media/media26.mp4"/><Relationship Id="rId9" Type="http://schemas.openxmlformats.org/officeDocument/2006/relationships/image" Target="../media/image111.png"/><Relationship Id="rId14" Type="http://schemas.openxmlformats.org/officeDocument/2006/relationships/image" Target="../media/image98.png"/></Relationships>
</file>

<file path=ppt/slides/_rels/slide63.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video" Target="../media/media27.mp4"/><Relationship Id="rId7" Type="http://schemas.openxmlformats.org/officeDocument/2006/relationships/image" Target="../media/image115.png"/><Relationship Id="rId2" Type="http://schemas.microsoft.com/office/2007/relationships/media" Target="../media/media27.mp4"/><Relationship Id="rId1" Type="http://schemas.openxmlformats.org/officeDocument/2006/relationships/tags" Target="../tags/tag66.xml"/><Relationship Id="rId6" Type="http://schemas.openxmlformats.org/officeDocument/2006/relationships/image" Target="../media/image114.emf"/><Relationship Id="rId5" Type="http://schemas.openxmlformats.org/officeDocument/2006/relationships/notesSlide" Target="../notesSlides/notesSlide34.xml"/><Relationship Id="rId4" Type="http://schemas.openxmlformats.org/officeDocument/2006/relationships/slideLayout" Target="../slideLayouts/slideLayout16.xml"/></Relationships>
</file>

<file path=ppt/slides/_rels/slide64.xml.rels><?xml version="1.0" encoding="UTF-8" standalone="yes"?>
<Relationships xmlns="http://schemas.openxmlformats.org/package/2006/relationships"><Relationship Id="rId8" Type="http://schemas.openxmlformats.org/officeDocument/2006/relationships/image" Target="../media/image119.png"/><Relationship Id="rId3" Type="http://schemas.openxmlformats.org/officeDocument/2006/relationships/video" Target="../media/media28.mp4"/><Relationship Id="rId7" Type="http://schemas.openxmlformats.org/officeDocument/2006/relationships/image" Target="../media/image118.png"/><Relationship Id="rId2" Type="http://schemas.microsoft.com/office/2007/relationships/media" Target="../media/media28.mp4"/><Relationship Id="rId1" Type="http://schemas.openxmlformats.org/officeDocument/2006/relationships/tags" Target="../tags/tag67.xml"/><Relationship Id="rId6" Type="http://schemas.openxmlformats.org/officeDocument/2006/relationships/image" Target="../media/image117.png"/><Relationship Id="rId5" Type="http://schemas.openxmlformats.org/officeDocument/2006/relationships/notesSlide" Target="../notesSlides/notesSlide35.xml"/><Relationship Id="rId10" Type="http://schemas.openxmlformats.org/officeDocument/2006/relationships/image" Target="../media/image121.png"/><Relationship Id="rId4" Type="http://schemas.openxmlformats.org/officeDocument/2006/relationships/slideLayout" Target="../slideLayouts/slideLayout13.xml"/><Relationship Id="rId9" Type="http://schemas.openxmlformats.org/officeDocument/2006/relationships/image" Target="../media/image120.png"/></Relationships>
</file>

<file path=ppt/slides/_rels/slide65.xml.rels><?xml version="1.0" encoding="UTF-8" standalone="yes"?>
<Relationships xmlns="http://schemas.openxmlformats.org/package/2006/relationships"><Relationship Id="rId8" Type="http://schemas.openxmlformats.org/officeDocument/2006/relationships/image" Target="../media/image123.png"/><Relationship Id="rId3" Type="http://schemas.openxmlformats.org/officeDocument/2006/relationships/video" Target="../media/media29.mp4"/><Relationship Id="rId7" Type="http://schemas.openxmlformats.org/officeDocument/2006/relationships/image" Target="../media/image122.png"/><Relationship Id="rId2" Type="http://schemas.microsoft.com/office/2007/relationships/media" Target="../media/media29.mp4"/><Relationship Id="rId1" Type="http://schemas.openxmlformats.org/officeDocument/2006/relationships/tags" Target="../tags/tag68.xml"/><Relationship Id="rId6" Type="http://schemas.openxmlformats.org/officeDocument/2006/relationships/slideLayout" Target="../slideLayouts/slideLayout13.xml"/><Relationship Id="rId11" Type="http://schemas.openxmlformats.org/officeDocument/2006/relationships/image" Target="../media/image99.svg"/><Relationship Id="rId5" Type="http://schemas.openxmlformats.org/officeDocument/2006/relationships/video" Target="../media/media30.mp4"/><Relationship Id="rId10" Type="http://schemas.openxmlformats.org/officeDocument/2006/relationships/image" Target="../media/image98.png"/><Relationship Id="rId4" Type="http://schemas.microsoft.com/office/2007/relationships/media" Target="../media/media30.mp4"/><Relationship Id="rId9" Type="http://schemas.openxmlformats.org/officeDocument/2006/relationships/image" Target="../media/image124.png"/></Relationships>
</file>

<file path=ppt/slides/_rels/slide66.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video" Target="../media/media31.mp4"/><Relationship Id="rId7" Type="http://schemas.openxmlformats.org/officeDocument/2006/relationships/image" Target="../media/image125.png"/><Relationship Id="rId2" Type="http://schemas.microsoft.com/office/2007/relationships/media" Target="../media/media31.mp4"/><Relationship Id="rId1" Type="http://schemas.openxmlformats.org/officeDocument/2006/relationships/tags" Target="../tags/tag69.xml"/><Relationship Id="rId6" Type="http://schemas.openxmlformats.org/officeDocument/2006/relationships/slideLayout" Target="../slideLayouts/slideLayout14.xml"/><Relationship Id="rId5" Type="http://schemas.openxmlformats.org/officeDocument/2006/relationships/video" Target="../media/media32.mp4"/><Relationship Id="rId4" Type="http://schemas.microsoft.com/office/2007/relationships/media" Target="../media/media32.mp4"/><Relationship Id="rId9" Type="http://schemas.openxmlformats.org/officeDocument/2006/relationships/image" Target="../media/image127.png"/></Relationships>
</file>

<file path=ppt/slides/_rels/slide67.xml.rels><?xml version="1.0" encoding="UTF-8" standalone="yes"?>
<Relationships xmlns="http://schemas.openxmlformats.org/package/2006/relationships"><Relationship Id="rId8" Type="http://schemas.openxmlformats.org/officeDocument/2006/relationships/image" Target="../media/image128.png"/><Relationship Id="rId3" Type="http://schemas.openxmlformats.org/officeDocument/2006/relationships/video" Target="../media/media33.mp4"/><Relationship Id="rId7" Type="http://schemas.openxmlformats.org/officeDocument/2006/relationships/image" Target="../media/image125.png"/><Relationship Id="rId2" Type="http://schemas.microsoft.com/office/2007/relationships/media" Target="../media/media33.mp4"/><Relationship Id="rId1" Type="http://schemas.openxmlformats.org/officeDocument/2006/relationships/tags" Target="../tags/tag70.xml"/><Relationship Id="rId6" Type="http://schemas.openxmlformats.org/officeDocument/2006/relationships/slideLayout" Target="../slideLayouts/slideLayout14.xml"/><Relationship Id="rId5" Type="http://schemas.openxmlformats.org/officeDocument/2006/relationships/video" Target="../media/media34.mp4"/><Relationship Id="rId4" Type="http://schemas.microsoft.com/office/2007/relationships/media" Target="../media/media34.mp4"/><Relationship Id="rId9" Type="http://schemas.openxmlformats.org/officeDocument/2006/relationships/image" Target="../media/image129.png"/></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36.xml"/><Relationship Id="rId7" Type="http://schemas.openxmlformats.org/officeDocument/2006/relationships/image" Target="../media/image26.svg"/><Relationship Id="rId2" Type="http://schemas.openxmlformats.org/officeDocument/2006/relationships/slideLayout" Target="../slideLayouts/slideLayout16.xml"/><Relationship Id="rId1" Type="http://schemas.openxmlformats.org/officeDocument/2006/relationships/tags" Target="../tags/tag71.xml"/><Relationship Id="rId6" Type="http://schemas.openxmlformats.org/officeDocument/2006/relationships/image" Target="../media/image25.png"/><Relationship Id="rId5" Type="http://schemas.openxmlformats.org/officeDocument/2006/relationships/image" Target="../media/image131.svg"/><Relationship Id="rId4" Type="http://schemas.openxmlformats.org/officeDocument/2006/relationships/image" Target="../media/image130.png"/></Relationships>
</file>

<file path=ppt/slides/_rels/slide69.xml.rels><?xml version="1.0" encoding="UTF-8" standalone="yes"?>
<Relationships xmlns="http://schemas.openxmlformats.org/package/2006/relationships"><Relationship Id="rId8" Type="http://schemas.openxmlformats.org/officeDocument/2006/relationships/image" Target="../media/image132.png"/><Relationship Id="rId3" Type="http://schemas.openxmlformats.org/officeDocument/2006/relationships/video" Target="../media/media35.mp4"/><Relationship Id="rId7" Type="http://schemas.openxmlformats.org/officeDocument/2006/relationships/notesSlide" Target="../notesSlides/notesSlide37.xml"/><Relationship Id="rId2" Type="http://schemas.microsoft.com/office/2007/relationships/media" Target="../media/media35.mp4"/><Relationship Id="rId1" Type="http://schemas.openxmlformats.org/officeDocument/2006/relationships/tags" Target="../tags/tag72.xml"/><Relationship Id="rId6" Type="http://schemas.openxmlformats.org/officeDocument/2006/relationships/slideLayout" Target="../slideLayouts/slideLayout16.xml"/><Relationship Id="rId5" Type="http://schemas.openxmlformats.org/officeDocument/2006/relationships/video" Target="../media/media36.mp4"/><Relationship Id="rId4" Type="http://schemas.microsoft.com/office/2007/relationships/media" Target="../media/media36.mp4"/><Relationship Id="rId9" Type="http://schemas.openxmlformats.org/officeDocument/2006/relationships/image" Target="../media/image13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6.xml"/><Relationship Id="rId1" Type="http://schemas.openxmlformats.org/officeDocument/2006/relationships/tags" Target="../tags/tag10.xml"/><Relationship Id="rId4" Type="http://schemas.openxmlformats.org/officeDocument/2006/relationships/image" Target="../media/image19.png"/></Relationships>
</file>

<file path=ppt/slides/_rels/slide70.xml.rels><?xml version="1.0" encoding="UTF-8" standalone="yes"?>
<Relationships xmlns="http://schemas.openxmlformats.org/package/2006/relationships"><Relationship Id="rId3" Type="http://schemas.openxmlformats.org/officeDocument/2006/relationships/video" Target="../media/media37.mp4"/><Relationship Id="rId2" Type="http://schemas.microsoft.com/office/2007/relationships/media" Target="../media/media37.mp4"/><Relationship Id="rId1" Type="http://schemas.openxmlformats.org/officeDocument/2006/relationships/tags" Target="../tags/tag73.xml"/><Relationship Id="rId5" Type="http://schemas.openxmlformats.org/officeDocument/2006/relationships/image" Target="../media/image134.png"/><Relationship Id="rId4"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3" Type="http://schemas.openxmlformats.org/officeDocument/2006/relationships/video" Target="../media/media38.mp4"/><Relationship Id="rId2" Type="http://schemas.microsoft.com/office/2007/relationships/media" Target="../media/media38.mp4"/><Relationship Id="rId1" Type="http://schemas.openxmlformats.org/officeDocument/2006/relationships/tags" Target="../tags/tag74.xml"/><Relationship Id="rId6" Type="http://schemas.openxmlformats.org/officeDocument/2006/relationships/image" Target="../media/image135.png"/><Relationship Id="rId5" Type="http://schemas.openxmlformats.org/officeDocument/2006/relationships/notesSlide" Target="../notesSlides/notesSlide38.xml"/><Relationship Id="rId4"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8" Type="http://schemas.openxmlformats.org/officeDocument/2006/relationships/image" Target="../media/image136.png"/><Relationship Id="rId3" Type="http://schemas.openxmlformats.org/officeDocument/2006/relationships/video" Target="../media/media39.mp4"/><Relationship Id="rId7" Type="http://schemas.openxmlformats.org/officeDocument/2006/relationships/notesSlide" Target="../notesSlides/notesSlide39.xml"/><Relationship Id="rId2" Type="http://schemas.microsoft.com/office/2007/relationships/media" Target="../media/media39.mp4"/><Relationship Id="rId1" Type="http://schemas.openxmlformats.org/officeDocument/2006/relationships/tags" Target="../tags/tag75.xml"/><Relationship Id="rId6" Type="http://schemas.openxmlformats.org/officeDocument/2006/relationships/slideLayout" Target="../slideLayouts/slideLayout13.xml"/><Relationship Id="rId11" Type="http://schemas.openxmlformats.org/officeDocument/2006/relationships/image" Target="../media/image99.svg"/><Relationship Id="rId5" Type="http://schemas.openxmlformats.org/officeDocument/2006/relationships/video" Target="../media/media40.mp4"/><Relationship Id="rId10" Type="http://schemas.openxmlformats.org/officeDocument/2006/relationships/image" Target="../media/image98.png"/><Relationship Id="rId4" Type="http://schemas.microsoft.com/office/2007/relationships/media" Target="../media/media40.mp4"/><Relationship Id="rId9" Type="http://schemas.openxmlformats.org/officeDocument/2006/relationships/image" Target="../media/image137.png"/></Relationships>
</file>

<file path=ppt/slides/_rels/slide73.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76.xml"/></Relationships>
</file>

<file path=ppt/slides/_rels/slide74.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77.xml"/></Relationships>
</file>

<file path=ppt/slides/_rels/slide75.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78.xml"/></Relationships>
</file>

<file path=ppt/slides/_rels/slide76.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slideLayout" Target="../slideLayouts/slideLayout13.xml"/><Relationship Id="rId1" Type="http://schemas.openxmlformats.org/officeDocument/2006/relationships/tags" Target="../tags/tag79.xml"/><Relationship Id="rId5" Type="http://schemas.openxmlformats.org/officeDocument/2006/relationships/image" Target="../media/image139.png"/><Relationship Id="rId4" Type="http://schemas.openxmlformats.org/officeDocument/2006/relationships/image" Target="../media/image138.png"/></Relationships>
</file>

<file path=ppt/slides/_rels/slide77.xml.rels><?xml version="1.0" encoding="UTF-8" standalone="yes"?>
<Relationships xmlns="http://schemas.openxmlformats.org/package/2006/relationships"><Relationship Id="rId8" Type="http://schemas.openxmlformats.org/officeDocument/2006/relationships/image" Target="../media/image141.png"/><Relationship Id="rId3" Type="http://schemas.openxmlformats.org/officeDocument/2006/relationships/video" Target="../media/media41.mp4"/><Relationship Id="rId7" Type="http://schemas.openxmlformats.org/officeDocument/2006/relationships/image" Target="../media/image140.png"/><Relationship Id="rId2" Type="http://schemas.microsoft.com/office/2007/relationships/media" Target="../media/media41.mp4"/><Relationship Id="rId1" Type="http://schemas.openxmlformats.org/officeDocument/2006/relationships/tags" Target="../tags/tag80.xml"/><Relationship Id="rId6" Type="http://schemas.openxmlformats.org/officeDocument/2006/relationships/slideLayout" Target="../slideLayouts/slideLayout13.xml"/><Relationship Id="rId5" Type="http://schemas.openxmlformats.org/officeDocument/2006/relationships/video" Target="../media/media42.mp4"/><Relationship Id="rId4" Type="http://schemas.microsoft.com/office/2007/relationships/media" Target="../media/media42.mp4"/></Relationships>
</file>

<file path=ppt/slides/_rels/slide78.xml.rels><?xml version="1.0" encoding="UTF-8" standalone="yes"?>
<Relationships xmlns="http://schemas.openxmlformats.org/package/2006/relationships"><Relationship Id="rId8" Type="http://schemas.openxmlformats.org/officeDocument/2006/relationships/image" Target="../media/image143.png"/><Relationship Id="rId3" Type="http://schemas.openxmlformats.org/officeDocument/2006/relationships/video" Target="../media/media43.mp4"/><Relationship Id="rId7" Type="http://schemas.openxmlformats.org/officeDocument/2006/relationships/image" Target="../media/image142.png"/><Relationship Id="rId2" Type="http://schemas.microsoft.com/office/2007/relationships/media" Target="../media/media43.mp4"/><Relationship Id="rId1" Type="http://schemas.openxmlformats.org/officeDocument/2006/relationships/tags" Target="../tags/tag81.xml"/><Relationship Id="rId6" Type="http://schemas.openxmlformats.org/officeDocument/2006/relationships/slideLayout" Target="../slideLayouts/slideLayout13.xml"/><Relationship Id="rId5" Type="http://schemas.openxmlformats.org/officeDocument/2006/relationships/video" Target="../media/media44.mp4"/><Relationship Id="rId4" Type="http://schemas.microsoft.com/office/2007/relationships/media" Target="../media/media44.mp4"/></Relationships>
</file>

<file path=ppt/slides/_rels/slide7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slideLayout" Target="../slideLayouts/slideLayout13.xml"/><Relationship Id="rId1" Type="http://schemas.openxmlformats.org/officeDocument/2006/relationships/tags" Target="../tags/tag82.xml"/><Relationship Id="rId4" Type="http://schemas.openxmlformats.org/officeDocument/2006/relationships/image" Target="../media/image94.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11.xml"/><Relationship Id="rId5" Type="http://schemas.openxmlformats.org/officeDocument/2006/relationships/image" Target="../media/image21.png"/><Relationship Id="rId4" Type="http://schemas.openxmlformats.org/officeDocument/2006/relationships/image" Target="../media/image20.png"/></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3.xml"/><Relationship Id="rId1" Type="http://schemas.openxmlformats.org/officeDocument/2006/relationships/tags" Target="../tags/tag83.xml"/></Relationships>
</file>

<file path=ppt/slides/_rels/slide81.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84.xml"/></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41.xml"/><Relationship Id="rId7" Type="http://schemas.openxmlformats.org/officeDocument/2006/relationships/image" Target="../media/image30.svg"/><Relationship Id="rId2" Type="http://schemas.openxmlformats.org/officeDocument/2006/relationships/slideLayout" Target="../slideLayouts/slideLayout16.xml"/><Relationship Id="rId1" Type="http://schemas.openxmlformats.org/officeDocument/2006/relationships/tags" Target="../tags/tag85.xml"/><Relationship Id="rId6" Type="http://schemas.openxmlformats.org/officeDocument/2006/relationships/image" Target="../media/image29.png"/><Relationship Id="rId5" Type="http://schemas.openxmlformats.org/officeDocument/2006/relationships/image" Target="../media/image39.png"/><Relationship Id="rId4" Type="http://schemas.openxmlformats.org/officeDocument/2006/relationships/image" Target="../media/image144.png"/></Relationships>
</file>

<file path=ppt/slides/_rels/slide83.xml.rels><?xml version="1.0" encoding="UTF-8" standalone="yes"?>
<Relationships xmlns="http://schemas.openxmlformats.org/package/2006/relationships"><Relationship Id="rId8" Type="http://schemas.openxmlformats.org/officeDocument/2006/relationships/image" Target="../media/image99.svg"/><Relationship Id="rId3" Type="http://schemas.openxmlformats.org/officeDocument/2006/relationships/notesSlide" Target="../notesSlides/notesSlide42.xml"/><Relationship Id="rId7" Type="http://schemas.openxmlformats.org/officeDocument/2006/relationships/image" Target="../media/image98.png"/><Relationship Id="rId2" Type="http://schemas.openxmlformats.org/officeDocument/2006/relationships/slideLayout" Target="../slideLayouts/slideLayout13.xml"/><Relationship Id="rId1" Type="http://schemas.openxmlformats.org/officeDocument/2006/relationships/tags" Target="../tags/tag86.xml"/><Relationship Id="rId6" Type="http://schemas.openxmlformats.org/officeDocument/2006/relationships/image" Target="../media/image146.png"/><Relationship Id="rId5" Type="http://schemas.openxmlformats.org/officeDocument/2006/relationships/image" Target="../media/image57.png"/><Relationship Id="rId4" Type="http://schemas.openxmlformats.org/officeDocument/2006/relationships/image" Target="../media/image145.png"/></Relationships>
</file>

<file path=ppt/slides/_rels/slide84.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slideLayout" Target="../slideLayouts/slideLayout13.xml"/><Relationship Id="rId1" Type="http://schemas.openxmlformats.org/officeDocument/2006/relationships/tags" Target="../tags/tag87.xml"/><Relationship Id="rId4" Type="http://schemas.openxmlformats.org/officeDocument/2006/relationships/image" Target="../media/image148.png"/></Relationships>
</file>

<file path=ppt/slides/_rels/slide85.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slideLayout" Target="../slideLayouts/slideLayout13.xml"/><Relationship Id="rId1" Type="http://schemas.openxmlformats.org/officeDocument/2006/relationships/tags" Target="../tags/tag88.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150.png"/></Relationships>
</file>

<file path=ppt/slides/_rels/slide86.xml.rels><?xml version="1.0" encoding="UTF-8" standalone="yes"?>
<Relationships xmlns="http://schemas.openxmlformats.org/package/2006/relationships"><Relationship Id="rId3" Type="http://schemas.openxmlformats.org/officeDocument/2006/relationships/video" Target="../media/media45.mp4"/><Relationship Id="rId7" Type="http://schemas.openxmlformats.org/officeDocument/2006/relationships/image" Target="../media/image26.svg"/><Relationship Id="rId2" Type="http://schemas.microsoft.com/office/2007/relationships/media" Target="../media/media45.mp4"/><Relationship Id="rId1" Type="http://schemas.openxmlformats.org/officeDocument/2006/relationships/tags" Target="../tags/tag89.xml"/><Relationship Id="rId6" Type="http://schemas.openxmlformats.org/officeDocument/2006/relationships/image" Target="../media/image25.png"/><Relationship Id="rId5" Type="http://schemas.openxmlformats.org/officeDocument/2006/relationships/image" Target="../media/image151.png"/><Relationship Id="rId4"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3" Type="http://schemas.openxmlformats.org/officeDocument/2006/relationships/video" Target="../media/media46.mp4"/><Relationship Id="rId7" Type="http://schemas.openxmlformats.org/officeDocument/2006/relationships/image" Target="../media/image99.svg"/><Relationship Id="rId2" Type="http://schemas.microsoft.com/office/2007/relationships/media" Target="../media/media46.mp4"/><Relationship Id="rId1" Type="http://schemas.openxmlformats.org/officeDocument/2006/relationships/tags" Target="../tags/tag90.xml"/><Relationship Id="rId6" Type="http://schemas.openxmlformats.org/officeDocument/2006/relationships/image" Target="../media/image98.png"/><Relationship Id="rId5" Type="http://schemas.openxmlformats.org/officeDocument/2006/relationships/image" Target="../media/image152.png"/><Relationship Id="rId4"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3.xml"/><Relationship Id="rId1" Type="http://schemas.openxmlformats.org/officeDocument/2006/relationships/tags" Target="../tags/tag91.xml"/><Relationship Id="rId5" Type="http://schemas.openxmlformats.org/officeDocument/2006/relationships/image" Target="../media/image154.png"/><Relationship Id="rId4" Type="http://schemas.openxmlformats.org/officeDocument/2006/relationships/image" Target="../media/image153.png"/></Relationships>
</file>

<file path=ppt/slides/_rels/slide89.xml.rels><?xml version="1.0" encoding="UTF-8" standalone="yes"?>
<Relationships xmlns="http://schemas.openxmlformats.org/package/2006/relationships"><Relationship Id="rId3" Type="http://schemas.openxmlformats.org/officeDocument/2006/relationships/image" Target="../media/image155.png"/><Relationship Id="rId7" Type="http://schemas.openxmlformats.org/officeDocument/2006/relationships/image" Target="../media/image26.svg"/><Relationship Id="rId2" Type="http://schemas.openxmlformats.org/officeDocument/2006/relationships/slideLayout" Target="../slideLayouts/slideLayout13.xml"/><Relationship Id="rId1" Type="http://schemas.openxmlformats.org/officeDocument/2006/relationships/tags" Target="../tags/tag92.xml"/><Relationship Id="rId6" Type="http://schemas.openxmlformats.org/officeDocument/2006/relationships/image" Target="../media/image25.png"/><Relationship Id="rId5" Type="http://schemas.openxmlformats.org/officeDocument/2006/relationships/image" Target="../media/image147.png"/><Relationship Id="rId4" Type="http://schemas.openxmlformats.org/officeDocument/2006/relationships/image" Target="../media/image15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6.xml"/><Relationship Id="rId1" Type="http://schemas.openxmlformats.org/officeDocument/2006/relationships/tags" Target="../tags/tag12.xml"/><Relationship Id="rId5" Type="http://schemas.openxmlformats.org/officeDocument/2006/relationships/image" Target="../media/image23.png"/><Relationship Id="rId4" Type="http://schemas.openxmlformats.org/officeDocument/2006/relationships/image" Target="../media/image22.png"/></Relationships>
</file>

<file path=ppt/slides/_rels/slide90.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slideLayout" Target="../slideLayouts/slideLayout13.xml"/><Relationship Id="rId1" Type="http://schemas.openxmlformats.org/officeDocument/2006/relationships/tags" Target="../tags/tag93.xml"/><Relationship Id="rId5" Type="http://schemas.openxmlformats.org/officeDocument/2006/relationships/image" Target="../media/image157.png"/><Relationship Id="rId4" Type="http://schemas.openxmlformats.org/officeDocument/2006/relationships/image" Target="../media/image154.png"/></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3.xml"/><Relationship Id="rId1" Type="http://schemas.openxmlformats.org/officeDocument/2006/relationships/tags" Target="../tags/tag94.xml"/></Relationships>
</file>

<file path=ppt/slides/_rels/slide92.xml.rels><?xml version="1.0" encoding="UTF-8" standalone="yes"?>
<Relationships xmlns="http://schemas.openxmlformats.org/package/2006/relationships"><Relationship Id="rId3" Type="http://schemas.openxmlformats.org/officeDocument/2006/relationships/video" Target="../media/media47.mp4"/><Relationship Id="rId7" Type="http://schemas.openxmlformats.org/officeDocument/2006/relationships/image" Target="../media/image158.png"/><Relationship Id="rId2" Type="http://schemas.microsoft.com/office/2007/relationships/media" Target="../media/media47.mp4"/><Relationship Id="rId1" Type="http://schemas.openxmlformats.org/officeDocument/2006/relationships/tags" Target="../tags/tag95.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6.xml"/><Relationship Id="rId1" Type="http://schemas.openxmlformats.org/officeDocument/2006/relationships/tags" Target="../tags/tag96.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159.png"/></Relationships>
</file>

<file path=ppt/slides/_rels/slide94.xml.rels><?xml version="1.0" encoding="UTF-8" standalone="yes"?>
<Relationships xmlns="http://schemas.openxmlformats.org/package/2006/relationships"><Relationship Id="rId8" Type="http://schemas.openxmlformats.org/officeDocument/2006/relationships/image" Target="../media/image164.png"/><Relationship Id="rId3" Type="http://schemas.openxmlformats.org/officeDocument/2006/relationships/notesSlide" Target="../notesSlides/notesSlide46.xml"/><Relationship Id="rId7" Type="http://schemas.openxmlformats.org/officeDocument/2006/relationships/image" Target="../media/image163.png"/><Relationship Id="rId2" Type="http://schemas.openxmlformats.org/officeDocument/2006/relationships/slideLayout" Target="../slideLayouts/slideLayout16.xml"/><Relationship Id="rId1" Type="http://schemas.openxmlformats.org/officeDocument/2006/relationships/tags" Target="../tags/tag97.xml"/><Relationship Id="rId6" Type="http://schemas.openxmlformats.org/officeDocument/2006/relationships/image" Target="../media/image162.png"/><Relationship Id="rId5" Type="http://schemas.openxmlformats.org/officeDocument/2006/relationships/image" Target="../media/image161.svg"/><Relationship Id="rId4" Type="http://schemas.openxmlformats.org/officeDocument/2006/relationships/image" Target="../media/image160.png"/><Relationship Id="rId9" Type="http://schemas.openxmlformats.org/officeDocument/2006/relationships/image" Target="../media/image165.png"/></Relationships>
</file>

<file path=ppt/slides/_rels/slide95.xml.rels><?xml version="1.0" encoding="UTF-8" standalone="yes"?>
<Relationships xmlns="http://schemas.openxmlformats.org/package/2006/relationships"><Relationship Id="rId3" Type="http://schemas.openxmlformats.org/officeDocument/2006/relationships/video" Target="../media/media48.mp4"/><Relationship Id="rId2" Type="http://schemas.microsoft.com/office/2007/relationships/media" Target="../media/media48.mp4"/><Relationship Id="rId1" Type="http://schemas.openxmlformats.org/officeDocument/2006/relationships/tags" Target="../tags/tag98.xml"/><Relationship Id="rId6" Type="http://schemas.openxmlformats.org/officeDocument/2006/relationships/image" Target="../media/image166.png"/><Relationship Id="rId5" Type="http://schemas.openxmlformats.org/officeDocument/2006/relationships/notesSlide" Target="../notesSlides/notesSlide47.xml"/><Relationship Id="rId4"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3" Type="http://schemas.openxmlformats.org/officeDocument/2006/relationships/video" Target="../media/media49.mp4"/><Relationship Id="rId2" Type="http://schemas.microsoft.com/office/2007/relationships/media" Target="../media/media49.mp4"/><Relationship Id="rId1" Type="http://schemas.openxmlformats.org/officeDocument/2006/relationships/tags" Target="../tags/tag99.xml"/><Relationship Id="rId5" Type="http://schemas.openxmlformats.org/officeDocument/2006/relationships/image" Target="../media/image167.png"/><Relationship Id="rId4"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video" Target="../media/media50.mp4"/><Relationship Id="rId7" Type="http://schemas.openxmlformats.org/officeDocument/2006/relationships/image" Target="../media/image169.png"/><Relationship Id="rId2" Type="http://schemas.microsoft.com/office/2007/relationships/media" Target="../media/media50.mp4"/><Relationship Id="rId1" Type="http://schemas.openxmlformats.org/officeDocument/2006/relationships/tags" Target="../tags/tag100.xml"/><Relationship Id="rId6" Type="http://schemas.openxmlformats.org/officeDocument/2006/relationships/image" Target="../media/image145.png"/><Relationship Id="rId5" Type="http://schemas.openxmlformats.org/officeDocument/2006/relationships/image" Target="../media/image168.png"/><Relationship Id="rId4" Type="http://schemas.openxmlformats.org/officeDocument/2006/relationships/slideLayout" Target="../slideLayouts/slideLayout13.xml"/><Relationship Id="rId9" Type="http://schemas.openxmlformats.org/officeDocument/2006/relationships/image" Target="../media/image131.svg"/></Relationships>
</file>

<file path=ppt/slides/_rels/slide98.xml.rels><?xml version="1.0" encoding="UTF-8" standalone="yes"?>
<Relationships xmlns="http://schemas.openxmlformats.org/package/2006/relationships"><Relationship Id="rId3" Type="http://schemas.openxmlformats.org/officeDocument/2006/relationships/video" Target="../media/media51.mp4"/><Relationship Id="rId2" Type="http://schemas.microsoft.com/office/2007/relationships/media" Target="../media/media51.mp4"/><Relationship Id="rId1" Type="http://schemas.openxmlformats.org/officeDocument/2006/relationships/tags" Target="../tags/tag101.xml"/><Relationship Id="rId5" Type="http://schemas.openxmlformats.org/officeDocument/2006/relationships/image" Target="../media/image170.png"/><Relationship Id="rId4"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10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p:txBody>
          <a:bodyPr>
            <a:normAutofit/>
          </a:bodyPr>
          <a:lstStyle/>
          <a:p>
            <a:r>
              <a:rPr lang="en-US" sz="2000" dirty="0">
                <a:solidFill>
                  <a:srgbClr val="FFFFFF"/>
                </a:solidFill>
              </a:rPr>
              <a:t>Edwards Alterra Adaptive Prestent with the </a:t>
            </a:r>
            <a:br>
              <a:rPr lang="en-US" sz="2000" dirty="0">
                <a:solidFill>
                  <a:srgbClr val="FFFFFF"/>
                </a:solidFill>
              </a:rPr>
            </a:br>
            <a:r>
              <a:rPr lang="en-US" sz="2000" dirty="0">
                <a:solidFill>
                  <a:srgbClr val="FFFFFF"/>
                </a:solidFill>
              </a:rPr>
              <a:t>SAPIEN 3 Transcatheter Pulmonic Valve Delivery System</a:t>
            </a:r>
            <a:endParaRPr lang="en-US" sz="2000" dirty="0"/>
          </a:p>
        </p:txBody>
      </p:sp>
      <p:sp>
        <p:nvSpPr>
          <p:cNvPr id="5" name="Rectangle 4"/>
          <p:cNvSpPr/>
          <p:nvPr/>
        </p:nvSpPr>
        <p:spPr bwMode="gray">
          <a:xfrm>
            <a:off x="878840" y="3711799"/>
            <a:ext cx="3840480" cy="707886"/>
          </a:xfrm>
          <a:prstGeom prst="rect">
            <a:avLst/>
          </a:prstGeom>
        </p:spPr>
        <p:txBody>
          <a:bodyPr wrap="square" anchor="b" anchorCtr="0">
            <a:spAutoFit/>
          </a:bodyPr>
          <a:lstStyle/>
          <a:p>
            <a:pPr lvl="0" defTabSz="914400">
              <a:defRPr/>
            </a:pPr>
            <a:r>
              <a:rPr lang="en-US" sz="800" kern="0" dirty="0">
                <a:solidFill>
                  <a:schemeClr val="bg1"/>
                </a:solidFill>
              </a:rPr>
              <a:t>See instructions for use for full prescribing information, including indications, contraindications, warnings, precautions and potential adverse events</a:t>
            </a:r>
          </a:p>
          <a:p>
            <a:pPr lvl="0" defTabSz="914400">
              <a:defRPr/>
            </a:pPr>
            <a:endParaRPr lang="en-US" sz="800" kern="0" dirty="0">
              <a:solidFill>
                <a:schemeClr val="bg1"/>
              </a:solidFill>
            </a:endParaRPr>
          </a:p>
          <a:p>
            <a:pPr defTabSz="914400">
              <a:defRPr/>
            </a:pPr>
            <a:r>
              <a:rPr lang="en-US" sz="800" kern="0" dirty="0">
                <a:solidFill>
                  <a:schemeClr val="bg1"/>
                </a:solidFill>
                <a:cs typeface="Arial"/>
              </a:rPr>
              <a:t>Edwards Confidential. Do not reproduce or distribute.</a:t>
            </a:r>
          </a:p>
          <a:p>
            <a:pPr lvl="0" defTabSz="914400">
              <a:defRPr/>
            </a:pPr>
            <a:r>
              <a:rPr lang="en-US" sz="800" kern="0" dirty="0">
                <a:solidFill>
                  <a:schemeClr val="bg1"/>
                </a:solidFill>
              </a:rPr>
              <a:t>DOC-0555472 Rev B</a:t>
            </a:r>
          </a:p>
        </p:txBody>
      </p:sp>
      <p:sp>
        <p:nvSpPr>
          <p:cNvPr id="4" name="Subtitle 3">
            <a:extLst>
              <a:ext uri="{FF2B5EF4-FFF2-40B4-BE49-F238E27FC236}">
                <a16:creationId xmlns:a16="http://schemas.microsoft.com/office/drawing/2014/main" id="{C5456F3C-46DA-630A-83D9-E07E79AD1B22}"/>
              </a:ext>
            </a:extLst>
          </p:cNvPr>
          <p:cNvSpPr>
            <a:spLocks noGrp="1"/>
          </p:cNvSpPr>
          <p:nvPr>
            <p:ph type="subTitle" idx="1"/>
          </p:nvPr>
        </p:nvSpPr>
        <p:spPr/>
        <p:txBody>
          <a:bodyPr/>
          <a:lstStyle/>
          <a:p>
            <a:r>
              <a:rPr lang="en-US" dirty="0"/>
              <a:t>Pulmonic Procedural Training Manual</a:t>
            </a:r>
          </a:p>
        </p:txBody>
      </p:sp>
    </p:spTree>
    <p:custDataLst>
      <p:tags r:id="rId1"/>
    </p:custDataLst>
    <p:extLst>
      <p:ext uri="{BB962C8B-B14F-4D97-AF65-F5344CB8AC3E}">
        <p14:creationId xmlns:p14="http://schemas.microsoft.com/office/powerpoint/2010/main" val="3523714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Edwards Alterra adaptive prestent delivery system</a:t>
            </a:r>
          </a:p>
        </p:txBody>
      </p:sp>
      <p:sp>
        <p:nvSpPr>
          <p:cNvPr id="4" name="Footer Placeholder 3"/>
          <p:cNvSpPr>
            <a:spLocks noGrp="1"/>
          </p:cNvSpPr>
          <p:nvPr>
            <p:ph type="ftr" sz="quarter" idx="11"/>
          </p:nvPr>
        </p:nvSpPr>
        <p:spPr/>
        <p:txBody>
          <a:bodyPr/>
          <a:lstStyle/>
          <a:p>
            <a:r>
              <a:rPr lang="en-US"/>
              <a:t>DOC-0555472 Rev B</a:t>
            </a:r>
            <a:endParaRPr lang="en-US" dirty="0"/>
          </a:p>
        </p:txBody>
      </p:sp>
      <p:graphicFrame>
        <p:nvGraphicFramePr>
          <p:cNvPr id="52" name="Table 51">
            <a:extLst>
              <a:ext uri="{FF2B5EF4-FFF2-40B4-BE49-F238E27FC236}">
                <a16:creationId xmlns:a16="http://schemas.microsoft.com/office/drawing/2014/main" id="{8E7952B4-2E0F-614C-9388-3A37539371CE}"/>
              </a:ext>
            </a:extLst>
          </p:cNvPr>
          <p:cNvGraphicFramePr>
            <a:graphicFrameLocks noGrp="1"/>
          </p:cNvGraphicFramePr>
          <p:nvPr>
            <p:extLst>
              <p:ext uri="{D42A27DB-BD31-4B8C-83A1-F6EECF244321}">
                <p14:modId xmlns:p14="http://schemas.microsoft.com/office/powerpoint/2010/main" val="1091551722"/>
              </p:ext>
            </p:extLst>
          </p:nvPr>
        </p:nvGraphicFramePr>
        <p:xfrm>
          <a:off x="548639" y="1201961"/>
          <a:ext cx="4505499" cy="2545253"/>
        </p:xfrm>
        <a:graphic>
          <a:graphicData uri="http://schemas.openxmlformats.org/drawingml/2006/table">
            <a:tbl>
              <a:tblPr firstRow="1" bandRow="1">
                <a:effectLst>
                  <a:outerShdw blurRad="254000" sx="102000" sy="102000" algn="ctr" rotWithShape="0">
                    <a:prstClr val="black">
                      <a:alpha val="20000"/>
                    </a:prstClr>
                  </a:outerShdw>
                </a:effectLst>
                <a:tableStyleId>{9DCAF9ED-07DC-4A11-8D7F-57B35C25682E}</a:tableStyleId>
              </a:tblPr>
              <a:tblGrid>
                <a:gridCol w="3183776">
                  <a:extLst>
                    <a:ext uri="{9D8B030D-6E8A-4147-A177-3AD203B41FA5}">
                      <a16:colId xmlns:a16="http://schemas.microsoft.com/office/drawing/2014/main" val="20000"/>
                    </a:ext>
                  </a:extLst>
                </a:gridCol>
                <a:gridCol w="1321723">
                  <a:extLst>
                    <a:ext uri="{9D8B030D-6E8A-4147-A177-3AD203B41FA5}">
                      <a16:colId xmlns:a16="http://schemas.microsoft.com/office/drawing/2014/main" val="20001"/>
                    </a:ext>
                  </a:extLst>
                </a:gridCol>
              </a:tblGrid>
              <a:tr h="279171">
                <a:tc gridSpan="2">
                  <a:txBody>
                    <a:bodyPr/>
                    <a:lstStyle/>
                    <a:p>
                      <a:r>
                        <a:rPr lang="en-US" sz="1000" dirty="0"/>
                        <a:t>Delivery system dimensions</a:t>
                      </a:r>
                      <a:endParaRPr lang="en-US" sz="1000" dirty="0">
                        <a:solidFill>
                          <a:schemeClr val="bg1"/>
                        </a:solidFill>
                      </a:endParaRP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solidFill>
                  </a:tcPr>
                </a:tc>
                <a:tc hMerge="1">
                  <a:txBody>
                    <a:bodyPr/>
                    <a:lstStyle/>
                    <a:p>
                      <a:endParaRPr lang="en-US"/>
                    </a:p>
                  </a:txBody>
                  <a:tcPr/>
                </a:tc>
                <a:extLst>
                  <a:ext uri="{0D108BD9-81ED-4DB2-BD59-A6C34878D82A}">
                    <a16:rowId xmlns:a16="http://schemas.microsoft.com/office/drawing/2014/main" val="10000"/>
                  </a:ext>
                </a:extLst>
              </a:tr>
              <a:tr h="314732">
                <a:tc>
                  <a:txBody>
                    <a:bodyPr/>
                    <a:lstStyle/>
                    <a:p>
                      <a:r>
                        <a:rPr lang="en-US" sz="1000" dirty="0">
                          <a:solidFill>
                            <a:schemeClr val="tx1"/>
                          </a:solidFill>
                        </a:rPr>
                        <a:t>Working length </a:t>
                      </a:r>
                      <a:br>
                        <a:rPr lang="en-US" sz="1000" dirty="0">
                          <a:solidFill>
                            <a:schemeClr val="tx1"/>
                          </a:solidFill>
                        </a:rPr>
                      </a:br>
                      <a:r>
                        <a:rPr lang="en-US" sz="1000" dirty="0">
                          <a:solidFill>
                            <a:schemeClr val="tx1"/>
                          </a:solidFill>
                        </a:rPr>
                        <a:t>(distance from distal</a:t>
                      </a:r>
                      <a:r>
                        <a:rPr lang="en-US" sz="1000" baseline="0" dirty="0">
                          <a:solidFill>
                            <a:schemeClr val="tx1"/>
                          </a:solidFill>
                        </a:rPr>
                        <a:t> end of tapered tip to handle)</a:t>
                      </a:r>
                      <a:endParaRPr lang="en-US" sz="1000" dirty="0">
                        <a:solidFill>
                          <a:schemeClr val="tx1"/>
                        </a:solidFill>
                      </a:endParaRP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1000" dirty="0">
                          <a:solidFill>
                            <a:schemeClr val="tx1"/>
                          </a:solidFill>
                        </a:rPr>
                        <a:t>105 cm</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1"/>
                  </a:ext>
                </a:extLst>
              </a:tr>
              <a:tr h="30704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dirty="0">
                          <a:solidFill>
                            <a:schemeClr val="tx1"/>
                          </a:solidFill>
                        </a:rPr>
                        <a:t>Tapered</a:t>
                      </a:r>
                      <a:r>
                        <a:rPr lang="en-US" sz="1000" baseline="0" dirty="0">
                          <a:solidFill>
                            <a:schemeClr val="tx1"/>
                          </a:solidFill>
                        </a:rPr>
                        <a:t> tip length</a:t>
                      </a:r>
                      <a:endParaRPr lang="en-US" sz="1000" dirty="0">
                        <a:solidFill>
                          <a:schemeClr val="tx1"/>
                        </a:solidFill>
                      </a:endParaRP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1000" dirty="0">
                          <a:solidFill>
                            <a:schemeClr val="tx1"/>
                          </a:solidFill>
                        </a:rPr>
                        <a:t>45 mm</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2"/>
                  </a:ext>
                </a:extLst>
              </a:tr>
              <a:tr h="307043">
                <a:tc>
                  <a:txBody>
                    <a:bodyPr/>
                    <a:lstStyle/>
                    <a:p>
                      <a:r>
                        <a:rPr lang="en-US" sz="1000" dirty="0">
                          <a:solidFill>
                            <a:schemeClr val="tx1"/>
                          </a:solidFill>
                        </a:rPr>
                        <a:t>Alterra crimped length (apices to apices)</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1000" dirty="0">
                          <a:solidFill>
                            <a:schemeClr val="tx1"/>
                          </a:solidFill>
                        </a:rPr>
                        <a:t>59 mm</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3"/>
                  </a:ext>
                </a:extLst>
              </a:tr>
              <a:tr h="307043">
                <a:tc>
                  <a:txBody>
                    <a:bodyPr/>
                    <a:lstStyle/>
                    <a:p>
                      <a:r>
                        <a:rPr lang="en-US" sz="1000" dirty="0">
                          <a:solidFill>
                            <a:schemeClr val="tx1"/>
                          </a:solidFill>
                        </a:rPr>
                        <a:t>Alterra capsule OD</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1000" dirty="0">
                          <a:solidFill>
                            <a:schemeClr val="tx1"/>
                          </a:solidFill>
                        </a:rPr>
                        <a:t>6.7 mm / 20Fr</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85782483"/>
                  </a:ext>
                </a:extLst>
              </a:tr>
              <a:tr h="307043">
                <a:tc>
                  <a:txBody>
                    <a:bodyPr/>
                    <a:lstStyle/>
                    <a:p>
                      <a:r>
                        <a:rPr lang="en-US" sz="1000" dirty="0">
                          <a:solidFill>
                            <a:schemeClr val="tx1"/>
                          </a:solidFill>
                        </a:rPr>
                        <a:t>Alterra shaft OD</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1000" dirty="0">
                          <a:solidFill>
                            <a:schemeClr val="tx1"/>
                          </a:solidFill>
                        </a:rPr>
                        <a:t>5.7 mm / 17Fr</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762900527"/>
                  </a:ext>
                </a:extLst>
              </a:tr>
              <a:tr h="307043">
                <a:tc>
                  <a:txBody>
                    <a:bodyPr/>
                    <a:lstStyle/>
                    <a:p>
                      <a:r>
                        <a:rPr lang="en-US" sz="1000" dirty="0">
                          <a:solidFill>
                            <a:schemeClr val="tx1"/>
                          </a:solidFill>
                        </a:rPr>
                        <a:t>Wire compatibility</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1000" dirty="0">
                          <a:solidFill>
                            <a:schemeClr val="tx1"/>
                          </a:solidFill>
                        </a:rPr>
                        <a:t>0.035”</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438550715"/>
                  </a:ext>
                </a:extLst>
              </a:tr>
              <a:tr h="357487">
                <a:tc gridSpan="2">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dirty="0">
                          <a:solidFill>
                            <a:schemeClr val="tx1"/>
                          </a:solidFill>
                        </a:rPr>
                        <a:t>Alterra adaptive prestent is compatible with the 16Fr eSheath or equivalent</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en-US" sz="1400"/>
                    </a:p>
                  </a:txBody>
                  <a:tcPr/>
                </a:tc>
                <a:extLst>
                  <a:ext uri="{0D108BD9-81ED-4DB2-BD59-A6C34878D82A}">
                    <a16:rowId xmlns:a16="http://schemas.microsoft.com/office/drawing/2014/main" val="10004"/>
                  </a:ext>
                </a:extLst>
              </a:tr>
            </a:tbl>
          </a:graphicData>
        </a:graphic>
      </p:graphicFrame>
      <p:grpSp>
        <p:nvGrpSpPr>
          <p:cNvPr id="25" name="Group 24">
            <a:extLst>
              <a:ext uri="{FF2B5EF4-FFF2-40B4-BE49-F238E27FC236}">
                <a16:creationId xmlns:a16="http://schemas.microsoft.com/office/drawing/2014/main" id="{8F68B264-42A8-1A32-B10B-7D9A8A51EDE1}"/>
              </a:ext>
            </a:extLst>
          </p:cNvPr>
          <p:cNvGrpSpPr/>
          <p:nvPr/>
        </p:nvGrpSpPr>
        <p:grpSpPr>
          <a:xfrm>
            <a:off x="5309640" y="1205345"/>
            <a:ext cx="3085186" cy="3407874"/>
            <a:chOff x="1188984" y="560722"/>
            <a:chExt cx="4002451" cy="4237087"/>
          </a:xfrm>
        </p:grpSpPr>
        <p:pic>
          <p:nvPicPr>
            <p:cNvPr id="6" name="Picture 5">
              <a:extLst>
                <a:ext uri="{FF2B5EF4-FFF2-40B4-BE49-F238E27FC236}">
                  <a16:creationId xmlns:a16="http://schemas.microsoft.com/office/drawing/2014/main" id="{851A56F5-CA3F-A3FB-CC3C-CDA859F95DC4}"/>
                </a:ext>
              </a:extLst>
            </p:cNvPr>
            <p:cNvPicPr>
              <a:picLocks noChangeAspect="1"/>
            </p:cNvPicPr>
            <p:nvPr/>
          </p:nvPicPr>
          <p:blipFill>
            <a:blip r:embed="rId4"/>
            <a:stretch>
              <a:fillRect/>
            </a:stretch>
          </p:blipFill>
          <p:spPr>
            <a:xfrm>
              <a:off x="1188984" y="560722"/>
              <a:ext cx="3977985" cy="4237087"/>
            </a:xfrm>
            <a:prstGeom prst="rect">
              <a:avLst/>
            </a:prstGeom>
            <a:solidFill>
              <a:schemeClr val="bg1">
                <a:lumMod val="85000"/>
              </a:schemeClr>
            </a:solidFill>
            <a:ln w="38100">
              <a:solidFill>
                <a:schemeClr val="bg1"/>
              </a:solidFill>
            </a:ln>
            <a:effectLst>
              <a:outerShdw blurRad="254000" dir="2700000" algn="tl" rotWithShape="0">
                <a:prstClr val="black">
                  <a:alpha val="25000"/>
                </a:prstClr>
              </a:outerShdw>
            </a:effectLst>
          </p:spPr>
        </p:pic>
        <p:sp>
          <p:nvSpPr>
            <p:cNvPr id="7" name="TextBox 6">
              <a:extLst>
                <a:ext uri="{FF2B5EF4-FFF2-40B4-BE49-F238E27FC236}">
                  <a16:creationId xmlns:a16="http://schemas.microsoft.com/office/drawing/2014/main" id="{A9F54D16-CE1A-F692-EF71-778065DB2DD2}"/>
                </a:ext>
              </a:extLst>
            </p:cNvPr>
            <p:cNvSpPr txBox="1"/>
            <p:nvPr/>
          </p:nvSpPr>
          <p:spPr bwMode="gray">
            <a:xfrm>
              <a:off x="3764771" y="3975003"/>
              <a:ext cx="1238945" cy="475986"/>
            </a:xfrm>
            <a:prstGeom prst="rect">
              <a:avLst/>
            </a:prstGeom>
            <a:noFill/>
          </p:spPr>
          <p:txBody>
            <a:bodyPr wrap="square" rtlCol="0">
              <a:spAutoFit/>
            </a:bodyPr>
            <a:lstStyle/>
            <a:p>
              <a:pPr>
                <a:lnSpc>
                  <a:spcPts val="1200"/>
                </a:lnSpc>
              </a:pPr>
              <a:r>
                <a:rPr lang="en-US" sz="900" b="1" dirty="0">
                  <a:solidFill>
                    <a:schemeClr val="bg1"/>
                  </a:solidFill>
                </a:rPr>
                <a:t>Prestent connector</a:t>
              </a:r>
            </a:p>
          </p:txBody>
        </p:sp>
        <p:cxnSp>
          <p:nvCxnSpPr>
            <p:cNvPr id="8" name="Straight Connector 7">
              <a:extLst>
                <a:ext uri="{FF2B5EF4-FFF2-40B4-BE49-F238E27FC236}">
                  <a16:creationId xmlns:a16="http://schemas.microsoft.com/office/drawing/2014/main" id="{99621156-A250-4AB9-E9F6-E139E32A4620}"/>
                </a:ext>
              </a:extLst>
            </p:cNvPr>
            <p:cNvCxnSpPr>
              <a:cxnSpLocks/>
            </p:cNvCxnSpPr>
            <p:nvPr/>
          </p:nvCxnSpPr>
          <p:spPr bwMode="gray">
            <a:xfrm flipH="1" flipV="1">
              <a:off x="3562422" y="3824543"/>
              <a:ext cx="191734" cy="242508"/>
            </a:xfrm>
            <a:prstGeom prst="line">
              <a:avLst/>
            </a:prstGeom>
            <a:ln w="15875">
              <a:solidFill>
                <a:schemeClr val="bg1"/>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BB2479F9-D22C-C234-0225-1EDDA831DDC5}"/>
                </a:ext>
              </a:extLst>
            </p:cNvPr>
            <p:cNvSpPr txBox="1"/>
            <p:nvPr/>
          </p:nvSpPr>
          <p:spPr bwMode="gray">
            <a:xfrm>
              <a:off x="4062005" y="2980775"/>
              <a:ext cx="1129430" cy="461417"/>
            </a:xfrm>
            <a:prstGeom prst="rect">
              <a:avLst/>
            </a:prstGeom>
            <a:noFill/>
          </p:spPr>
          <p:txBody>
            <a:bodyPr wrap="square" rtlCol="0">
              <a:spAutoFit/>
            </a:bodyPr>
            <a:lstStyle/>
            <a:p>
              <a:pPr>
                <a:lnSpc>
                  <a:spcPts val="1200"/>
                </a:lnSpc>
              </a:pPr>
              <a:r>
                <a:rPr lang="en-US" sz="900" b="1" dirty="0">
                  <a:solidFill>
                    <a:schemeClr val="bg1"/>
                  </a:solidFill>
                </a:rPr>
                <a:t>Alterra waist markers</a:t>
              </a:r>
            </a:p>
          </p:txBody>
        </p:sp>
        <p:cxnSp>
          <p:nvCxnSpPr>
            <p:cNvPr id="11" name="Straight Connector 10">
              <a:extLst>
                <a:ext uri="{FF2B5EF4-FFF2-40B4-BE49-F238E27FC236}">
                  <a16:creationId xmlns:a16="http://schemas.microsoft.com/office/drawing/2014/main" id="{E4369C81-1412-3B9A-F473-66CA4038A725}"/>
                </a:ext>
              </a:extLst>
            </p:cNvPr>
            <p:cNvCxnSpPr>
              <a:cxnSpLocks/>
              <a:stCxn id="10" idx="0"/>
            </p:cNvCxnSpPr>
            <p:nvPr/>
          </p:nvCxnSpPr>
          <p:spPr bwMode="gray">
            <a:xfrm flipH="1" flipV="1">
              <a:off x="4091898" y="2673372"/>
              <a:ext cx="534822" cy="307403"/>
            </a:xfrm>
            <a:prstGeom prst="line">
              <a:avLst/>
            </a:prstGeom>
            <a:ln w="15875">
              <a:solidFill>
                <a:schemeClr val="bg1"/>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0B8F71A1-8071-7208-3147-9C036530C0DD}"/>
                </a:ext>
              </a:extLst>
            </p:cNvPr>
            <p:cNvSpPr txBox="1"/>
            <p:nvPr/>
          </p:nvSpPr>
          <p:spPr bwMode="gray">
            <a:xfrm>
              <a:off x="3582851" y="656801"/>
              <a:ext cx="1314630" cy="475986"/>
            </a:xfrm>
            <a:prstGeom prst="rect">
              <a:avLst/>
            </a:prstGeom>
            <a:noFill/>
          </p:spPr>
          <p:txBody>
            <a:bodyPr wrap="square" rtlCol="0">
              <a:spAutoFit/>
            </a:bodyPr>
            <a:lstStyle/>
            <a:p>
              <a:pPr>
                <a:lnSpc>
                  <a:spcPts val="1200"/>
                </a:lnSpc>
              </a:pPr>
              <a:r>
                <a:rPr lang="en-US" sz="900" b="1" dirty="0">
                  <a:solidFill>
                    <a:schemeClr val="bg1"/>
                  </a:solidFill>
                </a:rPr>
                <a:t>Radiopaque marker band</a:t>
              </a:r>
            </a:p>
          </p:txBody>
        </p:sp>
        <p:cxnSp>
          <p:nvCxnSpPr>
            <p:cNvPr id="15" name="Straight Connector 14">
              <a:extLst>
                <a:ext uri="{FF2B5EF4-FFF2-40B4-BE49-F238E27FC236}">
                  <a16:creationId xmlns:a16="http://schemas.microsoft.com/office/drawing/2014/main" id="{7872B487-1B68-3BB2-FE33-46D46F07EBDB}"/>
                </a:ext>
              </a:extLst>
            </p:cNvPr>
            <p:cNvCxnSpPr>
              <a:cxnSpLocks/>
            </p:cNvCxnSpPr>
            <p:nvPr/>
          </p:nvCxnSpPr>
          <p:spPr bwMode="gray">
            <a:xfrm flipH="1">
              <a:off x="3690643" y="1132787"/>
              <a:ext cx="549524" cy="196020"/>
            </a:xfrm>
            <a:prstGeom prst="line">
              <a:avLst/>
            </a:prstGeom>
            <a:ln w="15875">
              <a:solidFill>
                <a:schemeClr val="bg1"/>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F17D562C-00D7-1F55-B435-1FA7462D2098}"/>
                </a:ext>
              </a:extLst>
            </p:cNvPr>
            <p:cNvSpPr txBox="1"/>
            <p:nvPr/>
          </p:nvSpPr>
          <p:spPr bwMode="gray">
            <a:xfrm>
              <a:off x="1873199" y="1842925"/>
              <a:ext cx="1003318" cy="278346"/>
            </a:xfrm>
            <a:prstGeom prst="rect">
              <a:avLst/>
            </a:prstGeom>
            <a:noFill/>
          </p:spPr>
          <p:txBody>
            <a:bodyPr wrap="square" rtlCol="0">
              <a:spAutoFit/>
            </a:bodyPr>
            <a:lstStyle/>
            <a:p>
              <a:pPr>
                <a:lnSpc>
                  <a:spcPts val="1200"/>
                </a:lnSpc>
              </a:pPr>
              <a:r>
                <a:rPr lang="en-US" sz="900" b="1" dirty="0">
                  <a:solidFill>
                    <a:schemeClr val="bg1"/>
                  </a:solidFill>
                </a:rPr>
                <a:t>Tapered tip</a:t>
              </a:r>
            </a:p>
          </p:txBody>
        </p:sp>
        <p:cxnSp>
          <p:nvCxnSpPr>
            <p:cNvPr id="21" name="Straight Connector 20">
              <a:extLst>
                <a:ext uri="{FF2B5EF4-FFF2-40B4-BE49-F238E27FC236}">
                  <a16:creationId xmlns:a16="http://schemas.microsoft.com/office/drawing/2014/main" id="{2F827068-BAEB-4224-A53A-329D564D468F}"/>
                </a:ext>
              </a:extLst>
            </p:cNvPr>
            <p:cNvCxnSpPr>
              <a:cxnSpLocks/>
              <a:stCxn id="20" idx="0"/>
            </p:cNvCxnSpPr>
            <p:nvPr/>
          </p:nvCxnSpPr>
          <p:spPr bwMode="gray">
            <a:xfrm flipV="1">
              <a:off x="2374858" y="1376572"/>
              <a:ext cx="638851" cy="466353"/>
            </a:xfrm>
            <a:prstGeom prst="line">
              <a:avLst/>
            </a:prstGeom>
            <a:ln w="15875">
              <a:solidFill>
                <a:schemeClr val="bg1"/>
              </a:solidFill>
              <a:headEnd type="none"/>
              <a:tailEnd type="oval"/>
            </a:ln>
          </p:spPr>
          <p:style>
            <a:lnRef idx="1">
              <a:schemeClr val="accent1"/>
            </a:lnRef>
            <a:fillRef idx="0">
              <a:schemeClr val="accent1"/>
            </a:fillRef>
            <a:effectRef idx="0">
              <a:schemeClr val="accent1"/>
            </a:effectRef>
            <a:fontRef idx="minor">
              <a:schemeClr val="tx1"/>
            </a:fontRef>
          </p:style>
        </p:cxnSp>
      </p:grpSp>
      <p:sp>
        <p:nvSpPr>
          <p:cNvPr id="17" name="Slide Number Placeholder 16">
            <a:extLst>
              <a:ext uri="{FF2B5EF4-FFF2-40B4-BE49-F238E27FC236}">
                <a16:creationId xmlns:a16="http://schemas.microsoft.com/office/drawing/2014/main" id="{2CA51B99-F658-61AB-A2A2-7BF4A4E3DB8A}"/>
              </a:ext>
            </a:extLst>
          </p:cNvPr>
          <p:cNvSpPr>
            <a:spLocks noGrp="1"/>
          </p:cNvSpPr>
          <p:nvPr>
            <p:ph type="sldNum" sz="quarter" idx="12"/>
          </p:nvPr>
        </p:nvSpPr>
        <p:spPr/>
        <p:txBody>
          <a:bodyPr/>
          <a:lstStyle/>
          <a:p>
            <a:fld id="{CDBA9528-BCFE-1E43-A37D-912FF3C527A6}" type="slidenum">
              <a:rPr lang="en-US" smtClean="0"/>
              <a:pPr/>
              <a:t>10</a:t>
            </a:fld>
            <a:endParaRPr lang="en-US" dirty="0"/>
          </a:p>
        </p:txBody>
      </p:sp>
      <p:grpSp>
        <p:nvGrpSpPr>
          <p:cNvPr id="24" name="Group 23">
            <a:extLst>
              <a:ext uri="{FF2B5EF4-FFF2-40B4-BE49-F238E27FC236}">
                <a16:creationId xmlns:a16="http://schemas.microsoft.com/office/drawing/2014/main" id="{0ECCCAD9-8604-20DB-AE73-C6ABA812D7B2}"/>
              </a:ext>
            </a:extLst>
          </p:cNvPr>
          <p:cNvGrpSpPr/>
          <p:nvPr/>
        </p:nvGrpSpPr>
        <p:grpSpPr>
          <a:xfrm>
            <a:off x="627715" y="3927143"/>
            <a:ext cx="1874415" cy="594687"/>
            <a:chOff x="627715" y="3927143"/>
            <a:chExt cx="1874415" cy="594687"/>
          </a:xfrm>
        </p:grpSpPr>
        <p:grpSp>
          <p:nvGrpSpPr>
            <p:cNvPr id="18" name="Group 17">
              <a:extLst>
                <a:ext uri="{FF2B5EF4-FFF2-40B4-BE49-F238E27FC236}">
                  <a16:creationId xmlns:a16="http://schemas.microsoft.com/office/drawing/2014/main" id="{222FFB8C-9697-D4E2-D183-A9B0AC10677E}"/>
                </a:ext>
              </a:extLst>
            </p:cNvPr>
            <p:cNvGrpSpPr/>
            <p:nvPr/>
          </p:nvGrpSpPr>
          <p:grpSpPr>
            <a:xfrm>
              <a:off x="627715" y="3927143"/>
              <a:ext cx="511695" cy="511210"/>
              <a:chOff x="6550298" y="1216452"/>
              <a:chExt cx="511695" cy="511210"/>
            </a:xfrm>
          </p:grpSpPr>
          <p:sp>
            <p:nvSpPr>
              <p:cNvPr id="19" name="Rounded Rectangle 18">
                <a:extLst>
                  <a:ext uri="{FF2B5EF4-FFF2-40B4-BE49-F238E27FC236}">
                    <a16:creationId xmlns:a16="http://schemas.microsoft.com/office/drawing/2014/main" id="{198FB113-7485-9C31-5472-F3B9852EB4AD}"/>
                  </a:ext>
                </a:extLst>
              </p:cNvPr>
              <p:cNvSpPr/>
              <p:nvPr/>
            </p:nvSpPr>
            <p:spPr>
              <a:xfrm>
                <a:off x="6550298" y="1216452"/>
                <a:ext cx="511695" cy="511210"/>
              </a:xfrm>
              <a:prstGeom prst="roundRect">
                <a:avLst/>
              </a:prstGeom>
              <a:solidFill>
                <a:schemeClr val="accent3"/>
              </a:solidFill>
              <a:ln w="44450">
                <a:noFill/>
              </a:ln>
              <a:effectLst>
                <a:outerShdw blurRad="190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350" b="1" dirty="0"/>
              </a:p>
            </p:txBody>
          </p:sp>
          <p:sp>
            <p:nvSpPr>
              <p:cNvPr id="22" name="TextBox 21">
                <a:extLst>
                  <a:ext uri="{FF2B5EF4-FFF2-40B4-BE49-F238E27FC236}">
                    <a16:creationId xmlns:a16="http://schemas.microsoft.com/office/drawing/2014/main" id="{3BA7A6C5-944A-1701-8FA9-1B06232EC639}"/>
                  </a:ext>
                </a:extLst>
              </p:cNvPr>
              <p:cNvSpPr txBox="1"/>
              <p:nvPr/>
            </p:nvSpPr>
            <p:spPr>
              <a:xfrm>
                <a:off x="6562907" y="1549525"/>
                <a:ext cx="395413" cy="115894"/>
              </a:xfrm>
              <a:prstGeom prst="rect">
                <a:avLst/>
              </a:prstGeom>
              <a:noFill/>
            </p:spPr>
            <p:txBody>
              <a:bodyPr wrap="square" lIns="0" tIns="0" rIns="0" bIns="0" rtlCol="0" anchor="ctr">
                <a:noAutofit/>
              </a:bodyPr>
              <a:lstStyle/>
              <a:p>
                <a:pPr algn="ctr"/>
                <a:r>
                  <a:rPr lang="en-US" sz="600" b="1" dirty="0">
                    <a:solidFill>
                      <a:schemeClr val="bg1"/>
                    </a:solidFill>
                  </a:rPr>
                  <a:t>NOTE</a:t>
                </a:r>
              </a:p>
            </p:txBody>
          </p:sp>
          <p:pic>
            <p:nvPicPr>
              <p:cNvPr id="23" name="Graphic 22">
                <a:extLst>
                  <a:ext uri="{FF2B5EF4-FFF2-40B4-BE49-F238E27FC236}">
                    <a16:creationId xmlns:a16="http://schemas.microsoft.com/office/drawing/2014/main" id="{33C9BEFC-46BB-AF34-110A-41C0845DBFB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81642" y="1307034"/>
                <a:ext cx="157942" cy="199505"/>
              </a:xfrm>
              <a:prstGeom prst="rect">
                <a:avLst/>
              </a:prstGeom>
            </p:spPr>
          </p:pic>
        </p:grpSp>
        <p:sp>
          <p:nvSpPr>
            <p:cNvPr id="9" name="Rectangle 8">
              <a:extLst>
                <a:ext uri="{FF2B5EF4-FFF2-40B4-BE49-F238E27FC236}">
                  <a16:creationId xmlns:a16="http://schemas.microsoft.com/office/drawing/2014/main" id="{280E462C-2EC6-732F-1326-BF87042301DE}"/>
                </a:ext>
              </a:extLst>
            </p:cNvPr>
            <p:cNvSpPr/>
            <p:nvPr/>
          </p:nvSpPr>
          <p:spPr>
            <a:xfrm>
              <a:off x="1036251" y="3927143"/>
              <a:ext cx="1465879" cy="594687"/>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0" rIns="91440" bIns="0" rtlCol="0" anchor="ctr">
              <a:noAutofit/>
            </a:bodyPr>
            <a:lstStyle/>
            <a:p>
              <a:pPr marL="0" lvl="2"/>
              <a:r>
                <a:rPr lang="en-US" sz="800" dirty="0">
                  <a:solidFill>
                    <a:schemeClr val="accent6"/>
                  </a:solidFill>
                  <a:ea typeface="ＭＳ Ｐゴシック"/>
                </a:rPr>
                <a:t>Arterial vascular size for </a:t>
              </a:r>
              <a:br>
                <a:rPr lang="en-US" sz="800" dirty="0">
                  <a:solidFill>
                    <a:schemeClr val="accent6"/>
                  </a:solidFill>
                  <a:ea typeface="ＭＳ Ｐゴシック"/>
                </a:rPr>
              </a:br>
              <a:r>
                <a:rPr lang="en-US" sz="800" dirty="0">
                  <a:solidFill>
                    <a:schemeClr val="accent6"/>
                  </a:solidFill>
                  <a:ea typeface="ＭＳ Ｐゴシック"/>
                </a:rPr>
                <a:t>16Fr eSheath is a minimum vessel diameter of 6 mm.</a:t>
              </a:r>
            </a:p>
          </p:txBody>
        </p:sp>
      </p:grpSp>
    </p:spTree>
    <p:custDataLst>
      <p:tags r:id="rId1"/>
    </p:custDataLst>
    <p:extLst>
      <p:ext uri="{BB962C8B-B14F-4D97-AF65-F5344CB8AC3E}">
        <p14:creationId xmlns:p14="http://schemas.microsoft.com/office/powerpoint/2010/main" val="2908912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08300D2-2881-AB99-9FF5-6571636173B5}"/>
              </a:ext>
            </a:extLst>
          </p:cNvPr>
          <p:cNvSpPr/>
          <p:nvPr/>
        </p:nvSpPr>
        <p:spPr>
          <a:xfrm flipH="1">
            <a:off x="0" y="1085850"/>
            <a:ext cx="9144000" cy="3879851"/>
          </a:xfrm>
          <a:prstGeom prst="rect">
            <a:avLst/>
          </a:prstGeom>
          <a:gradFill flip="none" rotWithShape="1">
            <a:gsLst>
              <a:gs pos="0">
                <a:schemeClr val="bg1"/>
              </a:gs>
              <a:gs pos="91000">
                <a:schemeClr val="bg1">
                  <a:lumMod val="9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dirty="0">
              <a:solidFill>
                <a:schemeClr val="tx1"/>
              </a:solidFill>
            </a:endParaRPr>
          </a:p>
        </p:txBody>
      </p:sp>
      <p:sp>
        <p:nvSpPr>
          <p:cNvPr id="2" name="Title 1"/>
          <p:cNvSpPr>
            <a:spLocks noGrp="1"/>
          </p:cNvSpPr>
          <p:nvPr>
            <p:ph type="title"/>
          </p:nvPr>
        </p:nvSpPr>
        <p:spPr>
          <a:xfrm>
            <a:off x="548640" y="310896"/>
            <a:ext cx="8046318" cy="685800"/>
          </a:xfrm>
        </p:spPr>
        <p:txBody>
          <a:bodyPr/>
          <a:lstStyle/>
          <a:p>
            <a:r>
              <a:rPr lang="en-US" dirty="0"/>
              <a:t>SAPIEN 3 Pulmonic delivery system removal</a:t>
            </a:r>
          </a:p>
        </p:txBody>
      </p:sp>
      <p:sp>
        <p:nvSpPr>
          <p:cNvPr id="3" name="Content Placeholder 2"/>
          <p:cNvSpPr>
            <a:spLocks noGrp="1"/>
          </p:cNvSpPr>
          <p:nvPr>
            <p:ph idx="1"/>
          </p:nvPr>
        </p:nvSpPr>
        <p:spPr>
          <a:xfrm>
            <a:off x="549275" y="1520575"/>
            <a:ext cx="3635863" cy="3143500"/>
          </a:xfrm>
        </p:spPr>
        <p:txBody>
          <a:bodyPr>
            <a:normAutofit/>
          </a:bodyPr>
          <a:lstStyle/>
          <a:p>
            <a:r>
              <a:rPr lang="en-US" sz="1200" dirty="0"/>
              <a:t>Continue to retract the delivery system until the capsule meets the inline sheath tip</a:t>
            </a:r>
          </a:p>
          <a:p>
            <a:r>
              <a:rPr lang="en-US" sz="1200" dirty="0"/>
              <a:t>Retract the entire system (inline sheath and delivery system) together out of the vasculature</a:t>
            </a:r>
          </a:p>
          <a:p>
            <a:r>
              <a:rPr lang="en-US" sz="1200" dirty="0"/>
              <a:t>Replace system with standard vascular access sheath, e.g., Gore DrySeal or other large bore sheath per physician preference</a:t>
            </a: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18476" t="40463" r="43774" b="42264"/>
          <a:stretch/>
        </p:blipFill>
        <p:spPr>
          <a:xfrm>
            <a:off x="586802" y="2757715"/>
            <a:ext cx="8548757" cy="2200490"/>
          </a:xfrm>
          <a:prstGeom prst="rect">
            <a:avLst/>
          </a:prstGeom>
          <a:noFill/>
          <a:effectLst>
            <a:outerShdw blurRad="190500" sx="102000" sy="102000" algn="ctr" rotWithShape="0">
              <a:prstClr val="black">
                <a:alpha val="20000"/>
              </a:prstClr>
            </a:outerShdw>
          </a:effectLst>
        </p:spPr>
      </p:pic>
      <p:graphicFrame>
        <p:nvGraphicFramePr>
          <p:cNvPr id="14" name="Table 13">
            <a:extLst>
              <a:ext uri="{FF2B5EF4-FFF2-40B4-BE49-F238E27FC236}">
                <a16:creationId xmlns:a16="http://schemas.microsoft.com/office/drawing/2014/main" id="{B298FB92-2ECF-7821-94E6-BF604CF9DEA3}"/>
              </a:ext>
            </a:extLst>
          </p:cNvPr>
          <p:cNvGraphicFramePr>
            <a:graphicFrameLocks noGrp="1"/>
          </p:cNvGraphicFramePr>
          <p:nvPr>
            <p:extLst>
              <p:ext uri="{D42A27DB-BD31-4B8C-83A1-F6EECF244321}">
                <p14:modId xmlns:p14="http://schemas.microsoft.com/office/powerpoint/2010/main" val="29885596"/>
              </p:ext>
            </p:extLst>
          </p:nvPr>
        </p:nvGraphicFramePr>
        <p:xfrm>
          <a:off x="4571799" y="1577531"/>
          <a:ext cx="3036021" cy="622279"/>
        </p:xfrm>
        <a:graphic>
          <a:graphicData uri="http://schemas.openxmlformats.org/drawingml/2006/table">
            <a:tbl>
              <a:tblPr>
                <a:effectLst>
                  <a:outerShdw blurRad="254000" sx="102000" sy="102000" algn="ctr" rotWithShape="0">
                    <a:prstClr val="black">
                      <a:alpha val="20000"/>
                    </a:prstClr>
                  </a:outerShdw>
                </a:effectLst>
              </a:tblPr>
              <a:tblGrid>
                <a:gridCol w="776860">
                  <a:extLst>
                    <a:ext uri="{9D8B030D-6E8A-4147-A177-3AD203B41FA5}">
                      <a16:colId xmlns:a16="http://schemas.microsoft.com/office/drawing/2014/main" val="20000"/>
                    </a:ext>
                  </a:extLst>
                </a:gridCol>
                <a:gridCol w="2259161">
                  <a:extLst>
                    <a:ext uri="{9D8B030D-6E8A-4147-A177-3AD203B41FA5}">
                      <a16:colId xmlns:a16="http://schemas.microsoft.com/office/drawing/2014/main" val="20001"/>
                    </a:ext>
                  </a:extLst>
                </a:gridCol>
              </a:tblGrid>
              <a:tr h="296482">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0"/>
                        </a:spcBef>
                        <a:spcAft>
                          <a:spcPts val="0"/>
                        </a:spcAft>
                      </a:pPr>
                      <a:r>
                        <a:rPr lang="en-US" sz="900" b="1" dirty="0">
                          <a:solidFill>
                            <a:schemeClr val="tx1"/>
                          </a:solidFill>
                          <a:latin typeface="+mn-lt"/>
                          <a:ea typeface="Times New Roman"/>
                          <a:cs typeface="Times New Roman"/>
                        </a:rPr>
                        <a:t>THV Size</a:t>
                      </a:r>
                    </a:p>
                  </a:txBody>
                  <a:tcPr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0"/>
                        </a:spcBef>
                        <a:spcAft>
                          <a:spcPts val="0"/>
                        </a:spcAft>
                      </a:pPr>
                      <a:r>
                        <a:rPr lang="en-US" sz="900" b="1" dirty="0">
                          <a:solidFill>
                            <a:schemeClr val="tx1"/>
                          </a:solidFill>
                          <a:latin typeface="+mn-lt"/>
                          <a:ea typeface="Times New Roman"/>
                          <a:cs typeface="Arial"/>
                        </a:rPr>
                        <a:t>Catheter capsule outer diameter</a:t>
                      </a:r>
                    </a:p>
                  </a:txBody>
                  <a:tcPr anchor="ctr">
                    <a:lnL w="635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r h="325797">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0"/>
                        </a:spcBef>
                        <a:spcAft>
                          <a:spcPts val="0"/>
                        </a:spcAft>
                      </a:pPr>
                      <a:r>
                        <a:rPr lang="en-US" sz="900" b="1" dirty="0">
                          <a:solidFill>
                            <a:schemeClr val="bg1"/>
                          </a:solidFill>
                          <a:latin typeface="+mn-lt"/>
                          <a:ea typeface="Times New Roman"/>
                          <a:cs typeface="Times New Roman"/>
                        </a:rPr>
                        <a:t>29 mm</a:t>
                      </a:r>
                    </a:p>
                  </a:txBody>
                  <a:tcPr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ED8B00"/>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600"/>
                        </a:spcBef>
                        <a:spcAft>
                          <a:spcPts val="600"/>
                        </a:spcAft>
                      </a:pPr>
                      <a:r>
                        <a:rPr lang="en-US" sz="900" b="1" dirty="0">
                          <a:solidFill>
                            <a:schemeClr val="bg1"/>
                          </a:solidFill>
                          <a:latin typeface="+mn-lt"/>
                          <a:ea typeface="Times New Roman"/>
                          <a:cs typeface="Times New Roman"/>
                        </a:rPr>
                        <a:t>28.5Fr / 9.5 mm</a:t>
                      </a:r>
                    </a:p>
                  </a:txBody>
                  <a:tcPr anchor="ctr">
                    <a:lnL w="635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D8B00">
                        <a:alpha val="66000"/>
                      </a:srgbClr>
                    </a:solidFill>
                  </a:tcPr>
                </a:tc>
                <a:extLst>
                  <a:ext uri="{0D108BD9-81ED-4DB2-BD59-A6C34878D82A}">
                    <a16:rowId xmlns:a16="http://schemas.microsoft.com/office/drawing/2014/main" val="10004"/>
                  </a:ext>
                </a:extLst>
              </a:tr>
            </a:tbl>
          </a:graphicData>
        </a:graphic>
      </p:graphicFrame>
      <p:sp>
        <p:nvSpPr>
          <p:cNvPr id="20" name="Footer Placeholder 19">
            <a:extLst>
              <a:ext uri="{FF2B5EF4-FFF2-40B4-BE49-F238E27FC236}">
                <a16:creationId xmlns:a16="http://schemas.microsoft.com/office/drawing/2014/main" id="{8CE3DD7D-3741-B653-AE3A-7D3B7CAE73BE}"/>
              </a:ext>
            </a:extLst>
          </p:cNvPr>
          <p:cNvSpPr>
            <a:spLocks noGrp="1"/>
          </p:cNvSpPr>
          <p:nvPr>
            <p:ph type="ftr" sz="quarter" idx="13"/>
          </p:nvPr>
        </p:nvSpPr>
        <p:spPr bwMode="gray">
          <a:xfrm>
            <a:off x="3950208" y="4965192"/>
            <a:ext cx="3108960" cy="182880"/>
          </a:xfrm>
          <a:prstGeom prst="rect">
            <a:avLst/>
          </a:prstGeom>
        </p:spPr>
        <p:txBody>
          <a:bodyPr vert="horz" lIns="0" tIns="0" rIns="0" bIns="0" rtlCol="0" anchor="ctr"/>
          <a:lstStyle>
            <a:defPPr>
              <a:defRPr lang="en-US"/>
            </a:defPPr>
            <a:lvl1pPr algn="l" rtl="0" fontAlgn="base">
              <a:spcBef>
                <a:spcPct val="0"/>
              </a:spcBef>
              <a:spcAft>
                <a:spcPct val="0"/>
              </a:spcAft>
              <a:defRPr sz="700" kern="1200">
                <a:solidFill>
                  <a:schemeClr val="accent6"/>
                </a:solidFill>
                <a:latin typeface="Arial" charset="0"/>
                <a:ea typeface="+mn-ea"/>
                <a:cs typeface="+mn-cs"/>
              </a:defRPr>
            </a:lvl1pPr>
            <a:lvl2pPr marL="342900" algn="l" rtl="0" fontAlgn="base">
              <a:spcBef>
                <a:spcPct val="0"/>
              </a:spcBef>
              <a:spcAft>
                <a:spcPct val="0"/>
              </a:spcAft>
              <a:defRPr kern="1200">
                <a:solidFill>
                  <a:schemeClr val="tx1"/>
                </a:solidFill>
                <a:latin typeface="Arial" charset="0"/>
                <a:ea typeface="+mn-ea"/>
                <a:cs typeface="+mn-cs"/>
              </a:defRPr>
            </a:lvl2pPr>
            <a:lvl3pPr marL="685800" algn="l" rtl="0" fontAlgn="base">
              <a:spcBef>
                <a:spcPct val="0"/>
              </a:spcBef>
              <a:spcAft>
                <a:spcPct val="0"/>
              </a:spcAft>
              <a:defRPr kern="1200">
                <a:solidFill>
                  <a:schemeClr val="tx1"/>
                </a:solidFill>
                <a:latin typeface="Arial" charset="0"/>
                <a:ea typeface="+mn-ea"/>
                <a:cs typeface="+mn-cs"/>
              </a:defRPr>
            </a:lvl3pPr>
            <a:lvl4pPr marL="1028700" algn="l" rtl="0" fontAlgn="base">
              <a:spcBef>
                <a:spcPct val="0"/>
              </a:spcBef>
              <a:spcAft>
                <a:spcPct val="0"/>
              </a:spcAft>
              <a:defRPr kern="1200">
                <a:solidFill>
                  <a:schemeClr val="tx1"/>
                </a:solidFill>
                <a:latin typeface="Arial" charset="0"/>
                <a:ea typeface="+mn-ea"/>
                <a:cs typeface="+mn-cs"/>
              </a:defRPr>
            </a:lvl4pPr>
            <a:lvl5pPr marL="1371600" algn="l" rtl="0" fontAlgn="base">
              <a:spcBef>
                <a:spcPct val="0"/>
              </a:spcBef>
              <a:spcAft>
                <a:spcPct val="0"/>
              </a:spcAft>
              <a:defRPr kern="1200">
                <a:solidFill>
                  <a:schemeClr val="tx1"/>
                </a:solidFill>
                <a:latin typeface="Arial" charset="0"/>
                <a:ea typeface="+mn-ea"/>
                <a:cs typeface="+mn-cs"/>
              </a:defRPr>
            </a:lvl5pPr>
            <a:lvl6pPr marL="1714500" algn="l" defTabSz="685800" rtl="0" eaLnBrk="1" latinLnBrk="0" hangingPunct="1">
              <a:defRPr kern="1200">
                <a:solidFill>
                  <a:schemeClr val="tx1"/>
                </a:solidFill>
                <a:latin typeface="Arial" charset="0"/>
                <a:ea typeface="+mn-ea"/>
                <a:cs typeface="+mn-cs"/>
              </a:defRPr>
            </a:lvl6pPr>
            <a:lvl7pPr marL="2057400" algn="l" defTabSz="685800" rtl="0" eaLnBrk="1" latinLnBrk="0" hangingPunct="1">
              <a:defRPr kern="1200">
                <a:solidFill>
                  <a:schemeClr val="tx1"/>
                </a:solidFill>
                <a:latin typeface="Arial" charset="0"/>
                <a:ea typeface="+mn-ea"/>
                <a:cs typeface="+mn-cs"/>
              </a:defRPr>
            </a:lvl7pPr>
            <a:lvl8pPr marL="2400300" algn="l" defTabSz="685800" rtl="0" eaLnBrk="1" latinLnBrk="0" hangingPunct="1">
              <a:defRPr kern="1200">
                <a:solidFill>
                  <a:schemeClr val="tx1"/>
                </a:solidFill>
                <a:latin typeface="Arial" charset="0"/>
                <a:ea typeface="+mn-ea"/>
                <a:cs typeface="+mn-cs"/>
              </a:defRPr>
            </a:lvl8pPr>
            <a:lvl9pPr marL="2743200" algn="l" defTabSz="685800" rtl="0" eaLnBrk="1" latinLnBrk="0" hangingPunct="1">
              <a:defRPr kern="1200">
                <a:solidFill>
                  <a:schemeClr val="tx1"/>
                </a:solidFill>
                <a:latin typeface="Arial" charset="0"/>
                <a:ea typeface="+mn-ea"/>
                <a:cs typeface="+mn-cs"/>
              </a:defRPr>
            </a:lvl9pPr>
          </a:lstStyle>
          <a:p>
            <a:r>
              <a:rPr lang="en-US"/>
              <a:t>DOC-0555472 Rev B</a:t>
            </a:r>
            <a:endParaRPr lang="en-US" dirty="0"/>
          </a:p>
        </p:txBody>
      </p:sp>
      <p:sp>
        <p:nvSpPr>
          <p:cNvPr id="21" name="Slide Number Placeholder 20">
            <a:extLst>
              <a:ext uri="{FF2B5EF4-FFF2-40B4-BE49-F238E27FC236}">
                <a16:creationId xmlns:a16="http://schemas.microsoft.com/office/drawing/2014/main" id="{366345DD-D731-7806-056E-D6E07DE092EE}"/>
              </a:ext>
            </a:extLst>
          </p:cNvPr>
          <p:cNvSpPr>
            <a:spLocks noGrp="1"/>
          </p:cNvSpPr>
          <p:nvPr>
            <p:ph type="sldNum" sz="quarter" idx="12"/>
          </p:nvPr>
        </p:nvSpPr>
        <p:spPr/>
        <p:txBody>
          <a:bodyPr/>
          <a:lstStyle/>
          <a:p>
            <a:fld id="{CDBA9528-BCFE-1E43-A37D-912FF3C527A6}" type="slidenum">
              <a:rPr lang="en-US" smtClean="0"/>
              <a:pPr/>
              <a:t>100</a:t>
            </a:fld>
            <a:endParaRPr lang="en-US" dirty="0"/>
          </a:p>
        </p:txBody>
      </p:sp>
    </p:spTree>
    <p:custDataLst>
      <p:tags r:id="rId1"/>
    </p:custDataLst>
    <p:extLst>
      <p:ext uri="{BB962C8B-B14F-4D97-AF65-F5344CB8AC3E}">
        <p14:creationId xmlns:p14="http://schemas.microsoft.com/office/powerpoint/2010/main" val="3332563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48640" y="310896"/>
            <a:ext cx="6510528" cy="685800"/>
          </a:xfrm>
        </p:spPr>
        <p:txBody>
          <a:bodyPr/>
          <a:lstStyle/>
          <a:p>
            <a:r>
              <a:rPr lang="en-US" dirty="0"/>
              <a:t>Post deployment assessment</a:t>
            </a:r>
          </a:p>
        </p:txBody>
      </p:sp>
      <p:sp>
        <p:nvSpPr>
          <p:cNvPr id="26" name="Content Placeholder 4">
            <a:extLst>
              <a:ext uri="{FF2B5EF4-FFF2-40B4-BE49-F238E27FC236}">
                <a16:creationId xmlns:a16="http://schemas.microsoft.com/office/drawing/2014/main" id="{0CF884D3-451E-6A48-B011-8DA24A8D893F}"/>
              </a:ext>
            </a:extLst>
          </p:cNvPr>
          <p:cNvSpPr>
            <a:spLocks noGrp="1"/>
          </p:cNvSpPr>
          <p:nvPr>
            <p:ph idx="1"/>
          </p:nvPr>
        </p:nvSpPr>
        <p:spPr>
          <a:xfrm>
            <a:off x="549275" y="1573823"/>
            <a:ext cx="3222625" cy="3090252"/>
          </a:xfrm>
        </p:spPr>
        <p:txBody>
          <a:bodyPr>
            <a:normAutofit/>
          </a:bodyPr>
          <a:lstStyle/>
          <a:p>
            <a:pPr marL="0" indent="0">
              <a:buNone/>
            </a:pPr>
            <a:r>
              <a:rPr lang="en-US" b="1" dirty="0"/>
              <a:t>Assess the valve and prestent post deployment using fluoroscopy</a:t>
            </a:r>
          </a:p>
          <a:p>
            <a:r>
              <a:rPr lang="en-US" sz="1200" dirty="0"/>
              <a:t>Insert angiography catheter and remove wire</a:t>
            </a:r>
          </a:p>
          <a:p>
            <a:r>
              <a:rPr lang="en-US" sz="1200" dirty="0"/>
              <a:t>Perform angiography and hemodynamics</a:t>
            </a:r>
          </a:p>
          <a:p>
            <a:r>
              <a:rPr lang="en-US" sz="1200" dirty="0"/>
              <a:t>Perform post angiogram to assess:</a:t>
            </a:r>
          </a:p>
          <a:p>
            <a:pPr lvl="1"/>
            <a:r>
              <a:rPr lang="en-US" sz="1100" dirty="0"/>
              <a:t>Valve position and expansion within the Alterra prestent</a:t>
            </a:r>
          </a:p>
          <a:p>
            <a:pPr lvl="1"/>
            <a:r>
              <a:rPr lang="en-US" sz="1100" dirty="0"/>
              <a:t>Functional assessment of prestent and valve (central leak, para-stent leak, PVL, etc.)</a:t>
            </a:r>
          </a:p>
          <a:p>
            <a:r>
              <a:rPr lang="en-US" sz="1200" dirty="0"/>
              <a:t>Close vasculature per physician preference</a:t>
            </a:r>
          </a:p>
        </p:txBody>
      </p:sp>
      <p:sp>
        <p:nvSpPr>
          <p:cNvPr id="2" name="Footer Placeholder 1">
            <a:extLst>
              <a:ext uri="{FF2B5EF4-FFF2-40B4-BE49-F238E27FC236}">
                <a16:creationId xmlns:a16="http://schemas.microsoft.com/office/drawing/2014/main" id="{D1A01E78-FC99-E14B-A0D6-CF451B5FB9D7}"/>
              </a:ext>
            </a:extLst>
          </p:cNvPr>
          <p:cNvSpPr>
            <a:spLocks noGrp="1"/>
          </p:cNvSpPr>
          <p:nvPr>
            <p:ph type="ftr" sz="quarter" idx="11"/>
          </p:nvPr>
        </p:nvSpPr>
        <p:spPr>
          <a:xfrm>
            <a:off x="3950208" y="4965192"/>
            <a:ext cx="3108960" cy="182880"/>
          </a:xfrm>
        </p:spPr>
        <p:txBody>
          <a:bodyPr/>
          <a:lstStyle/>
          <a:p>
            <a:r>
              <a:rPr lang="en-US"/>
              <a:t>DOC-0555472 Rev B</a:t>
            </a:r>
            <a:endParaRPr lang="en-US" dirty="0"/>
          </a:p>
        </p:txBody>
      </p:sp>
      <p:sp>
        <p:nvSpPr>
          <p:cNvPr id="3" name="Slide Number Placeholder 2">
            <a:extLst>
              <a:ext uri="{FF2B5EF4-FFF2-40B4-BE49-F238E27FC236}">
                <a16:creationId xmlns:a16="http://schemas.microsoft.com/office/drawing/2014/main" id="{049FC52A-6941-158C-CB84-60F736C7805C}"/>
              </a:ext>
            </a:extLst>
          </p:cNvPr>
          <p:cNvSpPr>
            <a:spLocks noGrp="1"/>
          </p:cNvSpPr>
          <p:nvPr>
            <p:ph type="sldNum" sz="quarter" idx="12"/>
          </p:nvPr>
        </p:nvSpPr>
        <p:spPr>
          <a:xfrm>
            <a:off x="8229198" y="4965192"/>
            <a:ext cx="365760" cy="182880"/>
          </a:xfrm>
        </p:spPr>
        <p:txBody>
          <a:bodyPr/>
          <a:lstStyle/>
          <a:p>
            <a:fld id="{CDBA9528-BCFE-1E43-A37D-912FF3C527A6}" type="slidenum">
              <a:rPr lang="en-US" smtClean="0"/>
              <a:pPr/>
              <a:t>101</a:t>
            </a:fld>
            <a:endParaRPr lang="en-US" dirty="0"/>
          </a:p>
        </p:txBody>
      </p:sp>
      <p:sp>
        <p:nvSpPr>
          <p:cNvPr id="27" name="Text Placeholder 1">
            <a:extLst>
              <a:ext uri="{FF2B5EF4-FFF2-40B4-BE49-F238E27FC236}">
                <a16:creationId xmlns:a16="http://schemas.microsoft.com/office/drawing/2014/main" id="{E6BAA6F0-1AEE-E14C-B071-FC8F973C9FB8}"/>
              </a:ext>
            </a:extLst>
          </p:cNvPr>
          <p:cNvSpPr txBox="1">
            <a:spLocks/>
          </p:cNvSpPr>
          <p:nvPr/>
        </p:nvSpPr>
        <p:spPr bwMode="gray">
          <a:xfrm>
            <a:off x="548640" y="1217504"/>
            <a:ext cx="3326674" cy="466622"/>
          </a:xfrm>
          <a:prstGeom prst="rect">
            <a:avLst/>
          </a:prstGeom>
        </p:spPr>
        <p:txBody>
          <a:bodyPr vert="horz" lIns="0" tIns="0" rIns="0" bIns="0" rtlCol="0">
            <a:noAutofit/>
          </a:bodyPr>
          <a:lstStyle>
            <a:lvl1pPr marL="173038" indent="-173038" algn="l" defTabSz="457200" rtl="0" eaLnBrk="1" latinLnBrk="0" hangingPunct="1">
              <a:lnSpc>
                <a:spcPct val="100000"/>
              </a:lnSpc>
              <a:spcBef>
                <a:spcPts val="900"/>
              </a:spcBef>
              <a:buClr>
                <a:schemeClr val="accent1"/>
              </a:buClr>
              <a:buSzPct val="110000"/>
              <a:buFont typeface="Wingdings" charset="2"/>
              <a:buChar char="§"/>
              <a:defRPr sz="1600" kern="1200">
                <a:solidFill>
                  <a:schemeClr val="tx1"/>
                </a:solidFill>
                <a:latin typeface="+mn-lt"/>
                <a:ea typeface="+mn-ea"/>
                <a:cs typeface="+mn-cs"/>
              </a:defRPr>
            </a:lvl1pPr>
            <a:lvl2pPr marL="339725" indent="-166688" algn="l" defTabSz="457200" rtl="0" eaLnBrk="1" latinLnBrk="0" hangingPunct="1">
              <a:lnSpc>
                <a:spcPct val="100000"/>
              </a:lnSpc>
              <a:spcBef>
                <a:spcPts val="900"/>
              </a:spcBef>
              <a:buClr>
                <a:schemeClr val="accent1"/>
              </a:buClr>
              <a:buFont typeface="Arial"/>
              <a:buChar char="–"/>
              <a:defRPr sz="1500" kern="1200">
                <a:solidFill>
                  <a:schemeClr val="tx1"/>
                </a:solidFill>
                <a:latin typeface="+mn-lt"/>
                <a:ea typeface="+mn-ea"/>
                <a:cs typeface="+mn-cs"/>
              </a:defRPr>
            </a:lvl2pPr>
            <a:lvl3pPr marL="512763" indent="-173038" algn="l" defTabSz="457200" rtl="0" eaLnBrk="1" latinLnBrk="0" hangingPunct="1">
              <a:lnSpc>
                <a:spcPct val="100000"/>
              </a:lnSpc>
              <a:spcBef>
                <a:spcPts val="900"/>
              </a:spcBef>
              <a:buClr>
                <a:schemeClr val="accent1"/>
              </a:buClr>
              <a:buSzPct val="110000"/>
              <a:buFont typeface="Wingdings" charset="2"/>
              <a:buChar char="§"/>
              <a:defRPr sz="1500" kern="1200">
                <a:solidFill>
                  <a:schemeClr val="tx1"/>
                </a:solidFill>
                <a:latin typeface="+mn-lt"/>
                <a:ea typeface="+mn-ea"/>
                <a:cs typeface="+mn-cs"/>
              </a:defRPr>
            </a:lvl3pPr>
            <a:lvl4pPr marL="685800" indent="-173038" algn="l" defTabSz="457200" rtl="0" eaLnBrk="1" latinLnBrk="0" hangingPunct="1">
              <a:lnSpc>
                <a:spcPct val="100000"/>
              </a:lnSpc>
              <a:spcBef>
                <a:spcPts val="900"/>
              </a:spcBef>
              <a:buClr>
                <a:schemeClr val="accent1"/>
              </a:buClr>
              <a:buFont typeface="Arial"/>
              <a:buChar char="–"/>
              <a:defRPr sz="1500" kern="1200">
                <a:solidFill>
                  <a:schemeClr val="tx1"/>
                </a:solidFill>
                <a:latin typeface="+mn-lt"/>
                <a:ea typeface="+mn-ea"/>
                <a:cs typeface="+mn-cs"/>
              </a:defRPr>
            </a:lvl4pPr>
            <a:lvl5pPr marL="858838" indent="-173038" algn="l" defTabSz="457200" rtl="0" eaLnBrk="1" latinLnBrk="0" hangingPunct="1">
              <a:lnSpc>
                <a:spcPct val="100000"/>
              </a:lnSpc>
              <a:spcBef>
                <a:spcPts val="900"/>
              </a:spcBef>
              <a:buClr>
                <a:schemeClr val="accent1"/>
              </a:buClr>
              <a:buSzPct val="110000"/>
              <a:buFont typeface="Wingdings" charset="2"/>
              <a:buChar char="§"/>
              <a:defRPr sz="15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400" b="1" dirty="0">
              <a:solidFill>
                <a:schemeClr val="accent6"/>
              </a:solidFill>
            </a:endParaRPr>
          </a:p>
        </p:txBody>
      </p:sp>
      <p:pic>
        <p:nvPicPr>
          <p:cNvPr id="5" name="MOVIE-0014">
            <a:hlinkClick r:id="" action="ppaction://media"/>
            <a:extLst>
              <a:ext uri="{FF2B5EF4-FFF2-40B4-BE49-F238E27FC236}">
                <a16:creationId xmlns:a16="http://schemas.microsoft.com/office/drawing/2014/main" id="{4FC0203B-2D75-6E5C-E83D-E73E82306422}"/>
              </a:ext>
            </a:extLst>
          </p:cNvPr>
          <p:cNvPicPr>
            <a:picLocks noChangeAspect="1"/>
          </p:cNvPicPr>
          <p:nvPr>
            <a:videoFile r:link="rId3"/>
            <p:extLst>
              <p:ext uri="{DAA4B4D4-6D71-4841-9C94-3DE7FCFB9230}">
                <p14:media xmlns:p14="http://schemas.microsoft.com/office/powerpoint/2010/main" r:embed="rId2"/>
              </p:ext>
            </p:extLst>
          </p:nvPr>
        </p:nvPicPr>
        <p:blipFill rotWithShape="1">
          <a:blip r:embed="rId8"/>
          <a:srcRect l="12928" t="13849" r="5295" b="21022"/>
          <a:stretch/>
        </p:blipFill>
        <p:spPr>
          <a:xfrm>
            <a:off x="3878969" y="1615116"/>
            <a:ext cx="2477019" cy="1972789"/>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pic>
        <p:nvPicPr>
          <p:cNvPr id="7" name="MOVIE-0015">
            <a:hlinkClick r:id="" action="ppaction://media"/>
            <a:extLst>
              <a:ext uri="{FF2B5EF4-FFF2-40B4-BE49-F238E27FC236}">
                <a16:creationId xmlns:a16="http://schemas.microsoft.com/office/drawing/2014/main" id="{3C4329C0-4357-835F-CE50-EED6E5FFDDF0}"/>
              </a:ext>
            </a:extLst>
          </p:cNvPr>
          <p:cNvPicPr>
            <a:picLocks noChangeAspect="1"/>
          </p:cNvPicPr>
          <p:nvPr>
            <a:videoFile r:link="rId5"/>
            <p:extLst>
              <p:ext uri="{DAA4B4D4-6D71-4841-9C94-3DE7FCFB9230}">
                <p14:media xmlns:p14="http://schemas.microsoft.com/office/powerpoint/2010/main" r:embed="rId4"/>
              </p:ext>
            </p:extLst>
          </p:nvPr>
        </p:nvPicPr>
        <p:blipFill rotWithShape="1">
          <a:blip r:embed="rId9"/>
          <a:srcRect l="6446" t="20485" r="15600" b="14385"/>
          <a:stretch/>
        </p:blipFill>
        <p:spPr>
          <a:xfrm>
            <a:off x="6533686" y="1615117"/>
            <a:ext cx="2361235" cy="1972790"/>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grpSp>
        <p:nvGrpSpPr>
          <p:cNvPr id="10" name="Group 9">
            <a:extLst>
              <a:ext uri="{FF2B5EF4-FFF2-40B4-BE49-F238E27FC236}">
                <a16:creationId xmlns:a16="http://schemas.microsoft.com/office/drawing/2014/main" id="{6E6343D8-B48D-5D20-D5B6-A272D44B4112}"/>
              </a:ext>
            </a:extLst>
          </p:cNvPr>
          <p:cNvGrpSpPr/>
          <p:nvPr/>
        </p:nvGrpSpPr>
        <p:grpSpPr>
          <a:xfrm>
            <a:off x="6959838" y="3712951"/>
            <a:ext cx="1544100" cy="170045"/>
            <a:chOff x="4481096" y="3905167"/>
            <a:chExt cx="2406491" cy="443010"/>
          </a:xfrm>
        </p:grpSpPr>
        <p:sp>
          <p:nvSpPr>
            <p:cNvPr id="11" name="TextBox 10">
              <a:extLst>
                <a:ext uri="{FF2B5EF4-FFF2-40B4-BE49-F238E27FC236}">
                  <a16:creationId xmlns:a16="http://schemas.microsoft.com/office/drawing/2014/main" id="{2A21ECC9-F06F-7094-868C-ABCACEB2E29C}"/>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2" name="Freeform 8">
              <a:extLst>
                <a:ext uri="{FF2B5EF4-FFF2-40B4-BE49-F238E27FC236}">
                  <a16:creationId xmlns:a16="http://schemas.microsoft.com/office/drawing/2014/main" id="{448D3C27-6568-C48C-2EB6-3471A71C9E1C}"/>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grpSp>
        <p:nvGrpSpPr>
          <p:cNvPr id="13" name="Group 12">
            <a:extLst>
              <a:ext uri="{FF2B5EF4-FFF2-40B4-BE49-F238E27FC236}">
                <a16:creationId xmlns:a16="http://schemas.microsoft.com/office/drawing/2014/main" id="{F15817AA-0D0B-7E75-4FED-E68CF3CD8427}"/>
              </a:ext>
            </a:extLst>
          </p:cNvPr>
          <p:cNvGrpSpPr/>
          <p:nvPr/>
        </p:nvGrpSpPr>
        <p:grpSpPr>
          <a:xfrm>
            <a:off x="4345428" y="3712951"/>
            <a:ext cx="1544100" cy="170045"/>
            <a:chOff x="4481096" y="3905167"/>
            <a:chExt cx="2406491" cy="443010"/>
          </a:xfrm>
        </p:grpSpPr>
        <p:sp>
          <p:nvSpPr>
            <p:cNvPr id="14" name="TextBox 13">
              <a:extLst>
                <a:ext uri="{FF2B5EF4-FFF2-40B4-BE49-F238E27FC236}">
                  <a16:creationId xmlns:a16="http://schemas.microsoft.com/office/drawing/2014/main" id="{E1CCD79F-2300-8904-2FBA-1F50C7243B19}"/>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5" name="Freeform 8">
              <a:extLst>
                <a:ext uri="{FF2B5EF4-FFF2-40B4-BE49-F238E27FC236}">
                  <a16:creationId xmlns:a16="http://schemas.microsoft.com/office/drawing/2014/main" id="{D35CF746-01C8-389A-0275-18B39586E190}"/>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grpSp>
        <p:nvGrpSpPr>
          <p:cNvPr id="17" name="Group 16">
            <a:extLst>
              <a:ext uri="{FF2B5EF4-FFF2-40B4-BE49-F238E27FC236}">
                <a16:creationId xmlns:a16="http://schemas.microsoft.com/office/drawing/2014/main" id="{E6E05859-3F8F-B06F-FD3A-86E344ED6B32}"/>
              </a:ext>
            </a:extLst>
          </p:cNvPr>
          <p:cNvGrpSpPr/>
          <p:nvPr/>
        </p:nvGrpSpPr>
        <p:grpSpPr>
          <a:xfrm>
            <a:off x="716109" y="4031694"/>
            <a:ext cx="1935651" cy="529385"/>
            <a:chOff x="716109" y="4031694"/>
            <a:chExt cx="1935651" cy="529385"/>
          </a:xfrm>
        </p:grpSpPr>
        <p:grpSp>
          <p:nvGrpSpPr>
            <p:cNvPr id="6" name="Group 5">
              <a:extLst>
                <a:ext uri="{FF2B5EF4-FFF2-40B4-BE49-F238E27FC236}">
                  <a16:creationId xmlns:a16="http://schemas.microsoft.com/office/drawing/2014/main" id="{31CED60C-21B9-8496-4536-BC296C583B2F}"/>
                </a:ext>
              </a:extLst>
            </p:cNvPr>
            <p:cNvGrpSpPr/>
            <p:nvPr/>
          </p:nvGrpSpPr>
          <p:grpSpPr>
            <a:xfrm>
              <a:off x="716109" y="4031694"/>
              <a:ext cx="511695" cy="511210"/>
              <a:chOff x="6550298" y="1216452"/>
              <a:chExt cx="511695" cy="511210"/>
            </a:xfrm>
          </p:grpSpPr>
          <p:sp>
            <p:nvSpPr>
              <p:cNvPr id="8" name="Rounded Rectangle 7">
                <a:extLst>
                  <a:ext uri="{FF2B5EF4-FFF2-40B4-BE49-F238E27FC236}">
                    <a16:creationId xmlns:a16="http://schemas.microsoft.com/office/drawing/2014/main" id="{B8F3B26F-20B4-0894-EF9C-E179CA21B325}"/>
                  </a:ext>
                </a:extLst>
              </p:cNvPr>
              <p:cNvSpPr/>
              <p:nvPr/>
            </p:nvSpPr>
            <p:spPr>
              <a:xfrm>
                <a:off x="6550298" y="1216452"/>
                <a:ext cx="511695" cy="511210"/>
              </a:xfrm>
              <a:prstGeom prst="roundRect">
                <a:avLst/>
              </a:prstGeom>
              <a:solidFill>
                <a:schemeClr val="accent3"/>
              </a:solidFill>
              <a:ln w="44450">
                <a:noFill/>
              </a:ln>
              <a:effectLst>
                <a:outerShdw blurRad="190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350" b="1" dirty="0"/>
              </a:p>
            </p:txBody>
          </p:sp>
          <p:sp>
            <p:nvSpPr>
              <p:cNvPr id="9" name="TextBox 8">
                <a:extLst>
                  <a:ext uri="{FF2B5EF4-FFF2-40B4-BE49-F238E27FC236}">
                    <a16:creationId xmlns:a16="http://schemas.microsoft.com/office/drawing/2014/main" id="{88FBA174-CA65-79A2-1181-FE2B862EEFCA}"/>
                  </a:ext>
                </a:extLst>
              </p:cNvPr>
              <p:cNvSpPr txBox="1"/>
              <p:nvPr/>
            </p:nvSpPr>
            <p:spPr>
              <a:xfrm>
                <a:off x="6562907" y="1549525"/>
                <a:ext cx="395413" cy="115894"/>
              </a:xfrm>
              <a:prstGeom prst="rect">
                <a:avLst/>
              </a:prstGeom>
              <a:noFill/>
            </p:spPr>
            <p:txBody>
              <a:bodyPr wrap="square" lIns="0" tIns="0" rIns="0" bIns="0" rtlCol="0" anchor="ctr">
                <a:noAutofit/>
              </a:bodyPr>
              <a:lstStyle/>
              <a:p>
                <a:pPr algn="ctr"/>
                <a:r>
                  <a:rPr lang="en-US" sz="600" b="1" dirty="0">
                    <a:solidFill>
                      <a:schemeClr val="bg1"/>
                    </a:solidFill>
                  </a:rPr>
                  <a:t>NOTE</a:t>
                </a:r>
              </a:p>
            </p:txBody>
          </p:sp>
          <p:pic>
            <p:nvPicPr>
              <p:cNvPr id="16" name="Graphic 15">
                <a:extLst>
                  <a:ext uri="{FF2B5EF4-FFF2-40B4-BE49-F238E27FC236}">
                    <a16:creationId xmlns:a16="http://schemas.microsoft.com/office/drawing/2014/main" id="{BBE446F2-10B0-55A1-93B6-CA71D2E99A94}"/>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681642" y="1307034"/>
                <a:ext cx="157942" cy="199505"/>
              </a:xfrm>
              <a:prstGeom prst="rect">
                <a:avLst/>
              </a:prstGeom>
            </p:spPr>
          </p:pic>
        </p:grpSp>
        <p:sp>
          <p:nvSpPr>
            <p:cNvPr id="25" name="Rectangle 24">
              <a:extLst>
                <a:ext uri="{FF2B5EF4-FFF2-40B4-BE49-F238E27FC236}">
                  <a16:creationId xmlns:a16="http://schemas.microsoft.com/office/drawing/2014/main" id="{A3C60C39-18C0-49C1-F466-81B681AC9197}"/>
                </a:ext>
              </a:extLst>
            </p:cNvPr>
            <p:cNvSpPr/>
            <p:nvPr/>
          </p:nvSpPr>
          <p:spPr>
            <a:xfrm>
              <a:off x="1119381" y="4031694"/>
              <a:ext cx="1532379" cy="529385"/>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68580" rIns="91440" bIns="41148" rtlCol="0" anchor="ctr">
              <a:noAutofit/>
            </a:bodyPr>
            <a:lstStyle/>
            <a:p>
              <a:pPr marL="0" lvl="2"/>
              <a:r>
                <a:rPr lang="en-US" sz="800" dirty="0">
                  <a:solidFill>
                    <a:schemeClr val="accent6"/>
                  </a:solidFill>
                  <a:ea typeface="ＭＳ Ｐゴシック" pitchFamily="34" charset="-128"/>
                </a:rPr>
                <a:t>Stiff wire tends to exacerbate central regurgitation.</a:t>
              </a:r>
            </a:p>
          </p:txBody>
        </p:sp>
      </p:grpSp>
    </p:spTree>
    <p:custDataLst>
      <p:tags r:id="rId1"/>
    </p:custDataLst>
    <p:extLst>
      <p:ext uri="{BB962C8B-B14F-4D97-AF65-F5344CB8AC3E}">
        <p14:creationId xmlns:p14="http://schemas.microsoft.com/office/powerpoint/2010/main" val="2925014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33"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493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5"/>
                </p:tgtEl>
              </p:cMediaNode>
            </p:video>
            <p:seq concurrent="1" nextAc="seek">
              <p:cTn id="12" restart="whenNotActive" fill="hold" evtFilter="cancelBubble" nodeType="interactiveSeq">
                <p:stCondLst>
                  <p:cond evt="onClick" delay="0">
                    <p:tgtEl>
                      <p:spTgt spid="5"/>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5"/>
                                        </p:tgtEl>
                                      </p:cBhvr>
                                    </p:cmd>
                                  </p:childTnLst>
                                </p:cTn>
                              </p:par>
                            </p:childTnLst>
                          </p:cTn>
                        </p:par>
                      </p:childTnLst>
                    </p:cTn>
                  </p:par>
                </p:childTnLst>
              </p:cTn>
              <p:nextCondLst>
                <p:cond evt="onClick" delay="0">
                  <p:tgtEl>
                    <p:spTgt spid="5"/>
                  </p:tgtEl>
                </p:cond>
              </p:nextCondLst>
            </p:seq>
            <p:video>
              <p:cMediaNode vol="80000">
                <p:cTn id="17" fill="hold" display="0">
                  <p:stCondLst>
                    <p:cond delay="indefinite"/>
                  </p:stCondLst>
                </p:cTn>
                <p:tgtEl>
                  <p:spTgt spid="7"/>
                </p:tgtEl>
              </p:cMediaNode>
            </p:video>
            <p:seq concurrent="1" nextAc="seek">
              <p:cTn id="18" restart="whenNotActive" fill="hold" evtFilter="cancelBubble" nodeType="interactiveSeq">
                <p:stCondLst>
                  <p:cond evt="onClick" delay="0">
                    <p:tgtEl>
                      <p:spTgt spid="7"/>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48640" y="310896"/>
            <a:ext cx="6510528" cy="685800"/>
          </a:xfrm>
        </p:spPr>
        <p:txBody>
          <a:bodyPr/>
          <a:lstStyle/>
          <a:p>
            <a:r>
              <a:rPr lang="en-US" dirty="0"/>
              <a:t>Post-dilation (if necessary)</a:t>
            </a:r>
          </a:p>
        </p:txBody>
      </p:sp>
      <p:sp>
        <p:nvSpPr>
          <p:cNvPr id="5" name="Content Placeholder 4">
            <a:extLst>
              <a:ext uri="{FF2B5EF4-FFF2-40B4-BE49-F238E27FC236}">
                <a16:creationId xmlns:a16="http://schemas.microsoft.com/office/drawing/2014/main" id="{B25F4A6B-DA4A-25FF-5FD1-653F16C8D1A7}"/>
              </a:ext>
            </a:extLst>
          </p:cNvPr>
          <p:cNvSpPr>
            <a:spLocks noGrp="1"/>
          </p:cNvSpPr>
          <p:nvPr>
            <p:ph idx="1"/>
          </p:nvPr>
        </p:nvSpPr>
        <p:spPr>
          <a:xfrm>
            <a:off x="549275" y="1639396"/>
            <a:ext cx="3495187" cy="2417191"/>
          </a:xfrm>
        </p:spPr>
        <p:txBody>
          <a:bodyPr vert="horz" lIns="0" tIns="0" rIns="0" bIns="0" rtlCol="0" anchor="t">
            <a:noAutofit/>
          </a:bodyPr>
          <a:lstStyle/>
          <a:p>
            <a:pPr marL="0" indent="0">
              <a:buNone/>
            </a:pPr>
            <a:endParaRPr lang="en-US" b="1" dirty="0">
              <a:cs typeface="Arial"/>
            </a:endParaRPr>
          </a:p>
          <a:p>
            <a:pPr marL="172720" indent="-172720"/>
            <a:r>
              <a:rPr lang="en-US" sz="1200" dirty="0"/>
              <a:t>Consider post-dilation if paravalvular jets are clinically significant</a:t>
            </a:r>
            <a:endParaRPr lang="en-US" sz="1200" dirty="0">
              <a:cs typeface="Arial"/>
            </a:endParaRPr>
          </a:p>
          <a:p>
            <a:pPr marL="172720" indent="-172720"/>
            <a:r>
              <a:rPr lang="en-US" sz="1200" dirty="0"/>
              <a:t>Post-dilate with the pulmonic delivery system if not previously removed or other commercially available balloon catheter</a:t>
            </a:r>
            <a:endParaRPr lang="en-US" sz="1200" dirty="0">
              <a:cs typeface="Arial"/>
            </a:endParaRPr>
          </a:p>
          <a:p>
            <a:pPr marL="172720" indent="-172720"/>
            <a:r>
              <a:rPr lang="en-US" sz="1200" dirty="0"/>
              <a:t>If using the pulmonic delivery system, utilize the radiopaque shoulder markers to position the balloon within the THV prior to inflation  </a:t>
            </a:r>
            <a:endParaRPr lang="en-US" sz="1200" dirty="0">
              <a:cs typeface="Arial"/>
            </a:endParaRPr>
          </a:p>
        </p:txBody>
      </p:sp>
      <p:sp>
        <p:nvSpPr>
          <p:cNvPr id="3" name="Footer Placeholder 2"/>
          <p:cNvSpPr>
            <a:spLocks noGrp="1"/>
          </p:cNvSpPr>
          <p:nvPr>
            <p:ph type="ftr" sz="quarter" idx="11"/>
          </p:nvPr>
        </p:nvSpPr>
        <p:spPr>
          <a:xfrm>
            <a:off x="3950208" y="4965192"/>
            <a:ext cx="3108960" cy="182880"/>
          </a:xfrm>
        </p:spPr>
        <p:txBody>
          <a:bodyPr/>
          <a:lstStyle/>
          <a:p>
            <a:r>
              <a:rPr lang="en-US"/>
              <a:t>DOC-0555472 Rev B</a:t>
            </a:r>
            <a:endParaRPr lang="en-US" dirty="0"/>
          </a:p>
        </p:txBody>
      </p:sp>
      <p:sp>
        <p:nvSpPr>
          <p:cNvPr id="14" name="Slide Number Placeholder 13">
            <a:extLst>
              <a:ext uri="{FF2B5EF4-FFF2-40B4-BE49-F238E27FC236}">
                <a16:creationId xmlns:a16="http://schemas.microsoft.com/office/drawing/2014/main" id="{A709995D-A7CE-58D3-5024-5DF26F848014}"/>
              </a:ext>
            </a:extLst>
          </p:cNvPr>
          <p:cNvSpPr>
            <a:spLocks noGrp="1"/>
          </p:cNvSpPr>
          <p:nvPr>
            <p:ph type="sldNum" sz="quarter" idx="12"/>
          </p:nvPr>
        </p:nvSpPr>
        <p:spPr>
          <a:xfrm>
            <a:off x="8229198" y="4965192"/>
            <a:ext cx="365760" cy="182880"/>
          </a:xfrm>
        </p:spPr>
        <p:txBody>
          <a:bodyPr/>
          <a:lstStyle/>
          <a:p>
            <a:fld id="{CDBA9528-BCFE-1E43-A37D-912FF3C527A6}" type="slidenum">
              <a:rPr lang="en-US" smtClean="0"/>
              <a:pPr/>
              <a:t>102</a:t>
            </a:fld>
            <a:endParaRPr lang="en-US" dirty="0"/>
          </a:p>
        </p:txBody>
      </p:sp>
      <p:grpSp>
        <p:nvGrpSpPr>
          <p:cNvPr id="34" name="Group 33">
            <a:extLst>
              <a:ext uri="{FF2B5EF4-FFF2-40B4-BE49-F238E27FC236}">
                <a16:creationId xmlns:a16="http://schemas.microsoft.com/office/drawing/2014/main" id="{F64C45ED-AE44-234D-3712-781459439D93}"/>
              </a:ext>
            </a:extLst>
          </p:cNvPr>
          <p:cNvGrpSpPr/>
          <p:nvPr/>
        </p:nvGrpSpPr>
        <p:grpSpPr>
          <a:xfrm>
            <a:off x="4621466" y="1591895"/>
            <a:ext cx="3382022" cy="2669061"/>
            <a:chOff x="5212703" y="2565647"/>
            <a:chExt cx="2587874" cy="2042327"/>
          </a:xfrm>
        </p:grpSpPr>
        <p:pic>
          <p:nvPicPr>
            <p:cNvPr id="6" name="Picture 5">
              <a:extLst>
                <a:ext uri="{FF2B5EF4-FFF2-40B4-BE49-F238E27FC236}">
                  <a16:creationId xmlns:a16="http://schemas.microsoft.com/office/drawing/2014/main" id="{FB4EFD10-3535-5C68-6AEA-777E06F892A4}"/>
                </a:ext>
              </a:extLst>
            </p:cNvPr>
            <p:cNvPicPr>
              <a:picLocks noChangeAspect="1"/>
            </p:cNvPicPr>
            <p:nvPr/>
          </p:nvPicPr>
          <p:blipFill>
            <a:blip r:embed="rId4"/>
            <a:srcRect l="15955" t="8299" b="26212"/>
            <a:stretch/>
          </p:blipFill>
          <p:spPr>
            <a:xfrm>
              <a:off x="5212703" y="2565647"/>
              <a:ext cx="2587874" cy="2042327"/>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cxnSp>
          <p:nvCxnSpPr>
            <p:cNvPr id="9" name="Straight Arrow Connector 8">
              <a:extLst>
                <a:ext uri="{FF2B5EF4-FFF2-40B4-BE49-F238E27FC236}">
                  <a16:creationId xmlns:a16="http://schemas.microsoft.com/office/drawing/2014/main" id="{CAC193B8-E8DF-3F3B-1258-F137A7DEA926}"/>
                </a:ext>
              </a:extLst>
            </p:cNvPr>
            <p:cNvCxnSpPr>
              <a:cxnSpLocks/>
            </p:cNvCxnSpPr>
            <p:nvPr/>
          </p:nvCxnSpPr>
          <p:spPr>
            <a:xfrm>
              <a:off x="6415450" y="3106070"/>
              <a:ext cx="521276" cy="411089"/>
            </a:xfrm>
            <a:prstGeom prst="straightConnector1">
              <a:avLst/>
            </a:prstGeom>
            <a:noFill/>
            <a:ln w="15875" cap="flat" cmpd="sng" algn="ctr">
              <a:solidFill>
                <a:schemeClr val="accent1"/>
              </a:solidFill>
              <a:prstDash val="solid"/>
              <a:round/>
              <a:headEnd type="none" w="med" len="med"/>
              <a:tailEnd type="oval" w="med" len="med"/>
            </a:ln>
            <a:effectLst/>
          </p:spPr>
        </p:cxnSp>
        <p:sp>
          <p:nvSpPr>
            <p:cNvPr id="12" name="TextBox 11">
              <a:extLst>
                <a:ext uri="{FF2B5EF4-FFF2-40B4-BE49-F238E27FC236}">
                  <a16:creationId xmlns:a16="http://schemas.microsoft.com/office/drawing/2014/main" id="{39E2C0FD-7C04-BE72-BAD7-4C9051E8BA4C}"/>
                </a:ext>
              </a:extLst>
            </p:cNvPr>
            <p:cNvSpPr txBox="1"/>
            <p:nvPr/>
          </p:nvSpPr>
          <p:spPr>
            <a:xfrm>
              <a:off x="5824111" y="2898367"/>
              <a:ext cx="1197724" cy="200180"/>
            </a:xfrm>
            <a:prstGeom prst="rect">
              <a:avLst/>
            </a:prstGeom>
            <a:noFill/>
          </p:spPr>
          <p:txBody>
            <a:bodyPr wrap="square" rtlCol="0">
              <a:spAutoFit/>
            </a:bodyPr>
            <a:lstStyle/>
            <a:p>
              <a:r>
                <a:rPr lang="en-US" sz="1100" b="1" dirty="0">
                  <a:solidFill>
                    <a:schemeClr val="accent1"/>
                  </a:solidFill>
                  <a:cs typeface="Arial" panose="020B0604020202020204" pitchFamily="34" charset="0"/>
                </a:rPr>
                <a:t>Shoulder markers</a:t>
              </a:r>
            </a:p>
          </p:txBody>
        </p:sp>
        <p:cxnSp>
          <p:nvCxnSpPr>
            <p:cNvPr id="15" name="Straight Arrow Connector 14">
              <a:extLst>
                <a:ext uri="{FF2B5EF4-FFF2-40B4-BE49-F238E27FC236}">
                  <a16:creationId xmlns:a16="http://schemas.microsoft.com/office/drawing/2014/main" id="{F00F22F6-CD99-635C-C145-1AC8554C417C}"/>
                </a:ext>
              </a:extLst>
            </p:cNvPr>
            <p:cNvCxnSpPr>
              <a:cxnSpLocks/>
              <a:stCxn id="12" idx="2"/>
            </p:cNvCxnSpPr>
            <p:nvPr/>
          </p:nvCxnSpPr>
          <p:spPr>
            <a:xfrm flipH="1">
              <a:off x="6251291" y="3098547"/>
              <a:ext cx="171682" cy="713838"/>
            </a:xfrm>
            <a:prstGeom prst="straightConnector1">
              <a:avLst/>
            </a:prstGeom>
            <a:noFill/>
            <a:ln w="15875" cap="flat" cmpd="sng" algn="ctr">
              <a:solidFill>
                <a:schemeClr val="accent1"/>
              </a:solidFill>
              <a:prstDash val="solid"/>
              <a:round/>
              <a:headEnd type="none" w="med" len="med"/>
              <a:tailEnd type="oval" w="med" len="med"/>
            </a:ln>
            <a:effectLst/>
          </p:spPr>
        </p:cxnSp>
      </p:grpSp>
      <p:grpSp>
        <p:nvGrpSpPr>
          <p:cNvPr id="2" name="Group 1">
            <a:extLst>
              <a:ext uri="{FF2B5EF4-FFF2-40B4-BE49-F238E27FC236}">
                <a16:creationId xmlns:a16="http://schemas.microsoft.com/office/drawing/2014/main" id="{537FFC5D-8CDF-9E5B-9CC5-CEFEB1D68C4E}"/>
              </a:ext>
            </a:extLst>
          </p:cNvPr>
          <p:cNvGrpSpPr/>
          <p:nvPr/>
        </p:nvGrpSpPr>
        <p:grpSpPr>
          <a:xfrm>
            <a:off x="705840" y="3759072"/>
            <a:ext cx="2295055" cy="535997"/>
            <a:chOff x="2858966" y="1282529"/>
            <a:chExt cx="2295055" cy="535997"/>
          </a:xfrm>
        </p:grpSpPr>
        <p:grpSp>
          <p:nvGrpSpPr>
            <p:cNvPr id="7" name="Group 6">
              <a:extLst>
                <a:ext uri="{FF2B5EF4-FFF2-40B4-BE49-F238E27FC236}">
                  <a16:creationId xmlns:a16="http://schemas.microsoft.com/office/drawing/2014/main" id="{22579DC3-3500-6A4E-C880-2AE8E623DD72}"/>
                </a:ext>
              </a:extLst>
            </p:cNvPr>
            <p:cNvGrpSpPr/>
            <p:nvPr/>
          </p:nvGrpSpPr>
          <p:grpSpPr>
            <a:xfrm>
              <a:off x="2858966" y="1282529"/>
              <a:ext cx="511695" cy="511210"/>
              <a:chOff x="6550298" y="1216452"/>
              <a:chExt cx="511695" cy="511210"/>
            </a:xfrm>
          </p:grpSpPr>
          <p:sp>
            <p:nvSpPr>
              <p:cNvPr id="10" name="Rounded Rectangle 9">
                <a:extLst>
                  <a:ext uri="{FF2B5EF4-FFF2-40B4-BE49-F238E27FC236}">
                    <a16:creationId xmlns:a16="http://schemas.microsoft.com/office/drawing/2014/main" id="{2255A0CB-095F-A969-09BC-6A32125D5390}"/>
                  </a:ext>
                </a:extLst>
              </p:cNvPr>
              <p:cNvSpPr/>
              <p:nvPr/>
            </p:nvSpPr>
            <p:spPr>
              <a:xfrm>
                <a:off x="6550298" y="1216452"/>
                <a:ext cx="511695" cy="511210"/>
              </a:xfrm>
              <a:prstGeom prst="roundRect">
                <a:avLst/>
              </a:prstGeom>
              <a:solidFill>
                <a:schemeClr val="accent3"/>
              </a:solidFill>
              <a:ln w="44450">
                <a:noFill/>
              </a:ln>
              <a:effectLst>
                <a:outerShdw blurRad="190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350" b="1" dirty="0"/>
              </a:p>
            </p:txBody>
          </p:sp>
          <p:sp>
            <p:nvSpPr>
              <p:cNvPr id="11" name="TextBox 10">
                <a:extLst>
                  <a:ext uri="{FF2B5EF4-FFF2-40B4-BE49-F238E27FC236}">
                    <a16:creationId xmlns:a16="http://schemas.microsoft.com/office/drawing/2014/main" id="{0B907FD5-8B16-83E3-D7E4-364EC68ED24A}"/>
                  </a:ext>
                </a:extLst>
              </p:cNvPr>
              <p:cNvSpPr txBox="1"/>
              <p:nvPr/>
            </p:nvSpPr>
            <p:spPr>
              <a:xfrm>
                <a:off x="6562907" y="1549525"/>
                <a:ext cx="395413" cy="115894"/>
              </a:xfrm>
              <a:prstGeom prst="rect">
                <a:avLst/>
              </a:prstGeom>
              <a:noFill/>
            </p:spPr>
            <p:txBody>
              <a:bodyPr wrap="square" lIns="0" tIns="0" rIns="0" bIns="0" rtlCol="0" anchor="ctr">
                <a:noAutofit/>
              </a:bodyPr>
              <a:lstStyle/>
              <a:p>
                <a:pPr algn="ctr"/>
                <a:r>
                  <a:rPr lang="en-US" sz="600" b="1" dirty="0">
                    <a:solidFill>
                      <a:schemeClr val="bg1"/>
                    </a:solidFill>
                  </a:rPr>
                  <a:t>NOTE</a:t>
                </a:r>
              </a:p>
            </p:txBody>
          </p:sp>
          <p:pic>
            <p:nvPicPr>
              <p:cNvPr id="13" name="Graphic 12">
                <a:extLst>
                  <a:ext uri="{FF2B5EF4-FFF2-40B4-BE49-F238E27FC236}">
                    <a16:creationId xmlns:a16="http://schemas.microsoft.com/office/drawing/2014/main" id="{CA687F72-8DD0-AD6B-567E-89B7674B70C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81642" y="1307034"/>
                <a:ext cx="157942" cy="199505"/>
              </a:xfrm>
              <a:prstGeom prst="rect">
                <a:avLst/>
              </a:prstGeom>
            </p:spPr>
          </p:pic>
        </p:grpSp>
        <p:sp>
          <p:nvSpPr>
            <p:cNvPr id="8" name="Rectangle 7">
              <a:extLst>
                <a:ext uri="{FF2B5EF4-FFF2-40B4-BE49-F238E27FC236}">
                  <a16:creationId xmlns:a16="http://schemas.microsoft.com/office/drawing/2014/main" id="{19D67A67-81F1-49DF-639D-C5D655816C5A}"/>
                </a:ext>
              </a:extLst>
            </p:cNvPr>
            <p:cNvSpPr/>
            <p:nvPr/>
          </p:nvSpPr>
          <p:spPr>
            <a:xfrm>
              <a:off x="3261800" y="1282530"/>
              <a:ext cx="1892221" cy="535996"/>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45720" rIns="91440" bIns="45720" rtlCol="0" anchor="ctr" anchorCtr="0">
              <a:noAutofit/>
            </a:bodyPr>
            <a:lstStyle/>
            <a:p>
              <a:pPr marL="7938" lvl="2"/>
              <a:r>
                <a:rPr lang="en-US" sz="800" dirty="0">
                  <a:solidFill>
                    <a:schemeClr val="accent6"/>
                  </a:solidFill>
                  <a:ea typeface="ＭＳ Ｐゴシック"/>
                </a:rPr>
                <a:t>If regurgitation is central rather than paravalvular, DO NOT post-dilate.</a:t>
              </a:r>
            </a:p>
          </p:txBody>
        </p:sp>
      </p:grpSp>
    </p:spTree>
    <p:custDataLst>
      <p:tags r:id="rId1"/>
    </p:custDataLst>
    <p:extLst>
      <p:ext uri="{BB962C8B-B14F-4D97-AF65-F5344CB8AC3E}">
        <p14:creationId xmlns:p14="http://schemas.microsoft.com/office/powerpoint/2010/main" val="3995871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Intra-procedural considerations</a:t>
            </a:r>
          </a:p>
        </p:txBody>
      </p:sp>
    </p:spTree>
    <p:custDataLst>
      <p:tags r:id="rId1"/>
    </p:custDataLst>
    <p:extLst>
      <p:ext uri="{BB962C8B-B14F-4D97-AF65-F5344CB8AC3E}">
        <p14:creationId xmlns:p14="http://schemas.microsoft.com/office/powerpoint/2010/main" val="2048655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 name="Group 80">
            <a:extLst>
              <a:ext uri="{FF2B5EF4-FFF2-40B4-BE49-F238E27FC236}">
                <a16:creationId xmlns:a16="http://schemas.microsoft.com/office/drawing/2014/main" id="{FB97C286-4E04-4CD0-8EB0-23B6E63EFCCA}"/>
              </a:ext>
            </a:extLst>
          </p:cNvPr>
          <p:cNvGrpSpPr/>
          <p:nvPr/>
        </p:nvGrpSpPr>
        <p:grpSpPr>
          <a:xfrm>
            <a:off x="548639" y="1369752"/>
            <a:ext cx="8214361" cy="2523332"/>
            <a:chOff x="731520" y="1654746"/>
            <a:chExt cx="8608200" cy="1922027"/>
          </a:xfrm>
        </p:grpSpPr>
        <p:sp>
          <p:nvSpPr>
            <p:cNvPr id="82" name="Rounded Rectangle 37">
              <a:extLst>
                <a:ext uri="{FF2B5EF4-FFF2-40B4-BE49-F238E27FC236}">
                  <a16:creationId xmlns:a16="http://schemas.microsoft.com/office/drawing/2014/main" id="{75C4F889-64D2-2922-3AFA-E7428D930C11}"/>
                </a:ext>
              </a:extLst>
            </p:cNvPr>
            <p:cNvSpPr/>
            <p:nvPr/>
          </p:nvSpPr>
          <p:spPr>
            <a:xfrm>
              <a:off x="3650252" y="1662911"/>
              <a:ext cx="2770736" cy="1913862"/>
            </a:xfrm>
            <a:prstGeom prst="roundRect">
              <a:avLst>
                <a:gd name="adj" fmla="val 5244"/>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1050" dirty="0">
                <a:solidFill>
                  <a:schemeClr val="tx1"/>
                </a:solidFill>
                <a:latin typeface="Arial" panose="020B0604020202020204" pitchFamily="34" charset="0"/>
                <a:cs typeface="Arial" panose="020B0604020202020204" pitchFamily="34" charset="0"/>
              </a:endParaRPr>
            </a:p>
          </p:txBody>
        </p:sp>
        <p:sp>
          <p:nvSpPr>
            <p:cNvPr id="83" name="Rounded Rectangle 29">
              <a:extLst>
                <a:ext uri="{FF2B5EF4-FFF2-40B4-BE49-F238E27FC236}">
                  <a16:creationId xmlns:a16="http://schemas.microsoft.com/office/drawing/2014/main" id="{03EF8F2A-90E5-0998-8530-14BC2D2E8DA4}"/>
                </a:ext>
              </a:extLst>
            </p:cNvPr>
            <p:cNvSpPr/>
            <p:nvPr/>
          </p:nvSpPr>
          <p:spPr>
            <a:xfrm>
              <a:off x="731520" y="1654746"/>
              <a:ext cx="2770736" cy="1913862"/>
            </a:xfrm>
            <a:prstGeom prst="roundRect">
              <a:avLst>
                <a:gd name="adj" fmla="val 6452"/>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1050" dirty="0">
                <a:solidFill>
                  <a:schemeClr val="tx1"/>
                </a:solidFill>
                <a:latin typeface="Arial" panose="020B0604020202020204" pitchFamily="34" charset="0"/>
                <a:cs typeface="Arial" panose="020B0604020202020204" pitchFamily="34" charset="0"/>
              </a:endParaRPr>
            </a:p>
          </p:txBody>
        </p:sp>
        <p:sp>
          <p:nvSpPr>
            <p:cNvPr id="89" name="Rounded Rectangle 37">
              <a:extLst>
                <a:ext uri="{FF2B5EF4-FFF2-40B4-BE49-F238E27FC236}">
                  <a16:creationId xmlns:a16="http://schemas.microsoft.com/office/drawing/2014/main" id="{AC7C01B2-F86E-E85F-FA17-7BCFC63BB728}"/>
                </a:ext>
              </a:extLst>
            </p:cNvPr>
            <p:cNvSpPr/>
            <p:nvPr/>
          </p:nvSpPr>
          <p:spPr>
            <a:xfrm>
              <a:off x="6568984" y="1662911"/>
              <a:ext cx="2770736" cy="1913862"/>
            </a:xfrm>
            <a:prstGeom prst="roundRect">
              <a:avLst>
                <a:gd name="adj" fmla="val 3665"/>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1050" dirty="0">
                <a:solidFill>
                  <a:schemeClr val="tx1"/>
                </a:solidFill>
                <a:latin typeface="Arial" panose="020B0604020202020204" pitchFamily="34" charset="0"/>
                <a:cs typeface="Arial" panose="020B0604020202020204" pitchFamily="34" charset="0"/>
              </a:endParaRPr>
            </a:p>
          </p:txBody>
        </p:sp>
      </p:grpSp>
      <p:sp>
        <p:nvSpPr>
          <p:cNvPr id="2" name="Title 1"/>
          <p:cNvSpPr>
            <a:spLocks noGrp="1"/>
          </p:cNvSpPr>
          <p:nvPr>
            <p:ph type="title"/>
          </p:nvPr>
        </p:nvSpPr>
        <p:spPr/>
        <p:txBody>
          <a:bodyPr/>
          <a:lstStyle/>
          <a:p>
            <a:r>
              <a:rPr lang="en-US" dirty="0"/>
              <a:t>Removing undeployed delivery system</a:t>
            </a:r>
          </a:p>
        </p:txBody>
      </p:sp>
      <p:sp>
        <p:nvSpPr>
          <p:cNvPr id="3" name="Content Placeholder 2"/>
          <p:cNvSpPr>
            <a:spLocks noGrp="1"/>
          </p:cNvSpPr>
          <p:nvPr>
            <p:ph idx="1"/>
          </p:nvPr>
        </p:nvSpPr>
        <p:spPr>
          <a:xfrm>
            <a:off x="693020" y="1581613"/>
            <a:ext cx="2129312" cy="2917365"/>
          </a:xfrm>
        </p:spPr>
        <p:txBody>
          <a:bodyPr>
            <a:noAutofit/>
          </a:bodyPr>
          <a:lstStyle/>
          <a:p>
            <a:r>
              <a:rPr lang="en-US" sz="1200" dirty="0"/>
              <a:t>Prior to removal of the delivery system from the anatomy the valve must be covered by the capsule</a:t>
            </a:r>
          </a:p>
          <a:p>
            <a:r>
              <a:rPr lang="en-US" sz="1200" dirty="0"/>
              <a:t>Considerations for location to recover the valve</a:t>
            </a:r>
          </a:p>
          <a:p>
            <a:pPr lvl="1"/>
            <a:r>
              <a:rPr lang="en-US" sz="1100" dirty="0"/>
              <a:t>Valve location within </a:t>
            </a:r>
            <a:br>
              <a:rPr lang="en-US" sz="1100" dirty="0"/>
            </a:br>
            <a:r>
              <a:rPr lang="en-US" sz="1100" dirty="0"/>
              <a:t>the Alterra</a:t>
            </a:r>
          </a:p>
          <a:p>
            <a:pPr lvl="1"/>
            <a:r>
              <a:rPr lang="en-US" sz="1100" dirty="0"/>
              <a:t>Stability of the Alterra</a:t>
            </a:r>
          </a:p>
          <a:p>
            <a:pPr lvl="1"/>
            <a:r>
              <a:rPr lang="en-US" sz="1100" dirty="0"/>
              <a:t>Valve and capsule location anatomically</a:t>
            </a:r>
          </a:p>
          <a:p>
            <a:pPr marL="339716" lvl="2" indent="0">
              <a:buNone/>
            </a:pPr>
            <a:r>
              <a:rPr lang="en-US" sz="1100" dirty="0"/>
              <a:t>Position of the capsule in respect to the tricuspid valve and surrounding anatomy</a:t>
            </a:r>
          </a:p>
          <a:p>
            <a:endParaRPr lang="en-US" sz="1200" dirty="0"/>
          </a:p>
        </p:txBody>
      </p:sp>
      <p:sp>
        <p:nvSpPr>
          <p:cNvPr id="69" name="Content Placeholder 2">
            <a:extLst>
              <a:ext uri="{FF2B5EF4-FFF2-40B4-BE49-F238E27FC236}">
                <a16:creationId xmlns:a16="http://schemas.microsoft.com/office/drawing/2014/main" id="{C62E91C5-1092-0909-A195-2BBC78265BEF}"/>
              </a:ext>
            </a:extLst>
          </p:cNvPr>
          <p:cNvSpPr txBox="1">
            <a:spLocks/>
          </p:cNvSpPr>
          <p:nvPr/>
        </p:nvSpPr>
        <p:spPr bwMode="gray">
          <a:xfrm>
            <a:off x="3494981" y="1581614"/>
            <a:ext cx="2140888" cy="1549776"/>
          </a:xfrm>
          <a:prstGeom prst="rect">
            <a:avLst/>
          </a:prstGeom>
        </p:spPr>
        <p:txBody>
          <a:bodyPr vert="horz" lIns="0" tIns="0" rIns="0" bIns="0" rtlCol="0">
            <a:noAutofit/>
          </a:bodyPr>
          <a:lstStyle>
            <a:lvl1pPr marL="173034" indent="-173034" algn="l" defTabSz="457189"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1pPr>
            <a:lvl2pPr marL="339716" indent="-166684" algn="l" defTabSz="457189"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2pPr>
            <a:lvl3pPr marL="512750" indent="-173034" algn="l" defTabSz="457189"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3pPr>
            <a:lvl4pPr marL="685783" indent="-173034" algn="l" defTabSz="457189"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4pPr>
            <a:lvl5pPr marL="858817" indent="-173034" algn="l" defTabSz="457189"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r>
              <a:rPr lang="en-US" sz="1200" dirty="0"/>
              <a:t>Ensure the delivery system freely moves upon retraction into the vena cava</a:t>
            </a:r>
          </a:p>
          <a:p>
            <a:r>
              <a:rPr lang="en-US" sz="1200" dirty="0"/>
              <a:t>Continue to retract the delivery system until the capsule meets the inline sheath tip</a:t>
            </a:r>
          </a:p>
          <a:p>
            <a:pPr fontAlgn="auto">
              <a:spcAft>
                <a:spcPts val="0"/>
              </a:spcAft>
            </a:pPr>
            <a:endParaRPr lang="en-US" sz="1200" dirty="0"/>
          </a:p>
        </p:txBody>
      </p:sp>
      <p:sp>
        <p:nvSpPr>
          <p:cNvPr id="70" name="Content Placeholder 2">
            <a:extLst>
              <a:ext uri="{FF2B5EF4-FFF2-40B4-BE49-F238E27FC236}">
                <a16:creationId xmlns:a16="http://schemas.microsoft.com/office/drawing/2014/main" id="{E9B2EA38-198D-395F-3CC7-3352EF1664CF}"/>
              </a:ext>
            </a:extLst>
          </p:cNvPr>
          <p:cNvSpPr txBox="1">
            <a:spLocks/>
          </p:cNvSpPr>
          <p:nvPr/>
        </p:nvSpPr>
        <p:spPr bwMode="gray">
          <a:xfrm>
            <a:off x="6336714" y="1581614"/>
            <a:ext cx="2086318" cy="1265104"/>
          </a:xfrm>
          <a:prstGeom prst="rect">
            <a:avLst/>
          </a:prstGeom>
        </p:spPr>
        <p:txBody>
          <a:bodyPr vert="horz" lIns="0" tIns="0" rIns="0" bIns="0" rtlCol="0">
            <a:noAutofit/>
          </a:bodyPr>
          <a:lstStyle>
            <a:lvl1pPr marL="173034" indent="-173034" algn="l" defTabSz="457189"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1pPr>
            <a:lvl2pPr marL="339716" indent="-166684" algn="l" defTabSz="457189"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2pPr>
            <a:lvl3pPr marL="512750" indent="-173034" algn="l" defTabSz="457189"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3pPr>
            <a:lvl4pPr marL="685783" indent="-173034" algn="l" defTabSz="457189"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4pPr>
            <a:lvl5pPr marL="858817" indent="-173034" algn="l" defTabSz="457189"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r>
              <a:rPr lang="en-US" sz="1200" dirty="0"/>
              <a:t>Retract the entire system (inline sheath and delivery system) together out of the vasculature</a:t>
            </a:r>
          </a:p>
          <a:p>
            <a:pPr fontAlgn="auto">
              <a:spcAft>
                <a:spcPts val="0"/>
              </a:spcAft>
            </a:pPr>
            <a:endParaRPr lang="en-US" sz="1200" dirty="0"/>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18396" t="40463" r="43774" b="42264"/>
          <a:stretch/>
        </p:blipFill>
        <p:spPr>
          <a:xfrm>
            <a:off x="2690261" y="2660761"/>
            <a:ext cx="6453740" cy="1657706"/>
          </a:xfrm>
          <a:prstGeom prst="rect">
            <a:avLst/>
          </a:prstGeom>
          <a:noFill/>
          <a:effectLst>
            <a:outerShdw blurRad="190500" sx="102000" sy="102000" algn="ctr" rotWithShape="0">
              <a:prstClr val="black">
                <a:alpha val="20000"/>
              </a:prstClr>
            </a:outerShdw>
          </a:effectLst>
        </p:spPr>
      </p:pic>
      <p:sp>
        <p:nvSpPr>
          <p:cNvPr id="92" name="Footer Placeholder 91">
            <a:extLst>
              <a:ext uri="{FF2B5EF4-FFF2-40B4-BE49-F238E27FC236}">
                <a16:creationId xmlns:a16="http://schemas.microsoft.com/office/drawing/2014/main" id="{4CF5A19D-C086-6E92-F558-8CB04C24B72D}"/>
              </a:ext>
            </a:extLst>
          </p:cNvPr>
          <p:cNvSpPr>
            <a:spLocks noGrp="1"/>
          </p:cNvSpPr>
          <p:nvPr>
            <p:ph type="ftr" sz="quarter" idx="13"/>
          </p:nvPr>
        </p:nvSpPr>
        <p:spPr bwMode="gray">
          <a:xfrm>
            <a:off x="3950208" y="4965192"/>
            <a:ext cx="3108960" cy="182880"/>
          </a:xfrm>
          <a:prstGeom prst="rect">
            <a:avLst/>
          </a:prstGeom>
        </p:spPr>
        <p:txBody>
          <a:bodyPr vert="horz" lIns="0" tIns="0" rIns="0" bIns="0" rtlCol="0" anchor="ctr"/>
          <a:lstStyle>
            <a:defPPr>
              <a:defRPr lang="en-US"/>
            </a:defPPr>
            <a:lvl1pPr algn="l" rtl="0" fontAlgn="base">
              <a:spcBef>
                <a:spcPct val="0"/>
              </a:spcBef>
              <a:spcAft>
                <a:spcPct val="0"/>
              </a:spcAft>
              <a:defRPr sz="700" kern="1200">
                <a:solidFill>
                  <a:schemeClr val="accent6"/>
                </a:solidFill>
                <a:latin typeface="Arial" charset="0"/>
                <a:ea typeface="+mn-ea"/>
                <a:cs typeface="+mn-cs"/>
              </a:defRPr>
            </a:lvl1pPr>
            <a:lvl2pPr marL="342900" algn="l" rtl="0" fontAlgn="base">
              <a:spcBef>
                <a:spcPct val="0"/>
              </a:spcBef>
              <a:spcAft>
                <a:spcPct val="0"/>
              </a:spcAft>
              <a:defRPr kern="1200">
                <a:solidFill>
                  <a:schemeClr val="tx1"/>
                </a:solidFill>
                <a:latin typeface="Arial" charset="0"/>
                <a:ea typeface="+mn-ea"/>
                <a:cs typeface="+mn-cs"/>
              </a:defRPr>
            </a:lvl2pPr>
            <a:lvl3pPr marL="685800" algn="l" rtl="0" fontAlgn="base">
              <a:spcBef>
                <a:spcPct val="0"/>
              </a:spcBef>
              <a:spcAft>
                <a:spcPct val="0"/>
              </a:spcAft>
              <a:defRPr kern="1200">
                <a:solidFill>
                  <a:schemeClr val="tx1"/>
                </a:solidFill>
                <a:latin typeface="Arial" charset="0"/>
                <a:ea typeface="+mn-ea"/>
                <a:cs typeface="+mn-cs"/>
              </a:defRPr>
            </a:lvl3pPr>
            <a:lvl4pPr marL="1028700" algn="l" rtl="0" fontAlgn="base">
              <a:spcBef>
                <a:spcPct val="0"/>
              </a:spcBef>
              <a:spcAft>
                <a:spcPct val="0"/>
              </a:spcAft>
              <a:defRPr kern="1200">
                <a:solidFill>
                  <a:schemeClr val="tx1"/>
                </a:solidFill>
                <a:latin typeface="Arial" charset="0"/>
                <a:ea typeface="+mn-ea"/>
                <a:cs typeface="+mn-cs"/>
              </a:defRPr>
            </a:lvl4pPr>
            <a:lvl5pPr marL="1371600" algn="l" rtl="0" fontAlgn="base">
              <a:spcBef>
                <a:spcPct val="0"/>
              </a:spcBef>
              <a:spcAft>
                <a:spcPct val="0"/>
              </a:spcAft>
              <a:defRPr kern="1200">
                <a:solidFill>
                  <a:schemeClr val="tx1"/>
                </a:solidFill>
                <a:latin typeface="Arial" charset="0"/>
                <a:ea typeface="+mn-ea"/>
                <a:cs typeface="+mn-cs"/>
              </a:defRPr>
            </a:lvl5pPr>
            <a:lvl6pPr marL="1714500" algn="l" defTabSz="685800" rtl="0" eaLnBrk="1" latinLnBrk="0" hangingPunct="1">
              <a:defRPr kern="1200">
                <a:solidFill>
                  <a:schemeClr val="tx1"/>
                </a:solidFill>
                <a:latin typeface="Arial" charset="0"/>
                <a:ea typeface="+mn-ea"/>
                <a:cs typeface="+mn-cs"/>
              </a:defRPr>
            </a:lvl6pPr>
            <a:lvl7pPr marL="2057400" algn="l" defTabSz="685800" rtl="0" eaLnBrk="1" latinLnBrk="0" hangingPunct="1">
              <a:defRPr kern="1200">
                <a:solidFill>
                  <a:schemeClr val="tx1"/>
                </a:solidFill>
                <a:latin typeface="Arial" charset="0"/>
                <a:ea typeface="+mn-ea"/>
                <a:cs typeface="+mn-cs"/>
              </a:defRPr>
            </a:lvl7pPr>
            <a:lvl8pPr marL="2400300" algn="l" defTabSz="685800" rtl="0" eaLnBrk="1" latinLnBrk="0" hangingPunct="1">
              <a:defRPr kern="1200">
                <a:solidFill>
                  <a:schemeClr val="tx1"/>
                </a:solidFill>
                <a:latin typeface="Arial" charset="0"/>
                <a:ea typeface="+mn-ea"/>
                <a:cs typeface="+mn-cs"/>
              </a:defRPr>
            </a:lvl8pPr>
            <a:lvl9pPr marL="2743200" algn="l" defTabSz="685800" rtl="0" eaLnBrk="1" latinLnBrk="0" hangingPunct="1">
              <a:defRPr kern="1200">
                <a:solidFill>
                  <a:schemeClr val="tx1"/>
                </a:solidFill>
                <a:latin typeface="Arial" charset="0"/>
                <a:ea typeface="+mn-ea"/>
                <a:cs typeface="+mn-cs"/>
              </a:defRPr>
            </a:lvl9pPr>
          </a:lstStyle>
          <a:p>
            <a:r>
              <a:rPr lang="en-US"/>
              <a:t>DOC-0555472 Rev B</a:t>
            </a:r>
            <a:endParaRPr lang="en-US" dirty="0"/>
          </a:p>
        </p:txBody>
      </p:sp>
      <p:sp>
        <p:nvSpPr>
          <p:cNvPr id="93" name="Slide Number Placeholder 92">
            <a:extLst>
              <a:ext uri="{FF2B5EF4-FFF2-40B4-BE49-F238E27FC236}">
                <a16:creationId xmlns:a16="http://schemas.microsoft.com/office/drawing/2014/main" id="{969D8F1F-B1CE-02CB-0A0A-C58DA35CA89B}"/>
              </a:ext>
            </a:extLst>
          </p:cNvPr>
          <p:cNvSpPr>
            <a:spLocks noGrp="1"/>
          </p:cNvSpPr>
          <p:nvPr>
            <p:ph type="sldNum" sz="quarter" idx="12"/>
          </p:nvPr>
        </p:nvSpPr>
        <p:spPr/>
        <p:txBody>
          <a:bodyPr/>
          <a:lstStyle/>
          <a:p>
            <a:fld id="{CDBA9528-BCFE-1E43-A37D-912FF3C527A6}" type="slidenum">
              <a:rPr lang="en-US" smtClean="0"/>
              <a:pPr/>
              <a:t>104</a:t>
            </a:fld>
            <a:endParaRPr lang="en-US" dirty="0"/>
          </a:p>
        </p:txBody>
      </p:sp>
      <p:grpSp>
        <p:nvGrpSpPr>
          <p:cNvPr id="4" name="Group 3">
            <a:extLst>
              <a:ext uri="{FF2B5EF4-FFF2-40B4-BE49-F238E27FC236}">
                <a16:creationId xmlns:a16="http://schemas.microsoft.com/office/drawing/2014/main" id="{80636A8A-E731-4909-6E45-F27028EFA0DC}"/>
              </a:ext>
            </a:extLst>
          </p:cNvPr>
          <p:cNvGrpSpPr/>
          <p:nvPr/>
        </p:nvGrpSpPr>
        <p:grpSpPr>
          <a:xfrm>
            <a:off x="3272853" y="4036677"/>
            <a:ext cx="2367552" cy="583451"/>
            <a:chOff x="2858966" y="1282529"/>
            <a:chExt cx="2367552" cy="583451"/>
          </a:xfrm>
        </p:grpSpPr>
        <p:grpSp>
          <p:nvGrpSpPr>
            <p:cNvPr id="5" name="Group 4">
              <a:extLst>
                <a:ext uri="{FF2B5EF4-FFF2-40B4-BE49-F238E27FC236}">
                  <a16:creationId xmlns:a16="http://schemas.microsoft.com/office/drawing/2014/main" id="{9CAAD19F-DDC2-14D2-BE47-6B7BB2FA3479}"/>
                </a:ext>
              </a:extLst>
            </p:cNvPr>
            <p:cNvGrpSpPr/>
            <p:nvPr/>
          </p:nvGrpSpPr>
          <p:grpSpPr>
            <a:xfrm>
              <a:off x="2858966" y="1282529"/>
              <a:ext cx="511695" cy="511210"/>
              <a:chOff x="6550298" y="1216452"/>
              <a:chExt cx="511695" cy="511210"/>
            </a:xfrm>
          </p:grpSpPr>
          <p:sp>
            <p:nvSpPr>
              <p:cNvPr id="7" name="Rounded Rectangle 6">
                <a:extLst>
                  <a:ext uri="{FF2B5EF4-FFF2-40B4-BE49-F238E27FC236}">
                    <a16:creationId xmlns:a16="http://schemas.microsoft.com/office/drawing/2014/main" id="{E234574C-FE0B-1B93-467E-90355C0B8E38}"/>
                  </a:ext>
                </a:extLst>
              </p:cNvPr>
              <p:cNvSpPr/>
              <p:nvPr/>
            </p:nvSpPr>
            <p:spPr>
              <a:xfrm>
                <a:off x="6550298" y="1216452"/>
                <a:ext cx="511695" cy="511210"/>
              </a:xfrm>
              <a:prstGeom prst="roundRect">
                <a:avLst/>
              </a:prstGeom>
              <a:solidFill>
                <a:schemeClr val="accent3"/>
              </a:solidFill>
              <a:ln w="44450">
                <a:noFill/>
              </a:ln>
              <a:effectLst>
                <a:outerShdw blurRad="190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350" b="1" dirty="0"/>
              </a:p>
            </p:txBody>
          </p:sp>
          <p:sp>
            <p:nvSpPr>
              <p:cNvPr id="9" name="TextBox 8">
                <a:extLst>
                  <a:ext uri="{FF2B5EF4-FFF2-40B4-BE49-F238E27FC236}">
                    <a16:creationId xmlns:a16="http://schemas.microsoft.com/office/drawing/2014/main" id="{718BBAF0-F5D4-F9E7-41FD-A58B6C7DA757}"/>
                  </a:ext>
                </a:extLst>
              </p:cNvPr>
              <p:cNvSpPr txBox="1"/>
              <p:nvPr/>
            </p:nvSpPr>
            <p:spPr>
              <a:xfrm>
                <a:off x="6562907" y="1549525"/>
                <a:ext cx="395413" cy="115894"/>
              </a:xfrm>
              <a:prstGeom prst="rect">
                <a:avLst/>
              </a:prstGeom>
              <a:noFill/>
            </p:spPr>
            <p:txBody>
              <a:bodyPr wrap="square" lIns="0" tIns="0" rIns="0" bIns="0" rtlCol="0" anchor="ctr">
                <a:noAutofit/>
              </a:bodyPr>
              <a:lstStyle/>
              <a:p>
                <a:pPr algn="ctr"/>
                <a:r>
                  <a:rPr lang="en-US" sz="600" b="1" dirty="0">
                    <a:solidFill>
                      <a:schemeClr val="bg1"/>
                    </a:solidFill>
                  </a:rPr>
                  <a:t>NOTE</a:t>
                </a:r>
              </a:p>
            </p:txBody>
          </p:sp>
          <p:pic>
            <p:nvPicPr>
              <p:cNvPr id="10" name="Graphic 9">
                <a:extLst>
                  <a:ext uri="{FF2B5EF4-FFF2-40B4-BE49-F238E27FC236}">
                    <a16:creationId xmlns:a16="http://schemas.microsoft.com/office/drawing/2014/main" id="{7FF5A727-718A-E888-3991-0B6731EF02FB}"/>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81642" y="1307034"/>
                <a:ext cx="157942" cy="199505"/>
              </a:xfrm>
              <a:prstGeom prst="rect">
                <a:avLst/>
              </a:prstGeom>
            </p:spPr>
          </p:pic>
        </p:grpSp>
        <p:sp>
          <p:nvSpPr>
            <p:cNvPr id="6" name="Rectangle 5">
              <a:extLst>
                <a:ext uri="{FF2B5EF4-FFF2-40B4-BE49-F238E27FC236}">
                  <a16:creationId xmlns:a16="http://schemas.microsoft.com/office/drawing/2014/main" id="{0450037B-2D79-D70C-3F44-ABAC439F2594}"/>
                </a:ext>
              </a:extLst>
            </p:cNvPr>
            <p:cNvSpPr/>
            <p:nvPr/>
          </p:nvSpPr>
          <p:spPr>
            <a:xfrm>
              <a:off x="3261800" y="1282529"/>
              <a:ext cx="1964718" cy="583451"/>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45720" rIns="91440" bIns="45720" rtlCol="0" anchor="ctr" anchorCtr="0">
              <a:noAutofit/>
            </a:bodyPr>
            <a:lstStyle/>
            <a:p>
              <a:pPr marL="7938" lvl="2"/>
              <a:r>
                <a:rPr lang="en-US" sz="800" dirty="0">
                  <a:solidFill>
                    <a:schemeClr val="accent6"/>
                  </a:solidFill>
                  <a:ea typeface="ＭＳ Ｐゴシック"/>
                </a:rPr>
                <a:t>Equipment will need to be ready to insert into vasculature prior to removal of the pulmonic valve delivery system.</a:t>
              </a:r>
            </a:p>
          </p:txBody>
        </p:sp>
      </p:grpSp>
      <p:grpSp>
        <p:nvGrpSpPr>
          <p:cNvPr id="11" name="Group 10">
            <a:extLst>
              <a:ext uri="{FF2B5EF4-FFF2-40B4-BE49-F238E27FC236}">
                <a16:creationId xmlns:a16="http://schemas.microsoft.com/office/drawing/2014/main" id="{2BC4A90F-7F91-B0F2-2155-026CB6B8C565}"/>
              </a:ext>
            </a:extLst>
          </p:cNvPr>
          <p:cNvGrpSpPr/>
          <p:nvPr/>
        </p:nvGrpSpPr>
        <p:grpSpPr>
          <a:xfrm>
            <a:off x="5792679" y="4041453"/>
            <a:ext cx="2282917" cy="585218"/>
            <a:chOff x="3870372" y="2050239"/>
            <a:chExt cx="2282917" cy="585218"/>
          </a:xfrm>
        </p:grpSpPr>
        <p:grpSp>
          <p:nvGrpSpPr>
            <p:cNvPr id="12" name="Group 11">
              <a:extLst>
                <a:ext uri="{FF2B5EF4-FFF2-40B4-BE49-F238E27FC236}">
                  <a16:creationId xmlns:a16="http://schemas.microsoft.com/office/drawing/2014/main" id="{493FC675-4795-66B6-BA36-5CB0F72BAD2E}"/>
                </a:ext>
              </a:extLst>
            </p:cNvPr>
            <p:cNvGrpSpPr/>
            <p:nvPr/>
          </p:nvGrpSpPr>
          <p:grpSpPr>
            <a:xfrm>
              <a:off x="3870372" y="2050239"/>
              <a:ext cx="510581" cy="554945"/>
              <a:chOff x="4177122" y="1239444"/>
              <a:chExt cx="510581" cy="554945"/>
            </a:xfrm>
          </p:grpSpPr>
          <p:sp>
            <p:nvSpPr>
              <p:cNvPr id="14" name="Round Same Side Corner Rectangle 61">
                <a:extLst>
                  <a:ext uri="{FF2B5EF4-FFF2-40B4-BE49-F238E27FC236}">
                    <a16:creationId xmlns:a16="http://schemas.microsoft.com/office/drawing/2014/main" id="{E66602CB-E0D1-DB21-A2D4-71A219602FD1}"/>
                  </a:ext>
                </a:extLst>
              </p:cNvPr>
              <p:cNvSpPr/>
              <p:nvPr/>
            </p:nvSpPr>
            <p:spPr>
              <a:xfrm rot="16200000">
                <a:off x="4154940" y="1261626"/>
                <a:ext cx="554945" cy="510581"/>
              </a:xfrm>
              <a:prstGeom prst="round2SameRect">
                <a:avLst>
                  <a:gd name="adj1" fmla="val 16667"/>
                  <a:gd name="adj2" fmla="val 0"/>
                </a:avLst>
              </a:prstGeom>
              <a:solidFill>
                <a:srgbClr val="FFC000"/>
              </a:solidFill>
              <a:ln w="44450">
                <a:noFill/>
              </a:ln>
              <a:effectLst>
                <a:outerShdw blurRad="1016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500" b="1" dirty="0"/>
              </a:p>
            </p:txBody>
          </p:sp>
          <p:sp>
            <p:nvSpPr>
              <p:cNvPr id="15" name="TextBox 14">
                <a:extLst>
                  <a:ext uri="{FF2B5EF4-FFF2-40B4-BE49-F238E27FC236}">
                    <a16:creationId xmlns:a16="http://schemas.microsoft.com/office/drawing/2014/main" id="{37BD01D9-6B4F-3FD3-7176-B604B9B12044}"/>
                  </a:ext>
                </a:extLst>
              </p:cNvPr>
              <p:cNvSpPr txBox="1"/>
              <p:nvPr/>
            </p:nvSpPr>
            <p:spPr>
              <a:xfrm>
                <a:off x="4214075" y="1558189"/>
                <a:ext cx="436675" cy="184666"/>
              </a:xfrm>
              <a:prstGeom prst="rect">
                <a:avLst/>
              </a:prstGeom>
              <a:noFill/>
              <a:ln>
                <a:noFill/>
              </a:ln>
            </p:spPr>
            <p:txBody>
              <a:bodyPr wrap="none" lIns="0" tIns="0" rIns="0" bIns="0" rtlCol="0" anchor="ctr">
                <a:noAutofit/>
              </a:bodyPr>
              <a:lstStyle/>
              <a:p>
                <a:pPr algn="ctr"/>
                <a:r>
                  <a:rPr lang="en-US" sz="600" b="1" dirty="0">
                    <a:solidFill>
                      <a:srgbClr val="C8102E"/>
                    </a:solidFill>
                  </a:rPr>
                  <a:t>CAUTION</a:t>
                </a:r>
              </a:p>
            </p:txBody>
          </p:sp>
          <p:pic>
            <p:nvPicPr>
              <p:cNvPr id="16" name="Graphic 15">
                <a:extLst>
                  <a:ext uri="{FF2B5EF4-FFF2-40B4-BE49-F238E27FC236}">
                    <a16:creationId xmlns:a16="http://schemas.microsoft.com/office/drawing/2014/main" id="{ABDD30A0-9131-6FF0-2D1C-6281A8513D1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317758" y="1347046"/>
                <a:ext cx="229309" cy="201345"/>
              </a:xfrm>
              <a:prstGeom prst="rect">
                <a:avLst/>
              </a:prstGeom>
            </p:spPr>
          </p:pic>
        </p:grpSp>
        <p:sp>
          <p:nvSpPr>
            <p:cNvPr id="13" name="Rectangle 12">
              <a:extLst>
                <a:ext uri="{FF2B5EF4-FFF2-40B4-BE49-F238E27FC236}">
                  <a16:creationId xmlns:a16="http://schemas.microsoft.com/office/drawing/2014/main" id="{09CEC761-4D11-90BD-2FC9-4A1C521C836E}"/>
                </a:ext>
              </a:extLst>
            </p:cNvPr>
            <p:cNvSpPr/>
            <p:nvPr/>
          </p:nvSpPr>
          <p:spPr>
            <a:xfrm>
              <a:off x="4374647" y="2050241"/>
              <a:ext cx="1778642" cy="585216"/>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45720" rIns="91440" bIns="45720" rtlCol="0" anchor="ctr" anchorCtr="0">
              <a:noAutofit/>
            </a:bodyPr>
            <a:lstStyle/>
            <a:p>
              <a:pPr marL="7938" lvl="2"/>
              <a:r>
                <a:rPr lang="en-US" sz="800" dirty="0">
                  <a:solidFill>
                    <a:schemeClr val="accent6"/>
                  </a:solidFill>
                  <a:ea typeface="ＭＳ Ｐゴシック"/>
                </a:rPr>
                <a:t>Completely cover the balloon prior to removal to minimize the risk of vascular injury.</a:t>
              </a:r>
            </a:p>
          </p:txBody>
        </p:sp>
      </p:grpSp>
    </p:spTree>
    <p:custDataLst>
      <p:tags r:id="rId1"/>
    </p:custDataLst>
    <p:extLst>
      <p:ext uri="{BB962C8B-B14F-4D97-AF65-F5344CB8AC3E}">
        <p14:creationId xmlns:p14="http://schemas.microsoft.com/office/powerpoint/2010/main" val="1410817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Complications</a:t>
            </a:r>
          </a:p>
        </p:txBody>
      </p:sp>
    </p:spTree>
    <p:custDataLst>
      <p:tags r:id="rId1"/>
    </p:custDataLst>
    <p:extLst>
      <p:ext uri="{BB962C8B-B14F-4D97-AF65-F5344CB8AC3E}">
        <p14:creationId xmlns:p14="http://schemas.microsoft.com/office/powerpoint/2010/main" val="3746438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Balloon rupture</a:t>
            </a:r>
          </a:p>
        </p:txBody>
      </p:sp>
      <p:sp>
        <p:nvSpPr>
          <p:cNvPr id="9" name="Content Placeholder 8">
            <a:extLst>
              <a:ext uri="{FF2B5EF4-FFF2-40B4-BE49-F238E27FC236}">
                <a16:creationId xmlns:a16="http://schemas.microsoft.com/office/drawing/2014/main" id="{618D6A77-32ED-29A5-8FBE-FF770F6E9212}"/>
              </a:ext>
            </a:extLst>
          </p:cNvPr>
          <p:cNvSpPr>
            <a:spLocks noGrp="1"/>
          </p:cNvSpPr>
          <p:nvPr>
            <p:ph idx="1"/>
          </p:nvPr>
        </p:nvSpPr>
        <p:spPr>
          <a:xfrm>
            <a:off x="548640" y="1296944"/>
            <a:ext cx="7301398" cy="3284681"/>
          </a:xfrm>
        </p:spPr>
        <p:txBody>
          <a:bodyPr/>
          <a:lstStyle/>
          <a:p>
            <a:pPr marL="0" indent="0">
              <a:buNone/>
            </a:pPr>
            <a:r>
              <a:rPr lang="en-US" sz="1200" b="1" dirty="0"/>
              <a:t>If delivery system balloon ruptures or leaks during deployment without THV embolization</a:t>
            </a:r>
          </a:p>
          <a:p>
            <a:r>
              <a:rPr lang="en-US" sz="1100" b="1" dirty="0"/>
              <a:t>Do not use excessive force </a:t>
            </a:r>
            <a:r>
              <a:rPr lang="en-US" sz="1100" dirty="0"/>
              <a:t>take care when crossing the THV and tracking through the anatomy</a:t>
            </a:r>
          </a:p>
          <a:p>
            <a:r>
              <a:rPr lang="en-US" sz="1100" dirty="0"/>
              <a:t>Based on an assessment of the size and tortuosity of the pulmonary artery anatomy, evaluate the risks and tradeoffs of the following delivery system retrieval options</a:t>
            </a:r>
          </a:p>
          <a:p>
            <a:endParaRPr lang="en-US" sz="1200" dirty="0"/>
          </a:p>
          <a:p>
            <a:endParaRPr lang="en-US" sz="1200" dirty="0"/>
          </a:p>
          <a:p>
            <a:endParaRPr lang="en-US" sz="1200" dirty="0"/>
          </a:p>
          <a:p>
            <a:endParaRPr lang="en-US" sz="1200" dirty="0"/>
          </a:p>
          <a:p>
            <a:endParaRPr lang="en-US" sz="1200" dirty="0"/>
          </a:p>
          <a:p>
            <a:endParaRPr lang="en-US" sz="1200" dirty="0"/>
          </a:p>
          <a:p>
            <a:r>
              <a:rPr lang="en-US" sz="1100" dirty="0"/>
              <a:t>Maintain guidewire position</a:t>
            </a:r>
          </a:p>
          <a:p>
            <a:r>
              <a:rPr lang="en-US" sz="1100" dirty="0"/>
              <a:t>Check for paravalvular or central leaks utilizing echo</a:t>
            </a:r>
          </a:p>
          <a:p>
            <a:r>
              <a:rPr lang="en-US" sz="1100" dirty="0"/>
              <a:t>If post-dilation needed, use a new delivery system or other commercially available balloon catheter</a:t>
            </a:r>
          </a:p>
        </p:txBody>
      </p:sp>
      <p:sp>
        <p:nvSpPr>
          <p:cNvPr id="17" name="Footer Placeholder 16">
            <a:extLst>
              <a:ext uri="{FF2B5EF4-FFF2-40B4-BE49-F238E27FC236}">
                <a16:creationId xmlns:a16="http://schemas.microsoft.com/office/drawing/2014/main" id="{B069B994-5726-D9DB-2634-AFC4D08F38A6}"/>
              </a:ext>
            </a:extLst>
          </p:cNvPr>
          <p:cNvSpPr>
            <a:spLocks noGrp="1"/>
          </p:cNvSpPr>
          <p:nvPr>
            <p:ph type="ftr" sz="quarter" idx="13"/>
          </p:nvPr>
        </p:nvSpPr>
        <p:spPr bwMode="gray">
          <a:xfrm>
            <a:off x="3950208" y="4965192"/>
            <a:ext cx="3108960" cy="182880"/>
          </a:xfrm>
          <a:prstGeom prst="rect">
            <a:avLst/>
          </a:prstGeom>
        </p:spPr>
        <p:txBody>
          <a:bodyPr vert="horz" lIns="0" tIns="0" rIns="0" bIns="0" rtlCol="0" anchor="ctr"/>
          <a:lstStyle>
            <a:defPPr>
              <a:defRPr lang="en-US"/>
            </a:defPPr>
            <a:lvl1pPr algn="l" rtl="0" fontAlgn="base">
              <a:spcBef>
                <a:spcPct val="0"/>
              </a:spcBef>
              <a:spcAft>
                <a:spcPct val="0"/>
              </a:spcAft>
              <a:defRPr sz="700" kern="1200">
                <a:solidFill>
                  <a:schemeClr val="accent6"/>
                </a:solidFill>
                <a:latin typeface="Arial" charset="0"/>
                <a:ea typeface="+mn-ea"/>
                <a:cs typeface="+mn-cs"/>
              </a:defRPr>
            </a:lvl1pPr>
            <a:lvl2pPr marL="342900" algn="l" rtl="0" fontAlgn="base">
              <a:spcBef>
                <a:spcPct val="0"/>
              </a:spcBef>
              <a:spcAft>
                <a:spcPct val="0"/>
              </a:spcAft>
              <a:defRPr kern="1200">
                <a:solidFill>
                  <a:schemeClr val="tx1"/>
                </a:solidFill>
                <a:latin typeface="Arial" charset="0"/>
                <a:ea typeface="+mn-ea"/>
                <a:cs typeface="+mn-cs"/>
              </a:defRPr>
            </a:lvl2pPr>
            <a:lvl3pPr marL="685800" algn="l" rtl="0" fontAlgn="base">
              <a:spcBef>
                <a:spcPct val="0"/>
              </a:spcBef>
              <a:spcAft>
                <a:spcPct val="0"/>
              </a:spcAft>
              <a:defRPr kern="1200">
                <a:solidFill>
                  <a:schemeClr val="tx1"/>
                </a:solidFill>
                <a:latin typeface="Arial" charset="0"/>
                <a:ea typeface="+mn-ea"/>
                <a:cs typeface="+mn-cs"/>
              </a:defRPr>
            </a:lvl3pPr>
            <a:lvl4pPr marL="1028700" algn="l" rtl="0" fontAlgn="base">
              <a:spcBef>
                <a:spcPct val="0"/>
              </a:spcBef>
              <a:spcAft>
                <a:spcPct val="0"/>
              </a:spcAft>
              <a:defRPr kern="1200">
                <a:solidFill>
                  <a:schemeClr val="tx1"/>
                </a:solidFill>
                <a:latin typeface="Arial" charset="0"/>
                <a:ea typeface="+mn-ea"/>
                <a:cs typeface="+mn-cs"/>
              </a:defRPr>
            </a:lvl4pPr>
            <a:lvl5pPr marL="1371600" algn="l" rtl="0" fontAlgn="base">
              <a:spcBef>
                <a:spcPct val="0"/>
              </a:spcBef>
              <a:spcAft>
                <a:spcPct val="0"/>
              </a:spcAft>
              <a:defRPr kern="1200">
                <a:solidFill>
                  <a:schemeClr val="tx1"/>
                </a:solidFill>
                <a:latin typeface="Arial" charset="0"/>
                <a:ea typeface="+mn-ea"/>
                <a:cs typeface="+mn-cs"/>
              </a:defRPr>
            </a:lvl5pPr>
            <a:lvl6pPr marL="1714500" algn="l" defTabSz="685800" rtl="0" eaLnBrk="1" latinLnBrk="0" hangingPunct="1">
              <a:defRPr kern="1200">
                <a:solidFill>
                  <a:schemeClr val="tx1"/>
                </a:solidFill>
                <a:latin typeface="Arial" charset="0"/>
                <a:ea typeface="+mn-ea"/>
                <a:cs typeface="+mn-cs"/>
              </a:defRPr>
            </a:lvl6pPr>
            <a:lvl7pPr marL="2057400" algn="l" defTabSz="685800" rtl="0" eaLnBrk="1" latinLnBrk="0" hangingPunct="1">
              <a:defRPr kern="1200">
                <a:solidFill>
                  <a:schemeClr val="tx1"/>
                </a:solidFill>
                <a:latin typeface="Arial" charset="0"/>
                <a:ea typeface="+mn-ea"/>
                <a:cs typeface="+mn-cs"/>
              </a:defRPr>
            </a:lvl7pPr>
            <a:lvl8pPr marL="2400300" algn="l" defTabSz="685800" rtl="0" eaLnBrk="1" latinLnBrk="0" hangingPunct="1">
              <a:defRPr kern="1200">
                <a:solidFill>
                  <a:schemeClr val="tx1"/>
                </a:solidFill>
                <a:latin typeface="Arial" charset="0"/>
                <a:ea typeface="+mn-ea"/>
                <a:cs typeface="+mn-cs"/>
              </a:defRPr>
            </a:lvl8pPr>
            <a:lvl9pPr marL="2743200" algn="l" defTabSz="685800" rtl="0" eaLnBrk="1" latinLnBrk="0" hangingPunct="1">
              <a:defRPr kern="1200">
                <a:solidFill>
                  <a:schemeClr val="tx1"/>
                </a:solidFill>
                <a:latin typeface="Arial" charset="0"/>
                <a:ea typeface="+mn-ea"/>
                <a:cs typeface="+mn-cs"/>
              </a:defRPr>
            </a:lvl9pPr>
          </a:lstStyle>
          <a:p>
            <a:r>
              <a:rPr lang="en-US"/>
              <a:t>DOC-0555472 Rev B</a:t>
            </a:r>
            <a:endParaRPr lang="en-US" dirty="0"/>
          </a:p>
        </p:txBody>
      </p:sp>
      <p:sp>
        <p:nvSpPr>
          <p:cNvPr id="19" name="Slide Number Placeholder 18">
            <a:extLst>
              <a:ext uri="{FF2B5EF4-FFF2-40B4-BE49-F238E27FC236}">
                <a16:creationId xmlns:a16="http://schemas.microsoft.com/office/drawing/2014/main" id="{68EBE52D-DD9E-6AAE-5F27-3573B8E4660C}"/>
              </a:ext>
            </a:extLst>
          </p:cNvPr>
          <p:cNvSpPr>
            <a:spLocks noGrp="1"/>
          </p:cNvSpPr>
          <p:nvPr>
            <p:ph type="sldNum" sz="quarter" idx="12"/>
          </p:nvPr>
        </p:nvSpPr>
        <p:spPr/>
        <p:txBody>
          <a:bodyPr/>
          <a:lstStyle/>
          <a:p>
            <a:fld id="{CDBA9528-BCFE-1E43-A37D-912FF3C527A6}" type="slidenum">
              <a:rPr lang="en-US" smtClean="0"/>
              <a:pPr/>
              <a:t>106</a:t>
            </a:fld>
            <a:endParaRPr lang="en-US" dirty="0"/>
          </a:p>
        </p:txBody>
      </p:sp>
      <p:grpSp>
        <p:nvGrpSpPr>
          <p:cNvPr id="20" name="Group 19">
            <a:extLst>
              <a:ext uri="{FF2B5EF4-FFF2-40B4-BE49-F238E27FC236}">
                <a16:creationId xmlns:a16="http://schemas.microsoft.com/office/drawing/2014/main" id="{E0F97F02-7A21-BD0C-4628-620E2D2CFA9B}"/>
              </a:ext>
            </a:extLst>
          </p:cNvPr>
          <p:cNvGrpSpPr/>
          <p:nvPr/>
        </p:nvGrpSpPr>
        <p:grpSpPr>
          <a:xfrm>
            <a:off x="694719" y="2251003"/>
            <a:ext cx="3344658" cy="1554480"/>
            <a:chOff x="694719" y="2111433"/>
            <a:chExt cx="3344658" cy="1554480"/>
          </a:xfrm>
        </p:grpSpPr>
        <p:grpSp>
          <p:nvGrpSpPr>
            <p:cNvPr id="10" name="Group 9">
              <a:extLst>
                <a:ext uri="{FF2B5EF4-FFF2-40B4-BE49-F238E27FC236}">
                  <a16:creationId xmlns:a16="http://schemas.microsoft.com/office/drawing/2014/main" id="{7820E7B9-ACA3-131A-30F3-F9FC40F2E8F1}"/>
                </a:ext>
              </a:extLst>
            </p:cNvPr>
            <p:cNvGrpSpPr/>
            <p:nvPr/>
          </p:nvGrpSpPr>
          <p:grpSpPr>
            <a:xfrm>
              <a:off x="694719" y="2111433"/>
              <a:ext cx="3344658" cy="1554480"/>
              <a:chOff x="0" y="3217204"/>
              <a:chExt cx="2573382" cy="2502336"/>
            </a:xfrm>
          </p:grpSpPr>
          <p:sp>
            <p:nvSpPr>
              <p:cNvPr id="11" name="Rounded Rectangle 29">
                <a:extLst>
                  <a:ext uri="{FF2B5EF4-FFF2-40B4-BE49-F238E27FC236}">
                    <a16:creationId xmlns:a16="http://schemas.microsoft.com/office/drawing/2014/main" id="{2C74D66E-4584-7976-CBDD-ADE1B5D537AF}"/>
                  </a:ext>
                </a:extLst>
              </p:cNvPr>
              <p:cNvSpPr/>
              <p:nvPr/>
            </p:nvSpPr>
            <p:spPr>
              <a:xfrm>
                <a:off x="0" y="3217204"/>
                <a:ext cx="2573382" cy="2502336"/>
              </a:xfrm>
              <a:prstGeom prst="roundRect">
                <a:avLst>
                  <a:gd name="adj" fmla="val 3573"/>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2880" tIns="548640" rIns="91440" bIns="0" rtlCol="0" anchor="t"/>
              <a:lstStyle/>
              <a:p>
                <a:pPr>
                  <a:spcAft>
                    <a:spcPts val="300"/>
                  </a:spcAft>
                </a:pPr>
                <a:endParaRPr lang="en-US" sz="700" dirty="0">
                  <a:solidFill>
                    <a:schemeClr val="tx1"/>
                  </a:solidFill>
                  <a:latin typeface="Arial" panose="020B0604020202020204" pitchFamily="34" charset="0"/>
                  <a:cs typeface="Arial" panose="020B0604020202020204" pitchFamily="34" charset="0"/>
                </a:endParaRPr>
              </a:p>
            </p:txBody>
          </p:sp>
          <p:sp>
            <p:nvSpPr>
              <p:cNvPr id="12" name="Rounded Rectangle 32">
                <a:extLst>
                  <a:ext uri="{FF2B5EF4-FFF2-40B4-BE49-F238E27FC236}">
                    <a16:creationId xmlns:a16="http://schemas.microsoft.com/office/drawing/2014/main" id="{DA237198-3373-EFB0-CAEF-6A06D94869C8}"/>
                  </a:ext>
                </a:extLst>
              </p:cNvPr>
              <p:cNvSpPr/>
              <p:nvPr/>
            </p:nvSpPr>
            <p:spPr>
              <a:xfrm>
                <a:off x="55496" y="3343636"/>
                <a:ext cx="2462390" cy="41148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r>
                  <a:rPr lang="en-US" sz="1100" b="1" dirty="0"/>
                  <a:t>Option 1</a:t>
                </a:r>
                <a:endParaRPr lang="en-US" sz="1100" i="1" dirty="0"/>
              </a:p>
            </p:txBody>
          </p:sp>
        </p:grpSp>
        <p:sp>
          <p:nvSpPr>
            <p:cNvPr id="6" name="TextBox 5">
              <a:extLst>
                <a:ext uri="{FF2B5EF4-FFF2-40B4-BE49-F238E27FC236}">
                  <a16:creationId xmlns:a16="http://schemas.microsoft.com/office/drawing/2014/main" id="{7DF78150-521C-A5EA-BC4D-63F73D69CA3C}"/>
                </a:ext>
              </a:extLst>
            </p:cNvPr>
            <p:cNvSpPr txBox="1"/>
            <p:nvPr/>
          </p:nvSpPr>
          <p:spPr>
            <a:xfrm>
              <a:off x="768927" y="2448235"/>
              <a:ext cx="2888673" cy="1092607"/>
            </a:xfrm>
            <a:prstGeom prst="rect">
              <a:avLst/>
            </a:prstGeom>
            <a:noFill/>
          </p:spPr>
          <p:txBody>
            <a:bodyPr wrap="square">
              <a:spAutoFit/>
            </a:bodyPr>
            <a:lstStyle/>
            <a:p>
              <a:pPr marL="7938" lvl="1"/>
              <a:r>
                <a:rPr lang="en-US" sz="1000" b="1" dirty="0"/>
                <a:t>Utilize snare technique (must be performed prior to attempting retrieval into the capsule)</a:t>
              </a:r>
            </a:p>
            <a:p>
              <a:pPr marL="179388" lvl="2" indent="-171450">
                <a:buClr>
                  <a:schemeClr val="accent1"/>
                </a:buClr>
                <a:buFont typeface="Wingdings" pitchFamily="2" charset="2"/>
                <a:buChar char="§"/>
              </a:pPr>
              <a:r>
                <a:rPr lang="en-US" sz="900" dirty="0"/>
                <a:t>If the tear is radial, it may umbrella and make retrieval into the capsule extremely difficult</a:t>
              </a:r>
            </a:p>
            <a:p>
              <a:pPr marL="179388" lvl="2" indent="-171450">
                <a:buClr>
                  <a:schemeClr val="accent1"/>
                </a:buClr>
                <a:buFont typeface="Wingdings" pitchFamily="2" charset="2"/>
                <a:buChar char="§"/>
              </a:pPr>
              <a:r>
                <a:rPr lang="en-US" sz="900" dirty="0"/>
                <a:t>Utilization of the snare prior to attempting to retrieve a radial tear may reduce the profile </a:t>
              </a:r>
              <a:br>
                <a:rPr lang="en-US" sz="900" dirty="0"/>
              </a:br>
              <a:r>
                <a:rPr lang="en-US" sz="900" dirty="0"/>
                <a:t>of the balloon for removal</a:t>
              </a:r>
            </a:p>
          </p:txBody>
        </p:sp>
      </p:grpSp>
      <p:grpSp>
        <p:nvGrpSpPr>
          <p:cNvPr id="18" name="Group 17">
            <a:extLst>
              <a:ext uri="{FF2B5EF4-FFF2-40B4-BE49-F238E27FC236}">
                <a16:creationId xmlns:a16="http://schemas.microsoft.com/office/drawing/2014/main" id="{81802445-C912-28E6-C965-E1229A929ED4}"/>
              </a:ext>
            </a:extLst>
          </p:cNvPr>
          <p:cNvGrpSpPr/>
          <p:nvPr/>
        </p:nvGrpSpPr>
        <p:grpSpPr>
          <a:xfrm>
            <a:off x="4211609" y="2242691"/>
            <a:ext cx="3344658" cy="1554480"/>
            <a:chOff x="4627247" y="2103121"/>
            <a:chExt cx="3344658" cy="1554480"/>
          </a:xfrm>
        </p:grpSpPr>
        <p:grpSp>
          <p:nvGrpSpPr>
            <p:cNvPr id="13" name="Group 12">
              <a:extLst>
                <a:ext uri="{FF2B5EF4-FFF2-40B4-BE49-F238E27FC236}">
                  <a16:creationId xmlns:a16="http://schemas.microsoft.com/office/drawing/2014/main" id="{2C6030B5-E927-4481-18BD-3C0E48FCFF5E}"/>
                </a:ext>
              </a:extLst>
            </p:cNvPr>
            <p:cNvGrpSpPr/>
            <p:nvPr/>
          </p:nvGrpSpPr>
          <p:grpSpPr>
            <a:xfrm>
              <a:off x="4627247" y="2103121"/>
              <a:ext cx="3344658" cy="1554480"/>
              <a:chOff x="0" y="3217204"/>
              <a:chExt cx="2573382" cy="2502336"/>
            </a:xfrm>
          </p:grpSpPr>
          <p:sp>
            <p:nvSpPr>
              <p:cNvPr id="14" name="Rounded Rectangle 37">
                <a:extLst>
                  <a:ext uri="{FF2B5EF4-FFF2-40B4-BE49-F238E27FC236}">
                    <a16:creationId xmlns:a16="http://schemas.microsoft.com/office/drawing/2014/main" id="{978D4254-E0CA-73E3-BEB7-98104184D38C}"/>
                  </a:ext>
                </a:extLst>
              </p:cNvPr>
              <p:cNvSpPr/>
              <p:nvPr/>
            </p:nvSpPr>
            <p:spPr>
              <a:xfrm>
                <a:off x="0" y="3217204"/>
                <a:ext cx="2573382" cy="2502336"/>
              </a:xfrm>
              <a:prstGeom prst="roundRect">
                <a:avLst>
                  <a:gd name="adj" fmla="val 3573"/>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2880" tIns="548640" rIns="91440" bIns="0" rtlCol="0" anchor="t"/>
              <a:lstStyle/>
              <a:p>
                <a:pPr>
                  <a:spcAft>
                    <a:spcPts val="300"/>
                  </a:spcAft>
                </a:pPr>
                <a:endParaRPr lang="en-US" sz="700" dirty="0">
                  <a:solidFill>
                    <a:schemeClr val="tx1"/>
                  </a:solidFill>
                  <a:latin typeface="Arial" panose="020B0604020202020204" pitchFamily="34" charset="0"/>
                  <a:cs typeface="Arial" panose="020B0604020202020204" pitchFamily="34" charset="0"/>
                </a:endParaRPr>
              </a:p>
            </p:txBody>
          </p:sp>
          <p:sp>
            <p:nvSpPr>
              <p:cNvPr id="15" name="Rounded Rectangle 38">
                <a:extLst>
                  <a:ext uri="{FF2B5EF4-FFF2-40B4-BE49-F238E27FC236}">
                    <a16:creationId xmlns:a16="http://schemas.microsoft.com/office/drawing/2014/main" id="{B174BC80-395A-642B-10DE-6092E70701DE}"/>
                  </a:ext>
                </a:extLst>
              </p:cNvPr>
              <p:cNvSpPr/>
              <p:nvPr/>
            </p:nvSpPr>
            <p:spPr>
              <a:xfrm>
                <a:off x="55496" y="3343636"/>
                <a:ext cx="2462390" cy="411480"/>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marL="0" indent="0">
                  <a:spcAft>
                    <a:spcPts val="600"/>
                  </a:spcAft>
                  <a:buNone/>
                </a:pPr>
                <a:r>
                  <a:rPr lang="en-US" sz="1100" b="1" dirty="0">
                    <a:solidFill>
                      <a:schemeClr val="bg1"/>
                    </a:solidFill>
                  </a:rPr>
                  <a:t>Option 2</a:t>
                </a:r>
                <a:endParaRPr lang="en-US" sz="1100" dirty="0">
                  <a:solidFill>
                    <a:schemeClr val="bg1"/>
                  </a:solidFill>
                </a:endParaRPr>
              </a:p>
            </p:txBody>
          </p:sp>
        </p:grpSp>
        <p:sp>
          <p:nvSpPr>
            <p:cNvPr id="8" name="TextBox 7">
              <a:extLst>
                <a:ext uri="{FF2B5EF4-FFF2-40B4-BE49-F238E27FC236}">
                  <a16:creationId xmlns:a16="http://schemas.microsoft.com/office/drawing/2014/main" id="{154965FA-13D1-224E-090B-150DA9B132BD}"/>
                </a:ext>
              </a:extLst>
            </p:cNvPr>
            <p:cNvSpPr txBox="1"/>
            <p:nvPr/>
          </p:nvSpPr>
          <p:spPr>
            <a:xfrm>
              <a:off x="4721630" y="2448236"/>
              <a:ext cx="2690032" cy="954107"/>
            </a:xfrm>
            <a:prstGeom prst="rect">
              <a:avLst/>
            </a:prstGeom>
            <a:noFill/>
          </p:spPr>
          <p:txBody>
            <a:bodyPr wrap="square">
              <a:spAutoFit/>
            </a:bodyPr>
            <a:lstStyle/>
            <a:p>
              <a:pPr marL="7938" lvl="1"/>
              <a:r>
                <a:rPr lang="en-US" sz="1000" b="1" dirty="0"/>
                <a:t>Retract the delivery system into the </a:t>
              </a:r>
              <a:br>
                <a:rPr lang="en-US" sz="1000" b="1" dirty="0"/>
              </a:br>
              <a:r>
                <a:rPr lang="en-US" sz="1000" b="1" dirty="0"/>
                <a:t>vena cava </a:t>
              </a:r>
            </a:p>
            <a:p>
              <a:pPr marL="179388" lvl="2" indent="-171450">
                <a:buClr>
                  <a:schemeClr val="accent1"/>
                </a:buClr>
                <a:buFont typeface="Wingdings" pitchFamily="2" charset="2"/>
                <a:buChar char="§"/>
              </a:pPr>
              <a:r>
                <a:rPr lang="en-US" sz="900" dirty="0"/>
                <a:t>Once in the vena cava and retrieve the delivery system (through the tip of the sheath)</a:t>
              </a:r>
            </a:p>
            <a:p>
              <a:pPr marL="179388" lvl="2" indent="-171450">
                <a:buClr>
                  <a:schemeClr val="accent1"/>
                </a:buClr>
                <a:buFont typeface="Wingdings" pitchFamily="2" charset="2"/>
                <a:buChar char="§"/>
              </a:pPr>
              <a:r>
                <a:rPr lang="en-US" sz="900" dirty="0"/>
                <a:t>Attempt to snare the ruptured balloon in the vena cava prior to retraction into the capsule</a:t>
              </a:r>
            </a:p>
          </p:txBody>
        </p:sp>
      </p:grpSp>
    </p:spTree>
    <p:custDataLst>
      <p:tags r:id="rId1"/>
    </p:custDataLst>
    <p:extLst>
      <p:ext uri="{BB962C8B-B14F-4D97-AF65-F5344CB8AC3E}">
        <p14:creationId xmlns:p14="http://schemas.microsoft.com/office/powerpoint/2010/main" val="575203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32AFF-1B8A-D6B8-5390-0DFBC5E4898A}"/>
            </a:ext>
          </a:extLst>
        </p:cNvPr>
        <p:cNvGrpSpPr/>
        <p:nvPr/>
      </p:nvGrpSpPr>
      <p:grpSpPr>
        <a:xfrm>
          <a:off x="0" y="0"/>
          <a:ext cx="0" cy="0"/>
          <a:chOff x="0" y="0"/>
          <a:chExt cx="0" cy="0"/>
        </a:xfrm>
      </p:grpSpPr>
      <p:pic>
        <p:nvPicPr>
          <p:cNvPr id="31" name="Picture 30">
            <a:extLst>
              <a:ext uri="{FF2B5EF4-FFF2-40B4-BE49-F238E27FC236}">
                <a16:creationId xmlns:a16="http://schemas.microsoft.com/office/drawing/2014/main" id="{6F9AAAF9-375A-DBD1-EB1A-EFA8CCB65CB2}"/>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5900"/>
                    </a14:imgEffect>
                    <a14:imgEffect>
                      <a14:saturation sat="0"/>
                    </a14:imgEffect>
                  </a14:imgLayer>
                </a14:imgProps>
              </a:ext>
            </a:extLst>
          </a:blip>
          <a:stretch>
            <a:fillRect/>
          </a:stretch>
        </p:blipFill>
        <p:spPr>
          <a:xfrm>
            <a:off x="2930576" y="3110926"/>
            <a:ext cx="1508182" cy="1461340"/>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pic>
        <p:nvPicPr>
          <p:cNvPr id="19" name="Picture 18">
            <a:extLst>
              <a:ext uri="{FF2B5EF4-FFF2-40B4-BE49-F238E27FC236}">
                <a16:creationId xmlns:a16="http://schemas.microsoft.com/office/drawing/2014/main" id="{2E792B83-91D7-05B0-8681-F310DD7C0AF1}"/>
              </a:ext>
            </a:extLst>
          </p:cNvPr>
          <p:cNvPicPr>
            <a:picLocks noChangeAspect="1"/>
          </p:cNvPicPr>
          <p:nvPr/>
        </p:nvPicPr>
        <p:blipFill>
          <a:blip r:embed="rId6"/>
          <a:stretch>
            <a:fillRect/>
          </a:stretch>
        </p:blipFill>
        <p:spPr>
          <a:xfrm>
            <a:off x="361552" y="1313907"/>
            <a:ext cx="884497" cy="1461341"/>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pic>
        <p:nvPicPr>
          <p:cNvPr id="37" name="Picture 36">
            <a:extLst>
              <a:ext uri="{FF2B5EF4-FFF2-40B4-BE49-F238E27FC236}">
                <a16:creationId xmlns:a16="http://schemas.microsoft.com/office/drawing/2014/main" id="{8FFBD83D-52AA-8322-D25F-708327C528F8}"/>
              </a:ext>
            </a:extLst>
          </p:cNvPr>
          <p:cNvPicPr>
            <a:picLocks noChangeAspect="1"/>
          </p:cNvPicPr>
          <p:nvPr/>
        </p:nvPicPr>
        <p:blipFill>
          <a:blip r:embed="rId7"/>
          <a:stretch>
            <a:fillRect/>
          </a:stretch>
        </p:blipFill>
        <p:spPr>
          <a:xfrm>
            <a:off x="2275070" y="1313907"/>
            <a:ext cx="1073533" cy="1461340"/>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pic>
        <p:nvPicPr>
          <p:cNvPr id="46" name="Picture 45">
            <a:extLst>
              <a:ext uri="{FF2B5EF4-FFF2-40B4-BE49-F238E27FC236}">
                <a16:creationId xmlns:a16="http://schemas.microsoft.com/office/drawing/2014/main" id="{2B2546FE-1A09-BB2F-DFCB-A0494FD6E240}"/>
              </a:ext>
            </a:extLst>
          </p:cNvPr>
          <p:cNvPicPr>
            <a:picLocks noChangeAspect="1"/>
          </p:cNvPicPr>
          <p:nvPr/>
        </p:nvPicPr>
        <p:blipFill>
          <a:blip r:embed="rId8"/>
          <a:srcRect b="2063"/>
          <a:stretch/>
        </p:blipFill>
        <p:spPr>
          <a:xfrm>
            <a:off x="6880692" y="1327154"/>
            <a:ext cx="1011991" cy="1448739"/>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pic>
        <p:nvPicPr>
          <p:cNvPr id="7" name="Picture 6">
            <a:extLst>
              <a:ext uri="{FF2B5EF4-FFF2-40B4-BE49-F238E27FC236}">
                <a16:creationId xmlns:a16="http://schemas.microsoft.com/office/drawing/2014/main" id="{4AA6F42C-1B88-B51D-050F-A395ADB756C5}"/>
              </a:ext>
            </a:extLst>
          </p:cNvPr>
          <p:cNvPicPr>
            <a:picLocks noChangeAspect="1"/>
          </p:cNvPicPr>
          <p:nvPr/>
        </p:nvPicPr>
        <p:blipFill>
          <a:blip r:embed="rId9">
            <a:extLst>
              <a:ext uri="{BEBA8EAE-BF5A-486C-A8C5-ECC9F3942E4B}">
                <a14:imgProps xmlns:a14="http://schemas.microsoft.com/office/drawing/2010/main">
                  <a14:imgLayer r:embed="rId10">
                    <a14:imgEffect>
                      <a14:saturation sat="0"/>
                    </a14:imgEffect>
                  </a14:imgLayer>
                </a14:imgProps>
              </a:ext>
            </a:extLst>
          </a:blip>
          <a:stretch>
            <a:fillRect/>
          </a:stretch>
        </p:blipFill>
        <p:spPr>
          <a:xfrm>
            <a:off x="361552" y="3110926"/>
            <a:ext cx="1567075" cy="1461340"/>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pic>
        <p:nvPicPr>
          <p:cNvPr id="23" name="Picture 22">
            <a:extLst>
              <a:ext uri="{FF2B5EF4-FFF2-40B4-BE49-F238E27FC236}">
                <a16:creationId xmlns:a16="http://schemas.microsoft.com/office/drawing/2014/main" id="{E301A35B-EEDB-F9B8-638A-B078A0CA4782}"/>
              </a:ext>
            </a:extLst>
          </p:cNvPr>
          <p:cNvPicPr>
            <a:picLocks noChangeAspect="1"/>
          </p:cNvPicPr>
          <p:nvPr/>
        </p:nvPicPr>
        <p:blipFill>
          <a:blip r:embed="rId11">
            <a:extLst>
              <a:ext uri="{BEBA8EAE-BF5A-486C-A8C5-ECC9F3942E4B}">
                <a14:imgProps xmlns:a14="http://schemas.microsoft.com/office/drawing/2010/main">
                  <a14:imgLayer r:embed="rId12">
                    <a14:imgEffect>
                      <a14:saturation sat="0"/>
                    </a14:imgEffect>
                  </a14:imgLayer>
                </a14:imgProps>
              </a:ext>
            </a:extLst>
          </a:blip>
          <a:stretch>
            <a:fillRect/>
          </a:stretch>
        </p:blipFill>
        <p:spPr>
          <a:xfrm>
            <a:off x="4377624" y="1313907"/>
            <a:ext cx="1474047" cy="1461340"/>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sp>
        <p:nvSpPr>
          <p:cNvPr id="22" name="Title 21">
            <a:extLst>
              <a:ext uri="{FF2B5EF4-FFF2-40B4-BE49-F238E27FC236}">
                <a16:creationId xmlns:a16="http://schemas.microsoft.com/office/drawing/2014/main" id="{AF0B3FDB-DECC-4928-EAA8-DCF42DD9CACE}"/>
              </a:ext>
            </a:extLst>
          </p:cNvPr>
          <p:cNvSpPr>
            <a:spLocks noGrp="1"/>
          </p:cNvSpPr>
          <p:nvPr>
            <p:ph type="title"/>
          </p:nvPr>
        </p:nvSpPr>
        <p:spPr/>
        <p:txBody>
          <a:bodyPr vert="horz" lIns="0" tIns="0" rIns="0" bIns="0" rtlCol="0" anchor="ctr">
            <a:normAutofit/>
          </a:bodyPr>
          <a:lstStyle/>
          <a:p>
            <a:r>
              <a:rPr lang="en-US" dirty="0"/>
              <a:t>Balloon rupture: Snaring in pulmonary artery</a:t>
            </a:r>
          </a:p>
        </p:txBody>
      </p:sp>
      <p:sp>
        <p:nvSpPr>
          <p:cNvPr id="69" name="Footer Placeholder 68">
            <a:extLst>
              <a:ext uri="{FF2B5EF4-FFF2-40B4-BE49-F238E27FC236}">
                <a16:creationId xmlns:a16="http://schemas.microsoft.com/office/drawing/2014/main" id="{94E32008-71BF-2899-7A83-CE419C483E44}"/>
              </a:ext>
            </a:extLst>
          </p:cNvPr>
          <p:cNvSpPr>
            <a:spLocks noGrp="1"/>
          </p:cNvSpPr>
          <p:nvPr>
            <p:ph type="ftr" sz="quarter" idx="11"/>
          </p:nvPr>
        </p:nvSpPr>
        <p:spPr bwMode="gray">
          <a:prstGeom prst="rect">
            <a:avLst/>
          </a:prstGeom>
        </p:spPr>
        <p:txBody>
          <a:bodyPr vert="horz" lIns="0" tIns="0" rIns="0" bIns="0" rtlCol="0" anchor="ctr"/>
          <a:lstStyle>
            <a:defPPr>
              <a:defRPr lang="en-US"/>
            </a:defPPr>
            <a:lvl1pPr algn="l" rtl="0" fontAlgn="base">
              <a:spcBef>
                <a:spcPct val="0"/>
              </a:spcBef>
              <a:spcAft>
                <a:spcPct val="0"/>
              </a:spcAft>
              <a:defRPr sz="700" kern="1200">
                <a:solidFill>
                  <a:schemeClr val="accent6"/>
                </a:solidFill>
                <a:latin typeface="Arial" charset="0"/>
                <a:ea typeface="+mn-ea"/>
                <a:cs typeface="+mn-cs"/>
              </a:defRPr>
            </a:lvl1pPr>
            <a:lvl2pPr marL="342900" algn="l" rtl="0" fontAlgn="base">
              <a:spcBef>
                <a:spcPct val="0"/>
              </a:spcBef>
              <a:spcAft>
                <a:spcPct val="0"/>
              </a:spcAft>
              <a:defRPr kern="1200">
                <a:solidFill>
                  <a:schemeClr val="tx1"/>
                </a:solidFill>
                <a:latin typeface="Arial" charset="0"/>
                <a:ea typeface="+mn-ea"/>
                <a:cs typeface="+mn-cs"/>
              </a:defRPr>
            </a:lvl2pPr>
            <a:lvl3pPr marL="685800" algn="l" rtl="0" fontAlgn="base">
              <a:spcBef>
                <a:spcPct val="0"/>
              </a:spcBef>
              <a:spcAft>
                <a:spcPct val="0"/>
              </a:spcAft>
              <a:defRPr kern="1200">
                <a:solidFill>
                  <a:schemeClr val="tx1"/>
                </a:solidFill>
                <a:latin typeface="Arial" charset="0"/>
                <a:ea typeface="+mn-ea"/>
                <a:cs typeface="+mn-cs"/>
              </a:defRPr>
            </a:lvl3pPr>
            <a:lvl4pPr marL="1028700" algn="l" rtl="0" fontAlgn="base">
              <a:spcBef>
                <a:spcPct val="0"/>
              </a:spcBef>
              <a:spcAft>
                <a:spcPct val="0"/>
              </a:spcAft>
              <a:defRPr kern="1200">
                <a:solidFill>
                  <a:schemeClr val="tx1"/>
                </a:solidFill>
                <a:latin typeface="Arial" charset="0"/>
                <a:ea typeface="+mn-ea"/>
                <a:cs typeface="+mn-cs"/>
              </a:defRPr>
            </a:lvl4pPr>
            <a:lvl5pPr marL="1371600" algn="l" rtl="0" fontAlgn="base">
              <a:spcBef>
                <a:spcPct val="0"/>
              </a:spcBef>
              <a:spcAft>
                <a:spcPct val="0"/>
              </a:spcAft>
              <a:defRPr kern="1200">
                <a:solidFill>
                  <a:schemeClr val="tx1"/>
                </a:solidFill>
                <a:latin typeface="Arial" charset="0"/>
                <a:ea typeface="+mn-ea"/>
                <a:cs typeface="+mn-cs"/>
              </a:defRPr>
            </a:lvl5pPr>
            <a:lvl6pPr marL="1714500" algn="l" defTabSz="685800" rtl="0" eaLnBrk="1" latinLnBrk="0" hangingPunct="1">
              <a:defRPr kern="1200">
                <a:solidFill>
                  <a:schemeClr val="tx1"/>
                </a:solidFill>
                <a:latin typeface="Arial" charset="0"/>
                <a:ea typeface="+mn-ea"/>
                <a:cs typeface="+mn-cs"/>
              </a:defRPr>
            </a:lvl6pPr>
            <a:lvl7pPr marL="2057400" algn="l" defTabSz="685800" rtl="0" eaLnBrk="1" latinLnBrk="0" hangingPunct="1">
              <a:defRPr kern="1200">
                <a:solidFill>
                  <a:schemeClr val="tx1"/>
                </a:solidFill>
                <a:latin typeface="Arial" charset="0"/>
                <a:ea typeface="+mn-ea"/>
                <a:cs typeface="+mn-cs"/>
              </a:defRPr>
            </a:lvl7pPr>
            <a:lvl8pPr marL="2400300" algn="l" defTabSz="685800" rtl="0" eaLnBrk="1" latinLnBrk="0" hangingPunct="1">
              <a:defRPr kern="1200">
                <a:solidFill>
                  <a:schemeClr val="tx1"/>
                </a:solidFill>
                <a:latin typeface="Arial" charset="0"/>
                <a:ea typeface="+mn-ea"/>
                <a:cs typeface="+mn-cs"/>
              </a:defRPr>
            </a:lvl8pPr>
            <a:lvl9pPr marL="2743200" algn="l" defTabSz="685800" rtl="0" eaLnBrk="1" latinLnBrk="0" hangingPunct="1">
              <a:defRPr kern="1200">
                <a:solidFill>
                  <a:schemeClr val="tx1"/>
                </a:solidFill>
                <a:latin typeface="Arial" charset="0"/>
                <a:ea typeface="+mn-ea"/>
                <a:cs typeface="+mn-cs"/>
              </a:defRPr>
            </a:lvl9pPr>
          </a:lstStyle>
          <a:p>
            <a:r>
              <a:rPr lang="en-US"/>
              <a:t>DOC-0555472 Rev B</a:t>
            </a:r>
            <a:endParaRPr lang="en-US" dirty="0"/>
          </a:p>
        </p:txBody>
      </p:sp>
      <p:sp>
        <p:nvSpPr>
          <p:cNvPr id="70" name="Slide Number Placeholder 69">
            <a:extLst>
              <a:ext uri="{FF2B5EF4-FFF2-40B4-BE49-F238E27FC236}">
                <a16:creationId xmlns:a16="http://schemas.microsoft.com/office/drawing/2014/main" id="{E97D143C-DC47-5632-A928-6BE04A6D82D6}"/>
              </a:ext>
            </a:extLst>
          </p:cNvPr>
          <p:cNvSpPr>
            <a:spLocks noGrp="1"/>
          </p:cNvSpPr>
          <p:nvPr>
            <p:ph type="sldNum" sz="quarter" idx="12"/>
          </p:nvPr>
        </p:nvSpPr>
        <p:spPr/>
        <p:txBody>
          <a:bodyPr/>
          <a:lstStyle/>
          <a:p>
            <a:fld id="{CDBA9528-BCFE-1E43-A37D-912FF3C527A6}" type="slidenum">
              <a:rPr lang="en-US" smtClean="0"/>
              <a:pPr/>
              <a:t>107</a:t>
            </a:fld>
            <a:endParaRPr lang="en-US" dirty="0"/>
          </a:p>
        </p:txBody>
      </p:sp>
      <p:sp>
        <p:nvSpPr>
          <p:cNvPr id="20" name="Content Placeholder 2">
            <a:extLst>
              <a:ext uri="{FF2B5EF4-FFF2-40B4-BE49-F238E27FC236}">
                <a16:creationId xmlns:a16="http://schemas.microsoft.com/office/drawing/2014/main" id="{426EBFFF-BFB5-B377-1EF0-D22986296A8E}"/>
              </a:ext>
            </a:extLst>
          </p:cNvPr>
          <p:cNvSpPr txBox="1">
            <a:spLocks/>
          </p:cNvSpPr>
          <p:nvPr/>
        </p:nvSpPr>
        <p:spPr bwMode="gray">
          <a:xfrm>
            <a:off x="1374021" y="1688699"/>
            <a:ext cx="669863" cy="1104114"/>
          </a:xfrm>
          <a:prstGeom prst="rect">
            <a:avLst/>
          </a:prstGeom>
        </p:spPr>
        <p:txBody>
          <a:bodyPr vert="horz" lIns="0" tIns="0" rIns="0" bIns="0" rtlCol="0">
            <a:normAutofit/>
          </a:bodyPr>
          <a:lstStyle>
            <a:lvl1pPr marL="173038" indent="-173038" algn="l" defTabSz="457200" rtl="0" eaLnBrk="1" latinLnBrk="0" hangingPunct="1">
              <a:lnSpc>
                <a:spcPct val="95000"/>
              </a:lnSpc>
              <a:spcBef>
                <a:spcPts val="600"/>
              </a:spcBef>
              <a:buClr>
                <a:schemeClr val="accent1"/>
              </a:buClr>
              <a:buSzPct val="110000"/>
              <a:buFont typeface="Wingdings" charset="2"/>
              <a:buChar char="§"/>
              <a:defRPr sz="1600" kern="1200">
                <a:solidFill>
                  <a:schemeClr val="tx1"/>
                </a:solidFill>
                <a:latin typeface="+mn-lt"/>
                <a:ea typeface="+mn-ea"/>
                <a:cs typeface="+mn-cs"/>
              </a:defRPr>
            </a:lvl1pPr>
            <a:lvl2pPr marL="339725" indent="-166688" algn="l" defTabSz="457200" rtl="0" eaLnBrk="1" latinLnBrk="0" hangingPunct="1">
              <a:lnSpc>
                <a:spcPct val="95000"/>
              </a:lnSpc>
              <a:spcBef>
                <a:spcPts val="600"/>
              </a:spcBef>
              <a:buClr>
                <a:schemeClr val="accent1"/>
              </a:buClr>
              <a:buFont typeface="Arial"/>
              <a:buChar char="–"/>
              <a:defRPr sz="1500" kern="1200">
                <a:solidFill>
                  <a:schemeClr val="tx1"/>
                </a:solidFill>
                <a:latin typeface="+mn-lt"/>
                <a:ea typeface="+mn-ea"/>
                <a:cs typeface="+mn-cs"/>
              </a:defRPr>
            </a:lvl2pPr>
            <a:lvl3pPr marL="512763" indent="-173038" algn="l" defTabSz="457200" rtl="0" eaLnBrk="1" latinLnBrk="0" hangingPunct="1">
              <a:lnSpc>
                <a:spcPct val="95000"/>
              </a:lnSpc>
              <a:spcBef>
                <a:spcPts val="600"/>
              </a:spcBef>
              <a:buClr>
                <a:schemeClr val="accent1"/>
              </a:buClr>
              <a:buSzPct val="110000"/>
              <a:buFont typeface="Wingdings" charset="2"/>
              <a:buChar char="§"/>
              <a:defRPr sz="1500" kern="1200">
                <a:solidFill>
                  <a:schemeClr val="tx1"/>
                </a:solidFill>
                <a:latin typeface="+mn-lt"/>
                <a:ea typeface="+mn-ea"/>
                <a:cs typeface="+mn-cs"/>
              </a:defRPr>
            </a:lvl3pPr>
            <a:lvl4pPr marL="685800" indent="-173038" algn="l" defTabSz="457200" rtl="0" eaLnBrk="1" latinLnBrk="0" hangingPunct="1">
              <a:lnSpc>
                <a:spcPct val="95000"/>
              </a:lnSpc>
              <a:spcBef>
                <a:spcPts val="600"/>
              </a:spcBef>
              <a:buClr>
                <a:schemeClr val="accent1"/>
              </a:buClr>
              <a:buFont typeface="Arial"/>
              <a:buChar char="–"/>
              <a:defRPr sz="1500" kern="1200">
                <a:solidFill>
                  <a:schemeClr val="tx1"/>
                </a:solidFill>
                <a:latin typeface="+mn-lt"/>
                <a:ea typeface="+mn-ea"/>
                <a:cs typeface="+mn-cs"/>
              </a:defRPr>
            </a:lvl4pPr>
            <a:lvl5pPr marL="858838" indent="-173038" algn="l" defTabSz="457200" rtl="0" eaLnBrk="1" latinLnBrk="0" hangingPunct="1">
              <a:lnSpc>
                <a:spcPct val="95000"/>
              </a:lnSpc>
              <a:spcBef>
                <a:spcPts val="600"/>
              </a:spcBef>
              <a:buClr>
                <a:schemeClr val="accent1"/>
              </a:buClr>
              <a:buSzPct val="110000"/>
              <a:buFont typeface="Wingdings" charset="2"/>
              <a:buChar char="§"/>
              <a:defRPr sz="15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675" dirty="0"/>
              <a:t>Balloon should remain in the pulmonary artery if the patient is hemodynamically stable </a:t>
            </a:r>
          </a:p>
        </p:txBody>
      </p:sp>
      <p:sp>
        <p:nvSpPr>
          <p:cNvPr id="21" name="Content Placeholder 2">
            <a:extLst>
              <a:ext uri="{FF2B5EF4-FFF2-40B4-BE49-F238E27FC236}">
                <a16:creationId xmlns:a16="http://schemas.microsoft.com/office/drawing/2014/main" id="{4646DE21-3637-CBA4-930F-81BB09DF8B1A}"/>
              </a:ext>
            </a:extLst>
          </p:cNvPr>
          <p:cNvSpPr txBox="1">
            <a:spLocks/>
          </p:cNvSpPr>
          <p:nvPr/>
        </p:nvSpPr>
        <p:spPr bwMode="gray">
          <a:xfrm>
            <a:off x="5981157" y="1688699"/>
            <a:ext cx="757461" cy="1376253"/>
          </a:xfrm>
          <a:prstGeom prst="rect">
            <a:avLst/>
          </a:prstGeom>
        </p:spPr>
        <p:txBody>
          <a:bodyPr vert="horz" lIns="0" tIns="0" rIns="0" bIns="0" rtlCol="0">
            <a:normAutofit/>
          </a:bodyPr>
          <a:lstStyle>
            <a:lvl1pPr marL="173038" indent="-173038" algn="l" defTabSz="457200" rtl="0" eaLnBrk="1" latinLnBrk="0" hangingPunct="1">
              <a:lnSpc>
                <a:spcPct val="95000"/>
              </a:lnSpc>
              <a:spcBef>
                <a:spcPts val="600"/>
              </a:spcBef>
              <a:buClr>
                <a:schemeClr val="accent1"/>
              </a:buClr>
              <a:buSzPct val="110000"/>
              <a:buFont typeface="Wingdings" charset="2"/>
              <a:buChar char="§"/>
              <a:defRPr sz="1600" kern="1200">
                <a:solidFill>
                  <a:schemeClr val="tx1"/>
                </a:solidFill>
                <a:latin typeface="+mn-lt"/>
                <a:ea typeface="+mn-ea"/>
                <a:cs typeface="+mn-cs"/>
              </a:defRPr>
            </a:lvl1pPr>
            <a:lvl2pPr marL="339725" indent="-166688" algn="l" defTabSz="457200" rtl="0" eaLnBrk="1" latinLnBrk="0" hangingPunct="1">
              <a:lnSpc>
                <a:spcPct val="95000"/>
              </a:lnSpc>
              <a:spcBef>
                <a:spcPts val="600"/>
              </a:spcBef>
              <a:buClr>
                <a:schemeClr val="accent1"/>
              </a:buClr>
              <a:buFont typeface="Arial"/>
              <a:buChar char="–"/>
              <a:defRPr sz="1500" kern="1200">
                <a:solidFill>
                  <a:schemeClr val="tx1"/>
                </a:solidFill>
                <a:latin typeface="+mn-lt"/>
                <a:ea typeface="+mn-ea"/>
                <a:cs typeface="+mn-cs"/>
              </a:defRPr>
            </a:lvl2pPr>
            <a:lvl3pPr marL="512763" indent="-173038" algn="l" defTabSz="457200" rtl="0" eaLnBrk="1" latinLnBrk="0" hangingPunct="1">
              <a:lnSpc>
                <a:spcPct val="95000"/>
              </a:lnSpc>
              <a:spcBef>
                <a:spcPts val="600"/>
              </a:spcBef>
              <a:buClr>
                <a:schemeClr val="accent1"/>
              </a:buClr>
              <a:buSzPct val="110000"/>
              <a:buFont typeface="Wingdings" charset="2"/>
              <a:buChar char="§"/>
              <a:defRPr sz="1500" kern="1200">
                <a:solidFill>
                  <a:schemeClr val="tx1"/>
                </a:solidFill>
                <a:latin typeface="+mn-lt"/>
                <a:ea typeface="+mn-ea"/>
                <a:cs typeface="+mn-cs"/>
              </a:defRPr>
            </a:lvl3pPr>
            <a:lvl4pPr marL="685800" indent="-173038" algn="l" defTabSz="457200" rtl="0" eaLnBrk="1" latinLnBrk="0" hangingPunct="1">
              <a:lnSpc>
                <a:spcPct val="95000"/>
              </a:lnSpc>
              <a:spcBef>
                <a:spcPts val="600"/>
              </a:spcBef>
              <a:buClr>
                <a:schemeClr val="accent1"/>
              </a:buClr>
              <a:buFont typeface="Arial"/>
              <a:buChar char="–"/>
              <a:defRPr sz="1500" kern="1200">
                <a:solidFill>
                  <a:schemeClr val="tx1"/>
                </a:solidFill>
                <a:latin typeface="+mn-lt"/>
                <a:ea typeface="+mn-ea"/>
                <a:cs typeface="+mn-cs"/>
              </a:defRPr>
            </a:lvl4pPr>
            <a:lvl5pPr marL="858838" indent="-173038" algn="l" defTabSz="457200" rtl="0" eaLnBrk="1" latinLnBrk="0" hangingPunct="1">
              <a:lnSpc>
                <a:spcPct val="95000"/>
              </a:lnSpc>
              <a:spcBef>
                <a:spcPts val="600"/>
              </a:spcBef>
              <a:buClr>
                <a:schemeClr val="accent1"/>
              </a:buClr>
              <a:buSzPct val="110000"/>
              <a:buFont typeface="Wingdings" charset="2"/>
              <a:buChar char="§"/>
              <a:defRPr sz="15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15000"/>
              </a:lnSpc>
              <a:buNone/>
            </a:pPr>
            <a:r>
              <a:rPr lang="en-US" sz="675" dirty="0"/>
              <a:t>Retract guidewire until it is flush with nosecone but no further. Position the snare distal to nosecone</a:t>
            </a:r>
          </a:p>
          <a:p>
            <a:pPr lvl="3"/>
            <a:endParaRPr lang="en-US" sz="675" dirty="0"/>
          </a:p>
          <a:p>
            <a:pPr lvl="3"/>
            <a:endParaRPr lang="en-US" sz="675" dirty="0"/>
          </a:p>
          <a:p>
            <a:pPr lvl="3"/>
            <a:endParaRPr lang="en-US" sz="675" dirty="0"/>
          </a:p>
        </p:txBody>
      </p:sp>
      <p:sp>
        <p:nvSpPr>
          <p:cNvPr id="32" name="Content Placeholder 2">
            <a:extLst>
              <a:ext uri="{FF2B5EF4-FFF2-40B4-BE49-F238E27FC236}">
                <a16:creationId xmlns:a16="http://schemas.microsoft.com/office/drawing/2014/main" id="{9598D951-7767-156B-68C6-136C05887DC4}"/>
              </a:ext>
            </a:extLst>
          </p:cNvPr>
          <p:cNvSpPr txBox="1">
            <a:spLocks/>
          </p:cNvSpPr>
          <p:nvPr/>
        </p:nvSpPr>
        <p:spPr bwMode="gray">
          <a:xfrm>
            <a:off x="8039104" y="1688699"/>
            <a:ext cx="905046" cy="1506456"/>
          </a:xfrm>
          <a:prstGeom prst="rect">
            <a:avLst/>
          </a:prstGeom>
        </p:spPr>
        <p:txBody>
          <a:bodyPr vert="horz" lIns="0" tIns="0" rIns="0" bIns="0" rtlCol="0">
            <a:normAutofit/>
          </a:bodyPr>
          <a:lstStyle>
            <a:defPPr>
              <a:defRPr lang="en-US"/>
            </a:defPPr>
            <a:lvl1pPr marL="0" indent="0" defTabSz="457200" eaLnBrk="1" latinLnBrk="0" hangingPunct="1">
              <a:lnSpc>
                <a:spcPct val="115000"/>
              </a:lnSpc>
              <a:spcBef>
                <a:spcPts val="600"/>
              </a:spcBef>
              <a:buClr>
                <a:schemeClr val="accent1"/>
              </a:buClr>
              <a:buSzPct val="110000"/>
              <a:buFont typeface="Wingdings" charset="2"/>
              <a:buNone/>
              <a:defRPr sz="1333">
                <a:latin typeface="+mn-lt"/>
              </a:defRPr>
            </a:lvl1pPr>
            <a:lvl2pPr marL="339725" indent="-166688" defTabSz="457200" eaLnBrk="1" latinLnBrk="0" hangingPunct="1">
              <a:lnSpc>
                <a:spcPct val="95000"/>
              </a:lnSpc>
              <a:spcBef>
                <a:spcPts val="600"/>
              </a:spcBef>
              <a:buClr>
                <a:schemeClr val="accent1"/>
              </a:buClr>
              <a:buFont typeface="Arial"/>
              <a:buChar char="–"/>
              <a:defRPr sz="1500">
                <a:latin typeface="+mn-lt"/>
              </a:defRPr>
            </a:lvl2pPr>
            <a:lvl3pPr marL="512763" indent="-173038" defTabSz="457200" eaLnBrk="1" latinLnBrk="0" hangingPunct="1">
              <a:lnSpc>
                <a:spcPct val="95000"/>
              </a:lnSpc>
              <a:spcBef>
                <a:spcPts val="600"/>
              </a:spcBef>
              <a:buClr>
                <a:schemeClr val="accent1"/>
              </a:buClr>
              <a:buSzPct val="110000"/>
              <a:buFont typeface="Wingdings" charset="2"/>
              <a:buChar char="§"/>
              <a:defRPr sz="1500">
                <a:latin typeface="+mn-lt"/>
              </a:defRPr>
            </a:lvl3pPr>
            <a:lvl4pPr marL="685800" lvl="3" indent="-173038" defTabSz="457200" eaLnBrk="1" latinLnBrk="0" hangingPunct="1">
              <a:lnSpc>
                <a:spcPct val="95000"/>
              </a:lnSpc>
              <a:spcBef>
                <a:spcPts val="600"/>
              </a:spcBef>
              <a:buClr>
                <a:schemeClr val="accent1"/>
              </a:buClr>
              <a:buFont typeface="Arial"/>
              <a:buChar char="–"/>
              <a:defRPr sz="2000">
                <a:latin typeface="+mn-lt"/>
              </a:defRPr>
            </a:lvl4pPr>
            <a:lvl5pPr marL="858838" indent="-173038" defTabSz="457200" eaLnBrk="1" latinLnBrk="0" hangingPunct="1">
              <a:lnSpc>
                <a:spcPct val="95000"/>
              </a:lnSpc>
              <a:spcBef>
                <a:spcPts val="600"/>
              </a:spcBef>
              <a:buClr>
                <a:schemeClr val="accent1"/>
              </a:buClr>
              <a:buSzPct val="110000"/>
              <a:buFont typeface="Wingdings" charset="2"/>
              <a:buChar char="§"/>
              <a:defRPr sz="1500">
                <a:latin typeface="+mn-lt"/>
              </a:defRPr>
            </a:lvl5pPr>
            <a:lvl6pPr marL="2514600" indent="-228600" defTabSz="457200">
              <a:spcBef>
                <a:spcPct val="20000"/>
              </a:spcBef>
              <a:buFont typeface="Arial"/>
              <a:buChar char="•"/>
              <a:defRPr sz="2000">
                <a:latin typeface="+mn-lt"/>
              </a:defRPr>
            </a:lvl6pPr>
            <a:lvl7pPr marL="2971800" indent="-228600" defTabSz="457200">
              <a:spcBef>
                <a:spcPct val="20000"/>
              </a:spcBef>
              <a:buFont typeface="Arial"/>
              <a:buChar char="•"/>
              <a:defRPr sz="2000">
                <a:latin typeface="+mn-lt"/>
              </a:defRPr>
            </a:lvl7pPr>
            <a:lvl8pPr marL="3429000" indent="-228600" defTabSz="457200">
              <a:spcBef>
                <a:spcPct val="20000"/>
              </a:spcBef>
              <a:buFont typeface="Arial"/>
              <a:buChar char="•"/>
              <a:defRPr sz="2000">
                <a:latin typeface="+mn-lt"/>
              </a:defRPr>
            </a:lvl8pPr>
            <a:lvl9pPr marL="3886200" indent="-228600" defTabSz="457200">
              <a:spcBef>
                <a:spcPct val="20000"/>
              </a:spcBef>
              <a:buFont typeface="Arial"/>
              <a:buChar char="•"/>
              <a:defRPr sz="2000">
                <a:latin typeface="+mn-lt"/>
              </a:defRPr>
            </a:lvl9pPr>
          </a:lstStyle>
          <a:p>
            <a:r>
              <a:rPr lang="en-US" sz="675" dirty="0"/>
              <a:t>Maneuver the opened snare over the distal end of the delivery system. Gently tighten snare while over the distal end of the balloon (approximately the level of the distal balloon shoulder marker)</a:t>
            </a:r>
          </a:p>
          <a:p>
            <a:endParaRPr lang="en-US" sz="675" dirty="0"/>
          </a:p>
          <a:p>
            <a:pPr lvl="3"/>
            <a:endParaRPr lang="en-US" sz="675" dirty="0"/>
          </a:p>
          <a:p>
            <a:pPr lvl="3"/>
            <a:endParaRPr lang="en-US" sz="675" dirty="0"/>
          </a:p>
          <a:p>
            <a:pPr lvl="3"/>
            <a:endParaRPr lang="en-US" sz="675" dirty="0"/>
          </a:p>
        </p:txBody>
      </p:sp>
      <p:sp>
        <p:nvSpPr>
          <p:cNvPr id="40" name="Content Placeholder 2">
            <a:extLst>
              <a:ext uri="{FF2B5EF4-FFF2-40B4-BE49-F238E27FC236}">
                <a16:creationId xmlns:a16="http://schemas.microsoft.com/office/drawing/2014/main" id="{52D4F5FC-AE67-6CD7-2F1F-CF7FF39774C5}"/>
              </a:ext>
            </a:extLst>
          </p:cNvPr>
          <p:cNvSpPr txBox="1">
            <a:spLocks/>
          </p:cNvSpPr>
          <p:nvPr/>
        </p:nvSpPr>
        <p:spPr bwMode="gray">
          <a:xfrm>
            <a:off x="2064443" y="3444425"/>
            <a:ext cx="701605" cy="1124754"/>
          </a:xfrm>
          <a:prstGeom prst="rect">
            <a:avLst/>
          </a:prstGeom>
        </p:spPr>
        <p:txBody>
          <a:bodyPr vert="horz" lIns="0" tIns="0" rIns="0" bIns="0" rtlCol="0">
            <a:normAutofit/>
          </a:bodyPr>
          <a:lstStyle>
            <a:lvl1pPr marL="173038" indent="-173038" algn="l" defTabSz="457200" rtl="0" eaLnBrk="1" latinLnBrk="0" hangingPunct="1">
              <a:lnSpc>
                <a:spcPct val="95000"/>
              </a:lnSpc>
              <a:spcBef>
                <a:spcPts val="600"/>
              </a:spcBef>
              <a:buClr>
                <a:schemeClr val="accent1"/>
              </a:buClr>
              <a:buSzPct val="110000"/>
              <a:buFont typeface="Wingdings" charset="2"/>
              <a:buChar char="§"/>
              <a:defRPr sz="1600" kern="1200">
                <a:solidFill>
                  <a:schemeClr val="tx1"/>
                </a:solidFill>
                <a:latin typeface="+mn-lt"/>
                <a:ea typeface="+mn-ea"/>
                <a:cs typeface="+mn-cs"/>
              </a:defRPr>
            </a:lvl1pPr>
            <a:lvl2pPr marL="339725" indent="-166688" algn="l" defTabSz="457200" rtl="0" eaLnBrk="1" latinLnBrk="0" hangingPunct="1">
              <a:lnSpc>
                <a:spcPct val="95000"/>
              </a:lnSpc>
              <a:spcBef>
                <a:spcPts val="600"/>
              </a:spcBef>
              <a:buClr>
                <a:schemeClr val="accent1"/>
              </a:buClr>
              <a:buFont typeface="Arial"/>
              <a:buChar char="–"/>
              <a:defRPr sz="1500" kern="1200">
                <a:solidFill>
                  <a:schemeClr val="tx1"/>
                </a:solidFill>
                <a:latin typeface="+mn-lt"/>
                <a:ea typeface="+mn-ea"/>
                <a:cs typeface="+mn-cs"/>
              </a:defRPr>
            </a:lvl2pPr>
            <a:lvl3pPr marL="512763" indent="-173038" algn="l" defTabSz="457200" rtl="0" eaLnBrk="1" latinLnBrk="0" hangingPunct="1">
              <a:lnSpc>
                <a:spcPct val="95000"/>
              </a:lnSpc>
              <a:spcBef>
                <a:spcPts val="600"/>
              </a:spcBef>
              <a:buClr>
                <a:schemeClr val="accent1"/>
              </a:buClr>
              <a:buSzPct val="110000"/>
              <a:buFont typeface="Wingdings" charset="2"/>
              <a:buChar char="§"/>
              <a:defRPr sz="1500" kern="1200">
                <a:solidFill>
                  <a:schemeClr val="tx1"/>
                </a:solidFill>
                <a:latin typeface="+mn-lt"/>
                <a:ea typeface="+mn-ea"/>
                <a:cs typeface="+mn-cs"/>
              </a:defRPr>
            </a:lvl3pPr>
            <a:lvl4pPr marL="685800" indent="-173038" algn="l" defTabSz="457200" rtl="0" eaLnBrk="1" latinLnBrk="0" hangingPunct="1">
              <a:lnSpc>
                <a:spcPct val="95000"/>
              </a:lnSpc>
              <a:spcBef>
                <a:spcPts val="600"/>
              </a:spcBef>
              <a:buClr>
                <a:schemeClr val="accent1"/>
              </a:buClr>
              <a:buFont typeface="Arial"/>
              <a:buChar char="–"/>
              <a:defRPr sz="1500" kern="1200">
                <a:solidFill>
                  <a:schemeClr val="tx1"/>
                </a:solidFill>
                <a:latin typeface="+mn-lt"/>
                <a:ea typeface="+mn-ea"/>
                <a:cs typeface="+mn-cs"/>
              </a:defRPr>
            </a:lvl4pPr>
            <a:lvl5pPr marL="858838" indent="-173038" algn="l" defTabSz="457200" rtl="0" eaLnBrk="1" latinLnBrk="0" hangingPunct="1">
              <a:lnSpc>
                <a:spcPct val="95000"/>
              </a:lnSpc>
              <a:spcBef>
                <a:spcPts val="600"/>
              </a:spcBef>
              <a:buClr>
                <a:schemeClr val="accent1"/>
              </a:buClr>
              <a:buSzPct val="110000"/>
              <a:buFont typeface="Wingdings" charset="2"/>
              <a:buChar char="§"/>
              <a:defRPr sz="15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15000"/>
              </a:lnSpc>
              <a:buNone/>
            </a:pPr>
            <a:r>
              <a:rPr lang="en-US" sz="675" dirty="0"/>
              <a:t>Retract the delivery system and snare into the vena cava </a:t>
            </a:r>
          </a:p>
          <a:p>
            <a:pPr lvl="3"/>
            <a:endParaRPr lang="en-US" sz="675" dirty="0"/>
          </a:p>
          <a:p>
            <a:pPr lvl="3"/>
            <a:endParaRPr lang="en-US" sz="675" dirty="0"/>
          </a:p>
          <a:p>
            <a:pPr lvl="3"/>
            <a:endParaRPr lang="en-US" sz="675" dirty="0"/>
          </a:p>
        </p:txBody>
      </p:sp>
      <p:sp>
        <p:nvSpPr>
          <p:cNvPr id="41" name="Content Placeholder 2">
            <a:extLst>
              <a:ext uri="{FF2B5EF4-FFF2-40B4-BE49-F238E27FC236}">
                <a16:creationId xmlns:a16="http://schemas.microsoft.com/office/drawing/2014/main" id="{E7F3F72A-0969-EEB3-8DCF-76EC001C8044}"/>
              </a:ext>
            </a:extLst>
          </p:cNvPr>
          <p:cNvSpPr txBox="1">
            <a:spLocks/>
          </p:cNvSpPr>
          <p:nvPr/>
        </p:nvSpPr>
        <p:spPr bwMode="gray">
          <a:xfrm>
            <a:off x="4630174" y="3444425"/>
            <a:ext cx="721653" cy="1124754"/>
          </a:xfrm>
          <a:prstGeom prst="rect">
            <a:avLst/>
          </a:prstGeom>
        </p:spPr>
        <p:txBody>
          <a:bodyPr vert="horz" lIns="0" tIns="0" rIns="0" bIns="0" rtlCol="0">
            <a:normAutofit/>
          </a:bodyPr>
          <a:lstStyle>
            <a:lvl1pPr marL="173038" indent="-173038" algn="l" defTabSz="457200" rtl="0" eaLnBrk="1" latinLnBrk="0" hangingPunct="1">
              <a:lnSpc>
                <a:spcPct val="95000"/>
              </a:lnSpc>
              <a:spcBef>
                <a:spcPts val="600"/>
              </a:spcBef>
              <a:buClr>
                <a:schemeClr val="accent1"/>
              </a:buClr>
              <a:buSzPct val="110000"/>
              <a:buFont typeface="Wingdings" charset="2"/>
              <a:buChar char="§"/>
              <a:defRPr sz="1600" kern="1200">
                <a:solidFill>
                  <a:schemeClr val="tx1"/>
                </a:solidFill>
                <a:latin typeface="+mn-lt"/>
                <a:ea typeface="+mn-ea"/>
                <a:cs typeface="+mn-cs"/>
              </a:defRPr>
            </a:lvl1pPr>
            <a:lvl2pPr marL="339725" indent="-166688" algn="l" defTabSz="457200" rtl="0" eaLnBrk="1" latinLnBrk="0" hangingPunct="1">
              <a:lnSpc>
                <a:spcPct val="95000"/>
              </a:lnSpc>
              <a:spcBef>
                <a:spcPts val="600"/>
              </a:spcBef>
              <a:buClr>
                <a:schemeClr val="accent1"/>
              </a:buClr>
              <a:buFont typeface="Arial"/>
              <a:buChar char="–"/>
              <a:defRPr sz="1500" kern="1200">
                <a:solidFill>
                  <a:schemeClr val="tx1"/>
                </a:solidFill>
                <a:latin typeface="+mn-lt"/>
                <a:ea typeface="+mn-ea"/>
                <a:cs typeface="+mn-cs"/>
              </a:defRPr>
            </a:lvl2pPr>
            <a:lvl3pPr marL="512763" indent="-173038" algn="l" defTabSz="457200" rtl="0" eaLnBrk="1" latinLnBrk="0" hangingPunct="1">
              <a:lnSpc>
                <a:spcPct val="95000"/>
              </a:lnSpc>
              <a:spcBef>
                <a:spcPts val="600"/>
              </a:spcBef>
              <a:buClr>
                <a:schemeClr val="accent1"/>
              </a:buClr>
              <a:buSzPct val="110000"/>
              <a:buFont typeface="Wingdings" charset="2"/>
              <a:buChar char="§"/>
              <a:defRPr sz="1500" kern="1200">
                <a:solidFill>
                  <a:schemeClr val="tx1"/>
                </a:solidFill>
                <a:latin typeface="+mn-lt"/>
                <a:ea typeface="+mn-ea"/>
                <a:cs typeface="+mn-cs"/>
              </a:defRPr>
            </a:lvl3pPr>
            <a:lvl4pPr marL="685800" indent="-173038" algn="l" defTabSz="457200" rtl="0" eaLnBrk="1" latinLnBrk="0" hangingPunct="1">
              <a:lnSpc>
                <a:spcPct val="95000"/>
              </a:lnSpc>
              <a:spcBef>
                <a:spcPts val="600"/>
              </a:spcBef>
              <a:buClr>
                <a:schemeClr val="accent1"/>
              </a:buClr>
              <a:buFont typeface="Arial"/>
              <a:buChar char="–"/>
              <a:defRPr sz="1500" kern="1200">
                <a:solidFill>
                  <a:schemeClr val="tx1"/>
                </a:solidFill>
                <a:latin typeface="+mn-lt"/>
                <a:ea typeface="+mn-ea"/>
                <a:cs typeface="+mn-cs"/>
              </a:defRPr>
            </a:lvl4pPr>
            <a:lvl5pPr marL="858838" indent="-173038" algn="l" defTabSz="457200" rtl="0" eaLnBrk="1" latinLnBrk="0" hangingPunct="1">
              <a:lnSpc>
                <a:spcPct val="95000"/>
              </a:lnSpc>
              <a:spcBef>
                <a:spcPts val="600"/>
              </a:spcBef>
              <a:buClr>
                <a:schemeClr val="accent1"/>
              </a:buClr>
              <a:buSzPct val="110000"/>
              <a:buFont typeface="Wingdings" charset="2"/>
              <a:buChar char="§"/>
              <a:defRPr sz="15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05000"/>
              </a:lnSpc>
              <a:buNone/>
            </a:pPr>
            <a:r>
              <a:rPr lang="en-US" sz="675" dirty="0"/>
              <a:t>Retract the delivery system while advancing catheter/snare until the delivery system is in the femoral  </a:t>
            </a:r>
          </a:p>
        </p:txBody>
      </p:sp>
      <p:sp>
        <p:nvSpPr>
          <p:cNvPr id="62" name="TextBox 61">
            <a:extLst>
              <a:ext uri="{FF2B5EF4-FFF2-40B4-BE49-F238E27FC236}">
                <a16:creationId xmlns:a16="http://schemas.microsoft.com/office/drawing/2014/main" id="{ECFF40AB-B35D-5E0A-BE32-61003E35EC9C}"/>
              </a:ext>
            </a:extLst>
          </p:cNvPr>
          <p:cNvSpPr txBox="1"/>
          <p:nvPr/>
        </p:nvSpPr>
        <p:spPr>
          <a:xfrm>
            <a:off x="3781270" y="1065552"/>
            <a:ext cx="459442" cy="338554"/>
          </a:xfrm>
          <a:prstGeom prst="rect">
            <a:avLst/>
          </a:prstGeom>
          <a:noFill/>
        </p:spPr>
        <p:txBody>
          <a:bodyPr wrap="square" rtlCol="0">
            <a:spAutoFit/>
          </a:bodyPr>
          <a:lstStyle/>
          <a:p>
            <a:r>
              <a:rPr lang="en-US" sz="1600" dirty="0">
                <a:solidFill>
                  <a:schemeClr val="bg1"/>
                </a:solidFill>
              </a:rPr>
              <a:t>3</a:t>
            </a:r>
          </a:p>
        </p:txBody>
      </p:sp>
      <p:sp>
        <p:nvSpPr>
          <p:cNvPr id="64" name="TextBox 63">
            <a:extLst>
              <a:ext uri="{FF2B5EF4-FFF2-40B4-BE49-F238E27FC236}">
                <a16:creationId xmlns:a16="http://schemas.microsoft.com/office/drawing/2014/main" id="{F9EB4BE1-D273-733B-8819-07C3A03A3E73}"/>
              </a:ext>
            </a:extLst>
          </p:cNvPr>
          <p:cNvSpPr txBox="1"/>
          <p:nvPr/>
        </p:nvSpPr>
        <p:spPr>
          <a:xfrm>
            <a:off x="239749" y="2991572"/>
            <a:ext cx="459442" cy="338554"/>
          </a:xfrm>
          <a:prstGeom prst="rect">
            <a:avLst/>
          </a:prstGeom>
          <a:noFill/>
        </p:spPr>
        <p:txBody>
          <a:bodyPr wrap="square" rtlCol="0">
            <a:spAutoFit/>
          </a:bodyPr>
          <a:lstStyle/>
          <a:p>
            <a:r>
              <a:rPr lang="en-US" sz="1600" dirty="0">
                <a:solidFill>
                  <a:schemeClr val="bg1"/>
                </a:solidFill>
              </a:rPr>
              <a:t>5</a:t>
            </a:r>
          </a:p>
        </p:txBody>
      </p:sp>
      <p:sp>
        <p:nvSpPr>
          <p:cNvPr id="30" name="TextBox 29">
            <a:extLst>
              <a:ext uri="{FF2B5EF4-FFF2-40B4-BE49-F238E27FC236}">
                <a16:creationId xmlns:a16="http://schemas.microsoft.com/office/drawing/2014/main" id="{7E7BCA8D-C4E3-4E3D-E41D-4238FA3E9EDD}"/>
              </a:ext>
            </a:extLst>
          </p:cNvPr>
          <p:cNvSpPr txBox="1"/>
          <p:nvPr/>
        </p:nvSpPr>
        <p:spPr>
          <a:xfrm>
            <a:off x="1370420" y="1309530"/>
            <a:ext cx="249382" cy="249382"/>
          </a:xfrm>
          <a:prstGeom prst="ellipse">
            <a:avLst/>
          </a:prstGeom>
          <a:noFill/>
          <a:ln w="25400">
            <a:solidFill>
              <a:schemeClr val="bg2">
                <a:lumMod val="75000"/>
              </a:schemeClr>
            </a:solidFill>
          </a:ln>
          <a:effectLst/>
        </p:spPr>
        <p:txBody>
          <a:bodyPr wrap="none" lIns="0" tIns="0" rIns="0" bIns="0" rtlCol="0">
            <a:noAutofit/>
          </a:bodyPr>
          <a:lstStyle/>
          <a:p>
            <a:pPr algn="ctr"/>
            <a:r>
              <a:rPr lang="en-US" sz="1100" b="1" dirty="0">
                <a:solidFill>
                  <a:schemeClr val="bg2">
                    <a:lumMod val="75000"/>
                  </a:schemeClr>
                </a:solidFill>
              </a:rPr>
              <a:t>1</a:t>
            </a:r>
          </a:p>
        </p:txBody>
      </p:sp>
      <p:sp>
        <p:nvSpPr>
          <p:cNvPr id="33" name="TextBox 32">
            <a:extLst>
              <a:ext uri="{FF2B5EF4-FFF2-40B4-BE49-F238E27FC236}">
                <a16:creationId xmlns:a16="http://schemas.microsoft.com/office/drawing/2014/main" id="{1577D658-513E-D302-E146-0EC3036BE03E}"/>
              </a:ext>
            </a:extLst>
          </p:cNvPr>
          <p:cNvSpPr txBox="1"/>
          <p:nvPr/>
        </p:nvSpPr>
        <p:spPr>
          <a:xfrm>
            <a:off x="3485329" y="1309530"/>
            <a:ext cx="249382" cy="249382"/>
          </a:xfrm>
          <a:prstGeom prst="ellipse">
            <a:avLst/>
          </a:prstGeom>
          <a:noFill/>
          <a:ln w="25400">
            <a:solidFill>
              <a:schemeClr val="bg2">
                <a:lumMod val="75000"/>
              </a:schemeClr>
            </a:solidFill>
          </a:ln>
          <a:effectLst/>
        </p:spPr>
        <p:txBody>
          <a:bodyPr wrap="none" lIns="0" tIns="0" rIns="0" bIns="0" rtlCol="0">
            <a:noAutofit/>
          </a:bodyPr>
          <a:lstStyle/>
          <a:p>
            <a:pPr algn="ctr"/>
            <a:r>
              <a:rPr lang="en-US" sz="1100" b="1" dirty="0">
                <a:solidFill>
                  <a:schemeClr val="bg2">
                    <a:lumMod val="75000"/>
                  </a:schemeClr>
                </a:solidFill>
              </a:rPr>
              <a:t>2</a:t>
            </a:r>
          </a:p>
        </p:txBody>
      </p:sp>
      <p:sp>
        <p:nvSpPr>
          <p:cNvPr id="36" name="TextBox 35">
            <a:extLst>
              <a:ext uri="{FF2B5EF4-FFF2-40B4-BE49-F238E27FC236}">
                <a16:creationId xmlns:a16="http://schemas.microsoft.com/office/drawing/2014/main" id="{08AD5A6E-7FDF-13AE-23B9-53894F948DEE}"/>
              </a:ext>
            </a:extLst>
          </p:cNvPr>
          <p:cNvSpPr txBox="1"/>
          <p:nvPr/>
        </p:nvSpPr>
        <p:spPr>
          <a:xfrm>
            <a:off x="5981157" y="1309530"/>
            <a:ext cx="249382" cy="249382"/>
          </a:xfrm>
          <a:prstGeom prst="ellipse">
            <a:avLst/>
          </a:prstGeom>
          <a:noFill/>
          <a:ln w="25400">
            <a:solidFill>
              <a:schemeClr val="bg2">
                <a:lumMod val="75000"/>
              </a:schemeClr>
            </a:solidFill>
          </a:ln>
          <a:effectLst/>
        </p:spPr>
        <p:txBody>
          <a:bodyPr wrap="none" lIns="0" tIns="0" rIns="0" bIns="0" rtlCol="0">
            <a:noAutofit/>
          </a:bodyPr>
          <a:lstStyle/>
          <a:p>
            <a:pPr algn="ctr"/>
            <a:r>
              <a:rPr lang="en-US" sz="1100" b="1" dirty="0">
                <a:solidFill>
                  <a:schemeClr val="bg2">
                    <a:lumMod val="75000"/>
                  </a:schemeClr>
                </a:solidFill>
              </a:rPr>
              <a:t>3</a:t>
            </a:r>
          </a:p>
        </p:txBody>
      </p:sp>
      <p:sp>
        <p:nvSpPr>
          <p:cNvPr id="38" name="TextBox 37">
            <a:extLst>
              <a:ext uri="{FF2B5EF4-FFF2-40B4-BE49-F238E27FC236}">
                <a16:creationId xmlns:a16="http://schemas.microsoft.com/office/drawing/2014/main" id="{0CD7A04A-7BD7-EDF6-B278-9403B67DF06A}"/>
              </a:ext>
            </a:extLst>
          </p:cNvPr>
          <p:cNvSpPr txBox="1"/>
          <p:nvPr/>
        </p:nvSpPr>
        <p:spPr>
          <a:xfrm>
            <a:off x="8043527" y="1309530"/>
            <a:ext cx="249382" cy="249382"/>
          </a:xfrm>
          <a:prstGeom prst="ellipse">
            <a:avLst/>
          </a:prstGeom>
          <a:noFill/>
          <a:ln w="25400">
            <a:solidFill>
              <a:schemeClr val="bg2">
                <a:lumMod val="75000"/>
              </a:schemeClr>
            </a:solidFill>
          </a:ln>
          <a:effectLst/>
        </p:spPr>
        <p:txBody>
          <a:bodyPr wrap="none" lIns="0" tIns="0" rIns="0" bIns="0" rtlCol="0">
            <a:noAutofit/>
          </a:bodyPr>
          <a:lstStyle/>
          <a:p>
            <a:pPr algn="ctr"/>
            <a:r>
              <a:rPr lang="en-US" sz="1100" b="1" dirty="0">
                <a:solidFill>
                  <a:schemeClr val="bg2">
                    <a:lumMod val="75000"/>
                  </a:schemeClr>
                </a:solidFill>
              </a:rPr>
              <a:t>4</a:t>
            </a:r>
          </a:p>
        </p:txBody>
      </p:sp>
      <p:sp>
        <p:nvSpPr>
          <p:cNvPr id="39" name="TextBox 38">
            <a:extLst>
              <a:ext uri="{FF2B5EF4-FFF2-40B4-BE49-F238E27FC236}">
                <a16:creationId xmlns:a16="http://schemas.microsoft.com/office/drawing/2014/main" id="{812B6CA4-C649-8F7A-B733-7C54E9583021}"/>
              </a:ext>
            </a:extLst>
          </p:cNvPr>
          <p:cNvSpPr txBox="1"/>
          <p:nvPr/>
        </p:nvSpPr>
        <p:spPr>
          <a:xfrm>
            <a:off x="2064731" y="3117498"/>
            <a:ext cx="249382" cy="249382"/>
          </a:xfrm>
          <a:prstGeom prst="ellipse">
            <a:avLst/>
          </a:prstGeom>
          <a:noFill/>
          <a:ln w="25400">
            <a:solidFill>
              <a:schemeClr val="bg2">
                <a:lumMod val="75000"/>
              </a:schemeClr>
            </a:solidFill>
          </a:ln>
          <a:effectLst/>
        </p:spPr>
        <p:txBody>
          <a:bodyPr wrap="none" lIns="0" tIns="0" rIns="0" bIns="0" rtlCol="0">
            <a:noAutofit/>
          </a:bodyPr>
          <a:lstStyle/>
          <a:p>
            <a:pPr algn="ctr"/>
            <a:r>
              <a:rPr lang="en-US" sz="1100" b="1" dirty="0">
                <a:solidFill>
                  <a:schemeClr val="bg2">
                    <a:lumMod val="75000"/>
                  </a:schemeClr>
                </a:solidFill>
              </a:rPr>
              <a:t>5</a:t>
            </a:r>
          </a:p>
        </p:txBody>
      </p:sp>
      <p:sp>
        <p:nvSpPr>
          <p:cNvPr id="44" name="TextBox 43">
            <a:extLst>
              <a:ext uri="{FF2B5EF4-FFF2-40B4-BE49-F238E27FC236}">
                <a16:creationId xmlns:a16="http://schemas.microsoft.com/office/drawing/2014/main" id="{8521E113-D329-0F3B-DD36-1F0D05CA7653}"/>
              </a:ext>
            </a:extLst>
          </p:cNvPr>
          <p:cNvSpPr txBox="1"/>
          <p:nvPr/>
        </p:nvSpPr>
        <p:spPr>
          <a:xfrm>
            <a:off x="4634033" y="3117498"/>
            <a:ext cx="249382" cy="249382"/>
          </a:xfrm>
          <a:prstGeom prst="ellipse">
            <a:avLst/>
          </a:prstGeom>
          <a:noFill/>
          <a:ln w="25400">
            <a:solidFill>
              <a:schemeClr val="bg2">
                <a:lumMod val="75000"/>
              </a:schemeClr>
            </a:solidFill>
          </a:ln>
          <a:effectLst/>
        </p:spPr>
        <p:txBody>
          <a:bodyPr wrap="none" lIns="0" tIns="0" rIns="0" bIns="0" rtlCol="0">
            <a:noAutofit/>
          </a:bodyPr>
          <a:lstStyle/>
          <a:p>
            <a:pPr algn="ctr"/>
            <a:r>
              <a:rPr lang="en-US" sz="1100" b="1" dirty="0">
                <a:solidFill>
                  <a:schemeClr val="bg2">
                    <a:lumMod val="75000"/>
                  </a:schemeClr>
                </a:solidFill>
              </a:rPr>
              <a:t>6</a:t>
            </a:r>
          </a:p>
        </p:txBody>
      </p:sp>
      <p:sp>
        <p:nvSpPr>
          <p:cNvPr id="3" name="TextBox 2">
            <a:extLst>
              <a:ext uri="{FF2B5EF4-FFF2-40B4-BE49-F238E27FC236}">
                <a16:creationId xmlns:a16="http://schemas.microsoft.com/office/drawing/2014/main" id="{3B833312-D461-C97B-21A0-2E0F4B8DA566}"/>
              </a:ext>
            </a:extLst>
          </p:cNvPr>
          <p:cNvSpPr txBox="1"/>
          <p:nvPr/>
        </p:nvSpPr>
        <p:spPr>
          <a:xfrm>
            <a:off x="3485329" y="1688699"/>
            <a:ext cx="704258" cy="519373"/>
          </a:xfrm>
          <a:prstGeom prst="rect">
            <a:avLst/>
          </a:prstGeom>
          <a:noFill/>
        </p:spPr>
        <p:txBody>
          <a:bodyPr wrap="square" lIns="0" tIns="0" rIns="0" bIns="0" rtlCol="0">
            <a:spAutoFit/>
          </a:bodyPr>
          <a:lstStyle/>
          <a:p>
            <a:pPr>
              <a:spcBef>
                <a:spcPts val="600"/>
              </a:spcBef>
              <a:buClr>
                <a:schemeClr val="accent1"/>
              </a:buClr>
            </a:pPr>
            <a:r>
              <a:rPr lang="en-US" sz="675" dirty="0"/>
              <a:t>Access the </a:t>
            </a:r>
            <a:br>
              <a:rPr lang="en-US" sz="675" dirty="0"/>
            </a:br>
            <a:r>
              <a:rPr lang="en-US" sz="675" dirty="0"/>
              <a:t>distal PA via the contralateral femoral. Insert single loop snare </a:t>
            </a:r>
          </a:p>
        </p:txBody>
      </p:sp>
      <p:sp>
        <p:nvSpPr>
          <p:cNvPr id="28" name="TextBox 27">
            <a:extLst>
              <a:ext uri="{FF2B5EF4-FFF2-40B4-BE49-F238E27FC236}">
                <a16:creationId xmlns:a16="http://schemas.microsoft.com/office/drawing/2014/main" id="{37CDB654-B1A0-0623-C598-3222293C5349}"/>
              </a:ext>
            </a:extLst>
          </p:cNvPr>
          <p:cNvSpPr txBox="1"/>
          <p:nvPr/>
        </p:nvSpPr>
        <p:spPr>
          <a:xfrm>
            <a:off x="5496984" y="3117498"/>
            <a:ext cx="249382" cy="249382"/>
          </a:xfrm>
          <a:prstGeom prst="ellipse">
            <a:avLst/>
          </a:prstGeom>
          <a:noFill/>
          <a:ln w="25400">
            <a:solidFill>
              <a:schemeClr val="bg2">
                <a:lumMod val="75000"/>
              </a:schemeClr>
            </a:solidFill>
          </a:ln>
          <a:effectLst/>
        </p:spPr>
        <p:txBody>
          <a:bodyPr wrap="square" lIns="0" tIns="0" rIns="0" bIns="0" rtlCol="0">
            <a:noAutofit/>
          </a:bodyPr>
          <a:lstStyle/>
          <a:p>
            <a:pPr algn="ctr"/>
            <a:r>
              <a:rPr lang="en-US" sz="1100" b="1" dirty="0">
                <a:solidFill>
                  <a:schemeClr val="bg2">
                    <a:lumMod val="75000"/>
                  </a:schemeClr>
                </a:solidFill>
              </a:rPr>
              <a:t>7</a:t>
            </a:r>
          </a:p>
        </p:txBody>
      </p:sp>
      <p:sp>
        <p:nvSpPr>
          <p:cNvPr id="35" name="TextBox 34">
            <a:extLst>
              <a:ext uri="{FF2B5EF4-FFF2-40B4-BE49-F238E27FC236}">
                <a16:creationId xmlns:a16="http://schemas.microsoft.com/office/drawing/2014/main" id="{8CC757C3-4056-A02D-C6FA-53AC09BB9C6D}"/>
              </a:ext>
            </a:extLst>
          </p:cNvPr>
          <p:cNvSpPr txBox="1"/>
          <p:nvPr/>
        </p:nvSpPr>
        <p:spPr>
          <a:xfrm>
            <a:off x="5502366" y="3444425"/>
            <a:ext cx="757414" cy="755913"/>
          </a:xfrm>
          <a:prstGeom prst="rect">
            <a:avLst/>
          </a:prstGeom>
          <a:noFill/>
        </p:spPr>
        <p:txBody>
          <a:bodyPr wrap="square" lIns="0" tIns="0" rIns="0" bIns="0">
            <a:spAutoFit/>
          </a:bodyPr>
          <a:lstStyle/>
          <a:p>
            <a:pPr>
              <a:lnSpc>
                <a:spcPct val="105000"/>
              </a:lnSpc>
            </a:pPr>
            <a:r>
              <a:rPr lang="en-US" sz="675" dirty="0"/>
              <a:t>Once in femoral, attempt full recapture of the balloon into the capsule or convert to vascular surgery for device removal </a:t>
            </a:r>
          </a:p>
        </p:txBody>
      </p:sp>
      <p:grpSp>
        <p:nvGrpSpPr>
          <p:cNvPr id="2" name="Group 1">
            <a:extLst>
              <a:ext uri="{FF2B5EF4-FFF2-40B4-BE49-F238E27FC236}">
                <a16:creationId xmlns:a16="http://schemas.microsoft.com/office/drawing/2014/main" id="{6FDA7259-FA15-B729-883C-1BD6BA208A42}"/>
              </a:ext>
            </a:extLst>
          </p:cNvPr>
          <p:cNvGrpSpPr/>
          <p:nvPr/>
        </p:nvGrpSpPr>
        <p:grpSpPr>
          <a:xfrm>
            <a:off x="6363104" y="4275079"/>
            <a:ext cx="2218186" cy="541826"/>
            <a:chOff x="7358984" y="4067874"/>
            <a:chExt cx="2070999" cy="505872"/>
          </a:xfrm>
        </p:grpSpPr>
        <p:grpSp>
          <p:nvGrpSpPr>
            <p:cNvPr id="4" name="Group 3">
              <a:extLst>
                <a:ext uri="{FF2B5EF4-FFF2-40B4-BE49-F238E27FC236}">
                  <a16:creationId xmlns:a16="http://schemas.microsoft.com/office/drawing/2014/main" id="{C31DC4A1-CC90-8555-F48D-E6DA9FABE9B5}"/>
                </a:ext>
              </a:extLst>
            </p:cNvPr>
            <p:cNvGrpSpPr/>
            <p:nvPr/>
          </p:nvGrpSpPr>
          <p:grpSpPr>
            <a:xfrm>
              <a:off x="7358984" y="4067874"/>
              <a:ext cx="2070999" cy="505872"/>
              <a:chOff x="6530905" y="2050238"/>
              <a:chExt cx="1821501" cy="444928"/>
            </a:xfrm>
          </p:grpSpPr>
          <p:grpSp>
            <p:nvGrpSpPr>
              <p:cNvPr id="8" name="Group 7">
                <a:extLst>
                  <a:ext uri="{FF2B5EF4-FFF2-40B4-BE49-F238E27FC236}">
                    <a16:creationId xmlns:a16="http://schemas.microsoft.com/office/drawing/2014/main" id="{9664ED91-70E0-9A5A-4D18-7BA8EEEC6438}"/>
                  </a:ext>
                </a:extLst>
              </p:cNvPr>
              <p:cNvGrpSpPr/>
              <p:nvPr/>
            </p:nvGrpSpPr>
            <p:grpSpPr>
              <a:xfrm>
                <a:off x="6530905" y="2050238"/>
                <a:ext cx="511695" cy="432816"/>
                <a:chOff x="6530905" y="1216451"/>
                <a:chExt cx="511695" cy="432816"/>
              </a:xfrm>
            </p:grpSpPr>
            <p:sp>
              <p:nvSpPr>
                <p:cNvPr id="10" name="Rounded Rectangle 9">
                  <a:extLst>
                    <a:ext uri="{FF2B5EF4-FFF2-40B4-BE49-F238E27FC236}">
                      <a16:creationId xmlns:a16="http://schemas.microsoft.com/office/drawing/2014/main" id="{0F68E62C-31CB-8052-797E-640C883BB5E6}"/>
                    </a:ext>
                  </a:extLst>
                </p:cNvPr>
                <p:cNvSpPr/>
                <p:nvPr/>
              </p:nvSpPr>
              <p:spPr>
                <a:xfrm>
                  <a:off x="6530905" y="1216451"/>
                  <a:ext cx="511695" cy="432816"/>
                </a:xfrm>
                <a:prstGeom prst="roundRect">
                  <a:avLst>
                    <a:gd name="adj" fmla="val 17264"/>
                  </a:avLst>
                </a:prstGeom>
                <a:solidFill>
                  <a:schemeClr val="accent1"/>
                </a:solidFill>
                <a:ln w="44450">
                  <a:noFill/>
                </a:ln>
                <a:effectLst>
                  <a:outerShdw blurRad="190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154305" rIns="51435" bIns="282893" rtlCol="0" anchor="ctr"/>
                <a:lstStyle/>
                <a:p>
                  <a:pPr algn="r"/>
                  <a:endParaRPr lang="en-US" sz="1013" b="1" dirty="0"/>
                </a:p>
              </p:txBody>
            </p:sp>
            <p:sp>
              <p:nvSpPr>
                <p:cNvPr id="11" name="TextBox 10">
                  <a:extLst>
                    <a:ext uri="{FF2B5EF4-FFF2-40B4-BE49-F238E27FC236}">
                      <a16:creationId xmlns:a16="http://schemas.microsoft.com/office/drawing/2014/main" id="{0E42D3DC-7BB4-24A4-E270-26AE211C494A}"/>
                    </a:ext>
                  </a:extLst>
                </p:cNvPr>
                <p:cNvSpPr txBox="1"/>
                <p:nvPr/>
              </p:nvSpPr>
              <p:spPr>
                <a:xfrm>
                  <a:off x="6534436" y="1488635"/>
                  <a:ext cx="405488" cy="115894"/>
                </a:xfrm>
                <a:prstGeom prst="rect">
                  <a:avLst/>
                </a:prstGeom>
                <a:noFill/>
              </p:spPr>
              <p:txBody>
                <a:bodyPr wrap="square" lIns="0" tIns="0" rIns="0" bIns="0" rtlCol="0" anchor="ctr">
                  <a:noAutofit/>
                </a:bodyPr>
                <a:lstStyle/>
                <a:p>
                  <a:pPr algn="ctr"/>
                  <a:r>
                    <a:rPr lang="en-US" sz="600" b="1" dirty="0">
                      <a:solidFill>
                        <a:schemeClr val="bg1"/>
                      </a:solidFill>
                    </a:rPr>
                    <a:t>WARNING</a:t>
                  </a:r>
                </a:p>
              </p:txBody>
            </p:sp>
          </p:grpSp>
          <p:sp>
            <p:nvSpPr>
              <p:cNvPr id="9" name="Rectangle 8">
                <a:extLst>
                  <a:ext uri="{FF2B5EF4-FFF2-40B4-BE49-F238E27FC236}">
                    <a16:creationId xmlns:a16="http://schemas.microsoft.com/office/drawing/2014/main" id="{394D1728-B1A8-1D87-7C3F-BF4F0B99F462}"/>
                  </a:ext>
                </a:extLst>
              </p:cNvPr>
              <p:cNvSpPr/>
              <p:nvPr/>
            </p:nvSpPr>
            <p:spPr>
              <a:xfrm>
                <a:off x="6942798" y="2050239"/>
                <a:ext cx="1409608" cy="444927"/>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41148" tIns="0" rIns="68580" bIns="0" rtlCol="0" anchor="ctr">
                <a:noAutofit/>
              </a:bodyPr>
              <a:lstStyle/>
              <a:p>
                <a:pPr marL="50006" lvl="2"/>
                <a:r>
                  <a:rPr lang="en-US" sz="800" dirty="0">
                    <a:solidFill>
                      <a:schemeClr val="accent6"/>
                    </a:solidFill>
                    <a:ea typeface="ＭＳ Ｐゴシック"/>
                  </a:rPr>
                  <a:t>Do not apply excessive force if any resistance is encountered.</a:t>
                </a:r>
              </a:p>
            </p:txBody>
          </p:sp>
        </p:grpSp>
        <p:pic>
          <p:nvPicPr>
            <p:cNvPr id="6" name="Graphic 5">
              <a:extLst>
                <a:ext uri="{FF2B5EF4-FFF2-40B4-BE49-F238E27FC236}">
                  <a16:creationId xmlns:a16="http://schemas.microsoft.com/office/drawing/2014/main" id="{E1C08AEC-B5AF-1768-066D-C7C39D668773}"/>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7541938" y="4142082"/>
              <a:ext cx="156171" cy="206816"/>
            </a:xfrm>
            <a:prstGeom prst="rect">
              <a:avLst/>
            </a:prstGeom>
          </p:spPr>
        </p:pic>
      </p:grpSp>
      <p:grpSp>
        <p:nvGrpSpPr>
          <p:cNvPr id="15" name="Group 14">
            <a:extLst>
              <a:ext uri="{FF2B5EF4-FFF2-40B4-BE49-F238E27FC236}">
                <a16:creationId xmlns:a16="http://schemas.microsoft.com/office/drawing/2014/main" id="{91A918DF-23DD-EC22-A415-4883500E467B}"/>
              </a:ext>
            </a:extLst>
          </p:cNvPr>
          <p:cNvGrpSpPr/>
          <p:nvPr/>
        </p:nvGrpSpPr>
        <p:grpSpPr>
          <a:xfrm>
            <a:off x="6363104" y="3140855"/>
            <a:ext cx="2189414" cy="1029213"/>
            <a:chOff x="6447145" y="3140855"/>
            <a:chExt cx="2189414" cy="1029213"/>
          </a:xfrm>
        </p:grpSpPr>
        <p:grpSp>
          <p:nvGrpSpPr>
            <p:cNvPr id="5" name="Group 4">
              <a:extLst>
                <a:ext uri="{FF2B5EF4-FFF2-40B4-BE49-F238E27FC236}">
                  <a16:creationId xmlns:a16="http://schemas.microsoft.com/office/drawing/2014/main" id="{BF96A66B-FAA3-CD52-8E2A-D575743DD8B5}"/>
                </a:ext>
              </a:extLst>
            </p:cNvPr>
            <p:cNvGrpSpPr/>
            <p:nvPr/>
          </p:nvGrpSpPr>
          <p:grpSpPr>
            <a:xfrm>
              <a:off x="6447145" y="3144251"/>
              <a:ext cx="511695" cy="511210"/>
              <a:chOff x="6550298" y="1216452"/>
              <a:chExt cx="511695" cy="511210"/>
            </a:xfrm>
          </p:grpSpPr>
          <p:sp>
            <p:nvSpPr>
              <p:cNvPr id="12" name="Rounded Rectangle 11">
                <a:extLst>
                  <a:ext uri="{FF2B5EF4-FFF2-40B4-BE49-F238E27FC236}">
                    <a16:creationId xmlns:a16="http://schemas.microsoft.com/office/drawing/2014/main" id="{1515F89A-F799-3C30-629B-ED5C7C391FCD}"/>
                  </a:ext>
                </a:extLst>
              </p:cNvPr>
              <p:cNvSpPr/>
              <p:nvPr/>
            </p:nvSpPr>
            <p:spPr>
              <a:xfrm>
                <a:off x="6550298" y="1216452"/>
                <a:ext cx="511695" cy="511210"/>
              </a:xfrm>
              <a:prstGeom prst="roundRect">
                <a:avLst/>
              </a:prstGeom>
              <a:solidFill>
                <a:schemeClr val="accent3"/>
              </a:solidFill>
              <a:ln w="44450">
                <a:noFill/>
              </a:ln>
              <a:effectLst>
                <a:outerShdw blurRad="190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350" b="1" dirty="0"/>
              </a:p>
            </p:txBody>
          </p:sp>
          <p:sp>
            <p:nvSpPr>
              <p:cNvPr id="13" name="TextBox 12">
                <a:extLst>
                  <a:ext uri="{FF2B5EF4-FFF2-40B4-BE49-F238E27FC236}">
                    <a16:creationId xmlns:a16="http://schemas.microsoft.com/office/drawing/2014/main" id="{C6711174-CC3B-14D3-689D-11321E433162}"/>
                  </a:ext>
                </a:extLst>
              </p:cNvPr>
              <p:cNvSpPr txBox="1"/>
              <p:nvPr/>
            </p:nvSpPr>
            <p:spPr>
              <a:xfrm>
                <a:off x="6562907" y="1549525"/>
                <a:ext cx="395413" cy="115894"/>
              </a:xfrm>
              <a:prstGeom prst="rect">
                <a:avLst/>
              </a:prstGeom>
              <a:noFill/>
            </p:spPr>
            <p:txBody>
              <a:bodyPr wrap="square" lIns="0" tIns="0" rIns="0" bIns="0" rtlCol="0" anchor="ctr">
                <a:noAutofit/>
              </a:bodyPr>
              <a:lstStyle/>
              <a:p>
                <a:pPr algn="ctr"/>
                <a:r>
                  <a:rPr lang="en-US" sz="600" b="1" dirty="0">
                    <a:solidFill>
                      <a:schemeClr val="bg1"/>
                    </a:solidFill>
                  </a:rPr>
                  <a:t>NOTE</a:t>
                </a:r>
              </a:p>
            </p:txBody>
          </p:sp>
          <p:pic>
            <p:nvPicPr>
              <p:cNvPr id="14" name="Graphic 13">
                <a:extLst>
                  <a:ext uri="{FF2B5EF4-FFF2-40B4-BE49-F238E27FC236}">
                    <a16:creationId xmlns:a16="http://schemas.microsoft.com/office/drawing/2014/main" id="{06DA7703-98E0-EBDA-E2D9-EE516993EBAE}"/>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6681642" y="1307034"/>
                <a:ext cx="157942" cy="199505"/>
              </a:xfrm>
              <a:prstGeom prst="rect">
                <a:avLst/>
              </a:prstGeom>
            </p:spPr>
          </p:pic>
        </p:grpSp>
        <p:sp>
          <p:nvSpPr>
            <p:cNvPr id="63" name="Rectangle 62">
              <a:extLst>
                <a:ext uri="{FF2B5EF4-FFF2-40B4-BE49-F238E27FC236}">
                  <a16:creationId xmlns:a16="http://schemas.microsoft.com/office/drawing/2014/main" id="{A9E0CBF8-49A8-7525-2B83-A6D8E5854CC3}"/>
                </a:ext>
              </a:extLst>
            </p:cNvPr>
            <p:cNvSpPr/>
            <p:nvPr/>
          </p:nvSpPr>
          <p:spPr>
            <a:xfrm>
              <a:off x="6850708" y="3140855"/>
              <a:ext cx="1785851" cy="1029213"/>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68580" rIns="45720" bIns="41148" rtlCol="0" anchor="ctr">
              <a:noAutofit/>
            </a:bodyPr>
            <a:lstStyle/>
            <a:p>
              <a:pPr marL="119063" lvl="2" indent="-111125">
                <a:spcAft>
                  <a:spcPts val="300"/>
                </a:spcAft>
                <a:buClr>
                  <a:schemeClr val="accent1"/>
                </a:buClr>
                <a:buFont typeface="Wingdings" pitchFamily="2" charset="2"/>
                <a:buChar char="§"/>
              </a:pPr>
              <a:r>
                <a:rPr lang="en-US" sz="800" dirty="0">
                  <a:solidFill>
                    <a:schemeClr val="accent6"/>
                  </a:solidFill>
                  <a:ea typeface="ＭＳ Ｐゴシック"/>
                </a:rPr>
                <a:t>After snaring balloon, </a:t>
              </a:r>
              <a:br>
                <a:rPr lang="en-US" sz="800" dirty="0">
                  <a:solidFill>
                    <a:schemeClr val="accent6"/>
                  </a:solidFill>
                  <a:ea typeface="ＭＳ Ｐゴシック"/>
                </a:rPr>
              </a:br>
              <a:r>
                <a:rPr lang="en-US" sz="800" dirty="0">
                  <a:solidFill>
                    <a:schemeClr val="accent6"/>
                  </a:solidFill>
                  <a:ea typeface="ＭＳ Ｐゴシック"/>
                </a:rPr>
                <a:t>guidewire position may be adjusted outside of delivery system to maintain wire access</a:t>
              </a:r>
            </a:p>
            <a:p>
              <a:pPr marL="119063" lvl="2" indent="-111125">
                <a:spcAft>
                  <a:spcPts val="300"/>
                </a:spcAft>
                <a:buClr>
                  <a:schemeClr val="accent1"/>
                </a:buClr>
                <a:buFont typeface="Wingdings" pitchFamily="2" charset="2"/>
                <a:buChar char="§"/>
              </a:pPr>
              <a:r>
                <a:rPr lang="en-US" sz="800" dirty="0">
                  <a:solidFill>
                    <a:schemeClr val="accent6"/>
                  </a:solidFill>
                  <a:ea typeface="ＭＳ Ｐゴシック"/>
                </a:rPr>
                <a:t>Do not allow snare to drag </a:t>
              </a:r>
              <a:br>
                <a:rPr lang="en-US" sz="800" dirty="0">
                  <a:solidFill>
                    <a:schemeClr val="accent6"/>
                  </a:solidFill>
                  <a:ea typeface="ＭＳ Ｐゴシック"/>
                </a:rPr>
              </a:br>
              <a:r>
                <a:rPr lang="en-US" sz="800" dirty="0">
                  <a:solidFill>
                    <a:schemeClr val="accent6"/>
                  </a:solidFill>
                  <a:ea typeface="ＭＳ Ｐゴシック"/>
                </a:rPr>
                <a:t>across femoral bifurcation </a:t>
              </a:r>
              <a:br>
                <a:rPr lang="en-US" sz="800" dirty="0">
                  <a:solidFill>
                    <a:schemeClr val="accent6"/>
                  </a:solidFill>
                  <a:ea typeface="ＭＳ Ｐゴシック"/>
                </a:rPr>
              </a:br>
              <a:r>
                <a:rPr lang="en-US" sz="800" dirty="0">
                  <a:solidFill>
                    <a:schemeClr val="accent6"/>
                  </a:solidFill>
                  <a:ea typeface="ＭＳ Ｐゴシック"/>
                </a:rPr>
                <a:t>during removal</a:t>
              </a:r>
            </a:p>
          </p:txBody>
        </p:sp>
      </p:grpSp>
    </p:spTree>
    <p:custDataLst>
      <p:tags r:id="rId1"/>
    </p:custDataLst>
    <p:extLst>
      <p:ext uri="{BB962C8B-B14F-4D97-AF65-F5344CB8AC3E}">
        <p14:creationId xmlns:p14="http://schemas.microsoft.com/office/powerpoint/2010/main" val="2837532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48640" y="310896"/>
            <a:ext cx="6510528" cy="685800"/>
          </a:xfrm>
        </p:spPr>
        <p:txBody>
          <a:bodyPr/>
          <a:lstStyle/>
          <a:p>
            <a:r>
              <a:rPr lang="en-US" dirty="0"/>
              <a:t>Pulmonary perforation</a:t>
            </a:r>
          </a:p>
        </p:txBody>
      </p:sp>
      <p:grpSp>
        <p:nvGrpSpPr>
          <p:cNvPr id="25" name="Group 24">
            <a:extLst>
              <a:ext uri="{FF2B5EF4-FFF2-40B4-BE49-F238E27FC236}">
                <a16:creationId xmlns:a16="http://schemas.microsoft.com/office/drawing/2014/main" id="{2E173EF3-78C7-DA94-6047-BA5133B05104}"/>
              </a:ext>
            </a:extLst>
          </p:cNvPr>
          <p:cNvGrpSpPr/>
          <p:nvPr/>
        </p:nvGrpSpPr>
        <p:grpSpPr>
          <a:xfrm>
            <a:off x="2608013" y="1464957"/>
            <a:ext cx="1976781" cy="2512615"/>
            <a:chOff x="2631008" y="1464957"/>
            <a:chExt cx="1976781" cy="2512615"/>
          </a:xfrm>
        </p:grpSpPr>
        <p:sp>
          <p:nvSpPr>
            <p:cNvPr id="16" name="Rounded Rectangle 37">
              <a:extLst>
                <a:ext uri="{FF2B5EF4-FFF2-40B4-BE49-F238E27FC236}">
                  <a16:creationId xmlns:a16="http://schemas.microsoft.com/office/drawing/2014/main" id="{79E11793-29F3-79F9-D71C-25E0161E562F}"/>
                </a:ext>
              </a:extLst>
            </p:cNvPr>
            <p:cNvSpPr/>
            <p:nvPr/>
          </p:nvSpPr>
          <p:spPr>
            <a:xfrm>
              <a:off x="2631008" y="1464957"/>
              <a:ext cx="1976781" cy="2512615"/>
            </a:xfrm>
            <a:prstGeom prst="roundRect">
              <a:avLst>
                <a:gd name="adj" fmla="val 4223"/>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1050" dirty="0">
                <a:solidFill>
                  <a:schemeClr val="tx1"/>
                </a:solidFill>
                <a:latin typeface="Arial" panose="020B0604020202020204" pitchFamily="34" charset="0"/>
                <a:cs typeface="Arial" panose="020B0604020202020204" pitchFamily="34" charset="0"/>
              </a:endParaRPr>
            </a:p>
          </p:txBody>
        </p:sp>
        <p:sp>
          <p:nvSpPr>
            <p:cNvPr id="17" name="Rounded Rectangle 38">
              <a:extLst>
                <a:ext uri="{FF2B5EF4-FFF2-40B4-BE49-F238E27FC236}">
                  <a16:creationId xmlns:a16="http://schemas.microsoft.com/office/drawing/2014/main" id="{66C7847E-FB67-9933-4A1D-9D0E7788E91A}"/>
                </a:ext>
              </a:extLst>
            </p:cNvPr>
            <p:cNvSpPr/>
            <p:nvPr/>
          </p:nvSpPr>
          <p:spPr>
            <a:xfrm>
              <a:off x="2700621" y="1535709"/>
              <a:ext cx="1837555" cy="365760"/>
            </a:xfrm>
            <a:prstGeom prst="roundRect">
              <a:avLst>
                <a:gd name="adj" fmla="val 1469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a:spcAft>
                  <a:spcPts val="450"/>
                </a:spcAft>
              </a:pPr>
              <a:r>
                <a:rPr lang="en-US" sz="1100" b="1" dirty="0">
                  <a:solidFill>
                    <a:srgbClr val="FFFFFF"/>
                  </a:solidFill>
                  <a:latin typeface="Arial"/>
                </a:rPr>
                <a:t>Risk factors</a:t>
              </a:r>
            </a:p>
          </p:txBody>
        </p:sp>
      </p:grpSp>
      <p:grpSp>
        <p:nvGrpSpPr>
          <p:cNvPr id="24" name="Group 23">
            <a:extLst>
              <a:ext uri="{FF2B5EF4-FFF2-40B4-BE49-F238E27FC236}">
                <a16:creationId xmlns:a16="http://schemas.microsoft.com/office/drawing/2014/main" id="{0C0DA1D6-32B1-0248-078A-7A196CD61C25}"/>
              </a:ext>
            </a:extLst>
          </p:cNvPr>
          <p:cNvGrpSpPr/>
          <p:nvPr/>
        </p:nvGrpSpPr>
        <p:grpSpPr>
          <a:xfrm>
            <a:off x="548640" y="1464957"/>
            <a:ext cx="1976781" cy="2512615"/>
            <a:chOff x="468114" y="1464957"/>
            <a:chExt cx="1976781" cy="2512615"/>
          </a:xfrm>
        </p:grpSpPr>
        <p:sp>
          <p:nvSpPr>
            <p:cNvPr id="2" name="Rounded Rectangle 37">
              <a:extLst>
                <a:ext uri="{FF2B5EF4-FFF2-40B4-BE49-F238E27FC236}">
                  <a16:creationId xmlns:a16="http://schemas.microsoft.com/office/drawing/2014/main" id="{630D0DE7-EFFB-2124-EF21-67145F3FE325}"/>
                </a:ext>
              </a:extLst>
            </p:cNvPr>
            <p:cNvSpPr/>
            <p:nvPr/>
          </p:nvSpPr>
          <p:spPr>
            <a:xfrm>
              <a:off x="468114" y="1464957"/>
              <a:ext cx="1976781" cy="2512615"/>
            </a:xfrm>
            <a:prstGeom prst="roundRect">
              <a:avLst>
                <a:gd name="adj" fmla="val 4223"/>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1050" dirty="0">
                <a:solidFill>
                  <a:schemeClr val="tx1"/>
                </a:solidFill>
                <a:latin typeface="Arial" panose="020B0604020202020204" pitchFamily="34" charset="0"/>
                <a:cs typeface="Arial" panose="020B0604020202020204" pitchFamily="34" charset="0"/>
              </a:endParaRPr>
            </a:p>
          </p:txBody>
        </p:sp>
        <p:sp>
          <p:nvSpPr>
            <p:cNvPr id="15" name="Rounded Rectangle 32">
              <a:extLst>
                <a:ext uri="{FF2B5EF4-FFF2-40B4-BE49-F238E27FC236}">
                  <a16:creationId xmlns:a16="http://schemas.microsoft.com/office/drawing/2014/main" id="{B8CF9DB2-8FEE-047B-A7F9-96C45FAC5D5C}"/>
                </a:ext>
              </a:extLst>
            </p:cNvPr>
            <p:cNvSpPr/>
            <p:nvPr/>
          </p:nvSpPr>
          <p:spPr>
            <a:xfrm>
              <a:off x="537727" y="1535709"/>
              <a:ext cx="1837555" cy="365760"/>
            </a:xfrm>
            <a:prstGeom prst="roundRect">
              <a:avLst>
                <a:gd name="adj" fmla="val 1433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a:spcAft>
                  <a:spcPts val="450"/>
                </a:spcAft>
              </a:pPr>
              <a:r>
                <a:rPr lang="en-US" sz="1100" b="1" dirty="0">
                  <a:solidFill>
                    <a:srgbClr val="FFFFFF"/>
                  </a:solidFill>
                  <a:latin typeface="Arial"/>
                </a:rPr>
                <a:t>Overview</a:t>
              </a:r>
            </a:p>
          </p:txBody>
        </p:sp>
      </p:grpSp>
      <p:sp>
        <p:nvSpPr>
          <p:cNvPr id="8" name="TextBox 7">
            <a:extLst>
              <a:ext uri="{FF2B5EF4-FFF2-40B4-BE49-F238E27FC236}">
                <a16:creationId xmlns:a16="http://schemas.microsoft.com/office/drawing/2014/main" id="{50756BE5-FA65-0085-EC02-FC16498E9628}"/>
              </a:ext>
            </a:extLst>
          </p:cNvPr>
          <p:cNvSpPr txBox="1"/>
          <p:nvPr/>
        </p:nvSpPr>
        <p:spPr>
          <a:xfrm>
            <a:off x="644893" y="1992016"/>
            <a:ext cx="1430351" cy="900247"/>
          </a:xfrm>
          <a:prstGeom prst="rect">
            <a:avLst/>
          </a:prstGeom>
          <a:noFill/>
        </p:spPr>
        <p:txBody>
          <a:bodyPr wrap="square" rtlCol="0">
            <a:spAutoFit/>
          </a:bodyPr>
          <a:lstStyle/>
          <a:p>
            <a:pPr marL="132160" lvl="1" indent="-126206" defTabSz="514337">
              <a:spcAft>
                <a:spcPts val="300"/>
              </a:spcAft>
              <a:buClr>
                <a:schemeClr val="accent1"/>
              </a:buClr>
              <a:buFont typeface="Wingdings" pitchFamily="2" charset="2"/>
              <a:buChar char="§"/>
              <a:defRPr/>
            </a:pPr>
            <a:r>
              <a:rPr lang="en-US" sz="1050" dirty="0">
                <a:latin typeface="Arial" panose="020B0604020202020204" pitchFamily="34" charset="0"/>
                <a:cs typeface="Arial" panose="020B0604020202020204" pitchFamily="34" charset="0"/>
              </a:rPr>
              <a:t>Rare but serious complication that is avoidable with good wire practices</a:t>
            </a:r>
          </a:p>
        </p:txBody>
      </p:sp>
      <p:sp>
        <p:nvSpPr>
          <p:cNvPr id="9" name="TextBox 8">
            <a:extLst>
              <a:ext uri="{FF2B5EF4-FFF2-40B4-BE49-F238E27FC236}">
                <a16:creationId xmlns:a16="http://schemas.microsoft.com/office/drawing/2014/main" id="{C244D486-E433-0FB8-3848-07E6E9441171}"/>
              </a:ext>
            </a:extLst>
          </p:cNvPr>
          <p:cNvSpPr txBox="1"/>
          <p:nvPr/>
        </p:nvSpPr>
        <p:spPr>
          <a:xfrm>
            <a:off x="2701247" y="1992016"/>
            <a:ext cx="1749078" cy="654025"/>
          </a:xfrm>
          <a:prstGeom prst="rect">
            <a:avLst/>
          </a:prstGeom>
          <a:noFill/>
        </p:spPr>
        <p:txBody>
          <a:bodyPr wrap="square" rtlCol="0">
            <a:spAutoFit/>
          </a:bodyPr>
          <a:lstStyle/>
          <a:p>
            <a:pPr marL="132160" lvl="1" indent="-126206" defTabSz="514337">
              <a:spcAft>
                <a:spcPts val="300"/>
              </a:spcAft>
              <a:buClr>
                <a:schemeClr val="accent1"/>
              </a:buClr>
              <a:buFont typeface="Wingdings" pitchFamily="2" charset="2"/>
              <a:buChar char="§"/>
              <a:defRPr/>
            </a:pPr>
            <a:r>
              <a:rPr lang="en-US" sz="1050" dirty="0">
                <a:latin typeface="Arial" panose="020B0604020202020204" pitchFamily="34" charset="0"/>
                <a:cs typeface="Arial" panose="020B0604020202020204" pitchFamily="34" charset="0"/>
              </a:rPr>
              <a:t>Stiff wires</a:t>
            </a:r>
          </a:p>
          <a:p>
            <a:pPr marL="132160" lvl="1" indent="-126206" defTabSz="514337">
              <a:spcAft>
                <a:spcPts val="300"/>
              </a:spcAft>
              <a:buClr>
                <a:schemeClr val="accent1"/>
              </a:buClr>
              <a:buFont typeface="Wingdings" pitchFamily="2" charset="2"/>
              <a:buChar char="§"/>
              <a:defRPr/>
            </a:pPr>
            <a:r>
              <a:rPr lang="en-US" sz="1050" dirty="0">
                <a:latin typeface="Arial" panose="020B0604020202020204" pitchFamily="34" charset="0"/>
                <a:cs typeface="Arial" panose="020B0604020202020204" pitchFamily="34" charset="0"/>
              </a:rPr>
              <a:t>Wire manipulation</a:t>
            </a:r>
          </a:p>
          <a:p>
            <a:pPr marL="132160" lvl="1" indent="-126206" defTabSz="514337">
              <a:spcAft>
                <a:spcPts val="300"/>
              </a:spcAft>
              <a:buClr>
                <a:schemeClr val="accent1"/>
              </a:buClr>
              <a:buFont typeface="Wingdings" pitchFamily="2" charset="2"/>
              <a:buChar char="§"/>
              <a:defRPr/>
            </a:pPr>
            <a:r>
              <a:rPr lang="en-US" sz="1050" dirty="0">
                <a:latin typeface="Arial" panose="020B0604020202020204" pitchFamily="34" charset="0"/>
                <a:cs typeface="Arial" panose="020B0604020202020204" pitchFamily="34" charset="0"/>
              </a:rPr>
              <a:t>Wire replacement</a:t>
            </a:r>
          </a:p>
        </p:txBody>
      </p:sp>
      <p:grpSp>
        <p:nvGrpSpPr>
          <p:cNvPr id="26" name="Group 25">
            <a:extLst>
              <a:ext uri="{FF2B5EF4-FFF2-40B4-BE49-F238E27FC236}">
                <a16:creationId xmlns:a16="http://schemas.microsoft.com/office/drawing/2014/main" id="{861F53D6-DF17-510A-7F19-36CD44C2439E}"/>
              </a:ext>
            </a:extLst>
          </p:cNvPr>
          <p:cNvGrpSpPr/>
          <p:nvPr/>
        </p:nvGrpSpPr>
        <p:grpSpPr>
          <a:xfrm>
            <a:off x="4667386" y="1464957"/>
            <a:ext cx="1976781" cy="2512615"/>
            <a:chOff x="4644390" y="1464957"/>
            <a:chExt cx="1976781" cy="2512615"/>
          </a:xfrm>
        </p:grpSpPr>
        <p:sp>
          <p:nvSpPr>
            <p:cNvPr id="23" name="Rounded Rectangle 37">
              <a:extLst>
                <a:ext uri="{FF2B5EF4-FFF2-40B4-BE49-F238E27FC236}">
                  <a16:creationId xmlns:a16="http://schemas.microsoft.com/office/drawing/2014/main" id="{1EBFFDFD-66D8-78BD-FDFC-A8C9ADC9B932}"/>
                </a:ext>
              </a:extLst>
            </p:cNvPr>
            <p:cNvSpPr/>
            <p:nvPr/>
          </p:nvSpPr>
          <p:spPr>
            <a:xfrm>
              <a:off x="4644390" y="1464957"/>
              <a:ext cx="1976781" cy="2512615"/>
            </a:xfrm>
            <a:prstGeom prst="roundRect">
              <a:avLst>
                <a:gd name="adj" fmla="val 4223"/>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1050" dirty="0">
                <a:solidFill>
                  <a:schemeClr val="tx1"/>
                </a:solidFill>
                <a:latin typeface="Arial" panose="020B0604020202020204" pitchFamily="34" charset="0"/>
                <a:cs typeface="Arial" panose="020B0604020202020204" pitchFamily="34" charset="0"/>
              </a:endParaRPr>
            </a:p>
          </p:txBody>
        </p:sp>
        <p:sp>
          <p:nvSpPr>
            <p:cNvPr id="13" name="Rounded Rectangle 38">
              <a:extLst>
                <a:ext uri="{FF2B5EF4-FFF2-40B4-BE49-F238E27FC236}">
                  <a16:creationId xmlns:a16="http://schemas.microsoft.com/office/drawing/2014/main" id="{9DF1E704-5E51-ACFD-5A38-7D0E8DB8B07C}"/>
                </a:ext>
              </a:extLst>
            </p:cNvPr>
            <p:cNvSpPr/>
            <p:nvPr/>
          </p:nvSpPr>
          <p:spPr>
            <a:xfrm>
              <a:off x="4714003" y="1535709"/>
              <a:ext cx="1837555" cy="365760"/>
            </a:xfrm>
            <a:prstGeom prst="roundRect">
              <a:avLst>
                <a:gd name="adj" fmla="val 14022"/>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tIns="0" rIns="0" bIns="0" rtlCol="0" anchor="ctr"/>
            <a:lstStyle/>
            <a:p>
              <a:pPr>
                <a:spcAft>
                  <a:spcPts val="450"/>
                </a:spcAft>
              </a:pPr>
              <a:r>
                <a:rPr lang="en-US" sz="1100" b="1" dirty="0">
                  <a:solidFill>
                    <a:srgbClr val="FFFFFF"/>
                  </a:solidFill>
                  <a:latin typeface="Arial"/>
                </a:rPr>
                <a:t>Symptoms &amp; diagnostics</a:t>
              </a:r>
            </a:p>
          </p:txBody>
        </p:sp>
      </p:grpSp>
      <p:grpSp>
        <p:nvGrpSpPr>
          <p:cNvPr id="27" name="Group 26">
            <a:extLst>
              <a:ext uri="{FF2B5EF4-FFF2-40B4-BE49-F238E27FC236}">
                <a16:creationId xmlns:a16="http://schemas.microsoft.com/office/drawing/2014/main" id="{AD57D02D-8B06-0CDF-F849-36D80EE423E9}"/>
              </a:ext>
            </a:extLst>
          </p:cNvPr>
          <p:cNvGrpSpPr/>
          <p:nvPr/>
        </p:nvGrpSpPr>
        <p:grpSpPr>
          <a:xfrm>
            <a:off x="6726758" y="1464957"/>
            <a:ext cx="1976781" cy="2512615"/>
            <a:chOff x="6726758" y="1464957"/>
            <a:chExt cx="1976781" cy="2512615"/>
          </a:xfrm>
        </p:grpSpPr>
        <p:sp>
          <p:nvSpPr>
            <p:cNvPr id="3" name="Rounded Rectangle 37">
              <a:extLst>
                <a:ext uri="{FF2B5EF4-FFF2-40B4-BE49-F238E27FC236}">
                  <a16:creationId xmlns:a16="http://schemas.microsoft.com/office/drawing/2014/main" id="{42A824FE-0D9E-68DD-D9B0-CA703CB34FD9}"/>
                </a:ext>
              </a:extLst>
            </p:cNvPr>
            <p:cNvSpPr/>
            <p:nvPr/>
          </p:nvSpPr>
          <p:spPr>
            <a:xfrm>
              <a:off x="6726758" y="1464957"/>
              <a:ext cx="1976781" cy="2512615"/>
            </a:xfrm>
            <a:prstGeom prst="roundRect">
              <a:avLst>
                <a:gd name="adj" fmla="val 4223"/>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1050" dirty="0">
                <a:solidFill>
                  <a:schemeClr val="tx1"/>
                </a:solidFill>
                <a:latin typeface="Arial" panose="020B0604020202020204" pitchFamily="34" charset="0"/>
                <a:cs typeface="Arial" panose="020B0604020202020204" pitchFamily="34" charset="0"/>
              </a:endParaRPr>
            </a:p>
          </p:txBody>
        </p:sp>
        <p:sp>
          <p:nvSpPr>
            <p:cNvPr id="19" name="Rounded Rectangle 38">
              <a:extLst>
                <a:ext uri="{FF2B5EF4-FFF2-40B4-BE49-F238E27FC236}">
                  <a16:creationId xmlns:a16="http://schemas.microsoft.com/office/drawing/2014/main" id="{E66BAFA6-5CC6-F7BC-B40D-5EF8FBE3B159}"/>
                </a:ext>
              </a:extLst>
            </p:cNvPr>
            <p:cNvSpPr/>
            <p:nvPr/>
          </p:nvSpPr>
          <p:spPr>
            <a:xfrm>
              <a:off x="6796371" y="1535709"/>
              <a:ext cx="1837555" cy="365760"/>
            </a:xfrm>
            <a:prstGeom prst="roundRect">
              <a:avLst>
                <a:gd name="adj" fmla="val 1607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a:spcAft>
                  <a:spcPts val="450"/>
                </a:spcAft>
              </a:pPr>
              <a:r>
                <a:rPr lang="en-US" sz="1100" b="1" dirty="0">
                  <a:solidFill>
                    <a:srgbClr val="FFFFFF"/>
                  </a:solidFill>
                  <a:latin typeface="Arial"/>
                </a:rPr>
                <a:t>Prevention overview</a:t>
              </a:r>
            </a:p>
          </p:txBody>
        </p:sp>
      </p:grpSp>
      <p:sp>
        <p:nvSpPr>
          <p:cNvPr id="11" name="TextBox 10">
            <a:extLst>
              <a:ext uri="{FF2B5EF4-FFF2-40B4-BE49-F238E27FC236}">
                <a16:creationId xmlns:a16="http://schemas.microsoft.com/office/drawing/2014/main" id="{BD5EC9FF-C0D7-5EB2-037F-72A930AE893D}"/>
              </a:ext>
            </a:extLst>
          </p:cNvPr>
          <p:cNvSpPr txBox="1"/>
          <p:nvPr/>
        </p:nvSpPr>
        <p:spPr>
          <a:xfrm>
            <a:off x="4745255" y="1992016"/>
            <a:ext cx="1787439" cy="938720"/>
          </a:xfrm>
          <a:prstGeom prst="rect">
            <a:avLst/>
          </a:prstGeom>
          <a:noFill/>
        </p:spPr>
        <p:txBody>
          <a:bodyPr wrap="square" rtlCol="0">
            <a:spAutoFit/>
          </a:bodyPr>
          <a:lstStyle/>
          <a:p>
            <a:pPr marL="132160" lvl="1" indent="-126206" defTabSz="514337">
              <a:spcAft>
                <a:spcPts val="300"/>
              </a:spcAft>
              <a:buClr>
                <a:schemeClr val="accent1"/>
              </a:buClr>
              <a:buFont typeface="Wingdings" pitchFamily="2" charset="2"/>
              <a:buChar char="§"/>
              <a:defRPr/>
            </a:pPr>
            <a:r>
              <a:rPr lang="en-US" sz="1050" dirty="0">
                <a:latin typeface="Arial" panose="020B0604020202020204" pitchFamily="34" charset="0"/>
                <a:cs typeface="Arial" panose="020B0604020202020204" pitchFamily="34" charset="0"/>
              </a:rPr>
              <a:t>Will see contrast extravasation</a:t>
            </a:r>
          </a:p>
          <a:p>
            <a:pPr marL="132160" lvl="1" indent="-126206" defTabSz="514337">
              <a:spcAft>
                <a:spcPts val="300"/>
              </a:spcAft>
              <a:buClr>
                <a:schemeClr val="accent1"/>
              </a:buClr>
              <a:buFont typeface="Wingdings" pitchFamily="2" charset="2"/>
              <a:buChar char="§"/>
              <a:defRPr/>
            </a:pPr>
            <a:r>
              <a:rPr lang="en-US" sz="1050" dirty="0">
                <a:latin typeface="Arial" panose="020B0604020202020204" pitchFamily="34" charset="0"/>
                <a:cs typeface="Arial" panose="020B0604020202020204" pitchFamily="34" charset="0"/>
              </a:rPr>
              <a:t>Large perforations may result in hemodynamic changes</a:t>
            </a:r>
          </a:p>
        </p:txBody>
      </p:sp>
      <p:sp>
        <p:nvSpPr>
          <p:cNvPr id="20" name="TextBox 19">
            <a:extLst>
              <a:ext uri="{FF2B5EF4-FFF2-40B4-BE49-F238E27FC236}">
                <a16:creationId xmlns:a16="http://schemas.microsoft.com/office/drawing/2014/main" id="{1C8AB85B-F243-3A4C-6AC4-BC8FFBF45FF1}"/>
              </a:ext>
            </a:extLst>
          </p:cNvPr>
          <p:cNvSpPr txBox="1"/>
          <p:nvPr/>
        </p:nvSpPr>
        <p:spPr>
          <a:xfrm>
            <a:off x="6814686" y="1992016"/>
            <a:ext cx="1800376" cy="2192909"/>
          </a:xfrm>
          <a:prstGeom prst="rect">
            <a:avLst/>
          </a:prstGeom>
          <a:noFill/>
        </p:spPr>
        <p:txBody>
          <a:bodyPr wrap="square" rtlCol="0">
            <a:spAutoFit/>
          </a:bodyPr>
          <a:lstStyle/>
          <a:p>
            <a:pPr marL="132160" lvl="1" indent="-126206" defTabSz="514337">
              <a:spcAft>
                <a:spcPts val="300"/>
              </a:spcAft>
              <a:buClr>
                <a:schemeClr val="accent1"/>
              </a:buClr>
              <a:buFont typeface="Wingdings" pitchFamily="2" charset="2"/>
              <a:buChar char="§"/>
              <a:defRPr/>
            </a:pPr>
            <a:r>
              <a:rPr lang="en-US" sz="1050" dirty="0">
                <a:latin typeface="Arial" panose="020B0604020202020204" pitchFamily="34" charset="0"/>
                <a:cs typeface="Arial" panose="020B0604020202020204" pitchFamily="34" charset="0"/>
              </a:rPr>
              <a:t>Wire control, use the softest wire possible, observe wire position at all times</a:t>
            </a:r>
          </a:p>
          <a:p>
            <a:pPr marL="132160" lvl="1" indent="-126206" defTabSz="514337">
              <a:spcAft>
                <a:spcPts val="300"/>
              </a:spcAft>
              <a:buClr>
                <a:schemeClr val="accent1"/>
              </a:buClr>
              <a:buFont typeface="Wingdings" pitchFamily="2" charset="2"/>
              <a:buChar char="§"/>
              <a:defRPr/>
            </a:pPr>
            <a:r>
              <a:rPr lang="en-US" sz="1050" dirty="0">
                <a:latin typeface="Arial" panose="020B0604020202020204" pitchFamily="34" charset="0"/>
                <a:cs typeface="Arial" panose="020B0604020202020204" pitchFamily="34" charset="0"/>
              </a:rPr>
              <a:t>If perforation occurs, treatment depends on location and size of perforation</a:t>
            </a:r>
          </a:p>
          <a:p>
            <a:pPr marL="257175" lvl="2" indent="-128588" defTabSz="514337">
              <a:spcAft>
                <a:spcPts val="300"/>
              </a:spcAft>
              <a:buClr>
                <a:schemeClr val="accent1"/>
              </a:buClr>
              <a:buFont typeface="TD Graphik Regular" panose="020B0503030202060203" pitchFamily="34" charset="0"/>
              <a:buChar char="–"/>
              <a:defRPr/>
            </a:pPr>
            <a:r>
              <a:rPr lang="en-US" sz="900" dirty="0">
                <a:latin typeface="Arial" panose="020B0604020202020204" pitchFamily="34" charset="0"/>
                <a:cs typeface="Arial" panose="020B0604020202020204" pitchFamily="34" charset="0"/>
              </a:rPr>
              <a:t>Small: Watch and wait</a:t>
            </a:r>
          </a:p>
          <a:p>
            <a:pPr marL="257175" lvl="2" indent="-128588" defTabSz="514337">
              <a:spcAft>
                <a:spcPts val="300"/>
              </a:spcAft>
              <a:buClr>
                <a:schemeClr val="accent1"/>
              </a:buClr>
              <a:buFont typeface="TD Graphik Regular" panose="020B0503030202060203" pitchFamily="34" charset="0"/>
              <a:buChar char="–"/>
              <a:defRPr/>
            </a:pPr>
            <a:r>
              <a:rPr lang="en-US" sz="900" dirty="0">
                <a:latin typeface="Arial" panose="020B0604020202020204" pitchFamily="34" charset="0"/>
                <a:cs typeface="Arial" panose="020B0604020202020204" pitchFamily="34" charset="0"/>
              </a:rPr>
              <a:t>Large: Covered stent, vascular occlusion devices, balloon tamponade</a:t>
            </a:r>
          </a:p>
        </p:txBody>
      </p:sp>
      <p:sp>
        <p:nvSpPr>
          <p:cNvPr id="21" name="Footer Placeholder 20">
            <a:extLst>
              <a:ext uri="{FF2B5EF4-FFF2-40B4-BE49-F238E27FC236}">
                <a16:creationId xmlns:a16="http://schemas.microsoft.com/office/drawing/2014/main" id="{8A63A77C-86F7-65BB-538C-851FF2FD0A64}"/>
              </a:ext>
            </a:extLst>
          </p:cNvPr>
          <p:cNvSpPr>
            <a:spLocks noGrp="1"/>
          </p:cNvSpPr>
          <p:nvPr>
            <p:ph type="ftr" sz="quarter" idx="13"/>
          </p:nvPr>
        </p:nvSpPr>
        <p:spPr bwMode="gray">
          <a:xfrm>
            <a:off x="3950208" y="4965192"/>
            <a:ext cx="3108960" cy="182880"/>
          </a:xfrm>
          <a:prstGeom prst="rect">
            <a:avLst/>
          </a:prstGeom>
        </p:spPr>
        <p:txBody>
          <a:bodyPr vert="horz" lIns="0" tIns="0" rIns="0" bIns="0" rtlCol="0" anchor="ctr"/>
          <a:lstStyle>
            <a:defPPr>
              <a:defRPr lang="en-US"/>
            </a:defPPr>
            <a:lvl1pPr algn="l" rtl="0" fontAlgn="base">
              <a:spcBef>
                <a:spcPct val="0"/>
              </a:spcBef>
              <a:spcAft>
                <a:spcPct val="0"/>
              </a:spcAft>
              <a:defRPr sz="700" kern="1200">
                <a:solidFill>
                  <a:schemeClr val="accent6"/>
                </a:solidFill>
                <a:latin typeface="Arial" charset="0"/>
                <a:ea typeface="+mn-ea"/>
                <a:cs typeface="+mn-cs"/>
              </a:defRPr>
            </a:lvl1pPr>
            <a:lvl2pPr marL="342900" algn="l" rtl="0" fontAlgn="base">
              <a:spcBef>
                <a:spcPct val="0"/>
              </a:spcBef>
              <a:spcAft>
                <a:spcPct val="0"/>
              </a:spcAft>
              <a:defRPr kern="1200">
                <a:solidFill>
                  <a:schemeClr val="tx1"/>
                </a:solidFill>
                <a:latin typeface="Arial" charset="0"/>
                <a:ea typeface="+mn-ea"/>
                <a:cs typeface="+mn-cs"/>
              </a:defRPr>
            </a:lvl2pPr>
            <a:lvl3pPr marL="685800" algn="l" rtl="0" fontAlgn="base">
              <a:spcBef>
                <a:spcPct val="0"/>
              </a:spcBef>
              <a:spcAft>
                <a:spcPct val="0"/>
              </a:spcAft>
              <a:defRPr kern="1200">
                <a:solidFill>
                  <a:schemeClr val="tx1"/>
                </a:solidFill>
                <a:latin typeface="Arial" charset="0"/>
                <a:ea typeface="+mn-ea"/>
                <a:cs typeface="+mn-cs"/>
              </a:defRPr>
            </a:lvl3pPr>
            <a:lvl4pPr marL="1028700" algn="l" rtl="0" fontAlgn="base">
              <a:spcBef>
                <a:spcPct val="0"/>
              </a:spcBef>
              <a:spcAft>
                <a:spcPct val="0"/>
              </a:spcAft>
              <a:defRPr kern="1200">
                <a:solidFill>
                  <a:schemeClr val="tx1"/>
                </a:solidFill>
                <a:latin typeface="Arial" charset="0"/>
                <a:ea typeface="+mn-ea"/>
                <a:cs typeface="+mn-cs"/>
              </a:defRPr>
            </a:lvl4pPr>
            <a:lvl5pPr marL="1371600" algn="l" rtl="0" fontAlgn="base">
              <a:spcBef>
                <a:spcPct val="0"/>
              </a:spcBef>
              <a:spcAft>
                <a:spcPct val="0"/>
              </a:spcAft>
              <a:defRPr kern="1200">
                <a:solidFill>
                  <a:schemeClr val="tx1"/>
                </a:solidFill>
                <a:latin typeface="Arial" charset="0"/>
                <a:ea typeface="+mn-ea"/>
                <a:cs typeface="+mn-cs"/>
              </a:defRPr>
            </a:lvl5pPr>
            <a:lvl6pPr marL="1714500" algn="l" defTabSz="685800" rtl="0" eaLnBrk="1" latinLnBrk="0" hangingPunct="1">
              <a:defRPr kern="1200">
                <a:solidFill>
                  <a:schemeClr val="tx1"/>
                </a:solidFill>
                <a:latin typeface="Arial" charset="0"/>
                <a:ea typeface="+mn-ea"/>
                <a:cs typeface="+mn-cs"/>
              </a:defRPr>
            </a:lvl6pPr>
            <a:lvl7pPr marL="2057400" algn="l" defTabSz="685800" rtl="0" eaLnBrk="1" latinLnBrk="0" hangingPunct="1">
              <a:defRPr kern="1200">
                <a:solidFill>
                  <a:schemeClr val="tx1"/>
                </a:solidFill>
                <a:latin typeface="Arial" charset="0"/>
                <a:ea typeface="+mn-ea"/>
                <a:cs typeface="+mn-cs"/>
              </a:defRPr>
            </a:lvl7pPr>
            <a:lvl8pPr marL="2400300" algn="l" defTabSz="685800" rtl="0" eaLnBrk="1" latinLnBrk="0" hangingPunct="1">
              <a:defRPr kern="1200">
                <a:solidFill>
                  <a:schemeClr val="tx1"/>
                </a:solidFill>
                <a:latin typeface="Arial" charset="0"/>
                <a:ea typeface="+mn-ea"/>
                <a:cs typeface="+mn-cs"/>
              </a:defRPr>
            </a:lvl8pPr>
            <a:lvl9pPr marL="2743200" algn="l" defTabSz="685800" rtl="0" eaLnBrk="1" latinLnBrk="0" hangingPunct="1">
              <a:defRPr kern="1200">
                <a:solidFill>
                  <a:schemeClr val="tx1"/>
                </a:solidFill>
                <a:latin typeface="Arial" charset="0"/>
                <a:ea typeface="+mn-ea"/>
                <a:cs typeface="+mn-cs"/>
              </a:defRPr>
            </a:lvl9pPr>
          </a:lstStyle>
          <a:p>
            <a:r>
              <a:rPr lang="en-US"/>
              <a:t>DOC-0555472 Rev B</a:t>
            </a:r>
            <a:endParaRPr lang="en-US" dirty="0"/>
          </a:p>
        </p:txBody>
      </p:sp>
      <p:sp>
        <p:nvSpPr>
          <p:cNvPr id="22" name="Slide Number Placeholder 21">
            <a:extLst>
              <a:ext uri="{FF2B5EF4-FFF2-40B4-BE49-F238E27FC236}">
                <a16:creationId xmlns:a16="http://schemas.microsoft.com/office/drawing/2014/main" id="{3B675933-55C5-EF3F-B4CE-41F9CA8262F4}"/>
              </a:ext>
            </a:extLst>
          </p:cNvPr>
          <p:cNvSpPr>
            <a:spLocks noGrp="1"/>
          </p:cNvSpPr>
          <p:nvPr>
            <p:ph type="sldNum" sz="quarter" idx="12"/>
          </p:nvPr>
        </p:nvSpPr>
        <p:spPr/>
        <p:txBody>
          <a:bodyPr/>
          <a:lstStyle/>
          <a:p>
            <a:fld id="{CDBA9528-BCFE-1E43-A37D-912FF3C527A6}" type="slidenum">
              <a:rPr lang="en-US" smtClean="0"/>
              <a:pPr/>
              <a:t>108</a:t>
            </a:fld>
            <a:endParaRPr lang="en-US" dirty="0"/>
          </a:p>
        </p:txBody>
      </p:sp>
    </p:spTree>
    <p:custDataLst>
      <p:tags r:id="rId1"/>
    </p:custDataLst>
    <p:extLst>
      <p:ext uri="{BB962C8B-B14F-4D97-AF65-F5344CB8AC3E}">
        <p14:creationId xmlns:p14="http://schemas.microsoft.com/office/powerpoint/2010/main" val="332516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10896"/>
            <a:ext cx="8046318" cy="685800"/>
          </a:xfrm>
        </p:spPr>
        <p:txBody>
          <a:bodyPr/>
          <a:lstStyle/>
          <a:p>
            <a:r>
              <a:rPr lang="en-US" dirty="0"/>
              <a:t>Embolization of device</a:t>
            </a:r>
          </a:p>
        </p:txBody>
      </p:sp>
      <p:sp>
        <p:nvSpPr>
          <p:cNvPr id="15" name="Content Placeholder 10">
            <a:extLst>
              <a:ext uri="{FF2B5EF4-FFF2-40B4-BE49-F238E27FC236}">
                <a16:creationId xmlns:a16="http://schemas.microsoft.com/office/drawing/2014/main" id="{B670DFDD-61CD-F355-B358-6C6F7961BD91}"/>
              </a:ext>
            </a:extLst>
          </p:cNvPr>
          <p:cNvSpPr txBox="1">
            <a:spLocks/>
          </p:cNvSpPr>
          <p:nvPr/>
        </p:nvSpPr>
        <p:spPr bwMode="gray">
          <a:xfrm>
            <a:off x="2691811" y="4228112"/>
            <a:ext cx="1536801" cy="2988064"/>
          </a:xfrm>
          <a:prstGeom prst="rect">
            <a:avLst/>
          </a:prstGeom>
        </p:spPr>
        <p:txBody>
          <a:bodyPr vert="horz" lIns="0" tIns="0" rIns="0" bIns="0" rtlCol="0">
            <a:noAutofit/>
          </a:bodyPr>
          <a:lstStyle>
            <a:lvl1pPr marL="230712" indent="-230712" algn="l" defTabSz="609585" rtl="0" eaLnBrk="1" latinLnBrk="0" hangingPunct="1">
              <a:lnSpc>
                <a:spcPct val="100000"/>
              </a:lnSpc>
              <a:spcBef>
                <a:spcPts val="800"/>
              </a:spcBef>
              <a:buClr>
                <a:schemeClr val="accent1"/>
              </a:buClr>
              <a:buSzPct val="110000"/>
              <a:buFont typeface="Wingdings" charset="2"/>
              <a:buChar char="§"/>
              <a:defRPr sz="1867" kern="1200" baseline="0">
                <a:solidFill>
                  <a:schemeClr val="tx1"/>
                </a:solidFill>
                <a:latin typeface="+mn-lt"/>
                <a:ea typeface="+mn-ea"/>
                <a:cs typeface="+mn-cs"/>
              </a:defRPr>
            </a:lvl1pPr>
            <a:lvl2pPr marL="452955" indent="-222245" algn="l" defTabSz="609585" rtl="0" eaLnBrk="1" latinLnBrk="0" hangingPunct="1">
              <a:lnSpc>
                <a:spcPct val="100000"/>
              </a:lnSpc>
              <a:spcBef>
                <a:spcPts val="800"/>
              </a:spcBef>
              <a:buClr>
                <a:schemeClr val="accent1"/>
              </a:buClr>
              <a:buFont typeface="Arial"/>
              <a:buChar char="–"/>
              <a:defRPr sz="1867" kern="1200" baseline="0">
                <a:solidFill>
                  <a:schemeClr val="tx1"/>
                </a:solidFill>
                <a:latin typeface="+mn-lt"/>
                <a:ea typeface="+mn-ea"/>
                <a:cs typeface="+mn-cs"/>
              </a:defRPr>
            </a:lvl2pPr>
            <a:lvl3pPr marL="683667" indent="-230712" algn="l" defTabSz="609585" rtl="0" eaLnBrk="1" latinLnBrk="0" hangingPunct="1">
              <a:lnSpc>
                <a:spcPct val="100000"/>
              </a:lnSpc>
              <a:spcBef>
                <a:spcPts val="800"/>
              </a:spcBef>
              <a:buClr>
                <a:schemeClr val="accent1"/>
              </a:buClr>
              <a:buSzPct val="110000"/>
              <a:buFont typeface="Wingdings" charset="2"/>
              <a:buChar char="§"/>
              <a:defRPr sz="1867" kern="1200" baseline="0">
                <a:solidFill>
                  <a:schemeClr val="tx1"/>
                </a:solidFill>
                <a:latin typeface="+mn-lt"/>
                <a:ea typeface="+mn-ea"/>
                <a:cs typeface="+mn-cs"/>
              </a:defRPr>
            </a:lvl3pPr>
            <a:lvl4pPr marL="914377" indent="-230712" algn="l" defTabSz="609585" rtl="0" eaLnBrk="1" latinLnBrk="0" hangingPunct="1">
              <a:lnSpc>
                <a:spcPct val="100000"/>
              </a:lnSpc>
              <a:spcBef>
                <a:spcPts val="800"/>
              </a:spcBef>
              <a:buClr>
                <a:schemeClr val="accent1"/>
              </a:buClr>
              <a:buFont typeface="Arial"/>
              <a:buChar char="–"/>
              <a:defRPr sz="1867" kern="1200" baseline="0">
                <a:solidFill>
                  <a:schemeClr val="tx1"/>
                </a:solidFill>
                <a:latin typeface="+mn-lt"/>
                <a:ea typeface="+mn-ea"/>
                <a:cs typeface="+mn-cs"/>
              </a:defRPr>
            </a:lvl4pPr>
            <a:lvl5pPr marL="1145089" indent="-230712" algn="l" defTabSz="609585" rtl="0" eaLnBrk="1" latinLnBrk="0" hangingPunct="1">
              <a:lnSpc>
                <a:spcPct val="100000"/>
              </a:lnSpc>
              <a:spcBef>
                <a:spcPts val="800"/>
              </a:spcBef>
              <a:buClr>
                <a:schemeClr val="accent1"/>
              </a:buClr>
              <a:buSzPct val="110000"/>
              <a:buFont typeface="Wingdings" charset="2"/>
              <a:buChar char="§"/>
              <a:defRPr sz="1867" kern="1200" baseline="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indent="0" fontAlgn="auto">
              <a:spcAft>
                <a:spcPts val="0"/>
              </a:spcAft>
              <a:buNone/>
            </a:pPr>
            <a:endParaRPr lang="en-US" sz="1400" dirty="0"/>
          </a:p>
        </p:txBody>
      </p:sp>
      <p:sp>
        <p:nvSpPr>
          <p:cNvPr id="17" name="Content Placeholder 10">
            <a:extLst>
              <a:ext uri="{FF2B5EF4-FFF2-40B4-BE49-F238E27FC236}">
                <a16:creationId xmlns:a16="http://schemas.microsoft.com/office/drawing/2014/main" id="{83AE8426-0E60-AC6D-692B-E76AFCA432A6}"/>
              </a:ext>
            </a:extLst>
          </p:cNvPr>
          <p:cNvSpPr txBox="1">
            <a:spLocks/>
          </p:cNvSpPr>
          <p:nvPr/>
        </p:nvSpPr>
        <p:spPr bwMode="gray">
          <a:xfrm>
            <a:off x="7046020" y="4228112"/>
            <a:ext cx="1727696" cy="2988064"/>
          </a:xfrm>
          <a:prstGeom prst="rect">
            <a:avLst/>
          </a:prstGeom>
        </p:spPr>
        <p:txBody>
          <a:bodyPr vert="horz" lIns="0" tIns="0" rIns="0" bIns="0" rtlCol="0">
            <a:noAutofit/>
          </a:bodyPr>
          <a:lstStyle>
            <a:lvl1pPr marL="230712" indent="-230712" algn="l" defTabSz="609585" rtl="0" eaLnBrk="1" latinLnBrk="0" hangingPunct="1">
              <a:lnSpc>
                <a:spcPct val="100000"/>
              </a:lnSpc>
              <a:spcBef>
                <a:spcPts val="800"/>
              </a:spcBef>
              <a:buClr>
                <a:schemeClr val="accent1"/>
              </a:buClr>
              <a:buSzPct val="110000"/>
              <a:buFont typeface="Wingdings" charset="2"/>
              <a:buChar char="§"/>
              <a:defRPr sz="1867" kern="1200" baseline="0">
                <a:solidFill>
                  <a:schemeClr val="tx1"/>
                </a:solidFill>
                <a:latin typeface="+mn-lt"/>
                <a:ea typeface="+mn-ea"/>
                <a:cs typeface="+mn-cs"/>
              </a:defRPr>
            </a:lvl1pPr>
            <a:lvl2pPr marL="452955" indent="-222245" algn="l" defTabSz="609585" rtl="0" eaLnBrk="1" latinLnBrk="0" hangingPunct="1">
              <a:lnSpc>
                <a:spcPct val="100000"/>
              </a:lnSpc>
              <a:spcBef>
                <a:spcPts val="800"/>
              </a:spcBef>
              <a:buClr>
                <a:schemeClr val="accent1"/>
              </a:buClr>
              <a:buFont typeface="Arial"/>
              <a:buChar char="–"/>
              <a:defRPr sz="1867" kern="1200" baseline="0">
                <a:solidFill>
                  <a:schemeClr val="tx1"/>
                </a:solidFill>
                <a:latin typeface="+mn-lt"/>
                <a:ea typeface="+mn-ea"/>
                <a:cs typeface="+mn-cs"/>
              </a:defRPr>
            </a:lvl2pPr>
            <a:lvl3pPr marL="683667" indent="-230712" algn="l" defTabSz="609585" rtl="0" eaLnBrk="1" latinLnBrk="0" hangingPunct="1">
              <a:lnSpc>
                <a:spcPct val="100000"/>
              </a:lnSpc>
              <a:spcBef>
                <a:spcPts val="800"/>
              </a:spcBef>
              <a:buClr>
                <a:schemeClr val="accent1"/>
              </a:buClr>
              <a:buSzPct val="110000"/>
              <a:buFont typeface="Wingdings" charset="2"/>
              <a:buChar char="§"/>
              <a:defRPr sz="1867" kern="1200" baseline="0">
                <a:solidFill>
                  <a:schemeClr val="tx1"/>
                </a:solidFill>
                <a:latin typeface="+mn-lt"/>
                <a:ea typeface="+mn-ea"/>
                <a:cs typeface="+mn-cs"/>
              </a:defRPr>
            </a:lvl3pPr>
            <a:lvl4pPr marL="914377" indent="-230712" algn="l" defTabSz="609585" rtl="0" eaLnBrk="1" latinLnBrk="0" hangingPunct="1">
              <a:lnSpc>
                <a:spcPct val="100000"/>
              </a:lnSpc>
              <a:spcBef>
                <a:spcPts val="800"/>
              </a:spcBef>
              <a:buClr>
                <a:schemeClr val="accent1"/>
              </a:buClr>
              <a:buFont typeface="Arial"/>
              <a:buChar char="–"/>
              <a:defRPr sz="1867" kern="1200" baseline="0">
                <a:solidFill>
                  <a:schemeClr val="tx1"/>
                </a:solidFill>
                <a:latin typeface="+mn-lt"/>
                <a:ea typeface="+mn-ea"/>
                <a:cs typeface="+mn-cs"/>
              </a:defRPr>
            </a:lvl4pPr>
            <a:lvl5pPr marL="1145089" indent="-230712" algn="l" defTabSz="609585" rtl="0" eaLnBrk="1" latinLnBrk="0" hangingPunct="1">
              <a:lnSpc>
                <a:spcPct val="100000"/>
              </a:lnSpc>
              <a:spcBef>
                <a:spcPts val="800"/>
              </a:spcBef>
              <a:buClr>
                <a:schemeClr val="accent1"/>
              </a:buClr>
              <a:buSzPct val="110000"/>
              <a:buFont typeface="Wingdings" charset="2"/>
              <a:buChar char="§"/>
              <a:defRPr sz="1867" kern="1200" baseline="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indent="0" fontAlgn="auto">
              <a:spcAft>
                <a:spcPts val="0"/>
              </a:spcAft>
              <a:buNone/>
            </a:pPr>
            <a:endParaRPr lang="en-US" sz="1400" dirty="0"/>
          </a:p>
        </p:txBody>
      </p:sp>
      <p:grpSp>
        <p:nvGrpSpPr>
          <p:cNvPr id="9" name="Group 8">
            <a:extLst>
              <a:ext uri="{FF2B5EF4-FFF2-40B4-BE49-F238E27FC236}">
                <a16:creationId xmlns:a16="http://schemas.microsoft.com/office/drawing/2014/main" id="{C7719886-A07A-96C9-B369-7C120047221B}"/>
              </a:ext>
            </a:extLst>
          </p:cNvPr>
          <p:cNvGrpSpPr/>
          <p:nvPr/>
        </p:nvGrpSpPr>
        <p:grpSpPr>
          <a:xfrm>
            <a:off x="644889" y="1449246"/>
            <a:ext cx="7926696" cy="2512613"/>
            <a:chOff x="644889" y="1449246"/>
            <a:chExt cx="7926696" cy="2512613"/>
          </a:xfrm>
        </p:grpSpPr>
        <p:grpSp>
          <p:nvGrpSpPr>
            <p:cNvPr id="3" name="Group 2">
              <a:extLst>
                <a:ext uri="{FF2B5EF4-FFF2-40B4-BE49-F238E27FC236}">
                  <a16:creationId xmlns:a16="http://schemas.microsoft.com/office/drawing/2014/main" id="{8C05497F-A0F6-498E-4842-963FF149E8A7}"/>
                </a:ext>
              </a:extLst>
            </p:cNvPr>
            <p:cNvGrpSpPr/>
            <p:nvPr/>
          </p:nvGrpSpPr>
          <p:grpSpPr>
            <a:xfrm>
              <a:off x="644889" y="1449246"/>
              <a:ext cx="1977067" cy="2512613"/>
              <a:chOff x="548639" y="1449246"/>
              <a:chExt cx="1977067" cy="2512613"/>
            </a:xfrm>
          </p:grpSpPr>
          <p:sp>
            <p:nvSpPr>
              <p:cNvPr id="46" name="Rounded Rectangle 29">
                <a:extLst>
                  <a:ext uri="{FF2B5EF4-FFF2-40B4-BE49-F238E27FC236}">
                    <a16:creationId xmlns:a16="http://schemas.microsoft.com/office/drawing/2014/main" id="{8480E910-C956-97B9-37A3-81CCC4B523F1}"/>
                  </a:ext>
                </a:extLst>
              </p:cNvPr>
              <p:cNvSpPr/>
              <p:nvPr/>
            </p:nvSpPr>
            <p:spPr>
              <a:xfrm>
                <a:off x="548639" y="1449246"/>
                <a:ext cx="1977067" cy="2512613"/>
              </a:xfrm>
              <a:prstGeom prst="roundRect">
                <a:avLst>
                  <a:gd name="adj" fmla="val 3012"/>
                </a:avLst>
              </a:prstGeom>
              <a:gradFill flip="none" rotWithShape="1">
                <a:gsLst>
                  <a:gs pos="23000">
                    <a:schemeClr val="bg2">
                      <a:lumMod val="20000"/>
                      <a:lumOff val="80000"/>
                    </a:schemeClr>
                  </a:gs>
                  <a:gs pos="95000">
                    <a:schemeClr val="bg1">
                      <a:alpha val="0"/>
                    </a:schemeClr>
                  </a:gs>
                </a:gsLst>
                <a:lin ang="5400000" scaled="1"/>
                <a:tileRect/>
              </a:gradFill>
              <a:ln w="44450">
                <a:gradFill flip="none" rotWithShape="1">
                  <a:gsLst>
                    <a:gs pos="21000">
                      <a:schemeClr val="accent1">
                        <a:lumMod val="5000"/>
                        <a:lumOff val="95000"/>
                        <a:alpha val="0"/>
                      </a:schemeClr>
                    </a:gs>
                    <a:gs pos="74000">
                      <a:schemeClr val="bg1"/>
                    </a:gs>
                    <a:gs pos="82000">
                      <a:schemeClr val="bg1"/>
                    </a:gs>
                    <a:gs pos="100000">
                      <a:schemeClr val="bg1"/>
                    </a:gs>
                  </a:gsLst>
                  <a:lin ang="16200000" scaled="1"/>
                  <a:tileRect/>
                </a:grad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fontAlgn="base">
                  <a:spcBef>
                    <a:spcPct val="0"/>
                  </a:spcBef>
                  <a:spcAft>
                    <a:spcPts val="225"/>
                  </a:spcAft>
                </a:pPr>
                <a:endParaRPr lang="en-US" sz="675" dirty="0">
                  <a:solidFill>
                    <a:schemeClr val="tx1"/>
                  </a:solidFill>
                  <a:latin typeface="Arial" panose="020B060402020202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A23CAA84-5D9D-4848-C2C5-F81644D599AC}"/>
                  </a:ext>
                </a:extLst>
              </p:cNvPr>
              <p:cNvSpPr txBox="1"/>
              <p:nvPr/>
            </p:nvSpPr>
            <p:spPr>
              <a:xfrm>
                <a:off x="652571" y="1640670"/>
                <a:ext cx="1769203" cy="646331"/>
              </a:xfrm>
              <a:prstGeom prst="rect">
                <a:avLst/>
              </a:prstGeom>
              <a:noFill/>
            </p:spPr>
            <p:txBody>
              <a:bodyPr wrap="square" rtlCol="0">
                <a:spAutoFit/>
              </a:bodyPr>
              <a:lstStyle/>
              <a:p>
                <a:pPr marL="5954" lvl="1" defTabSz="514337">
                  <a:spcAft>
                    <a:spcPts val="300"/>
                  </a:spcAft>
                  <a:buClr>
                    <a:srgbClr val="346583"/>
                  </a:buClr>
                  <a:defRPr/>
                </a:pPr>
                <a:r>
                  <a:rPr lang="en-US" sz="1200" dirty="0">
                    <a:latin typeface="Arial" panose="020B0604020202020204" pitchFamily="34" charset="0"/>
                    <a:cs typeface="Arial" panose="020B0604020202020204" pitchFamily="34" charset="0"/>
                  </a:rPr>
                  <a:t>Maintain guidewire position through the device</a:t>
                </a:r>
              </a:p>
            </p:txBody>
          </p:sp>
        </p:grpSp>
        <p:grpSp>
          <p:nvGrpSpPr>
            <p:cNvPr id="4" name="Group 3">
              <a:extLst>
                <a:ext uri="{FF2B5EF4-FFF2-40B4-BE49-F238E27FC236}">
                  <a16:creationId xmlns:a16="http://schemas.microsoft.com/office/drawing/2014/main" id="{5DD51F05-B91F-4A86-E7CE-1A37C8CB6D4D}"/>
                </a:ext>
              </a:extLst>
            </p:cNvPr>
            <p:cNvGrpSpPr/>
            <p:nvPr/>
          </p:nvGrpSpPr>
          <p:grpSpPr>
            <a:xfrm>
              <a:off x="2631309" y="1449246"/>
              <a:ext cx="1977067" cy="2512613"/>
              <a:chOff x="2631309" y="1459965"/>
              <a:chExt cx="1977067" cy="2512613"/>
            </a:xfrm>
          </p:grpSpPr>
          <p:sp>
            <p:nvSpPr>
              <p:cNvPr id="48" name="Rounded Rectangle 37">
                <a:extLst>
                  <a:ext uri="{FF2B5EF4-FFF2-40B4-BE49-F238E27FC236}">
                    <a16:creationId xmlns:a16="http://schemas.microsoft.com/office/drawing/2014/main" id="{53DFE47E-DBFA-1240-224C-578E9F94852E}"/>
                  </a:ext>
                </a:extLst>
              </p:cNvPr>
              <p:cNvSpPr/>
              <p:nvPr/>
            </p:nvSpPr>
            <p:spPr>
              <a:xfrm>
                <a:off x="2631309" y="1459965"/>
                <a:ext cx="1977067" cy="2512613"/>
              </a:xfrm>
              <a:prstGeom prst="roundRect">
                <a:avLst>
                  <a:gd name="adj" fmla="val 3440"/>
                </a:avLst>
              </a:prstGeom>
              <a:gradFill flip="none" rotWithShape="1">
                <a:gsLst>
                  <a:gs pos="23000">
                    <a:schemeClr val="tx2">
                      <a:lumMod val="20000"/>
                      <a:lumOff val="80000"/>
                    </a:schemeClr>
                  </a:gs>
                  <a:gs pos="95000">
                    <a:schemeClr val="bg1">
                      <a:alpha val="0"/>
                    </a:schemeClr>
                  </a:gs>
                </a:gsLst>
                <a:lin ang="5400000" scaled="1"/>
                <a:tileRect/>
              </a:gradFill>
              <a:ln w="44450">
                <a:gradFill flip="none" rotWithShape="1">
                  <a:gsLst>
                    <a:gs pos="21000">
                      <a:schemeClr val="accent1">
                        <a:lumMod val="5000"/>
                        <a:lumOff val="95000"/>
                        <a:alpha val="0"/>
                      </a:schemeClr>
                    </a:gs>
                    <a:gs pos="74000">
                      <a:schemeClr val="bg1"/>
                    </a:gs>
                    <a:gs pos="82000">
                      <a:schemeClr val="bg1"/>
                    </a:gs>
                    <a:gs pos="100000">
                      <a:schemeClr val="bg1"/>
                    </a:gs>
                  </a:gsLst>
                  <a:lin ang="16200000" scaled="1"/>
                  <a:tileRect/>
                </a:grad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fontAlgn="base">
                  <a:spcBef>
                    <a:spcPct val="0"/>
                  </a:spcBef>
                  <a:spcAft>
                    <a:spcPts val="225"/>
                  </a:spcAft>
                </a:pPr>
                <a:endParaRPr lang="en-US" sz="675" dirty="0">
                  <a:solidFill>
                    <a:schemeClr val="tx1"/>
                  </a:solidFill>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B7B11350-621B-E826-B6D1-0E5392EAF061}"/>
                  </a:ext>
                </a:extLst>
              </p:cNvPr>
              <p:cNvSpPr txBox="1"/>
              <p:nvPr/>
            </p:nvSpPr>
            <p:spPr>
              <a:xfrm>
                <a:off x="2745177" y="1640670"/>
                <a:ext cx="1749331" cy="461665"/>
              </a:xfrm>
              <a:prstGeom prst="rect">
                <a:avLst/>
              </a:prstGeom>
              <a:noFill/>
            </p:spPr>
            <p:txBody>
              <a:bodyPr wrap="square" rtlCol="0">
                <a:spAutoFit/>
              </a:bodyPr>
              <a:lstStyle/>
              <a:p>
                <a:pPr defTabSz="685800" fontAlgn="auto">
                  <a:spcAft>
                    <a:spcPts val="0"/>
                  </a:spcAft>
                  <a:defRPr/>
                </a:pPr>
                <a:r>
                  <a:rPr lang="en-US" sz="1200" dirty="0">
                    <a:solidFill>
                      <a:srgbClr val="000000"/>
                    </a:solidFill>
                  </a:rPr>
                  <a:t>Assess patient hemodynamic stability</a:t>
                </a:r>
              </a:p>
            </p:txBody>
          </p:sp>
        </p:grpSp>
        <p:grpSp>
          <p:nvGrpSpPr>
            <p:cNvPr id="7" name="Group 6">
              <a:extLst>
                <a:ext uri="{FF2B5EF4-FFF2-40B4-BE49-F238E27FC236}">
                  <a16:creationId xmlns:a16="http://schemas.microsoft.com/office/drawing/2014/main" id="{7F49B5D0-827C-CE00-3184-B13729FDF67A}"/>
                </a:ext>
              </a:extLst>
            </p:cNvPr>
            <p:cNvGrpSpPr/>
            <p:nvPr/>
          </p:nvGrpSpPr>
          <p:grpSpPr>
            <a:xfrm>
              <a:off x="4608101" y="1449246"/>
              <a:ext cx="1977067" cy="2512611"/>
              <a:chOff x="4713979" y="1459965"/>
              <a:chExt cx="1977067" cy="2512611"/>
            </a:xfrm>
          </p:grpSpPr>
          <p:sp>
            <p:nvSpPr>
              <p:cNvPr id="42" name="Rounded Rectangle 37">
                <a:extLst>
                  <a:ext uri="{FF2B5EF4-FFF2-40B4-BE49-F238E27FC236}">
                    <a16:creationId xmlns:a16="http://schemas.microsoft.com/office/drawing/2014/main" id="{E35D42AA-5EC0-FEB6-7118-99746D80AA0B}"/>
                  </a:ext>
                </a:extLst>
              </p:cNvPr>
              <p:cNvSpPr/>
              <p:nvPr/>
            </p:nvSpPr>
            <p:spPr>
              <a:xfrm>
                <a:off x="4713979" y="1459965"/>
                <a:ext cx="1977067" cy="2512611"/>
              </a:xfrm>
              <a:prstGeom prst="roundRect">
                <a:avLst>
                  <a:gd name="adj" fmla="val 4296"/>
                </a:avLst>
              </a:prstGeom>
              <a:gradFill flip="none" rotWithShape="1">
                <a:gsLst>
                  <a:gs pos="23000">
                    <a:schemeClr val="accent4">
                      <a:lumMod val="20000"/>
                      <a:lumOff val="80000"/>
                    </a:schemeClr>
                  </a:gs>
                  <a:gs pos="95000">
                    <a:schemeClr val="bg1">
                      <a:alpha val="0"/>
                    </a:schemeClr>
                  </a:gs>
                </a:gsLst>
                <a:lin ang="5400000" scaled="1"/>
                <a:tileRect/>
              </a:gradFill>
              <a:ln w="44450">
                <a:gradFill flip="none" rotWithShape="1">
                  <a:gsLst>
                    <a:gs pos="21000">
                      <a:schemeClr val="accent1">
                        <a:lumMod val="5000"/>
                        <a:lumOff val="95000"/>
                        <a:alpha val="0"/>
                      </a:schemeClr>
                    </a:gs>
                    <a:gs pos="74000">
                      <a:schemeClr val="bg1"/>
                    </a:gs>
                    <a:gs pos="82000">
                      <a:schemeClr val="bg1"/>
                    </a:gs>
                    <a:gs pos="100000">
                      <a:schemeClr val="bg1"/>
                    </a:gs>
                  </a:gsLst>
                  <a:lin ang="16200000" scaled="1"/>
                  <a:tileRect/>
                </a:grad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fontAlgn="base">
                  <a:spcBef>
                    <a:spcPct val="0"/>
                  </a:spcBef>
                  <a:spcAft>
                    <a:spcPts val="225"/>
                  </a:spcAft>
                </a:pPr>
                <a:endParaRPr lang="en-US" sz="675" dirty="0">
                  <a:solidFill>
                    <a:schemeClr val="tx1"/>
                  </a:solidFill>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249915EF-0E0C-E7BB-28EB-DF84AA57BA94}"/>
                  </a:ext>
                </a:extLst>
              </p:cNvPr>
              <p:cNvSpPr txBox="1"/>
              <p:nvPr/>
            </p:nvSpPr>
            <p:spPr>
              <a:xfrm>
                <a:off x="4827847" y="1640670"/>
                <a:ext cx="1749331" cy="830997"/>
              </a:xfrm>
              <a:prstGeom prst="rect">
                <a:avLst/>
              </a:prstGeom>
              <a:noFill/>
            </p:spPr>
            <p:txBody>
              <a:bodyPr wrap="square" rtlCol="0">
                <a:spAutoFit/>
              </a:bodyPr>
              <a:lstStyle/>
              <a:p>
                <a:pPr defTabSz="685800" fontAlgn="auto">
                  <a:spcAft>
                    <a:spcPts val="0"/>
                  </a:spcAft>
                  <a:defRPr/>
                </a:pPr>
                <a:r>
                  <a:rPr lang="en-US" sz="1200" dirty="0">
                    <a:solidFill>
                      <a:srgbClr val="000000"/>
                    </a:solidFill>
                  </a:rPr>
                  <a:t>If embolization into the ventricle, consider CPB and surgical intervention</a:t>
                </a:r>
              </a:p>
            </p:txBody>
          </p:sp>
        </p:grpSp>
        <p:grpSp>
          <p:nvGrpSpPr>
            <p:cNvPr id="8" name="Group 7">
              <a:extLst>
                <a:ext uri="{FF2B5EF4-FFF2-40B4-BE49-F238E27FC236}">
                  <a16:creationId xmlns:a16="http://schemas.microsoft.com/office/drawing/2014/main" id="{16D10CD2-F4C4-4695-5066-8467D364A9C0}"/>
                </a:ext>
              </a:extLst>
            </p:cNvPr>
            <p:cNvGrpSpPr/>
            <p:nvPr/>
          </p:nvGrpSpPr>
          <p:grpSpPr>
            <a:xfrm>
              <a:off x="6594518" y="1449246"/>
              <a:ext cx="1977067" cy="2512611"/>
              <a:chOff x="6796649" y="1459965"/>
              <a:chExt cx="1977067" cy="2512611"/>
            </a:xfrm>
          </p:grpSpPr>
          <p:sp>
            <p:nvSpPr>
              <p:cNvPr id="44" name="Rounded Rectangle 37">
                <a:extLst>
                  <a:ext uri="{FF2B5EF4-FFF2-40B4-BE49-F238E27FC236}">
                    <a16:creationId xmlns:a16="http://schemas.microsoft.com/office/drawing/2014/main" id="{607C05AA-8F97-9504-D378-0BF40DA2797D}"/>
                  </a:ext>
                </a:extLst>
              </p:cNvPr>
              <p:cNvSpPr/>
              <p:nvPr/>
            </p:nvSpPr>
            <p:spPr>
              <a:xfrm>
                <a:off x="6796649" y="1459965"/>
                <a:ext cx="1977067" cy="2512611"/>
              </a:xfrm>
              <a:prstGeom prst="roundRect">
                <a:avLst>
                  <a:gd name="adj" fmla="val 3466"/>
                </a:avLst>
              </a:prstGeom>
              <a:gradFill flip="none" rotWithShape="1">
                <a:gsLst>
                  <a:gs pos="23000">
                    <a:schemeClr val="accent3">
                      <a:lumMod val="20000"/>
                      <a:lumOff val="80000"/>
                    </a:schemeClr>
                  </a:gs>
                  <a:gs pos="95000">
                    <a:schemeClr val="bg1">
                      <a:alpha val="0"/>
                    </a:schemeClr>
                  </a:gs>
                </a:gsLst>
                <a:lin ang="5400000" scaled="1"/>
                <a:tileRect/>
              </a:gradFill>
              <a:ln w="44450">
                <a:gradFill flip="none" rotWithShape="1">
                  <a:gsLst>
                    <a:gs pos="21000">
                      <a:schemeClr val="accent1">
                        <a:lumMod val="5000"/>
                        <a:lumOff val="95000"/>
                        <a:alpha val="0"/>
                      </a:schemeClr>
                    </a:gs>
                    <a:gs pos="74000">
                      <a:schemeClr val="bg1"/>
                    </a:gs>
                    <a:gs pos="82000">
                      <a:schemeClr val="bg1"/>
                    </a:gs>
                    <a:gs pos="100000">
                      <a:schemeClr val="bg1"/>
                    </a:gs>
                  </a:gsLst>
                  <a:lin ang="16200000" scaled="1"/>
                  <a:tileRect/>
                </a:grad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fontAlgn="base">
                  <a:spcBef>
                    <a:spcPct val="0"/>
                  </a:spcBef>
                  <a:spcAft>
                    <a:spcPts val="225"/>
                  </a:spcAft>
                </a:pPr>
                <a:endParaRPr lang="en-US" sz="675" dirty="0">
                  <a:solidFill>
                    <a:schemeClr val="tx1"/>
                  </a:solidFill>
                  <a:latin typeface="Arial" panose="020B0604020202020204" pitchFamily="34" charset="0"/>
                  <a:cs typeface="Arial" panose="020B0604020202020204" pitchFamily="34" charset="0"/>
                </a:endParaRPr>
              </a:p>
            </p:txBody>
          </p:sp>
          <p:sp>
            <p:nvSpPr>
              <p:cNvPr id="41" name="TextBox 40">
                <a:extLst>
                  <a:ext uri="{FF2B5EF4-FFF2-40B4-BE49-F238E27FC236}">
                    <a16:creationId xmlns:a16="http://schemas.microsoft.com/office/drawing/2014/main" id="{F371894E-0587-6C82-B918-0AA92AA7300C}"/>
                  </a:ext>
                </a:extLst>
              </p:cNvPr>
              <p:cNvSpPr txBox="1"/>
              <p:nvPr/>
            </p:nvSpPr>
            <p:spPr>
              <a:xfrm>
                <a:off x="6910517" y="1640667"/>
                <a:ext cx="1749331" cy="1384995"/>
              </a:xfrm>
              <a:prstGeom prst="rect">
                <a:avLst/>
              </a:prstGeom>
              <a:noFill/>
            </p:spPr>
            <p:txBody>
              <a:bodyPr wrap="square" rtlCol="0">
                <a:spAutoFit/>
              </a:bodyPr>
              <a:lstStyle/>
              <a:p>
                <a:pPr defTabSz="685800" fontAlgn="auto">
                  <a:spcAft>
                    <a:spcPts val="0"/>
                  </a:spcAft>
                  <a:defRPr/>
                </a:pPr>
                <a:r>
                  <a:rPr lang="en-US" sz="1200" dirty="0">
                    <a:solidFill>
                      <a:srgbClr val="000000"/>
                    </a:solidFill>
                  </a:rPr>
                  <a:t>If embolization further into the pulmonic artery assess stability – if needed, consider CPB and surgical intervention</a:t>
                </a:r>
              </a:p>
              <a:p>
                <a:pPr marL="132160" lvl="1" indent="-126206" defTabSz="514337">
                  <a:spcAft>
                    <a:spcPts val="300"/>
                  </a:spcAft>
                  <a:buClr>
                    <a:schemeClr val="accent4"/>
                  </a:buClr>
                  <a:buFont typeface="Wingdings" pitchFamily="2" charset="2"/>
                  <a:buChar char="§"/>
                  <a:defRPr/>
                </a:pPr>
                <a:endParaRPr lang="en-US" sz="1200" dirty="0">
                  <a:latin typeface="Arial" panose="020B0604020202020204" pitchFamily="34" charset="0"/>
                  <a:cs typeface="Arial" panose="020B0604020202020204" pitchFamily="34" charset="0"/>
                </a:endParaRPr>
              </a:p>
            </p:txBody>
          </p:sp>
        </p:grpSp>
      </p:grpSp>
      <p:sp>
        <p:nvSpPr>
          <p:cNvPr id="5" name="Footer Placeholder 4">
            <a:extLst>
              <a:ext uri="{FF2B5EF4-FFF2-40B4-BE49-F238E27FC236}">
                <a16:creationId xmlns:a16="http://schemas.microsoft.com/office/drawing/2014/main" id="{A00A523A-D2FC-9198-B225-21B9D5B80552}"/>
              </a:ext>
            </a:extLst>
          </p:cNvPr>
          <p:cNvSpPr>
            <a:spLocks noGrp="1"/>
          </p:cNvSpPr>
          <p:nvPr>
            <p:ph type="ftr" sz="quarter" idx="13"/>
          </p:nvPr>
        </p:nvSpPr>
        <p:spPr bwMode="gray">
          <a:xfrm>
            <a:off x="3950208" y="4965192"/>
            <a:ext cx="3108960" cy="182880"/>
          </a:xfrm>
          <a:prstGeom prst="rect">
            <a:avLst/>
          </a:prstGeom>
        </p:spPr>
        <p:txBody>
          <a:bodyPr vert="horz" lIns="0" tIns="0" rIns="0" bIns="0" rtlCol="0" anchor="ctr"/>
          <a:lstStyle>
            <a:defPPr>
              <a:defRPr lang="en-US"/>
            </a:defPPr>
            <a:lvl1pPr algn="l" rtl="0" fontAlgn="base">
              <a:spcBef>
                <a:spcPct val="0"/>
              </a:spcBef>
              <a:spcAft>
                <a:spcPct val="0"/>
              </a:spcAft>
              <a:defRPr sz="700" kern="1200">
                <a:solidFill>
                  <a:schemeClr val="accent6"/>
                </a:solidFill>
                <a:latin typeface="Arial" charset="0"/>
                <a:ea typeface="+mn-ea"/>
                <a:cs typeface="+mn-cs"/>
              </a:defRPr>
            </a:lvl1pPr>
            <a:lvl2pPr marL="342900" algn="l" rtl="0" fontAlgn="base">
              <a:spcBef>
                <a:spcPct val="0"/>
              </a:spcBef>
              <a:spcAft>
                <a:spcPct val="0"/>
              </a:spcAft>
              <a:defRPr kern="1200">
                <a:solidFill>
                  <a:schemeClr val="tx1"/>
                </a:solidFill>
                <a:latin typeface="Arial" charset="0"/>
                <a:ea typeface="+mn-ea"/>
                <a:cs typeface="+mn-cs"/>
              </a:defRPr>
            </a:lvl2pPr>
            <a:lvl3pPr marL="685800" algn="l" rtl="0" fontAlgn="base">
              <a:spcBef>
                <a:spcPct val="0"/>
              </a:spcBef>
              <a:spcAft>
                <a:spcPct val="0"/>
              </a:spcAft>
              <a:defRPr kern="1200">
                <a:solidFill>
                  <a:schemeClr val="tx1"/>
                </a:solidFill>
                <a:latin typeface="Arial" charset="0"/>
                <a:ea typeface="+mn-ea"/>
                <a:cs typeface="+mn-cs"/>
              </a:defRPr>
            </a:lvl3pPr>
            <a:lvl4pPr marL="1028700" algn="l" rtl="0" fontAlgn="base">
              <a:spcBef>
                <a:spcPct val="0"/>
              </a:spcBef>
              <a:spcAft>
                <a:spcPct val="0"/>
              </a:spcAft>
              <a:defRPr kern="1200">
                <a:solidFill>
                  <a:schemeClr val="tx1"/>
                </a:solidFill>
                <a:latin typeface="Arial" charset="0"/>
                <a:ea typeface="+mn-ea"/>
                <a:cs typeface="+mn-cs"/>
              </a:defRPr>
            </a:lvl4pPr>
            <a:lvl5pPr marL="1371600" algn="l" rtl="0" fontAlgn="base">
              <a:spcBef>
                <a:spcPct val="0"/>
              </a:spcBef>
              <a:spcAft>
                <a:spcPct val="0"/>
              </a:spcAft>
              <a:defRPr kern="1200">
                <a:solidFill>
                  <a:schemeClr val="tx1"/>
                </a:solidFill>
                <a:latin typeface="Arial" charset="0"/>
                <a:ea typeface="+mn-ea"/>
                <a:cs typeface="+mn-cs"/>
              </a:defRPr>
            </a:lvl5pPr>
            <a:lvl6pPr marL="1714500" algn="l" defTabSz="685800" rtl="0" eaLnBrk="1" latinLnBrk="0" hangingPunct="1">
              <a:defRPr kern="1200">
                <a:solidFill>
                  <a:schemeClr val="tx1"/>
                </a:solidFill>
                <a:latin typeface="Arial" charset="0"/>
                <a:ea typeface="+mn-ea"/>
                <a:cs typeface="+mn-cs"/>
              </a:defRPr>
            </a:lvl6pPr>
            <a:lvl7pPr marL="2057400" algn="l" defTabSz="685800" rtl="0" eaLnBrk="1" latinLnBrk="0" hangingPunct="1">
              <a:defRPr kern="1200">
                <a:solidFill>
                  <a:schemeClr val="tx1"/>
                </a:solidFill>
                <a:latin typeface="Arial" charset="0"/>
                <a:ea typeface="+mn-ea"/>
                <a:cs typeface="+mn-cs"/>
              </a:defRPr>
            </a:lvl7pPr>
            <a:lvl8pPr marL="2400300" algn="l" defTabSz="685800" rtl="0" eaLnBrk="1" latinLnBrk="0" hangingPunct="1">
              <a:defRPr kern="1200">
                <a:solidFill>
                  <a:schemeClr val="tx1"/>
                </a:solidFill>
                <a:latin typeface="Arial" charset="0"/>
                <a:ea typeface="+mn-ea"/>
                <a:cs typeface="+mn-cs"/>
              </a:defRPr>
            </a:lvl8pPr>
            <a:lvl9pPr marL="2743200" algn="l" defTabSz="685800" rtl="0" eaLnBrk="1" latinLnBrk="0" hangingPunct="1">
              <a:defRPr kern="1200">
                <a:solidFill>
                  <a:schemeClr val="tx1"/>
                </a:solidFill>
                <a:latin typeface="Arial" charset="0"/>
                <a:ea typeface="+mn-ea"/>
                <a:cs typeface="+mn-cs"/>
              </a:defRPr>
            </a:lvl9pPr>
          </a:lstStyle>
          <a:p>
            <a:r>
              <a:rPr lang="en-US"/>
              <a:t>DOC-0555472 Rev B</a:t>
            </a:r>
            <a:endParaRPr lang="en-US" dirty="0"/>
          </a:p>
        </p:txBody>
      </p:sp>
      <p:sp>
        <p:nvSpPr>
          <p:cNvPr id="6" name="Slide Number Placeholder 5">
            <a:extLst>
              <a:ext uri="{FF2B5EF4-FFF2-40B4-BE49-F238E27FC236}">
                <a16:creationId xmlns:a16="http://schemas.microsoft.com/office/drawing/2014/main" id="{2D6D651E-B9A0-CBD5-079D-A496DE9D9BF8}"/>
              </a:ext>
            </a:extLst>
          </p:cNvPr>
          <p:cNvSpPr>
            <a:spLocks noGrp="1"/>
          </p:cNvSpPr>
          <p:nvPr>
            <p:ph type="sldNum" sz="quarter" idx="12"/>
          </p:nvPr>
        </p:nvSpPr>
        <p:spPr/>
        <p:txBody>
          <a:bodyPr/>
          <a:lstStyle/>
          <a:p>
            <a:fld id="{CDBA9528-BCFE-1E43-A37D-912FF3C527A6}" type="slidenum">
              <a:rPr lang="en-US" smtClean="0"/>
              <a:pPr/>
              <a:t>109</a:t>
            </a:fld>
            <a:endParaRPr lang="en-US" dirty="0"/>
          </a:p>
        </p:txBody>
      </p:sp>
    </p:spTree>
    <p:custDataLst>
      <p:tags r:id="rId1"/>
    </p:custDataLst>
    <p:extLst>
      <p:ext uri="{BB962C8B-B14F-4D97-AF65-F5344CB8AC3E}">
        <p14:creationId xmlns:p14="http://schemas.microsoft.com/office/powerpoint/2010/main" val="1102901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10896"/>
            <a:ext cx="6510528" cy="685800"/>
          </a:xfrm>
        </p:spPr>
        <p:txBody>
          <a:bodyPr/>
          <a:lstStyle/>
          <a:p>
            <a:r>
              <a:rPr lang="en-US" dirty="0"/>
              <a:t>Edwards eSheath introducer set</a:t>
            </a:r>
          </a:p>
        </p:txBody>
      </p:sp>
      <p:sp>
        <p:nvSpPr>
          <p:cNvPr id="22" name="Content Placeholder 4">
            <a:extLst>
              <a:ext uri="{FF2B5EF4-FFF2-40B4-BE49-F238E27FC236}">
                <a16:creationId xmlns:a16="http://schemas.microsoft.com/office/drawing/2014/main" id="{D1CEA2BE-F9CB-084F-8D62-FFD02312D27B}"/>
              </a:ext>
            </a:extLst>
          </p:cNvPr>
          <p:cNvSpPr>
            <a:spLocks noGrp="1"/>
          </p:cNvSpPr>
          <p:nvPr>
            <p:ph idx="1"/>
          </p:nvPr>
        </p:nvSpPr>
        <p:spPr>
          <a:xfrm>
            <a:off x="549275" y="1301181"/>
            <a:ext cx="8223250" cy="525462"/>
          </a:xfrm>
        </p:spPr>
        <p:txBody>
          <a:bodyPr vert="horz" lIns="0" tIns="0" rIns="0" bIns="0" rtlCol="0" anchor="t">
            <a:normAutofit/>
          </a:bodyPr>
          <a:lstStyle/>
          <a:p>
            <a:pPr marL="172720" indent="-172720"/>
            <a:r>
              <a:rPr lang="en-US" sz="1200" dirty="0"/>
              <a:t>Alterra adaptive prestent is compatible with the 16Fr Edwards eSheath or equivalent</a:t>
            </a:r>
            <a:endParaRPr lang="en-US" dirty="0"/>
          </a:p>
          <a:p>
            <a:pPr marL="172720" indent="-172720"/>
            <a:r>
              <a:rPr lang="en-US" sz="1200" dirty="0"/>
              <a:t>Hydrophilic coating to facilitate easy insertion</a:t>
            </a:r>
            <a:endParaRPr lang="en-US" sz="1200" dirty="0">
              <a:cs typeface="Arial"/>
            </a:endParaRPr>
          </a:p>
        </p:txBody>
      </p:sp>
      <p:sp>
        <p:nvSpPr>
          <p:cNvPr id="3" name="Footer Placeholder 2"/>
          <p:cNvSpPr>
            <a:spLocks noGrp="1"/>
          </p:cNvSpPr>
          <p:nvPr>
            <p:ph type="ftr" sz="quarter" idx="11"/>
          </p:nvPr>
        </p:nvSpPr>
        <p:spPr>
          <a:xfrm>
            <a:off x="3950208" y="4965192"/>
            <a:ext cx="3108960" cy="182880"/>
          </a:xfrm>
        </p:spPr>
        <p:txBody>
          <a:bodyPr/>
          <a:lstStyle/>
          <a:p>
            <a:r>
              <a:rPr lang="en-US"/>
              <a:t>DOC-0555472 Rev B</a:t>
            </a:r>
            <a:endParaRPr lang="en-US" dirty="0"/>
          </a:p>
        </p:txBody>
      </p:sp>
      <p:grpSp>
        <p:nvGrpSpPr>
          <p:cNvPr id="23" name="Group 22">
            <a:extLst>
              <a:ext uri="{FF2B5EF4-FFF2-40B4-BE49-F238E27FC236}">
                <a16:creationId xmlns:a16="http://schemas.microsoft.com/office/drawing/2014/main" id="{CBE9BCF2-BF04-A64F-A2CC-03BA7DB5CF1C}"/>
              </a:ext>
            </a:extLst>
          </p:cNvPr>
          <p:cNvGrpSpPr/>
          <p:nvPr/>
        </p:nvGrpSpPr>
        <p:grpSpPr>
          <a:xfrm>
            <a:off x="543504" y="3448986"/>
            <a:ext cx="6545240" cy="888794"/>
            <a:chOff x="435788" y="4238242"/>
            <a:chExt cx="8726987" cy="1185059"/>
          </a:xfrm>
        </p:grpSpPr>
        <p:pic>
          <p:nvPicPr>
            <p:cNvPr id="24" name="Picture 23">
              <a:extLst>
                <a:ext uri="{FF2B5EF4-FFF2-40B4-BE49-F238E27FC236}">
                  <a16:creationId xmlns:a16="http://schemas.microsoft.com/office/drawing/2014/main" id="{67C9A033-5AE4-304D-B5B7-21F146688D94}"/>
                </a:ext>
              </a:extLst>
            </p:cNvPr>
            <p:cNvPicPr>
              <a:picLocks noChangeAspect="1"/>
            </p:cNvPicPr>
            <p:nvPr/>
          </p:nvPicPr>
          <p:blipFill rotWithShape="1">
            <a:blip r:embed="rId4">
              <a:extLst>
                <a:ext uri="{28A0092B-C50C-407E-A947-70E740481C1C}">
                  <a14:useLocalDpi xmlns:a14="http://schemas.microsoft.com/office/drawing/2010/main" val="0"/>
                </a:ext>
              </a:extLst>
            </a:blip>
            <a:srcRect t="42681" b="44119"/>
            <a:stretch/>
          </p:blipFill>
          <p:spPr>
            <a:xfrm>
              <a:off x="435788" y="4775256"/>
              <a:ext cx="8726987" cy="648045"/>
            </a:xfrm>
            <a:prstGeom prst="rect">
              <a:avLst/>
            </a:prstGeom>
            <a:noFill/>
            <a:effectLst>
              <a:outerShdw blurRad="101600" dir="5400000" algn="t" rotWithShape="0">
                <a:prstClr val="black">
                  <a:alpha val="20000"/>
                </a:prstClr>
              </a:outerShdw>
            </a:effectLst>
          </p:spPr>
        </p:pic>
        <p:sp>
          <p:nvSpPr>
            <p:cNvPr id="25" name="Left Brace 24">
              <a:extLst>
                <a:ext uri="{FF2B5EF4-FFF2-40B4-BE49-F238E27FC236}">
                  <a16:creationId xmlns:a16="http://schemas.microsoft.com/office/drawing/2014/main" id="{ABC03FB7-7C6E-7C4A-9330-077EF05125EC}"/>
                </a:ext>
              </a:extLst>
            </p:cNvPr>
            <p:cNvSpPr/>
            <p:nvPr/>
          </p:nvSpPr>
          <p:spPr>
            <a:xfrm rot="5400000">
              <a:off x="4312555" y="979539"/>
              <a:ext cx="422469" cy="7586557"/>
            </a:xfrm>
            <a:prstGeom prst="leftBrace">
              <a:avLst>
                <a:gd name="adj1" fmla="val 38678"/>
                <a:gd name="adj2" fmla="val 50056"/>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900" b="1" dirty="0"/>
            </a:p>
          </p:txBody>
        </p:sp>
        <p:sp>
          <p:nvSpPr>
            <p:cNvPr id="26" name="TextBox 25">
              <a:extLst>
                <a:ext uri="{FF2B5EF4-FFF2-40B4-BE49-F238E27FC236}">
                  <a16:creationId xmlns:a16="http://schemas.microsoft.com/office/drawing/2014/main" id="{D4D18565-4B39-B343-8605-1D796B6BF80F}"/>
                </a:ext>
              </a:extLst>
            </p:cNvPr>
            <p:cNvSpPr txBox="1"/>
            <p:nvPr/>
          </p:nvSpPr>
          <p:spPr>
            <a:xfrm>
              <a:off x="3673617" y="4238242"/>
              <a:ext cx="1687197" cy="307776"/>
            </a:xfrm>
            <a:prstGeom prst="rect">
              <a:avLst/>
            </a:prstGeom>
            <a:noFill/>
          </p:spPr>
          <p:txBody>
            <a:bodyPr wrap="square" rtlCol="0">
              <a:spAutoFit/>
            </a:bodyPr>
            <a:lstStyle/>
            <a:p>
              <a:pPr algn="ctr"/>
              <a:r>
                <a:rPr lang="en-US" sz="900" dirty="0"/>
                <a:t>57 cm</a:t>
              </a:r>
            </a:p>
          </p:txBody>
        </p:sp>
      </p:grpSp>
      <p:grpSp>
        <p:nvGrpSpPr>
          <p:cNvPr id="27" name="Group 26">
            <a:extLst>
              <a:ext uri="{FF2B5EF4-FFF2-40B4-BE49-F238E27FC236}">
                <a16:creationId xmlns:a16="http://schemas.microsoft.com/office/drawing/2014/main" id="{DF5626D0-04B8-1C45-BF88-56949D500DE8}"/>
              </a:ext>
            </a:extLst>
          </p:cNvPr>
          <p:cNvGrpSpPr/>
          <p:nvPr/>
        </p:nvGrpSpPr>
        <p:grpSpPr>
          <a:xfrm>
            <a:off x="726392" y="1730813"/>
            <a:ext cx="6035040" cy="1644895"/>
            <a:chOff x="765836" y="2265223"/>
            <a:chExt cx="8046720" cy="2193193"/>
          </a:xfrm>
        </p:grpSpPr>
        <p:pic>
          <p:nvPicPr>
            <p:cNvPr id="28" name="Picture 5" descr="J:\THV Global Marketing\Products\SAPIEN 3\Downstream OUS Launch\CG Images\S3-CMDR Image Catalog\eSheath Catalog\TransBG\40_eSheath.SL.WhtBG.01.03.14-16F.CamFullSheath.FlushPortUp.F000.01.png">
              <a:extLst>
                <a:ext uri="{FF2B5EF4-FFF2-40B4-BE49-F238E27FC236}">
                  <a16:creationId xmlns:a16="http://schemas.microsoft.com/office/drawing/2014/main" id="{C15FB7F1-9757-274B-9581-32A94D1709C7}"/>
                </a:ext>
              </a:extLst>
            </p:cNvPr>
            <p:cNvPicPr>
              <a:picLocks noChangeAspect="1" noChangeArrowheads="1"/>
            </p:cNvPicPr>
            <p:nvPr/>
          </p:nvPicPr>
          <p:blipFill>
            <a:blip r:embed="rId5" cstate="print"/>
            <a:srcRect l="23815" t="32308" r="1019" b="42898"/>
            <a:stretch>
              <a:fillRect/>
            </a:stretch>
          </p:blipFill>
          <p:spPr bwMode="auto">
            <a:xfrm>
              <a:off x="765836" y="2265223"/>
              <a:ext cx="8046720" cy="1493158"/>
            </a:xfrm>
            <a:prstGeom prst="rect">
              <a:avLst/>
            </a:prstGeom>
            <a:noFill/>
            <a:effectLst>
              <a:outerShdw blurRad="127000" dir="5400000" algn="t" rotWithShape="0">
                <a:prstClr val="black">
                  <a:alpha val="20000"/>
                </a:prstClr>
              </a:outerShdw>
            </a:effectLst>
          </p:spPr>
        </p:pic>
        <p:grpSp>
          <p:nvGrpSpPr>
            <p:cNvPr id="29" name="Group 28">
              <a:extLst>
                <a:ext uri="{FF2B5EF4-FFF2-40B4-BE49-F238E27FC236}">
                  <a16:creationId xmlns:a16="http://schemas.microsoft.com/office/drawing/2014/main" id="{EDDBD9BB-BE06-E44B-9D90-DD7A761784EB}"/>
                </a:ext>
              </a:extLst>
            </p:cNvPr>
            <p:cNvGrpSpPr/>
            <p:nvPr/>
          </p:nvGrpSpPr>
          <p:grpSpPr>
            <a:xfrm>
              <a:off x="825334" y="2405288"/>
              <a:ext cx="5853260" cy="727952"/>
              <a:chOff x="2414492" y="3770800"/>
              <a:chExt cx="4941900" cy="727952"/>
            </a:xfrm>
          </p:grpSpPr>
          <p:sp>
            <p:nvSpPr>
              <p:cNvPr id="34" name="Left Brace 33">
                <a:extLst>
                  <a:ext uri="{FF2B5EF4-FFF2-40B4-BE49-F238E27FC236}">
                    <a16:creationId xmlns:a16="http://schemas.microsoft.com/office/drawing/2014/main" id="{D8E41723-0F91-8741-9D96-D7E7EB510288}"/>
                  </a:ext>
                </a:extLst>
              </p:cNvPr>
              <p:cNvSpPr/>
              <p:nvPr/>
            </p:nvSpPr>
            <p:spPr>
              <a:xfrm rot="5400000">
                <a:off x="4674207" y="1816567"/>
                <a:ext cx="422469" cy="4941900"/>
              </a:xfrm>
              <a:prstGeom prst="leftBrace">
                <a:avLst>
                  <a:gd name="adj1" fmla="val 35703"/>
                  <a:gd name="adj2" fmla="val 50037"/>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900" b="1" dirty="0"/>
              </a:p>
            </p:txBody>
          </p:sp>
          <p:sp>
            <p:nvSpPr>
              <p:cNvPr id="35" name="TextBox 34">
                <a:extLst>
                  <a:ext uri="{FF2B5EF4-FFF2-40B4-BE49-F238E27FC236}">
                    <a16:creationId xmlns:a16="http://schemas.microsoft.com/office/drawing/2014/main" id="{4CA4624E-9DB7-764F-A994-661414069DCF}"/>
                  </a:ext>
                </a:extLst>
              </p:cNvPr>
              <p:cNvSpPr txBox="1"/>
              <p:nvPr/>
            </p:nvSpPr>
            <p:spPr>
              <a:xfrm>
                <a:off x="4321149" y="3770800"/>
                <a:ext cx="1128584" cy="307776"/>
              </a:xfrm>
              <a:prstGeom prst="rect">
                <a:avLst/>
              </a:prstGeom>
              <a:noFill/>
            </p:spPr>
            <p:txBody>
              <a:bodyPr wrap="square" rtlCol="0">
                <a:spAutoFit/>
              </a:bodyPr>
              <a:lstStyle/>
              <a:p>
                <a:pPr algn="ctr"/>
                <a:r>
                  <a:rPr lang="en-US" sz="900" b="1" dirty="0"/>
                  <a:t>36 cm</a:t>
                </a:r>
              </a:p>
            </p:txBody>
          </p:sp>
        </p:grpSp>
        <p:sp>
          <p:nvSpPr>
            <p:cNvPr id="30" name="Left Brace 29">
              <a:extLst>
                <a:ext uri="{FF2B5EF4-FFF2-40B4-BE49-F238E27FC236}">
                  <a16:creationId xmlns:a16="http://schemas.microsoft.com/office/drawing/2014/main" id="{DBB3295E-5748-EA44-88B3-6C2B9B4EBB78}"/>
                </a:ext>
              </a:extLst>
            </p:cNvPr>
            <p:cNvSpPr/>
            <p:nvPr/>
          </p:nvSpPr>
          <p:spPr>
            <a:xfrm rot="16200000">
              <a:off x="2767366" y="1594234"/>
              <a:ext cx="422469" cy="4306533"/>
            </a:xfrm>
            <a:prstGeom prst="leftBrace">
              <a:avLst>
                <a:gd name="adj1" fmla="val 38678"/>
                <a:gd name="adj2" fmla="val 49915"/>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900" b="1" dirty="0"/>
            </a:p>
          </p:txBody>
        </p:sp>
        <p:sp>
          <p:nvSpPr>
            <p:cNvPr id="31" name="Left Brace 30">
              <a:extLst>
                <a:ext uri="{FF2B5EF4-FFF2-40B4-BE49-F238E27FC236}">
                  <a16:creationId xmlns:a16="http://schemas.microsoft.com/office/drawing/2014/main" id="{35AFE7B3-7547-4742-B227-61313422C2E6}"/>
                </a:ext>
              </a:extLst>
            </p:cNvPr>
            <p:cNvSpPr/>
            <p:nvPr/>
          </p:nvSpPr>
          <p:spPr>
            <a:xfrm rot="16200000">
              <a:off x="5693997" y="2974139"/>
              <a:ext cx="422469" cy="1546728"/>
            </a:xfrm>
            <a:prstGeom prst="leftBrace">
              <a:avLst>
                <a:gd name="adj1" fmla="val 29752"/>
                <a:gd name="adj2" fmla="val 50471"/>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900" b="1" dirty="0"/>
            </a:p>
          </p:txBody>
        </p:sp>
        <p:sp>
          <p:nvSpPr>
            <p:cNvPr id="32" name="TextBox 31">
              <a:extLst>
                <a:ext uri="{FF2B5EF4-FFF2-40B4-BE49-F238E27FC236}">
                  <a16:creationId xmlns:a16="http://schemas.microsoft.com/office/drawing/2014/main" id="{EFED81AA-8E5E-BB4E-B344-0553C0893E62}"/>
                </a:ext>
              </a:extLst>
            </p:cNvPr>
            <p:cNvSpPr txBox="1"/>
            <p:nvPr/>
          </p:nvSpPr>
          <p:spPr>
            <a:xfrm>
              <a:off x="4809357" y="3965973"/>
              <a:ext cx="2159307" cy="492443"/>
            </a:xfrm>
            <a:prstGeom prst="rect">
              <a:avLst/>
            </a:prstGeom>
            <a:noFill/>
          </p:spPr>
          <p:txBody>
            <a:bodyPr wrap="square" rtlCol="0">
              <a:spAutoFit/>
            </a:bodyPr>
            <a:lstStyle/>
            <a:p>
              <a:pPr algn="ctr"/>
              <a:r>
                <a:rPr lang="en-US" sz="900" b="1" dirty="0"/>
                <a:t>9.5 cm</a:t>
              </a:r>
              <a:br>
                <a:rPr lang="en-US" sz="900" b="1" dirty="0"/>
              </a:br>
              <a:r>
                <a:rPr lang="en-US" sz="900" b="1" dirty="0"/>
                <a:t>Partially expandable</a:t>
              </a:r>
            </a:p>
          </p:txBody>
        </p:sp>
        <p:sp>
          <p:nvSpPr>
            <p:cNvPr id="33" name="TextBox 32">
              <a:extLst>
                <a:ext uri="{FF2B5EF4-FFF2-40B4-BE49-F238E27FC236}">
                  <a16:creationId xmlns:a16="http://schemas.microsoft.com/office/drawing/2014/main" id="{9EF9E312-AE7E-FB44-9752-16147B80C1EA}"/>
                </a:ext>
              </a:extLst>
            </p:cNvPr>
            <p:cNvSpPr txBox="1"/>
            <p:nvPr/>
          </p:nvSpPr>
          <p:spPr>
            <a:xfrm>
              <a:off x="2011955" y="3965973"/>
              <a:ext cx="1896883" cy="492443"/>
            </a:xfrm>
            <a:prstGeom prst="rect">
              <a:avLst/>
            </a:prstGeom>
            <a:noFill/>
          </p:spPr>
          <p:txBody>
            <a:bodyPr wrap="square" rtlCol="0">
              <a:spAutoFit/>
            </a:bodyPr>
            <a:lstStyle/>
            <a:p>
              <a:pPr algn="ctr"/>
              <a:r>
                <a:rPr lang="en-US" sz="900" b="1" dirty="0"/>
                <a:t>26.5 cm</a:t>
              </a:r>
              <a:br>
                <a:rPr lang="en-US" sz="900" b="1" dirty="0"/>
              </a:br>
              <a:r>
                <a:rPr lang="en-US" sz="900" b="1" dirty="0"/>
                <a:t>Fully expandable</a:t>
              </a:r>
            </a:p>
          </p:txBody>
        </p:sp>
      </p:grpSp>
      <p:sp>
        <p:nvSpPr>
          <p:cNvPr id="37" name="Content Placeholder 4">
            <a:extLst>
              <a:ext uri="{FF2B5EF4-FFF2-40B4-BE49-F238E27FC236}">
                <a16:creationId xmlns:a16="http://schemas.microsoft.com/office/drawing/2014/main" id="{172213C9-0340-0B4F-A55B-7055E42A1CDD}"/>
              </a:ext>
            </a:extLst>
          </p:cNvPr>
          <p:cNvSpPr txBox="1">
            <a:spLocks/>
          </p:cNvSpPr>
          <p:nvPr/>
        </p:nvSpPr>
        <p:spPr bwMode="gray">
          <a:xfrm>
            <a:off x="548640" y="4447344"/>
            <a:ext cx="4344040" cy="288036"/>
          </a:xfrm>
          <a:prstGeom prst="rect">
            <a:avLst/>
          </a:prstGeom>
        </p:spPr>
        <p:txBody>
          <a:bodyPr vert="horz" lIns="0" tIns="0" rIns="0" bIns="0" rtlCol="0">
            <a:normAutofit/>
          </a:bodyPr>
          <a:lstStyle>
            <a:lvl1pPr marL="173038" indent="-173038" algn="l" defTabSz="457200" rtl="0" eaLnBrk="1" latinLnBrk="0" hangingPunct="1">
              <a:lnSpc>
                <a:spcPct val="95000"/>
              </a:lnSpc>
              <a:spcBef>
                <a:spcPts val="600"/>
              </a:spcBef>
              <a:buClr>
                <a:schemeClr val="accent1"/>
              </a:buClr>
              <a:buSzPct val="110000"/>
              <a:buFont typeface="Wingdings" charset="2"/>
              <a:buChar char="§"/>
              <a:defRPr sz="1600" kern="1200">
                <a:solidFill>
                  <a:schemeClr val="tx1"/>
                </a:solidFill>
                <a:latin typeface="+mn-lt"/>
                <a:ea typeface="+mn-ea"/>
                <a:cs typeface="+mn-cs"/>
              </a:defRPr>
            </a:lvl1pPr>
            <a:lvl2pPr marL="339725" indent="-166688" algn="l" defTabSz="457200" rtl="0" eaLnBrk="1" latinLnBrk="0" hangingPunct="1">
              <a:lnSpc>
                <a:spcPct val="95000"/>
              </a:lnSpc>
              <a:spcBef>
                <a:spcPts val="600"/>
              </a:spcBef>
              <a:buClr>
                <a:schemeClr val="accent1"/>
              </a:buClr>
              <a:buFont typeface="Arial"/>
              <a:buChar char="–"/>
              <a:defRPr sz="1500" kern="1200">
                <a:solidFill>
                  <a:schemeClr val="tx1"/>
                </a:solidFill>
                <a:latin typeface="+mn-lt"/>
                <a:ea typeface="+mn-ea"/>
                <a:cs typeface="+mn-cs"/>
              </a:defRPr>
            </a:lvl2pPr>
            <a:lvl3pPr marL="512763" indent="-173038" algn="l" defTabSz="457200" rtl="0" eaLnBrk="1" latinLnBrk="0" hangingPunct="1">
              <a:lnSpc>
                <a:spcPct val="95000"/>
              </a:lnSpc>
              <a:spcBef>
                <a:spcPts val="600"/>
              </a:spcBef>
              <a:buClr>
                <a:schemeClr val="accent1"/>
              </a:buClr>
              <a:buSzPct val="110000"/>
              <a:buFont typeface="Wingdings" charset="2"/>
              <a:buChar char="§"/>
              <a:defRPr sz="1500" kern="1200">
                <a:solidFill>
                  <a:schemeClr val="tx1"/>
                </a:solidFill>
                <a:latin typeface="+mn-lt"/>
                <a:ea typeface="+mn-ea"/>
                <a:cs typeface="+mn-cs"/>
              </a:defRPr>
            </a:lvl3pPr>
            <a:lvl4pPr marL="685800" indent="-173038" algn="l" defTabSz="457200" rtl="0" eaLnBrk="1" latinLnBrk="0" hangingPunct="1">
              <a:lnSpc>
                <a:spcPct val="95000"/>
              </a:lnSpc>
              <a:spcBef>
                <a:spcPts val="600"/>
              </a:spcBef>
              <a:buClr>
                <a:schemeClr val="accent1"/>
              </a:buClr>
              <a:buFont typeface="Arial"/>
              <a:buChar char="–"/>
              <a:defRPr sz="1500" kern="1200">
                <a:solidFill>
                  <a:schemeClr val="tx1"/>
                </a:solidFill>
                <a:latin typeface="+mn-lt"/>
                <a:ea typeface="+mn-ea"/>
                <a:cs typeface="+mn-cs"/>
              </a:defRPr>
            </a:lvl4pPr>
            <a:lvl5pPr marL="858838" indent="-173038" algn="l" defTabSz="457200" rtl="0" eaLnBrk="1" latinLnBrk="0" hangingPunct="1">
              <a:lnSpc>
                <a:spcPct val="95000"/>
              </a:lnSpc>
              <a:spcBef>
                <a:spcPts val="600"/>
              </a:spcBef>
              <a:buClr>
                <a:schemeClr val="accent1"/>
              </a:buClr>
              <a:buSzPct val="110000"/>
              <a:buFont typeface="Wingdings" charset="2"/>
              <a:buChar char="§"/>
              <a:defRPr sz="15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00000"/>
              </a:lnSpc>
            </a:pPr>
            <a:r>
              <a:rPr lang="en-US" sz="1200" dirty="0"/>
              <a:t>See the eSheath IFU for full prescribing information</a:t>
            </a:r>
          </a:p>
        </p:txBody>
      </p:sp>
      <p:grpSp>
        <p:nvGrpSpPr>
          <p:cNvPr id="14" name="Group 13">
            <a:extLst>
              <a:ext uri="{FF2B5EF4-FFF2-40B4-BE49-F238E27FC236}">
                <a16:creationId xmlns:a16="http://schemas.microsoft.com/office/drawing/2014/main" id="{FECA57EA-EB63-38D1-0942-630A51B35EAB}"/>
              </a:ext>
            </a:extLst>
          </p:cNvPr>
          <p:cNvGrpSpPr/>
          <p:nvPr/>
        </p:nvGrpSpPr>
        <p:grpSpPr>
          <a:xfrm>
            <a:off x="6486720" y="2357848"/>
            <a:ext cx="2108237" cy="567830"/>
            <a:chOff x="6550207" y="2357848"/>
            <a:chExt cx="2108237" cy="567830"/>
          </a:xfrm>
        </p:grpSpPr>
        <p:grpSp>
          <p:nvGrpSpPr>
            <p:cNvPr id="4" name="Group 3">
              <a:extLst>
                <a:ext uri="{FF2B5EF4-FFF2-40B4-BE49-F238E27FC236}">
                  <a16:creationId xmlns:a16="http://schemas.microsoft.com/office/drawing/2014/main" id="{CD8287A9-09D2-D858-3C67-DF3205B29682}"/>
                </a:ext>
              </a:extLst>
            </p:cNvPr>
            <p:cNvGrpSpPr/>
            <p:nvPr/>
          </p:nvGrpSpPr>
          <p:grpSpPr>
            <a:xfrm>
              <a:off x="6550207" y="2357848"/>
              <a:ext cx="511695" cy="511210"/>
              <a:chOff x="6550298" y="1216452"/>
              <a:chExt cx="511695" cy="511210"/>
            </a:xfrm>
          </p:grpSpPr>
          <p:sp>
            <p:nvSpPr>
              <p:cNvPr id="11" name="Rounded Rectangle 10">
                <a:extLst>
                  <a:ext uri="{FF2B5EF4-FFF2-40B4-BE49-F238E27FC236}">
                    <a16:creationId xmlns:a16="http://schemas.microsoft.com/office/drawing/2014/main" id="{AF6919E2-640E-5D67-720B-3369B43EE2BC}"/>
                  </a:ext>
                </a:extLst>
              </p:cNvPr>
              <p:cNvSpPr/>
              <p:nvPr/>
            </p:nvSpPr>
            <p:spPr>
              <a:xfrm>
                <a:off x="6550298" y="1216452"/>
                <a:ext cx="511695" cy="511210"/>
              </a:xfrm>
              <a:prstGeom prst="roundRect">
                <a:avLst/>
              </a:prstGeom>
              <a:solidFill>
                <a:schemeClr val="accent3"/>
              </a:solidFill>
              <a:ln w="44450">
                <a:noFill/>
              </a:ln>
              <a:effectLst>
                <a:outerShdw blurRad="190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350" b="1" dirty="0"/>
              </a:p>
            </p:txBody>
          </p:sp>
          <p:sp>
            <p:nvSpPr>
              <p:cNvPr id="12" name="TextBox 11">
                <a:extLst>
                  <a:ext uri="{FF2B5EF4-FFF2-40B4-BE49-F238E27FC236}">
                    <a16:creationId xmlns:a16="http://schemas.microsoft.com/office/drawing/2014/main" id="{7F35CE87-2A76-D0AC-1BAD-18D7F4FFA3D1}"/>
                  </a:ext>
                </a:extLst>
              </p:cNvPr>
              <p:cNvSpPr txBox="1"/>
              <p:nvPr/>
            </p:nvSpPr>
            <p:spPr>
              <a:xfrm>
                <a:off x="6562907" y="1549525"/>
                <a:ext cx="395413" cy="115894"/>
              </a:xfrm>
              <a:prstGeom prst="rect">
                <a:avLst/>
              </a:prstGeom>
              <a:noFill/>
            </p:spPr>
            <p:txBody>
              <a:bodyPr wrap="square" lIns="0" tIns="0" rIns="0" bIns="0" rtlCol="0" anchor="ctr">
                <a:noAutofit/>
              </a:bodyPr>
              <a:lstStyle/>
              <a:p>
                <a:pPr algn="ctr"/>
                <a:r>
                  <a:rPr lang="en-US" sz="600" b="1" dirty="0">
                    <a:solidFill>
                      <a:schemeClr val="bg1"/>
                    </a:solidFill>
                  </a:rPr>
                  <a:t>NOTE</a:t>
                </a:r>
              </a:p>
            </p:txBody>
          </p:sp>
          <p:pic>
            <p:nvPicPr>
              <p:cNvPr id="13" name="Graphic 12">
                <a:extLst>
                  <a:ext uri="{FF2B5EF4-FFF2-40B4-BE49-F238E27FC236}">
                    <a16:creationId xmlns:a16="http://schemas.microsoft.com/office/drawing/2014/main" id="{56C75838-5AE7-190F-21C5-3A513C6905E7}"/>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681642" y="1307034"/>
                <a:ext cx="157942" cy="199505"/>
              </a:xfrm>
              <a:prstGeom prst="rect">
                <a:avLst/>
              </a:prstGeom>
            </p:spPr>
          </p:pic>
        </p:grpSp>
        <p:sp>
          <p:nvSpPr>
            <p:cNvPr id="7" name="Rectangle 6">
              <a:extLst>
                <a:ext uri="{FF2B5EF4-FFF2-40B4-BE49-F238E27FC236}">
                  <a16:creationId xmlns:a16="http://schemas.microsoft.com/office/drawing/2014/main" id="{668C82DD-811B-9A41-C83B-E8D991C57101}"/>
                </a:ext>
              </a:extLst>
            </p:cNvPr>
            <p:cNvSpPr/>
            <p:nvPr/>
          </p:nvSpPr>
          <p:spPr>
            <a:xfrm>
              <a:off x="6966050" y="2357848"/>
              <a:ext cx="1692394" cy="567830"/>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68580" rIns="91440" bIns="41148" rtlCol="0" anchor="ctr">
              <a:noAutofit/>
            </a:bodyPr>
            <a:lstStyle/>
            <a:p>
              <a:pPr marL="0" lvl="2"/>
              <a:r>
                <a:rPr lang="en-US" sz="800" dirty="0">
                  <a:solidFill>
                    <a:schemeClr val="accent6"/>
                  </a:solidFill>
                  <a:ea typeface="ＭＳ Ｐゴシック" pitchFamily="34" charset="-128"/>
                </a:rPr>
                <a:t>Arterial vascular size for 16Fr eSheath is a minimum vessel diameter of 6 mm.</a:t>
              </a:r>
            </a:p>
          </p:txBody>
        </p:sp>
      </p:grpSp>
      <p:sp>
        <p:nvSpPr>
          <p:cNvPr id="41" name="Slide Number Placeholder 40">
            <a:extLst>
              <a:ext uri="{FF2B5EF4-FFF2-40B4-BE49-F238E27FC236}">
                <a16:creationId xmlns:a16="http://schemas.microsoft.com/office/drawing/2014/main" id="{502C87D3-7D57-AA88-A718-F47C1CBA5926}"/>
              </a:ext>
            </a:extLst>
          </p:cNvPr>
          <p:cNvSpPr>
            <a:spLocks noGrp="1"/>
          </p:cNvSpPr>
          <p:nvPr>
            <p:ph type="sldNum" sz="quarter" idx="12"/>
          </p:nvPr>
        </p:nvSpPr>
        <p:spPr/>
        <p:txBody>
          <a:bodyPr/>
          <a:lstStyle/>
          <a:p>
            <a:fld id="{CDBA9528-BCFE-1E43-A37D-912FF3C527A6}" type="slidenum">
              <a:rPr lang="en-US" smtClean="0"/>
              <a:pPr/>
              <a:t>11</a:t>
            </a:fld>
            <a:endParaRPr lang="en-US" dirty="0"/>
          </a:p>
        </p:txBody>
      </p:sp>
      <p:grpSp>
        <p:nvGrpSpPr>
          <p:cNvPr id="42" name="Group 41">
            <a:extLst>
              <a:ext uri="{FF2B5EF4-FFF2-40B4-BE49-F238E27FC236}">
                <a16:creationId xmlns:a16="http://schemas.microsoft.com/office/drawing/2014/main" id="{07AF90D7-950F-CE19-55B7-A8A2451EF5A3}"/>
              </a:ext>
            </a:extLst>
          </p:cNvPr>
          <p:cNvGrpSpPr/>
          <p:nvPr/>
        </p:nvGrpSpPr>
        <p:grpSpPr>
          <a:xfrm>
            <a:off x="6486720" y="3082124"/>
            <a:ext cx="2108237" cy="566928"/>
            <a:chOff x="6486720" y="3082124"/>
            <a:chExt cx="2108237" cy="566928"/>
          </a:xfrm>
        </p:grpSpPr>
        <p:grpSp>
          <p:nvGrpSpPr>
            <p:cNvPr id="36" name="Group 35">
              <a:extLst>
                <a:ext uri="{FF2B5EF4-FFF2-40B4-BE49-F238E27FC236}">
                  <a16:creationId xmlns:a16="http://schemas.microsoft.com/office/drawing/2014/main" id="{9CA6A940-46BD-3A77-F3DF-B4E27081CEA8}"/>
                </a:ext>
              </a:extLst>
            </p:cNvPr>
            <p:cNvGrpSpPr/>
            <p:nvPr/>
          </p:nvGrpSpPr>
          <p:grpSpPr>
            <a:xfrm>
              <a:off x="6486720" y="3082124"/>
              <a:ext cx="510581" cy="554945"/>
              <a:chOff x="4177122" y="2513297"/>
              <a:chExt cx="510581" cy="554945"/>
            </a:xfrm>
          </p:grpSpPr>
          <p:sp>
            <p:nvSpPr>
              <p:cNvPr id="38" name="Round Same Side Corner Rectangle 61">
                <a:extLst>
                  <a:ext uri="{FF2B5EF4-FFF2-40B4-BE49-F238E27FC236}">
                    <a16:creationId xmlns:a16="http://schemas.microsoft.com/office/drawing/2014/main" id="{AAD336B4-7239-A5CD-507C-0BD55338C647}"/>
                  </a:ext>
                </a:extLst>
              </p:cNvPr>
              <p:cNvSpPr/>
              <p:nvPr/>
            </p:nvSpPr>
            <p:spPr>
              <a:xfrm rot="16200000">
                <a:off x="4154940" y="2535479"/>
                <a:ext cx="554945" cy="510581"/>
              </a:xfrm>
              <a:prstGeom prst="round2SameRect">
                <a:avLst>
                  <a:gd name="adj1" fmla="val 16667"/>
                  <a:gd name="adj2" fmla="val 0"/>
                </a:avLst>
              </a:prstGeom>
              <a:solidFill>
                <a:schemeClr val="accent1"/>
              </a:solidFill>
              <a:ln w="44450">
                <a:noFill/>
              </a:ln>
              <a:effectLst>
                <a:outerShdw blurRad="1016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500" b="1" dirty="0"/>
              </a:p>
            </p:txBody>
          </p:sp>
          <p:sp>
            <p:nvSpPr>
              <p:cNvPr id="39" name="TextBox 38">
                <a:extLst>
                  <a:ext uri="{FF2B5EF4-FFF2-40B4-BE49-F238E27FC236}">
                    <a16:creationId xmlns:a16="http://schemas.microsoft.com/office/drawing/2014/main" id="{071E25BA-A231-078B-266A-B82E4D2362CF}"/>
                  </a:ext>
                </a:extLst>
              </p:cNvPr>
              <p:cNvSpPr txBox="1"/>
              <p:nvPr/>
            </p:nvSpPr>
            <p:spPr>
              <a:xfrm>
                <a:off x="4214075" y="2832042"/>
                <a:ext cx="436675" cy="184666"/>
              </a:xfrm>
              <a:prstGeom prst="rect">
                <a:avLst/>
              </a:prstGeom>
              <a:noFill/>
              <a:ln>
                <a:noFill/>
              </a:ln>
            </p:spPr>
            <p:txBody>
              <a:bodyPr wrap="none" lIns="0" tIns="0" rIns="0" bIns="0" rtlCol="0" anchor="ctr">
                <a:noAutofit/>
              </a:bodyPr>
              <a:lstStyle/>
              <a:p>
                <a:pPr algn="ctr"/>
                <a:r>
                  <a:rPr lang="en-US" sz="600" b="1" dirty="0">
                    <a:solidFill>
                      <a:schemeClr val="bg1"/>
                    </a:solidFill>
                  </a:rPr>
                  <a:t>WARNING</a:t>
                </a:r>
              </a:p>
            </p:txBody>
          </p:sp>
          <p:pic>
            <p:nvPicPr>
              <p:cNvPr id="40" name="Graphic 39">
                <a:extLst>
                  <a:ext uri="{FF2B5EF4-FFF2-40B4-BE49-F238E27FC236}">
                    <a16:creationId xmlns:a16="http://schemas.microsoft.com/office/drawing/2014/main" id="{ECC82E73-5A24-CAFC-124B-F738A068ABCE}"/>
                  </a:ext>
                </a:extLst>
              </p:cNvPr>
              <p:cNvPicPr>
                <a:picLocks/>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345544" y="2608979"/>
                <a:ext cx="173736" cy="219456"/>
              </a:xfrm>
              <a:prstGeom prst="rect">
                <a:avLst/>
              </a:prstGeom>
              <a:effectLst>
                <a:outerShdw blurRad="63500" algn="ctr" rotWithShape="0">
                  <a:prstClr val="black">
                    <a:alpha val="25000"/>
                  </a:prstClr>
                </a:outerShdw>
              </a:effectLst>
            </p:spPr>
          </p:pic>
        </p:grpSp>
        <p:sp>
          <p:nvSpPr>
            <p:cNvPr id="19" name="Rectangle 18">
              <a:extLst>
                <a:ext uri="{FF2B5EF4-FFF2-40B4-BE49-F238E27FC236}">
                  <a16:creationId xmlns:a16="http://schemas.microsoft.com/office/drawing/2014/main" id="{B0CD1E52-9AED-67B6-5192-6F45637AD215}"/>
                </a:ext>
              </a:extLst>
            </p:cNvPr>
            <p:cNvSpPr/>
            <p:nvPr/>
          </p:nvSpPr>
          <p:spPr>
            <a:xfrm>
              <a:off x="6975094" y="3082124"/>
              <a:ext cx="1619863" cy="566928"/>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41148" tIns="68580" rIns="68580" bIns="41148" rtlCol="0" anchor="ctr">
              <a:noAutofit/>
            </a:bodyPr>
            <a:lstStyle/>
            <a:p>
              <a:pPr marL="50006" lvl="2"/>
              <a:r>
                <a:rPr lang="en-US" sz="800" dirty="0">
                  <a:solidFill>
                    <a:schemeClr val="accent6"/>
                  </a:solidFill>
                  <a:ea typeface="ＭＳ Ｐゴシック"/>
                </a:rPr>
                <a:t>It is not recommended to use the long Gore DrySeal sheath with the Alterra delivery system.</a:t>
              </a:r>
            </a:p>
          </p:txBody>
        </p:sp>
      </p:grpSp>
    </p:spTree>
    <p:custDataLst>
      <p:tags r:id="rId1"/>
    </p:custDataLst>
    <p:extLst>
      <p:ext uri="{BB962C8B-B14F-4D97-AF65-F5344CB8AC3E}">
        <p14:creationId xmlns:p14="http://schemas.microsoft.com/office/powerpoint/2010/main" val="2341262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384F2-82CF-4442-A25B-E12D0B6760E3}"/>
              </a:ext>
            </a:extLst>
          </p:cNvPr>
          <p:cNvSpPr>
            <a:spLocks noGrp="1"/>
          </p:cNvSpPr>
          <p:nvPr>
            <p:ph type="title"/>
          </p:nvPr>
        </p:nvSpPr>
        <p:spPr>
          <a:xfrm>
            <a:off x="548640" y="310896"/>
            <a:ext cx="6510528" cy="685800"/>
          </a:xfrm>
        </p:spPr>
        <p:txBody>
          <a:bodyPr/>
          <a:lstStyle/>
          <a:p>
            <a:r>
              <a:rPr lang="en-US" dirty="0"/>
              <a:t>Alterra or valve malposition</a:t>
            </a:r>
          </a:p>
        </p:txBody>
      </p:sp>
      <p:sp>
        <p:nvSpPr>
          <p:cNvPr id="11" name="Content Placeholder 2">
            <a:extLst>
              <a:ext uri="{FF2B5EF4-FFF2-40B4-BE49-F238E27FC236}">
                <a16:creationId xmlns:a16="http://schemas.microsoft.com/office/drawing/2014/main" id="{5C2EDA48-EEB2-9541-A620-AEC4548B6600}"/>
              </a:ext>
            </a:extLst>
          </p:cNvPr>
          <p:cNvSpPr>
            <a:spLocks noGrp="1"/>
          </p:cNvSpPr>
          <p:nvPr>
            <p:ph idx="1"/>
          </p:nvPr>
        </p:nvSpPr>
        <p:spPr>
          <a:xfrm>
            <a:off x="549275" y="1670303"/>
            <a:ext cx="2097210" cy="1731640"/>
          </a:xfrm>
        </p:spPr>
        <p:txBody>
          <a:bodyPr>
            <a:normAutofit/>
          </a:bodyPr>
          <a:lstStyle/>
          <a:p>
            <a:r>
              <a:rPr lang="en-US" sz="1200" dirty="0"/>
              <a:t>Maintain wire position through the device</a:t>
            </a:r>
          </a:p>
          <a:p>
            <a:r>
              <a:rPr lang="en-US" sz="1200" dirty="0"/>
              <a:t>Assess patient hemodynamic stability</a:t>
            </a:r>
          </a:p>
          <a:p>
            <a:r>
              <a:rPr lang="en-US" sz="1200" dirty="0"/>
              <a:t>Consider percutaneous </a:t>
            </a:r>
            <a:br>
              <a:rPr lang="en-US" sz="1200" dirty="0"/>
            </a:br>
            <a:r>
              <a:rPr lang="en-US" sz="1200" dirty="0"/>
              <a:t>or surgical intervention</a:t>
            </a:r>
          </a:p>
        </p:txBody>
      </p:sp>
      <p:sp>
        <p:nvSpPr>
          <p:cNvPr id="4" name="Footer Placeholder 3">
            <a:extLst>
              <a:ext uri="{FF2B5EF4-FFF2-40B4-BE49-F238E27FC236}">
                <a16:creationId xmlns:a16="http://schemas.microsoft.com/office/drawing/2014/main" id="{EDA21D7E-8A35-D74B-83AC-9DB7D31E01AB}"/>
              </a:ext>
            </a:extLst>
          </p:cNvPr>
          <p:cNvSpPr>
            <a:spLocks noGrp="1"/>
          </p:cNvSpPr>
          <p:nvPr>
            <p:ph type="ftr" sz="quarter" idx="11"/>
          </p:nvPr>
        </p:nvSpPr>
        <p:spPr>
          <a:xfrm>
            <a:off x="3950208" y="4965192"/>
            <a:ext cx="3108960" cy="182880"/>
          </a:xfrm>
        </p:spPr>
        <p:txBody>
          <a:bodyPr/>
          <a:lstStyle/>
          <a:p>
            <a:r>
              <a:rPr lang="en-US"/>
              <a:t>DOC-0555472 Rev B</a:t>
            </a:r>
            <a:endParaRPr lang="en-US" dirty="0"/>
          </a:p>
        </p:txBody>
      </p:sp>
      <p:sp>
        <p:nvSpPr>
          <p:cNvPr id="8" name="Slide Number Placeholder 7">
            <a:extLst>
              <a:ext uri="{FF2B5EF4-FFF2-40B4-BE49-F238E27FC236}">
                <a16:creationId xmlns:a16="http://schemas.microsoft.com/office/drawing/2014/main" id="{F381A319-61B3-612F-DF1C-326C932F8665}"/>
              </a:ext>
            </a:extLst>
          </p:cNvPr>
          <p:cNvSpPr>
            <a:spLocks noGrp="1"/>
          </p:cNvSpPr>
          <p:nvPr>
            <p:ph type="sldNum" sz="quarter" idx="12"/>
          </p:nvPr>
        </p:nvSpPr>
        <p:spPr>
          <a:xfrm>
            <a:off x="8229198" y="4965192"/>
            <a:ext cx="365760" cy="182880"/>
          </a:xfrm>
        </p:spPr>
        <p:txBody>
          <a:bodyPr/>
          <a:lstStyle/>
          <a:p>
            <a:fld id="{CDBA9528-BCFE-1E43-A37D-912FF3C527A6}" type="slidenum">
              <a:rPr lang="en-US" smtClean="0"/>
              <a:pPr/>
              <a:t>110</a:t>
            </a:fld>
            <a:endParaRPr lang="en-US" dirty="0"/>
          </a:p>
        </p:txBody>
      </p:sp>
      <p:pic>
        <p:nvPicPr>
          <p:cNvPr id="12" name="ALT_0128-025 ViV">
            <a:hlinkClick r:id="" action="ppaction://media"/>
            <a:extLst>
              <a:ext uri="{FF2B5EF4-FFF2-40B4-BE49-F238E27FC236}">
                <a16:creationId xmlns:a16="http://schemas.microsoft.com/office/drawing/2014/main" id="{9EEE87A3-798D-1D46-AB98-48A03A9F52B7}"/>
              </a:ext>
            </a:extLst>
          </p:cNvPr>
          <p:cNvPicPr>
            <a:picLocks noChangeAspect="1"/>
          </p:cNvPicPr>
          <p:nvPr>
            <a:videoFile r:link="rId3"/>
            <p:extLst>
              <p:ext uri="{DAA4B4D4-6D71-4841-9C94-3DE7FCFB9230}">
                <p14:media xmlns:p14="http://schemas.microsoft.com/office/powerpoint/2010/main" r:embed="rId2"/>
              </p:ext>
            </p:extLst>
          </p:nvPr>
        </p:nvPicPr>
        <p:blipFill rotWithShape="1">
          <a:blip r:embed="rId5"/>
          <a:srcRect l="1470" t="11712" r="3852" b="16915"/>
          <a:stretch/>
        </p:blipFill>
        <p:spPr>
          <a:xfrm>
            <a:off x="3276733" y="1469411"/>
            <a:ext cx="3773891" cy="2845023"/>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sp>
        <p:nvSpPr>
          <p:cNvPr id="13" name="Rectangle 12">
            <a:extLst>
              <a:ext uri="{FF2B5EF4-FFF2-40B4-BE49-F238E27FC236}">
                <a16:creationId xmlns:a16="http://schemas.microsoft.com/office/drawing/2014/main" id="{3FB73C72-AF11-4342-BBBF-F6E19DFBAC9B}"/>
              </a:ext>
            </a:extLst>
          </p:cNvPr>
          <p:cNvSpPr/>
          <p:nvPr/>
        </p:nvSpPr>
        <p:spPr>
          <a:xfrm>
            <a:off x="548639" y="4770274"/>
            <a:ext cx="2455009" cy="200055"/>
          </a:xfrm>
          <a:prstGeom prst="rect">
            <a:avLst/>
          </a:prstGeom>
          <a:noFill/>
        </p:spPr>
        <p:txBody>
          <a:bodyPr wrap="square" lIns="0">
            <a:spAutoFit/>
          </a:bodyPr>
          <a:lstStyle/>
          <a:p>
            <a:r>
              <a:rPr lang="en-US" sz="698" dirty="0"/>
              <a:t>Previous generation device shown for illustrative purposes</a:t>
            </a:r>
          </a:p>
        </p:txBody>
      </p:sp>
      <p:grpSp>
        <p:nvGrpSpPr>
          <p:cNvPr id="17" name="Group 16">
            <a:extLst>
              <a:ext uri="{FF2B5EF4-FFF2-40B4-BE49-F238E27FC236}">
                <a16:creationId xmlns:a16="http://schemas.microsoft.com/office/drawing/2014/main" id="{F76D08E9-7396-1B92-231D-71EBA5578B0B}"/>
              </a:ext>
            </a:extLst>
          </p:cNvPr>
          <p:cNvGrpSpPr/>
          <p:nvPr/>
        </p:nvGrpSpPr>
        <p:grpSpPr>
          <a:xfrm>
            <a:off x="4391628" y="4460716"/>
            <a:ext cx="1544100" cy="170045"/>
            <a:chOff x="4481096" y="3905167"/>
            <a:chExt cx="2406491" cy="443010"/>
          </a:xfrm>
        </p:grpSpPr>
        <p:sp>
          <p:nvSpPr>
            <p:cNvPr id="18" name="TextBox 17">
              <a:extLst>
                <a:ext uri="{FF2B5EF4-FFF2-40B4-BE49-F238E27FC236}">
                  <a16:creationId xmlns:a16="http://schemas.microsoft.com/office/drawing/2014/main" id="{58782CEA-B052-0013-028F-39892CEE43B7}"/>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9" name="Freeform 8">
              <a:extLst>
                <a:ext uri="{FF2B5EF4-FFF2-40B4-BE49-F238E27FC236}">
                  <a16:creationId xmlns:a16="http://schemas.microsoft.com/office/drawing/2014/main" id="{6EE3C0A0-EC1C-F65D-050A-4A754BE7B46C}"/>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spTree>
    <p:custDataLst>
      <p:tags r:id="rId1"/>
    </p:custDataLst>
    <p:extLst>
      <p:ext uri="{BB962C8B-B14F-4D97-AF65-F5344CB8AC3E}">
        <p14:creationId xmlns:p14="http://schemas.microsoft.com/office/powerpoint/2010/main" val="1773026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999"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2"/>
                                        </p:tgtEl>
                                      </p:cBhvr>
                                    </p:cmd>
                                  </p:childTnLst>
                                </p:cTn>
                              </p:par>
                            </p:childTnLst>
                          </p:cTn>
                        </p:par>
                      </p:childTnLst>
                    </p:cTn>
                  </p:par>
                </p:childTnLst>
              </p:cTn>
              <p:nextCondLst>
                <p:cond evt="onClick" delay="0">
                  <p:tgtEl>
                    <p:spTgt spid="12"/>
                  </p:tgtEl>
                </p:cond>
              </p:nextCondLst>
            </p:seq>
            <p:video>
              <p:cMediaNode vol="80000">
                <p:cTn id="12" repeatCount="indefinite" fill="hold" display="0">
                  <p:stCondLst>
                    <p:cond delay="indefinite"/>
                  </p:stCondLst>
                </p:cTn>
                <p:tgtEl>
                  <p:spTgt spid="12"/>
                </p:tgtEl>
              </p:cMediaNode>
            </p:video>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9"/>
          <p:cNvSpPr>
            <a:spLocks noGrp="1"/>
          </p:cNvSpPr>
          <p:nvPr>
            <p:ph type="body" sz="quarter" idx="10"/>
          </p:nvPr>
        </p:nvSpPr>
        <p:spPr>
          <a:xfrm>
            <a:off x="548639" y="644533"/>
            <a:ext cx="6360161" cy="3883992"/>
          </a:xfrm>
        </p:spPr>
        <p:txBody>
          <a:bodyPr anchor="b">
            <a:normAutofit/>
          </a:bodyPr>
          <a:lstStyle/>
          <a:p>
            <a:pPr lvl="0">
              <a:spcBef>
                <a:spcPts val="0"/>
              </a:spcBef>
              <a:spcAft>
                <a:spcPts val="400"/>
              </a:spcAft>
            </a:pPr>
            <a:r>
              <a:rPr lang="en-US" b="1" dirty="0">
                <a:solidFill>
                  <a:srgbClr val="111111"/>
                </a:solidFill>
                <a:cs typeface="Arial"/>
              </a:rPr>
              <a:t>CAUTION:</a:t>
            </a:r>
            <a:r>
              <a:rPr lang="en-US" dirty="0">
                <a:solidFill>
                  <a:srgbClr val="111111"/>
                </a:solidFill>
                <a:cs typeface="Arial"/>
              </a:rPr>
              <a:t> Federal (United States) law restricts these devices to sale by or on the order of a physician. See Instructions for Use for full prescribing information, including indications, contraindications, warnings, precautions, and adverse events.</a:t>
            </a:r>
          </a:p>
          <a:p>
            <a:pPr lvl="0">
              <a:spcBef>
                <a:spcPct val="35000"/>
              </a:spcBef>
              <a:buClrTx/>
              <a:defRPr/>
            </a:pPr>
            <a:r>
              <a:rPr lang="en-US" dirty="0">
                <a:solidFill>
                  <a:srgbClr val="111111"/>
                </a:solidFill>
                <a:cs typeface="Arial"/>
              </a:rPr>
              <a:t>Edwards, Edwards Lifesciences, the stylized E logo, Alterra, Edwards SAPIEN, Edwards SAPIEN 3, Edwards eSheath, eSheath, Qualcrimp, SAPIEN and SAPIEN 3 are trademarks of Edwards Lifesciences Corporation. All other trademarks are the property of their respective owners.</a:t>
            </a:r>
          </a:p>
          <a:p>
            <a:pPr lvl="0">
              <a:spcBef>
                <a:spcPct val="35000"/>
              </a:spcBef>
              <a:buClrTx/>
              <a:defRPr/>
            </a:pPr>
            <a:r>
              <a:rPr lang="en-US" dirty="0">
                <a:solidFill>
                  <a:srgbClr val="111111"/>
                </a:solidFill>
                <a:cs typeface="Arial"/>
              </a:rPr>
              <a:t>© 2025 Edwards Lifesciences Corporation. All rights reserved. </a:t>
            </a:r>
            <a:endParaRPr lang="en-US" dirty="0">
              <a:solidFill>
                <a:srgbClr val="111111"/>
              </a:solidFill>
              <a:highlight>
                <a:srgbClr val="FFFF00"/>
              </a:highlight>
              <a:cs typeface="Arial"/>
            </a:endParaRPr>
          </a:p>
        </p:txBody>
      </p:sp>
    </p:spTree>
    <p:custDataLst>
      <p:tags r:id="rId1"/>
    </p:custDataLst>
    <p:extLst>
      <p:ext uri="{BB962C8B-B14F-4D97-AF65-F5344CB8AC3E}">
        <p14:creationId xmlns:p14="http://schemas.microsoft.com/office/powerpoint/2010/main" val="2795576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Edwards eSheath introducer set</a:t>
            </a:r>
          </a:p>
        </p:txBody>
      </p:sp>
      <p:sp>
        <p:nvSpPr>
          <p:cNvPr id="5" name="Footer Placeholder 4">
            <a:extLst>
              <a:ext uri="{FF2B5EF4-FFF2-40B4-BE49-F238E27FC236}">
                <a16:creationId xmlns:a16="http://schemas.microsoft.com/office/drawing/2014/main" id="{40159D07-896A-1742-8858-590DF5FC28F1}"/>
              </a:ext>
            </a:extLst>
          </p:cNvPr>
          <p:cNvSpPr>
            <a:spLocks noGrp="1"/>
          </p:cNvSpPr>
          <p:nvPr>
            <p:ph type="ftr" sz="quarter" idx="11"/>
          </p:nvPr>
        </p:nvSpPr>
        <p:spPr/>
        <p:txBody>
          <a:bodyPr/>
          <a:lstStyle/>
          <a:p>
            <a:r>
              <a:rPr lang="en-US"/>
              <a:t>DOC-0555472 Rev B</a:t>
            </a:r>
            <a:endParaRPr lang="en-US" dirty="0"/>
          </a:p>
        </p:txBody>
      </p:sp>
      <p:sp>
        <p:nvSpPr>
          <p:cNvPr id="6" name="Slide Number Placeholder 5">
            <a:extLst>
              <a:ext uri="{FF2B5EF4-FFF2-40B4-BE49-F238E27FC236}">
                <a16:creationId xmlns:a16="http://schemas.microsoft.com/office/drawing/2014/main" id="{72E88A09-88A5-8271-1FCB-BDF39DEF22D1}"/>
              </a:ext>
            </a:extLst>
          </p:cNvPr>
          <p:cNvSpPr>
            <a:spLocks noGrp="1"/>
          </p:cNvSpPr>
          <p:nvPr>
            <p:ph type="sldNum" sz="quarter" idx="12"/>
          </p:nvPr>
        </p:nvSpPr>
        <p:spPr/>
        <p:txBody>
          <a:bodyPr/>
          <a:lstStyle/>
          <a:p>
            <a:fld id="{CDBA9528-BCFE-1E43-A37D-912FF3C527A6}" type="slidenum">
              <a:rPr lang="en-US" smtClean="0"/>
              <a:pPr/>
              <a:t>12</a:t>
            </a:fld>
            <a:endParaRPr lang="en-US" dirty="0"/>
          </a:p>
        </p:txBody>
      </p:sp>
      <p:grpSp>
        <p:nvGrpSpPr>
          <p:cNvPr id="39" name="Group 38">
            <a:extLst>
              <a:ext uri="{FF2B5EF4-FFF2-40B4-BE49-F238E27FC236}">
                <a16:creationId xmlns:a16="http://schemas.microsoft.com/office/drawing/2014/main" id="{7D0E1A03-187E-664D-A36F-231407D7E93D}"/>
              </a:ext>
            </a:extLst>
          </p:cNvPr>
          <p:cNvGrpSpPr/>
          <p:nvPr/>
        </p:nvGrpSpPr>
        <p:grpSpPr>
          <a:xfrm>
            <a:off x="0" y="1364565"/>
            <a:ext cx="8063365" cy="1853738"/>
            <a:chOff x="-249482" y="1949832"/>
            <a:chExt cx="9107997" cy="2093896"/>
          </a:xfrm>
        </p:grpSpPr>
        <p:pic>
          <p:nvPicPr>
            <p:cNvPr id="40" name="Picture 2">
              <a:extLst>
                <a:ext uri="{FF2B5EF4-FFF2-40B4-BE49-F238E27FC236}">
                  <a16:creationId xmlns:a16="http://schemas.microsoft.com/office/drawing/2014/main" id="{1B391C60-C10E-7440-9CC6-08B7007A7F17}"/>
                </a:ext>
              </a:extLst>
            </p:cNvPr>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096082" y="2296713"/>
              <a:ext cx="4762433" cy="1156832"/>
            </a:xfrm>
            <a:prstGeom prst="rect">
              <a:avLst/>
            </a:prstGeom>
            <a:noFill/>
            <a:ln w="9525">
              <a:noFill/>
              <a:miter lim="800000"/>
              <a:headEnd/>
              <a:tailEnd/>
            </a:ln>
          </p:spPr>
        </p:pic>
        <p:sp>
          <p:nvSpPr>
            <p:cNvPr id="41" name="TextBox 40">
              <a:extLst>
                <a:ext uri="{FF2B5EF4-FFF2-40B4-BE49-F238E27FC236}">
                  <a16:creationId xmlns:a16="http://schemas.microsoft.com/office/drawing/2014/main" id="{36C17B38-BA1C-BC48-9C3A-9609D4A5B855}"/>
                </a:ext>
              </a:extLst>
            </p:cNvPr>
            <p:cNvSpPr txBox="1"/>
            <p:nvPr/>
          </p:nvSpPr>
          <p:spPr>
            <a:xfrm>
              <a:off x="5359307" y="3556762"/>
              <a:ext cx="1644549" cy="486966"/>
            </a:xfrm>
            <a:prstGeom prst="rect">
              <a:avLst/>
            </a:prstGeom>
            <a:noFill/>
          </p:spPr>
          <p:txBody>
            <a:bodyPr wrap="square" rtlCol="0">
              <a:spAutoFit/>
            </a:bodyPr>
            <a:lstStyle/>
            <a:p>
              <a:pPr algn="ctr" defTabSz="685800">
                <a:defRPr/>
              </a:pPr>
              <a:r>
                <a:rPr lang="en-US" sz="900" kern="0" dirty="0">
                  <a:solidFill>
                    <a:schemeClr val="accent6"/>
                  </a:solidFill>
                </a:rPr>
                <a:t>Duckbill </a:t>
              </a:r>
              <a:br>
                <a:rPr lang="en-US" sz="900" kern="0" dirty="0">
                  <a:solidFill>
                    <a:schemeClr val="accent6"/>
                  </a:solidFill>
                </a:rPr>
              </a:br>
              <a:r>
                <a:rPr lang="en-US" sz="900" kern="0" dirty="0">
                  <a:solidFill>
                    <a:schemeClr val="accent6"/>
                  </a:solidFill>
                </a:rPr>
                <a:t>valve</a:t>
              </a:r>
            </a:p>
          </p:txBody>
        </p:sp>
        <p:sp>
          <p:nvSpPr>
            <p:cNvPr id="42" name="TextBox 41">
              <a:extLst>
                <a:ext uri="{FF2B5EF4-FFF2-40B4-BE49-F238E27FC236}">
                  <a16:creationId xmlns:a16="http://schemas.microsoft.com/office/drawing/2014/main" id="{D1898447-24CE-3341-85FD-9E1EAF38A12A}"/>
                </a:ext>
              </a:extLst>
            </p:cNvPr>
            <p:cNvSpPr txBox="1"/>
            <p:nvPr/>
          </p:nvSpPr>
          <p:spPr>
            <a:xfrm>
              <a:off x="5878512" y="1949832"/>
              <a:ext cx="1644549" cy="304353"/>
            </a:xfrm>
            <a:prstGeom prst="rect">
              <a:avLst/>
            </a:prstGeom>
            <a:noFill/>
          </p:spPr>
          <p:txBody>
            <a:bodyPr wrap="square" rtlCol="0">
              <a:spAutoFit/>
            </a:bodyPr>
            <a:lstStyle/>
            <a:p>
              <a:pPr algn="ctr" defTabSz="685800">
                <a:defRPr/>
              </a:pPr>
              <a:r>
                <a:rPr lang="en-US" sz="900" kern="0" dirty="0">
                  <a:solidFill>
                    <a:schemeClr val="accent6"/>
                  </a:solidFill>
                </a:rPr>
                <a:t>Disc valve</a:t>
              </a:r>
            </a:p>
          </p:txBody>
        </p:sp>
        <p:sp>
          <p:nvSpPr>
            <p:cNvPr id="43" name="TextBox 42">
              <a:extLst>
                <a:ext uri="{FF2B5EF4-FFF2-40B4-BE49-F238E27FC236}">
                  <a16:creationId xmlns:a16="http://schemas.microsoft.com/office/drawing/2014/main" id="{E21926EB-5CA2-2B4F-A931-B0E2BA925278}"/>
                </a:ext>
              </a:extLst>
            </p:cNvPr>
            <p:cNvSpPr txBox="1"/>
            <p:nvPr/>
          </p:nvSpPr>
          <p:spPr>
            <a:xfrm>
              <a:off x="6704899" y="3556762"/>
              <a:ext cx="1644549" cy="417180"/>
            </a:xfrm>
            <a:prstGeom prst="rect">
              <a:avLst/>
            </a:prstGeom>
            <a:noFill/>
          </p:spPr>
          <p:txBody>
            <a:bodyPr wrap="square" lIns="91440" tIns="45720" rIns="91440" bIns="45720" rtlCol="0" anchor="t">
              <a:spAutoFit/>
            </a:bodyPr>
            <a:lstStyle/>
            <a:p>
              <a:pPr algn="ctr" defTabSz="685800">
                <a:defRPr/>
              </a:pPr>
              <a:r>
                <a:rPr lang="en-US" sz="900" kern="0" dirty="0">
                  <a:solidFill>
                    <a:schemeClr val="accent6"/>
                  </a:solidFill>
                </a:rPr>
                <a:t>Cross-slit </a:t>
              </a:r>
              <a:br>
                <a:rPr lang="en-US" sz="900" kern="0" dirty="0"/>
              </a:br>
              <a:r>
                <a:rPr lang="en-US" sz="900" kern="0" dirty="0">
                  <a:solidFill>
                    <a:schemeClr val="accent6"/>
                  </a:solidFill>
                </a:rPr>
                <a:t>valve</a:t>
              </a:r>
            </a:p>
          </p:txBody>
        </p:sp>
        <p:pic>
          <p:nvPicPr>
            <p:cNvPr id="44" name="Picture 43" descr="J:\THV Global Marketing\Products\SAPIEN 3\Downstream OUS Launch\CG Images\S3-CMDR Image Catalog\eSheath Catalog\TransBG\37_eSheath.SL.WhtBG.01.03.14-16F.CamHub.FlushPortUp.F005.01.png">
              <a:extLst>
                <a:ext uri="{FF2B5EF4-FFF2-40B4-BE49-F238E27FC236}">
                  <a16:creationId xmlns:a16="http://schemas.microsoft.com/office/drawing/2014/main" id="{88792860-997C-2443-AF70-108BAB4F9E90}"/>
                </a:ext>
              </a:extLst>
            </p:cNvPr>
            <p:cNvPicPr>
              <a:picLocks noChangeAspect="1" noChangeArrowheads="1"/>
            </p:cNvPicPr>
            <p:nvPr/>
          </p:nvPicPr>
          <p:blipFill>
            <a:blip r:embed="rId5" cstate="print"/>
            <a:srcRect l="2888" t="41630" r="42929" b="31551"/>
            <a:stretch>
              <a:fillRect/>
            </a:stretch>
          </p:blipFill>
          <p:spPr bwMode="auto">
            <a:xfrm>
              <a:off x="-249482" y="2192184"/>
              <a:ext cx="4403719" cy="1226192"/>
            </a:xfrm>
            <a:prstGeom prst="rect">
              <a:avLst/>
            </a:prstGeom>
            <a:noFill/>
            <a:effectLst>
              <a:outerShdw blurRad="254000" dist="38100" algn="l" rotWithShape="0">
                <a:prstClr val="black">
                  <a:alpha val="20000"/>
                </a:prstClr>
              </a:outerShdw>
            </a:effectLst>
          </p:spPr>
        </p:pic>
        <p:cxnSp>
          <p:nvCxnSpPr>
            <p:cNvPr id="45" name="Straight Connector 44">
              <a:extLst>
                <a:ext uri="{FF2B5EF4-FFF2-40B4-BE49-F238E27FC236}">
                  <a16:creationId xmlns:a16="http://schemas.microsoft.com/office/drawing/2014/main" id="{99877A71-6640-344A-B937-05899E5A4F58}"/>
                </a:ext>
              </a:extLst>
            </p:cNvPr>
            <p:cNvCxnSpPr/>
            <p:nvPr/>
          </p:nvCxnSpPr>
          <p:spPr>
            <a:xfrm flipV="1">
              <a:off x="7523062" y="3245812"/>
              <a:ext cx="0" cy="300266"/>
            </a:xfrm>
            <a:prstGeom prst="line">
              <a:avLst/>
            </a:prstGeom>
            <a:ln w="15875">
              <a:headEnd type="none"/>
              <a:tailEnd type="ova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DA26852-6697-8345-BC84-96001B6D86EE}"/>
                </a:ext>
              </a:extLst>
            </p:cNvPr>
            <p:cNvCxnSpPr/>
            <p:nvPr/>
          </p:nvCxnSpPr>
          <p:spPr>
            <a:xfrm flipV="1">
              <a:off x="6177470" y="3245812"/>
              <a:ext cx="0" cy="300266"/>
            </a:xfrm>
            <a:prstGeom prst="line">
              <a:avLst/>
            </a:prstGeom>
            <a:ln w="15875">
              <a:headEnd type="none"/>
              <a:tailEnd type="ova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1F00C073-2B9A-5E4C-AD78-E57E5CB5F638}"/>
                </a:ext>
              </a:extLst>
            </p:cNvPr>
            <p:cNvCxnSpPr/>
            <p:nvPr/>
          </p:nvCxnSpPr>
          <p:spPr>
            <a:xfrm flipV="1">
              <a:off x="6720288" y="2248072"/>
              <a:ext cx="0" cy="300266"/>
            </a:xfrm>
            <a:prstGeom prst="line">
              <a:avLst/>
            </a:prstGeom>
            <a:ln w="15875">
              <a:headEnd type="oval"/>
              <a:tailEnd type="none"/>
            </a:ln>
          </p:spPr>
          <p:style>
            <a:lnRef idx="1">
              <a:schemeClr val="accent1"/>
            </a:lnRef>
            <a:fillRef idx="0">
              <a:schemeClr val="accent1"/>
            </a:fillRef>
            <a:effectRef idx="0">
              <a:schemeClr val="accent1"/>
            </a:effectRef>
            <a:fontRef idx="minor">
              <a:schemeClr val="tx1"/>
            </a:fontRef>
          </p:style>
        </p:cxnSp>
      </p:grpSp>
      <p:sp>
        <p:nvSpPr>
          <p:cNvPr id="48" name="Text Placeholder 2">
            <a:extLst>
              <a:ext uri="{FF2B5EF4-FFF2-40B4-BE49-F238E27FC236}">
                <a16:creationId xmlns:a16="http://schemas.microsoft.com/office/drawing/2014/main" id="{414F2285-8396-A14C-ADB0-42887398EFC2}"/>
              </a:ext>
            </a:extLst>
          </p:cNvPr>
          <p:cNvSpPr txBox="1">
            <a:spLocks/>
          </p:cNvSpPr>
          <p:nvPr/>
        </p:nvSpPr>
        <p:spPr bwMode="gray">
          <a:xfrm>
            <a:off x="539848" y="1152702"/>
            <a:ext cx="4713316" cy="261610"/>
          </a:xfrm>
          <a:prstGeom prst="rect">
            <a:avLst/>
          </a:prstGeom>
        </p:spPr>
        <p:txBody>
          <a:bodyPr wrap="square" lIns="0" tIns="0">
            <a:spAutoFit/>
          </a:bodyPr>
          <a:lstStyle>
            <a:defPPr>
              <a:defRPr lang="en-US"/>
            </a:defPPr>
            <a:lvl1pPr>
              <a:spcBef>
                <a:spcPts val="600"/>
              </a:spcBef>
              <a:defRPr b="1"/>
            </a:lvl1pPr>
            <a:lvl2pPr marL="339725" indent="-166688">
              <a:lnSpc>
                <a:spcPct val="100000"/>
              </a:lnSpc>
              <a:spcBef>
                <a:spcPts val="900"/>
              </a:spcBef>
              <a:buClr>
                <a:schemeClr val="accent1"/>
              </a:buClr>
              <a:buFont typeface="Arial"/>
              <a:buChar char="–"/>
              <a:defRPr sz="1500"/>
            </a:lvl2pPr>
            <a:lvl3pPr marL="512763" indent="-173038">
              <a:lnSpc>
                <a:spcPct val="100000"/>
              </a:lnSpc>
              <a:spcBef>
                <a:spcPts val="900"/>
              </a:spcBef>
              <a:buClr>
                <a:schemeClr val="accent1"/>
              </a:buClr>
              <a:buSzPct val="110000"/>
              <a:buFont typeface="Wingdings" charset="2"/>
              <a:buChar char="§"/>
              <a:defRPr sz="1500"/>
            </a:lvl3pPr>
            <a:lvl4pPr marL="685800" indent="-173038">
              <a:lnSpc>
                <a:spcPct val="100000"/>
              </a:lnSpc>
              <a:spcBef>
                <a:spcPts val="900"/>
              </a:spcBef>
              <a:buClr>
                <a:schemeClr val="accent1"/>
              </a:buClr>
              <a:buFont typeface="Arial"/>
              <a:buChar char="–"/>
              <a:defRPr sz="1500"/>
            </a:lvl4pPr>
            <a:lvl5pPr marL="858838" indent="-173038">
              <a:lnSpc>
                <a:spcPct val="100000"/>
              </a:lnSpc>
              <a:spcBef>
                <a:spcPts val="900"/>
              </a:spcBef>
              <a:buClr>
                <a:schemeClr val="accent1"/>
              </a:buClr>
              <a:buSzPct val="110000"/>
              <a:buFont typeface="Wingdings" charset="2"/>
              <a:buChar char="§"/>
              <a:defRPr sz="1500"/>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r>
              <a:rPr lang="en-US" sz="1400" dirty="0"/>
              <a:t>Tri-seal valve technology designed for hemostasis</a:t>
            </a:r>
          </a:p>
        </p:txBody>
      </p:sp>
      <p:graphicFrame>
        <p:nvGraphicFramePr>
          <p:cNvPr id="4" name="Group 68">
            <a:extLst>
              <a:ext uri="{FF2B5EF4-FFF2-40B4-BE49-F238E27FC236}">
                <a16:creationId xmlns:a16="http://schemas.microsoft.com/office/drawing/2014/main" id="{2352336C-E617-02F8-181A-4BD10EE9FAEA}"/>
              </a:ext>
            </a:extLst>
          </p:cNvPr>
          <p:cNvGraphicFramePr>
            <a:graphicFrameLocks noGrp="1"/>
          </p:cNvGraphicFramePr>
          <p:nvPr>
            <p:extLst>
              <p:ext uri="{D42A27DB-BD31-4B8C-83A1-F6EECF244321}">
                <p14:modId xmlns:p14="http://schemas.microsoft.com/office/powerpoint/2010/main" val="712082806"/>
              </p:ext>
            </p:extLst>
          </p:nvPr>
        </p:nvGraphicFramePr>
        <p:xfrm>
          <a:off x="1380214" y="3208593"/>
          <a:ext cx="6508564" cy="1540083"/>
        </p:xfrm>
        <a:graphic>
          <a:graphicData uri="http://schemas.openxmlformats.org/drawingml/2006/table">
            <a:tbl>
              <a:tblPr>
                <a:effectLst>
                  <a:outerShdw blurRad="254000" dist="38100" dir="21540000" algn="l" rotWithShape="0">
                    <a:prstClr val="black">
                      <a:alpha val="20000"/>
                    </a:prstClr>
                  </a:outerShdw>
                </a:effectLst>
              </a:tblPr>
              <a:tblGrid>
                <a:gridCol w="704342">
                  <a:extLst>
                    <a:ext uri="{9D8B030D-6E8A-4147-A177-3AD203B41FA5}">
                      <a16:colId xmlns:a16="http://schemas.microsoft.com/office/drawing/2014/main" val="20000"/>
                    </a:ext>
                  </a:extLst>
                </a:gridCol>
                <a:gridCol w="1190658">
                  <a:extLst>
                    <a:ext uri="{9D8B030D-6E8A-4147-A177-3AD203B41FA5}">
                      <a16:colId xmlns:a16="http://schemas.microsoft.com/office/drawing/2014/main" val="722692665"/>
                    </a:ext>
                  </a:extLst>
                </a:gridCol>
                <a:gridCol w="4613564">
                  <a:extLst>
                    <a:ext uri="{9D8B030D-6E8A-4147-A177-3AD203B41FA5}">
                      <a16:colId xmlns:a16="http://schemas.microsoft.com/office/drawing/2014/main" val="1382887745"/>
                    </a:ext>
                  </a:extLst>
                </a:gridCol>
              </a:tblGrid>
              <a:tr h="219194">
                <a:tc gridSpan="2">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algn="ctr"/>
                      <a:r>
                        <a:rPr lang="en-US" sz="1000" b="1" dirty="0">
                          <a:solidFill>
                            <a:schemeClr val="bg1"/>
                          </a:solidFill>
                        </a:rPr>
                        <a:t>Seal</a:t>
                      </a:r>
                      <a:endParaRPr lang="en-US" sz="1000" b="1" dirty="0">
                        <a:solidFill>
                          <a:schemeClr val="bg1"/>
                        </a:solidFill>
                        <a:latin typeface="+mn-lt"/>
                      </a:endParaRPr>
                    </a:p>
                  </a:txBody>
                  <a:tcPr marL="100584" marR="100584"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3"/>
                    </a:solidFill>
                  </a:tcPr>
                </a:tc>
                <a:tc hMerge="1">
                  <a:txBody>
                    <a:bodyPr/>
                    <a:lstStyle/>
                    <a:p>
                      <a:endParaRPr lang="en-US"/>
                    </a:p>
                  </a:txBody>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algn="ctr"/>
                      <a:r>
                        <a:rPr lang="en-US" sz="1000" b="1" dirty="0">
                          <a:solidFill>
                            <a:schemeClr val="bg1"/>
                          </a:solidFill>
                        </a:rPr>
                        <a:t>Hemostasis</a:t>
                      </a:r>
                      <a:endParaRPr lang="en-US" sz="1000" b="1" dirty="0">
                        <a:solidFill>
                          <a:schemeClr val="bg1"/>
                        </a:solidFill>
                        <a:latin typeface="+mn-lt"/>
                      </a:endParaRPr>
                    </a:p>
                  </a:txBody>
                  <a:tcPr marL="75438" marR="75438"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3"/>
                    </a:solidFill>
                  </a:tcPr>
                </a:tc>
                <a:extLst>
                  <a:ext uri="{0D108BD9-81ED-4DB2-BD59-A6C34878D82A}">
                    <a16:rowId xmlns:a16="http://schemas.microsoft.com/office/drawing/2014/main" val="10000"/>
                  </a:ext>
                </a:extLst>
              </a:tr>
              <a:tr h="43970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100" b="1" dirty="0">
                        <a:solidFill>
                          <a:schemeClr val="tx1"/>
                        </a:solidFill>
                        <a:latin typeface="+mn-lt"/>
                      </a:endParaRPr>
                    </a:p>
                  </a:txBody>
                  <a:tcPr marL="603504" marR="7543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solidFill>
                            <a:schemeClr val="tx1"/>
                          </a:solidFill>
                        </a:rPr>
                        <a:t>Duckbill</a:t>
                      </a:r>
                      <a:r>
                        <a:rPr lang="en-US" sz="1000" b="1" baseline="0" dirty="0">
                          <a:solidFill>
                            <a:schemeClr val="tx1"/>
                          </a:solidFill>
                        </a:rPr>
                        <a:t> valve</a:t>
                      </a:r>
                      <a:endParaRPr lang="en-US" sz="1000" b="1" dirty="0">
                        <a:solidFill>
                          <a:schemeClr val="tx1"/>
                        </a:solidFill>
                        <a:latin typeface="+mn-lt"/>
                      </a:endParaRPr>
                    </a:p>
                  </a:txBody>
                  <a:tcPr marL="75438" marR="7543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rPr>
                        <a:t>Designe</a:t>
                      </a:r>
                      <a:r>
                        <a:rPr lang="en-US" sz="1000" kern="1200" baseline="0" dirty="0">
                          <a:solidFill>
                            <a:schemeClr val="tx1"/>
                          </a:solidFill>
                        </a:rPr>
                        <a:t>d to p</a:t>
                      </a:r>
                      <a:r>
                        <a:rPr lang="en-US" sz="1000" kern="1200" dirty="0">
                          <a:solidFill>
                            <a:schemeClr val="tx1"/>
                          </a:solidFill>
                        </a:rPr>
                        <a:t>rovide hemostasis when nothing is inside sheath</a:t>
                      </a:r>
                      <a:endParaRPr lang="en-US" sz="1000" dirty="0">
                        <a:solidFill>
                          <a:schemeClr val="tx1"/>
                        </a:solidFill>
                        <a:latin typeface="+mn-lt"/>
                      </a:endParaRPr>
                    </a:p>
                  </a:txBody>
                  <a:tcPr marL="75438" marR="7543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724751736"/>
                  </a:ext>
                </a:extLst>
              </a:tr>
              <a:tr h="439701">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100" b="1" dirty="0">
                        <a:solidFill>
                          <a:schemeClr val="tx1"/>
                        </a:solidFill>
                        <a:latin typeface="+mn-lt"/>
                      </a:endParaRPr>
                    </a:p>
                  </a:txBody>
                  <a:tcPr marL="603504" marR="7543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solidFill>
                            <a:schemeClr val="tx1"/>
                          </a:solidFill>
                        </a:rPr>
                        <a:t>Disc valve</a:t>
                      </a:r>
                      <a:endParaRPr lang="en-US" sz="1000" b="1" dirty="0">
                        <a:solidFill>
                          <a:schemeClr val="tx1"/>
                        </a:solidFill>
                        <a:latin typeface="+mn-lt"/>
                      </a:endParaRPr>
                    </a:p>
                  </a:txBody>
                  <a:tcPr marL="75438" marR="7543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rPr>
                        <a:t>Designe</a:t>
                      </a:r>
                      <a:r>
                        <a:rPr lang="en-US" sz="1000" kern="1200" baseline="0" dirty="0">
                          <a:solidFill>
                            <a:schemeClr val="tx1"/>
                          </a:solidFill>
                        </a:rPr>
                        <a:t>d to p</a:t>
                      </a:r>
                      <a:r>
                        <a:rPr lang="en-US" sz="1000" kern="1200" dirty="0">
                          <a:solidFill>
                            <a:schemeClr val="tx1"/>
                          </a:solidFill>
                        </a:rPr>
                        <a:t>rovide</a:t>
                      </a:r>
                      <a:r>
                        <a:rPr lang="en-US" sz="1000" kern="1200" baseline="0" dirty="0">
                          <a:solidFill>
                            <a:schemeClr val="tx1"/>
                          </a:solidFill>
                        </a:rPr>
                        <a:t> </a:t>
                      </a:r>
                      <a:r>
                        <a:rPr lang="en-US" sz="1000" kern="1200" dirty="0">
                          <a:solidFill>
                            <a:schemeClr val="tx1"/>
                          </a:solidFill>
                        </a:rPr>
                        <a:t>hemostasis with a 5Fr or greater catheter</a:t>
                      </a:r>
                      <a:endParaRPr lang="en-US" sz="1000" kern="1200" dirty="0">
                        <a:solidFill>
                          <a:schemeClr val="tx1"/>
                        </a:solidFill>
                        <a:latin typeface="+mn-lt"/>
                        <a:ea typeface="+mn-ea"/>
                        <a:cs typeface="+mn-cs"/>
                      </a:endParaRPr>
                    </a:p>
                  </a:txBody>
                  <a:tcPr marL="75438" marR="7543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439701">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100" b="1" dirty="0">
                        <a:solidFill>
                          <a:schemeClr val="tx1"/>
                        </a:solidFill>
                        <a:latin typeface="+mn-lt"/>
                      </a:endParaRPr>
                    </a:p>
                  </a:txBody>
                  <a:tcPr marL="603504" marR="7543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solidFill>
                            <a:schemeClr val="tx1"/>
                          </a:solidFill>
                        </a:rPr>
                        <a:t>Cross-slit</a:t>
                      </a:r>
                      <a:r>
                        <a:rPr lang="en-US" sz="1000" b="1" baseline="0" dirty="0">
                          <a:solidFill>
                            <a:schemeClr val="tx1"/>
                          </a:solidFill>
                        </a:rPr>
                        <a:t> valve</a:t>
                      </a:r>
                      <a:endParaRPr lang="en-US" sz="1000" b="1" dirty="0">
                        <a:solidFill>
                          <a:schemeClr val="tx1"/>
                        </a:solidFill>
                        <a:latin typeface="+mn-lt"/>
                      </a:endParaRPr>
                    </a:p>
                  </a:txBody>
                  <a:tcPr marL="75438" marR="7543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rPr>
                        <a:t>Designe</a:t>
                      </a:r>
                      <a:r>
                        <a:rPr lang="en-US" sz="1000" kern="1200" baseline="0" dirty="0">
                          <a:solidFill>
                            <a:schemeClr val="tx1"/>
                          </a:solidFill>
                        </a:rPr>
                        <a:t>d to p</a:t>
                      </a:r>
                      <a:r>
                        <a:rPr lang="en-US" sz="1000" kern="1200" dirty="0">
                          <a:solidFill>
                            <a:schemeClr val="tx1"/>
                          </a:solidFill>
                        </a:rPr>
                        <a:t>rovide hemostasis for guidewires ≥</a:t>
                      </a:r>
                      <a:r>
                        <a:rPr lang="en-US" sz="1000" kern="1200" baseline="0" dirty="0">
                          <a:solidFill>
                            <a:schemeClr val="tx1"/>
                          </a:solidFill>
                        </a:rPr>
                        <a:t> 0.</a:t>
                      </a:r>
                      <a:r>
                        <a:rPr lang="en-US" sz="1000" kern="1200" dirty="0">
                          <a:solidFill>
                            <a:schemeClr val="tx1"/>
                          </a:solidFill>
                        </a:rPr>
                        <a:t>035”</a:t>
                      </a:r>
                      <a:endParaRPr lang="en-US" sz="1000" dirty="0">
                        <a:solidFill>
                          <a:schemeClr val="tx1"/>
                        </a:solidFill>
                        <a:latin typeface="+mn-lt"/>
                      </a:endParaRPr>
                    </a:p>
                  </a:txBody>
                  <a:tcPr marL="75438" marR="7543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bl>
          </a:graphicData>
        </a:graphic>
      </p:graphicFrame>
      <p:grpSp>
        <p:nvGrpSpPr>
          <p:cNvPr id="7" name="Group 6">
            <a:extLst>
              <a:ext uri="{FF2B5EF4-FFF2-40B4-BE49-F238E27FC236}">
                <a16:creationId xmlns:a16="http://schemas.microsoft.com/office/drawing/2014/main" id="{7222170D-1003-D449-1E2F-C05F3A5AE989}"/>
              </a:ext>
            </a:extLst>
          </p:cNvPr>
          <p:cNvGrpSpPr/>
          <p:nvPr/>
        </p:nvGrpSpPr>
        <p:grpSpPr>
          <a:xfrm>
            <a:off x="1528964" y="3876352"/>
            <a:ext cx="396188" cy="396188"/>
            <a:chOff x="584902" y="4541893"/>
            <a:chExt cx="528250" cy="528250"/>
          </a:xfrm>
        </p:grpSpPr>
        <p:sp>
          <p:nvSpPr>
            <p:cNvPr id="8" name="Rectangle 7">
              <a:extLst>
                <a:ext uri="{FF2B5EF4-FFF2-40B4-BE49-F238E27FC236}">
                  <a16:creationId xmlns:a16="http://schemas.microsoft.com/office/drawing/2014/main" id="{15DAC647-34F4-9C78-CCD1-677F3FD0B0F3}"/>
                </a:ext>
              </a:extLst>
            </p:cNvPr>
            <p:cNvSpPr/>
            <p:nvPr/>
          </p:nvSpPr>
          <p:spPr>
            <a:xfrm>
              <a:off x="584902" y="4541893"/>
              <a:ext cx="528250" cy="52825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9" name="Picture 4">
              <a:extLst>
                <a:ext uri="{FF2B5EF4-FFF2-40B4-BE49-F238E27FC236}">
                  <a16:creationId xmlns:a16="http://schemas.microsoft.com/office/drawing/2014/main" id="{C89CB461-BA62-9E76-923D-BEB8F94124A5}"/>
                </a:ext>
              </a:extLst>
            </p:cNvPr>
            <p:cNvPicPr>
              <a:picLocks noChangeAspect="1" noChangeArrowheads="1"/>
            </p:cNvPicPr>
            <p:nvPr/>
          </p:nvPicPr>
          <p:blipFill>
            <a:blip r:embed="rId6" cstate="print"/>
            <a:srcRect/>
            <a:stretch>
              <a:fillRect/>
            </a:stretch>
          </p:blipFill>
          <p:spPr bwMode="auto">
            <a:xfrm>
              <a:off x="599669" y="4566034"/>
              <a:ext cx="498717" cy="479968"/>
            </a:xfrm>
            <a:prstGeom prst="rect">
              <a:avLst/>
            </a:prstGeom>
            <a:noFill/>
            <a:ln w="9525">
              <a:noFill/>
              <a:miter lim="800000"/>
              <a:headEnd/>
              <a:tailEnd/>
            </a:ln>
          </p:spPr>
        </p:pic>
      </p:grpSp>
      <p:grpSp>
        <p:nvGrpSpPr>
          <p:cNvPr id="10" name="Group 9">
            <a:extLst>
              <a:ext uri="{FF2B5EF4-FFF2-40B4-BE49-F238E27FC236}">
                <a16:creationId xmlns:a16="http://schemas.microsoft.com/office/drawing/2014/main" id="{1A72E070-CCD3-35C2-C35B-DAEC8EC1535C}"/>
              </a:ext>
            </a:extLst>
          </p:cNvPr>
          <p:cNvGrpSpPr/>
          <p:nvPr/>
        </p:nvGrpSpPr>
        <p:grpSpPr>
          <a:xfrm>
            <a:off x="1528964" y="4327424"/>
            <a:ext cx="396188" cy="396188"/>
            <a:chOff x="584902" y="5148265"/>
            <a:chExt cx="528250" cy="528250"/>
          </a:xfrm>
        </p:grpSpPr>
        <p:sp>
          <p:nvSpPr>
            <p:cNvPr id="11" name="Rectangle 10">
              <a:extLst>
                <a:ext uri="{FF2B5EF4-FFF2-40B4-BE49-F238E27FC236}">
                  <a16:creationId xmlns:a16="http://schemas.microsoft.com/office/drawing/2014/main" id="{7DFB52DD-D942-E46B-96CC-7E4C49BAFBAA}"/>
                </a:ext>
              </a:extLst>
            </p:cNvPr>
            <p:cNvSpPr/>
            <p:nvPr/>
          </p:nvSpPr>
          <p:spPr>
            <a:xfrm>
              <a:off x="584902" y="5148265"/>
              <a:ext cx="528250" cy="52825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3">
              <a:extLst>
                <a:ext uri="{FF2B5EF4-FFF2-40B4-BE49-F238E27FC236}">
                  <a16:creationId xmlns:a16="http://schemas.microsoft.com/office/drawing/2014/main" id="{CB384BA1-393C-1A33-00CE-B21AB3619EED}"/>
                </a:ext>
              </a:extLst>
            </p:cNvPr>
            <p:cNvPicPr>
              <a:picLocks noChangeAspect="1" noChangeArrowheads="1"/>
            </p:cNvPicPr>
            <p:nvPr/>
          </p:nvPicPr>
          <p:blipFill rotWithShape="1">
            <a:blip r:embed="rId7" cstate="print"/>
            <a:srcRect l="5911" t="5911" r="5911" b="5911"/>
            <a:stretch/>
          </p:blipFill>
          <p:spPr bwMode="auto">
            <a:xfrm>
              <a:off x="604423" y="5162422"/>
              <a:ext cx="489208" cy="481794"/>
            </a:xfrm>
            <a:prstGeom prst="rect">
              <a:avLst/>
            </a:prstGeom>
            <a:noFill/>
            <a:ln w="9525">
              <a:noFill/>
              <a:miter lim="800000"/>
              <a:headEnd/>
              <a:tailEnd/>
            </a:ln>
          </p:spPr>
        </p:pic>
      </p:grpSp>
      <p:grpSp>
        <p:nvGrpSpPr>
          <p:cNvPr id="13" name="Group 12">
            <a:extLst>
              <a:ext uri="{FF2B5EF4-FFF2-40B4-BE49-F238E27FC236}">
                <a16:creationId xmlns:a16="http://schemas.microsoft.com/office/drawing/2014/main" id="{9B9CC05F-4E43-0E4D-850E-BDAC2AECA8A6}"/>
              </a:ext>
            </a:extLst>
          </p:cNvPr>
          <p:cNvGrpSpPr/>
          <p:nvPr/>
        </p:nvGrpSpPr>
        <p:grpSpPr>
          <a:xfrm>
            <a:off x="1528964" y="3437229"/>
            <a:ext cx="396188" cy="396188"/>
            <a:chOff x="584902" y="5747159"/>
            <a:chExt cx="528250" cy="528250"/>
          </a:xfrm>
        </p:grpSpPr>
        <p:sp>
          <p:nvSpPr>
            <p:cNvPr id="14" name="Rectangle 13">
              <a:extLst>
                <a:ext uri="{FF2B5EF4-FFF2-40B4-BE49-F238E27FC236}">
                  <a16:creationId xmlns:a16="http://schemas.microsoft.com/office/drawing/2014/main" id="{C7ED5807-1A6E-BB3A-FBEE-1A3466632947}"/>
                </a:ext>
              </a:extLst>
            </p:cNvPr>
            <p:cNvSpPr/>
            <p:nvPr/>
          </p:nvSpPr>
          <p:spPr>
            <a:xfrm>
              <a:off x="584902" y="5747159"/>
              <a:ext cx="528250" cy="52825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5" name="Picture 6">
              <a:extLst>
                <a:ext uri="{FF2B5EF4-FFF2-40B4-BE49-F238E27FC236}">
                  <a16:creationId xmlns:a16="http://schemas.microsoft.com/office/drawing/2014/main" id="{AC133667-CD81-9FF5-823F-40246C81EF81}"/>
                </a:ext>
              </a:extLst>
            </p:cNvPr>
            <p:cNvPicPr>
              <a:picLocks noChangeAspect="1" noChangeArrowheads="1"/>
            </p:cNvPicPr>
            <p:nvPr/>
          </p:nvPicPr>
          <p:blipFill rotWithShape="1">
            <a:blip r:embed="rId8" cstate="print"/>
            <a:srcRect l="7308" t="5978" b="-3663"/>
            <a:stretch/>
          </p:blipFill>
          <p:spPr bwMode="auto">
            <a:xfrm>
              <a:off x="602023" y="5766463"/>
              <a:ext cx="494008" cy="489642"/>
            </a:xfrm>
            <a:prstGeom prst="rect">
              <a:avLst/>
            </a:prstGeom>
            <a:noFill/>
            <a:ln w="9525">
              <a:noFill/>
              <a:miter lim="800000"/>
              <a:headEnd/>
              <a:tailEnd/>
            </a:ln>
          </p:spPr>
        </p:pic>
      </p:grpSp>
    </p:spTree>
    <p:custDataLst>
      <p:tags r:id="rId1"/>
    </p:custDataLst>
    <p:extLst>
      <p:ext uri="{BB962C8B-B14F-4D97-AF65-F5344CB8AC3E}">
        <p14:creationId xmlns:p14="http://schemas.microsoft.com/office/powerpoint/2010/main" val="877408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1096852"/>
            <a:ext cx="3749040" cy="1600627"/>
          </a:xfrm>
        </p:spPr>
        <p:txBody>
          <a:bodyPr/>
          <a:lstStyle/>
          <a:p>
            <a:r>
              <a:rPr lang="en-US" dirty="0"/>
              <a:t>SAPIEN 3 Pulmonic delivery system: </a:t>
            </a:r>
            <a:br>
              <a:rPr lang="en-US" dirty="0"/>
            </a:br>
            <a:r>
              <a:rPr lang="en-US" dirty="0"/>
              <a:t>Device specifications</a:t>
            </a:r>
          </a:p>
        </p:txBody>
      </p:sp>
    </p:spTree>
    <p:custDataLst>
      <p:tags r:id="rId1"/>
    </p:custDataLst>
    <p:extLst>
      <p:ext uri="{BB962C8B-B14F-4D97-AF65-F5344CB8AC3E}">
        <p14:creationId xmlns:p14="http://schemas.microsoft.com/office/powerpoint/2010/main" val="1388992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ACE0DB91-FA9C-D445-462A-B5220FAE30AF}"/>
              </a:ext>
            </a:extLst>
          </p:cNvPr>
          <p:cNvGrpSpPr/>
          <p:nvPr/>
        </p:nvGrpSpPr>
        <p:grpSpPr>
          <a:xfrm>
            <a:off x="544514" y="1292476"/>
            <a:ext cx="2594134" cy="3476444"/>
            <a:chOff x="544513" y="1089009"/>
            <a:chExt cx="1898650" cy="3990747"/>
          </a:xfrm>
          <a:solidFill>
            <a:schemeClr val="bg2">
              <a:lumMod val="20000"/>
              <a:lumOff val="80000"/>
            </a:schemeClr>
          </a:solidFill>
        </p:grpSpPr>
        <p:sp>
          <p:nvSpPr>
            <p:cNvPr id="14" name="Rectangle: Rounded Corners 13">
              <a:extLst>
                <a:ext uri="{FF2B5EF4-FFF2-40B4-BE49-F238E27FC236}">
                  <a16:creationId xmlns:a16="http://schemas.microsoft.com/office/drawing/2014/main" id="{8A62FDD0-C5EF-1077-DFF1-7B966CD63757}"/>
                </a:ext>
              </a:extLst>
            </p:cNvPr>
            <p:cNvSpPr/>
            <p:nvPr/>
          </p:nvSpPr>
          <p:spPr>
            <a:xfrm>
              <a:off x="544513" y="1089009"/>
              <a:ext cx="1898650" cy="1882089"/>
            </a:xfrm>
            <a:prstGeom prst="roundRect">
              <a:avLst>
                <a:gd name="adj" fmla="val 6798"/>
              </a:avLst>
            </a:prstGeom>
            <a:solidFill>
              <a:schemeClr val="bg2">
                <a:lumMod val="20000"/>
                <a:lumOff val="80000"/>
              </a:schemeClr>
            </a:solidFill>
            <a:ln w="38100">
              <a:solidFill>
                <a:schemeClr val="bg1"/>
              </a:solidFill>
            </a:ln>
            <a:effectLst>
              <a:outerShdw blurRad="190500" dir="2700000" algn="tl"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lIns="137160" tIns="68580" rtlCol="0" anchor="t"/>
            <a:lstStyle/>
            <a:p>
              <a:r>
                <a:rPr lang="en-US" sz="1050" b="1" dirty="0">
                  <a:solidFill>
                    <a:schemeClr val="tx1"/>
                  </a:solidFill>
                </a:rPr>
                <a:t>Edwards</a:t>
              </a:r>
              <a:br>
                <a:rPr lang="en-US" sz="1050" b="1" dirty="0">
                  <a:solidFill>
                    <a:schemeClr val="tx1"/>
                  </a:solidFill>
                </a:rPr>
              </a:br>
              <a:r>
                <a:rPr lang="en-US" sz="1050" b="1" dirty="0">
                  <a:solidFill>
                    <a:schemeClr val="tx1"/>
                  </a:solidFill>
                </a:rPr>
                <a:t>SAPIEN 3</a:t>
              </a:r>
              <a:br>
                <a:rPr lang="en-US" sz="1050" b="1" dirty="0">
                  <a:solidFill>
                    <a:schemeClr val="tx1"/>
                  </a:solidFill>
                </a:rPr>
              </a:br>
              <a:r>
                <a:rPr lang="en-US" sz="1050" b="1" dirty="0">
                  <a:solidFill>
                    <a:schemeClr val="tx1"/>
                  </a:solidFill>
                </a:rPr>
                <a:t>Transcatheter </a:t>
              </a:r>
              <a:br>
                <a:rPr lang="en-US" sz="1050" b="1" dirty="0">
                  <a:solidFill>
                    <a:schemeClr val="tx1"/>
                  </a:solidFill>
                </a:rPr>
              </a:br>
              <a:r>
                <a:rPr lang="en-US" sz="1050" b="1" dirty="0">
                  <a:solidFill>
                    <a:schemeClr val="tx1"/>
                  </a:solidFill>
                </a:rPr>
                <a:t>heart valve</a:t>
              </a:r>
            </a:p>
            <a:p>
              <a:endParaRPr lang="en-US" sz="1050" b="1" dirty="0">
                <a:solidFill>
                  <a:schemeClr val="tx1"/>
                </a:solidFill>
              </a:endParaRPr>
            </a:p>
          </p:txBody>
        </p:sp>
        <p:sp>
          <p:nvSpPr>
            <p:cNvPr id="15" name="Rectangle: Rounded Corners 14">
              <a:extLst>
                <a:ext uri="{FF2B5EF4-FFF2-40B4-BE49-F238E27FC236}">
                  <a16:creationId xmlns:a16="http://schemas.microsoft.com/office/drawing/2014/main" id="{4025A3B5-B105-4439-5176-DE6A2EE0FFFC}"/>
                </a:ext>
              </a:extLst>
            </p:cNvPr>
            <p:cNvSpPr/>
            <p:nvPr/>
          </p:nvSpPr>
          <p:spPr>
            <a:xfrm>
              <a:off x="544513" y="3197668"/>
              <a:ext cx="1898650" cy="1882088"/>
            </a:xfrm>
            <a:prstGeom prst="roundRect">
              <a:avLst>
                <a:gd name="adj" fmla="val 6798"/>
              </a:avLst>
            </a:prstGeom>
            <a:solidFill>
              <a:schemeClr val="bg2">
                <a:lumMod val="20000"/>
                <a:lumOff val="80000"/>
              </a:schemeClr>
            </a:solidFill>
            <a:ln w="38100">
              <a:solidFill>
                <a:schemeClr val="bg1"/>
              </a:solidFill>
            </a:ln>
            <a:effectLst>
              <a:outerShdw blurRad="190500" dir="2700000" algn="tl"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lIns="137160" tIns="68580" rtlCol="0" anchor="t"/>
            <a:lstStyle/>
            <a:p>
              <a:r>
                <a:rPr lang="en-US" sz="1050" b="1" dirty="0">
                  <a:solidFill>
                    <a:schemeClr val="tx1"/>
                  </a:solidFill>
                </a:rPr>
                <a:t>Crimper</a:t>
              </a:r>
            </a:p>
            <a:p>
              <a:endParaRPr lang="en-US" sz="1050" b="1" dirty="0">
                <a:solidFill>
                  <a:schemeClr val="tx1"/>
                </a:solidFill>
              </a:endParaRPr>
            </a:p>
          </p:txBody>
        </p:sp>
      </p:grpSp>
      <p:grpSp>
        <p:nvGrpSpPr>
          <p:cNvPr id="17" name="Group 16">
            <a:extLst>
              <a:ext uri="{FF2B5EF4-FFF2-40B4-BE49-F238E27FC236}">
                <a16:creationId xmlns:a16="http://schemas.microsoft.com/office/drawing/2014/main" id="{1CF3E7E8-98CF-1F5E-AF29-7FB3C8CFE551}"/>
              </a:ext>
            </a:extLst>
          </p:cNvPr>
          <p:cNvGrpSpPr/>
          <p:nvPr/>
        </p:nvGrpSpPr>
        <p:grpSpPr>
          <a:xfrm>
            <a:off x="3335110" y="1295874"/>
            <a:ext cx="3588206" cy="3476444"/>
            <a:chOff x="401803" y="1089009"/>
            <a:chExt cx="2626212" cy="3990747"/>
          </a:xfrm>
          <a:solidFill>
            <a:schemeClr val="bg2">
              <a:lumMod val="20000"/>
              <a:lumOff val="80000"/>
            </a:schemeClr>
          </a:solidFill>
        </p:grpSpPr>
        <p:sp>
          <p:nvSpPr>
            <p:cNvPr id="18" name="Rectangle: Rounded Corners 17">
              <a:extLst>
                <a:ext uri="{FF2B5EF4-FFF2-40B4-BE49-F238E27FC236}">
                  <a16:creationId xmlns:a16="http://schemas.microsoft.com/office/drawing/2014/main" id="{23175EBF-869E-0532-50E1-9FF7FF1B6882}"/>
                </a:ext>
              </a:extLst>
            </p:cNvPr>
            <p:cNvSpPr/>
            <p:nvPr/>
          </p:nvSpPr>
          <p:spPr>
            <a:xfrm>
              <a:off x="401803" y="1089009"/>
              <a:ext cx="2626212" cy="1882089"/>
            </a:xfrm>
            <a:prstGeom prst="roundRect">
              <a:avLst>
                <a:gd name="adj" fmla="val 6798"/>
              </a:avLst>
            </a:prstGeom>
            <a:solidFill>
              <a:schemeClr val="bg2">
                <a:lumMod val="20000"/>
                <a:lumOff val="80000"/>
              </a:schemeClr>
            </a:solidFill>
            <a:ln w="38100">
              <a:solidFill>
                <a:schemeClr val="bg1"/>
              </a:solidFill>
            </a:ln>
            <a:effectLst>
              <a:outerShdw blurRad="190500" dir="2700000" algn="tl"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lIns="137160" tIns="68580" rtlCol="0" anchor="t"/>
            <a:lstStyle/>
            <a:p>
              <a:r>
                <a:rPr lang="en-US" sz="1050" b="1" dirty="0">
                  <a:solidFill>
                    <a:schemeClr val="tx1"/>
                  </a:solidFill>
                </a:rPr>
                <a:t>Pulmonic </a:t>
              </a:r>
              <a:br>
                <a:rPr lang="en-US" sz="1050" b="1" dirty="0">
                  <a:solidFill>
                    <a:schemeClr val="tx1"/>
                  </a:solidFill>
                </a:rPr>
              </a:br>
              <a:r>
                <a:rPr lang="en-US" sz="1050" b="1" dirty="0">
                  <a:solidFill>
                    <a:schemeClr val="tx1"/>
                  </a:solidFill>
                </a:rPr>
                <a:t>delivery </a:t>
              </a:r>
              <a:br>
                <a:rPr lang="en-US" sz="1050" b="1" dirty="0">
                  <a:solidFill>
                    <a:schemeClr val="tx1"/>
                  </a:solidFill>
                </a:rPr>
              </a:br>
              <a:r>
                <a:rPr lang="en-US" sz="1050" b="1" dirty="0">
                  <a:solidFill>
                    <a:schemeClr val="tx1"/>
                  </a:solidFill>
                </a:rPr>
                <a:t>system</a:t>
              </a:r>
            </a:p>
          </p:txBody>
        </p:sp>
        <p:sp>
          <p:nvSpPr>
            <p:cNvPr id="19" name="Rectangle: Rounded Corners 18">
              <a:extLst>
                <a:ext uri="{FF2B5EF4-FFF2-40B4-BE49-F238E27FC236}">
                  <a16:creationId xmlns:a16="http://schemas.microsoft.com/office/drawing/2014/main" id="{EA324857-6150-7ED6-98C9-BCCF88530486}"/>
                </a:ext>
              </a:extLst>
            </p:cNvPr>
            <p:cNvSpPr/>
            <p:nvPr/>
          </p:nvSpPr>
          <p:spPr>
            <a:xfrm>
              <a:off x="401803" y="3197669"/>
              <a:ext cx="1852863" cy="1882087"/>
            </a:xfrm>
            <a:prstGeom prst="roundRect">
              <a:avLst>
                <a:gd name="adj" fmla="val 6798"/>
              </a:avLst>
            </a:prstGeom>
            <a:solidFill>
              <a:schemeClr val="bg2">
                <a:lumMod val="20000"/>
                <a:lumOff val="80000"/>
              </a:schemeClr>
            </a:solidFill>
            <a:ln w="38100">
              <a:solidFill>
                <a:schemeClr val="bg1"/>
              </a:solidFill>
            </a:ln>
            <a:effectLst>
              <a:outerShdw blurRad="190500" dir="2700000" algn="tl"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lIns="137160" tIns="68580" rIns="91440" bIns="45720" rtlCol="0" anchor="t"/>
            <a:lstStyle/>
            <a:p>
              <a:r>
                <a:rPr lang="en-US" sz="1050" b="1" dirty="0">
                  <a:solidFill>
                    <a:schemeClr val="tx1"/>
                  </a:solidFill>
                  <a:cs typeface="Arial"/>
                </a:rPr>
                <a:t>Locking Syringe</a:t>
              </a:r>
            </a:p>
            <a:p>
              <a:endParaRPr lang="en-US" sz="1050" b="1" dirty="0">
                <a:solidFill>
                  <a:schemeClr val="tx1"/>
                </a:solidFill>
              </a:endParaRPr>
            </a:p>
          </p:txBody>
        </p:sp>
      </p:grpSp>
      <p:sp>
        <p:nvSpPr>
          <p:cNvPr id="21" name="Rectangle: Rounded Corners 20">
            <a:extLst>
              <a:ext uri="{FF2B5EF4-FFF2-40B4-BE49-F238E27FC236}">
                <a16:creationId xmlns:a16="http://schemas.microsoft.com/office/drawing/2014/main" id="{BCBFFE43-3DC2-1275-125D-8AE91FB9F47F}"/>
              </a:ext>
            </a:extLst>
          </p:cNvPr>
          <p:cNvSpPr/>
          <p:nvPr/>
        </p:nvSpPr>
        <p:spPr>
          <a:xfrm>
            <a:off x="7129464" y="1299272"/>
            <a:ext cx="1643062" cy="1639537"/>
          </a:xfrm>
          <a:prstGeom prst="roundRect">
            <a:avLst>
              <a:gd name="adj" fmla="val 6798"/>
            </a:avLst>
          </a:prstGeom>
          <a:solidFill>
            <a:schemeClr val="bg2">
              <a:lumMod val="20000"/>
              <a:lumOff val="80000"/>
            </a:schemeClr>
          </a:solidFill>
          <a:ln w="38100">
            <a:solidFill>
              <a:schemeClr val="bg1"/>
            </a:solidFill>
          </a:ln>
          <a:effectLst>
            <a:outerShdw blurRad="190500" dir="2700000" algn="tl"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lIns="137160" tIns="68580" rtlCol="0" anchor="t"/>
          <a:lstStyle/>
          <a:p>
            <a:r>
              <a:rPr lang="en-US" sz="1050" b="1" dirty="0">
                <a:solidFill>
                  <a:schemeClr val="tx1"/>
                </a:solidFill>
              </a:rPr>
              <a:t>Color-coded system</a:t>
            </a:r>
          </a:p>
        </p:txBody>
      </p:sp>
      <p:sp>
        <p:nvSpPr>
          <p:cNvPr id="22" name="Rectangle: Rounded Corners 21">
            <a:extLst>
              <a:ext uri="{FF2B5EF4-FFF2-40B4-BE49-F238E27FC236}">
                <a16:creationId xmlns:a16="http://schemas.microsoft.com/office/drawing/2014/main" id="{93E1DC7B-318D-5E89-C4FA-A3C270A7C749}"/>
              </a:ext>
            </a:extLst>
          </p:cNvPr>
          <p:cNvSpPr/>
          <p:nvPr/>
        </p:nvSpPr>
        <p:spPr>
          <a:xfrm>
            <a:off x="6061982" y="3136181"/>
            <a:ext cx="2710545" cy="1639535"/>
          </a:xfrm>
          <a:prstGeom prst="roundRect">
            <a:avLst>
              <a:gd name="adj" fmla="val 6798"/>
            </a:avLst>
          </a:prstGeom>
          <a:solidFill>
            <a:schemeClr val="bg2">
              <a:lumMod val="20000"/>
              <a:lumOff val="80000"/>
            </a:schemeClr>
          </a:solidFill>
          <a:ln w="38100">
            <a:solidFill>
              <a:schemeClr val="bg1"/>
            </a:solidFill>
          </a:ln>
          <a:effectLst>
            <a:outerShdw blurRad="190500" dir="2700000" algn="tl"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lIns="137160" tIns="68580" rtlCol="0" anchor="t"/>
          <a:lstStyle/>
          <a:p>
            <a:endParaRPr lang="en-US" sz="1050" b="1" dirty="0">
              <a:solidFill>
                <a:schemeClr val="tx1"/>
              </a:solidFill>
            </a:endParaRPr>
          </a:p>
        </p:txBody>
      </p:sp>
      <p:pic>
        <p:nvPicPr>
          <p:cNvPr id="1026" name="Picture 2">
            <a:extLst>
              <a:ext uri="{FF2B5EF4-FFF2-40B4-BE49-F238E27FC236}">
                <a16:creationId xmlns:a16="http://schemas.microsoft.com/office/drawing/2014/main" id="{24C7E66E-893C-7309-B94C-091101B31AA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581" b="15054"/>
          <a:stretch/>
        </p:blipFill>
        <p:spPr bwMode="auto">
          <a:xfrm>
            <a:off x="3585752" y="1455390"/>
            <a:ext cx="3389004" cy="145575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SAPIEN 3 Pulmonic System with the </a:t>
            </a:r>
            <a:br>
              <a:rPr lang="en-US" dirty="0"/>
            </a:br>
            <a:r>
              <a:rPr lang="en-US" dirty="0"/>
              <a:t>29 mm SAPIEN 3 Transcatheter heart valve</a:t>
            </a:r>
          </a:p>
        </p:txBody>
      </p:sp>
      <p:pic>
        <p:nvPicPr>
          <p:cNvPr id="38" name="Picture 37">
            <a:extLst>
              <a:ext uri="{FF2B5EF4-FFF2-40B4-BE49-F238E27FC236}">
                <a16:creationId xmlns:a16="http://schemas.microsoft.com/office/drawing/2014/main" id="{D80053B9-7725-F149-A58C-006E51EDF246}"/>
              </a:ext>
            </a:extLst>
          </p:cNvPr>
          <p:cNvPicPr>
            <a:picLocks noChangeAspect="1"/>
          </p:cNvPicPr>
          <p:nvPr/>
        </p:nvPicPr>
        <p:blipFill>
          <a:blip r:embed="rId4">
            <a:clrChange>
              <a:clrFrom>
                <a:srgbClr val="FFFFFF"/>
              </a:clrFrom>
              <a:clrTo>
                <a:srgbClr val="FFFFFF">
                  <a:alpha val="0"/>
                </a:srgbClr>
              </a:clrTo>
            </a:clrChange>
          </a:blip>
          <a:stretch>
            <a:fillRect/>
          </a:stretch>
        </p:blipFill>
        <p:spPr>
          <a:xfrm flipV="1">
            <a:off x="6211806" y="4434764"/>
            <a:ext cx="2428560" cy="208474"/>
          </a:xfrm>
          <a:prstGeom prst="rect">
            <a:avLst/>
          </a:prstGeom>
        </p:spPr>
      </p:pic>
      <p:pic>
        <p:nvPicPr>
          <p:cNvPr id="40" name="Picture 2" descr="J:\THV Global Marketing\Products\SAPIEN 3\Downstream OUS Launch\CG Images\S3-CMDR Image Catalog\Accessories Catalog\TransBG\75_QualCrimp01.Cam_Crimp_Long.F00.01.png">
            <a:extLst>
              <a:ext uri="{FF2B5EF4-FFF2-40B4-BE49-F238E27FC236}">
                <a16:creationId xmlns:a16="http://schemas.microsoft.com/office/drawing/2014/main" id="{32F07FFB-9AEC-B943-8F0C-B5A249CDA66C}"/>
              </a:ext>
            </a:extLst>
          </p:cNvPr>
          <p:cNvPicPr>
            <a:picLocks noChangeAspect="1" noChangeArrowheads="1"/>
          </p:cNvPicPr>
          <p:nvPr/>
        </p:nvPicPr>
        <p:blipFill>
          <a:blip r:embed="rId5" cstate="print"/>
          <a:srcRect l="32691" t="20513" r="32511" b="17786"/>
          <a:stretch>
            <a:fillRect/>
          </a:stretch>
        </p:blipFill>
        <p:spPr bwMode="auto">
          <a:xfrm>
            <a:off x="6499061" y="3694287"/>
            <a:ext cx="715083" cy="713262"/>
          </a:xfrm>
          <a:prstGeom prst="rect">
            <a:avLst/>
          </a:prstGeom>
          <a:noFill/>
        </p:spPr>
      </p:pic>
      <p:grpSp>
        <p:nvGrpSpPr>
          <p:cNvPr id="42" name="Group 41">
            <a:extLst>
              <a:ext uri="{FF2B5EF4-FFF2-40B4-BE49-F238E27FC236}">
                <a16:creationId xmlns:a16="http://schemas.microsoft.com/office/drawing/2014/main" id="{4E268608-A069-4D42-A93A-CEC8C168F4F5}"/>
              </a:ext>
            </a:extLst>
          </p:cNvPr>
          <p:cNvGrpSpPr/>
          <p:nvPr/>
        </p:nvGrpSpPr>
        <p:grpSpPr>
          <a:xfrm>
            <a:off x="771195" y="3015004"/>
            <a:ext cx="2106043" cy="1527189"/>
            <a:chOff x="3544549" y="4809234"/>
            <a:chExt cx="2106043" cy="1527189"/>
          </a:xfrm>
        </p:grpSpPr>
        <p:pic>
          <p:nvPicPr>
            <p:cNvPr id="43" name="Picture 8">
              <a:extLst>
                <a:ext uri="{FF2B5EF4-FFF2-40B4-BE49-F238E27FC236}">
                  <a16:creationId xmlns:a16="http://schemas.microsoft.com/office/drawing/2014/main" id="{CD19D957-3F35-8F40-A1C8-849CDBB28700}"/>
                </a:ext>
              </a:extLst>
            </p:cNvPr>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3595112" y="5315050"/>
              <a:ext cx="2004917" cy="1021373"/>
            </a:xfrm>
            <a:prstGeom prst="rect">
              <a:avLst/>
            </a:prstGeom>
            <a:noFill/>
            <a:ln w="9525">
              <a:noFill/>
              <a:miter lim="800000"/>
              <a:headEnd/>
              <a:tailEnd/>
            </a:ln>
          </p:spPr>
        </p:pic>
        <p:sp>
          <p:nvSpPr>
            <p:cNvPr id="45" name="TextBox 12">
              <a:extLst>
                <a:ext uri="{FF2B5EF4-FFF2-40B4-BE49-F238E27FC236}">
                  <a16:creationId xmlns:a16="http://schemas.microsoft.com/office/drawing/2014/main" id="{D35DF92D-C34E-ED4A-9BA7-C4542A14081B}"/>
                </a:ext>
              </a:extLst>
            </p:cNvPr>
            <p:cNvSpPr txBox="1">
              <a:spLocks noChangeArrowheads="1"/>
            </p:cNvSpPr>
            <p:nvPr/>
          </p:nvSpPr>
          <p:spPr bwMode="auto">
            <a:xfrm>
              <a:off x="3544549" y="4809234"/>
              <a:ext cx="2106043" cy="276999"/>
            </a:xfrm>
            <a:prstGeom prst="rect">
              <a:avLst/>
            </a:prstGeom>
            <a:noFill/>
            <a:ln w="9525">
              <a:noFill/>
              <a:miter lim="800000"/>
              <a:headEnd/>
              <a:tailEnd/>
            </a:ln>
          </p:spPr>
          <p:txBody>
            <a:bodyPr wrap="square" lIns="0" tIns="91440" rIns="0" bIns="0" anchor="t">
              <a:spAutoFit/>
            </a:bodyPr>
            <a:lstStyle/>
            <a:p>
              <a:pPr algn="ctr"/>
              <a:endParaRPr lang="en-US" sz="1200" b="1" dirty="0">
                <a:cs typeface="Arial" pitchFamily="34" charset="0"/>
              </a:endParaRPr>
            </a:p>
          </p:txBody>
        </p:sp>
      </p:grpSp>
      <p:pic>
        <p:nvPicPr>
          <p:cNvPr id="48" name="Picture 47" descr="SAPIEN3.26mm.01.04.16Deg.WBG.f0.02.png">
            <a:extLst>
              <a:ext uri="{FF2B5EF4-FFF2-40B4-BE49-F238E27FC236}">
                <a16:creationId xmlns:a16="http://schemas.microsoft.com/office/drawing/2014/main" id="{619D18E0-5C38-2D4D-B3CF-AD52A74325DF}"/>
              </a:ext>
            </a:extLst>
          </p:cNvPr>
          <p:cNvPicPr>
            <a:picLocks noChangeAspect="1"/>
          </p:cNvPicPr>
          <p:nvPr/>
        </p:nvPicPr>
        <p:blipFill>
          <a:blip r:embed="rId7" cstate="print"/>
          <a:srcRect l="26389" t="18052" r="27530" b="20515"/>
          <a:stretch>
            <a:fillRect/>
          </a:stretch>
        </p:blipFill>
        <p:spPr>
          <a:xfrm>
            <a:off x="1724889" y="1555305"/>
            <a:ext cx="1293613" cy="1293454"/>
          </a:xfrm>
          <a:prstGeom prst="rect">
            <a:avLst/>
          </a:prstGeom>
          <a:ln>
            <a:noFill/>
          </a:ln>
          <a:effectLst/>
        </p:spPr>
      </p:pic>
      <p:pic>
        <p:nvPicPr>
          <p:cNvPr id="56" name="Picture 2" descr="C:\Users\darrell_le\Pictures\NovaFlex+\23mm and 26mm\Product Shots\AtrionQL38-02_version5locked.png">
            <a:extLst>
              <a:ext uri="{FF2B5EF4-FFF2-40B4-BE49-F238E27FC236}">
                <a16:creationId xmlns:a16="http://schemas.microsoft.com/office/drawing/2014/main" id="{AF4D2592-6213-3F45-A2F1-B1EBF09747E8}"/>
              </a:ext>
            </a:extLst>
          </p:cNvPr>
          <p:cNvPicPr>
            <a:picLocks noChangeAspect="1" noChangeArrowheads="1"/>
          </p:cNvPicPr>
          <p:nvPr/>
        </p:nvPicPr>
        <p:blipFill>
          <a:blip r:embed="rId8" cstate="print"/>
          <a:srcRect l="20651" t="17293" r="21174"/>
          <a:stretch>
            <a:fillRect/>
          </a:stretch>
        </p:blipFill>
        <p:spPr bwMode="auto">
          <a:xfrm>
            <a:off x="4607347" y="3169430"/>
            <a:ext cx="617006" cy="1559447"/>
          </a:xfrm>
          <a:prstGeom prst="rect">
            <a:avLst/>
          </a:prstGeom>
          <a:noFill/>
        </p:spPr>
      </p:pic>
      <p:sp>
        <p:nvSpPr>
          <p:cNvPr id="9" name="TextBox 12">
            <a:extLst>
              <a:ext uri="{FF2B5EF4-FFF2-40B4-BE49-F238E27FC236}">
                <a16:creationId xmlns:a16="http://schemas.microsoft.com/office/drawing/2014/main" id="{8FFFA894-FE3D-266D-1C61-3C71076562E3}"/>
              </a:ext>
            </a:extLst>
          </p:cNvPr>
          <p:cNvSpPr txBox="1">
            <a:spLocks noChangeArrowheads="1"/>
          </p:cNvSpPr>
          <p:nvPr/>
        </p:nvSpPr>
        <p:spPr bwMode="auto">
          <a:xfrm>
            <a:off x="6178085" y="3172872"/>
            <a:ext cx="1912491" cy="253916"/>
          </a:xfrm>
          <a:prstGeom prst="rect">
            <a:avLst/>
          </a:prstGeom>
          <a:noFill/>
          <a:ln w="9525">
            <a:noFill/>
            <a:miter lim="800000"/>
            <a:headEnd/>
            <a:tailEnd/>
          </a:ln>
        </p:spPr>
        <p:txBody>
          <a:bodyPr wrap="square" lIns="0" tIns="91440" rIns="0" bIns="0">
            <a:spAutoFit/>
          </a:bodyPr>
          <a:lstStyle/>
          <a:p>
            <a:r>
              <a:rPr lang="en-US" sz="1050" b="1" dirty="0">
                <a:latin typeface="+mn-lt"/>
              </a:rPr>
              <a:t>Accessories </a:t>
            </a:r>
          </a:p>
        </p:txBody>
      </p:sp>
      <p:sp>
        <p:nvSpPr>
          <p:cNvPr id="6" name="Footer Placeholder 5">
            <a:extLst>
              <a:ext uri="{FF2B5EF4-FFF2-40B4-BE49-F238E27FC236}">
                <a16:creationId xmlns:a16="http://schemas.microsoft.com/office/drawing/2014/main" id="{7D771108-7ED0-12CA-3F46-127B817973C4}"/>
              </a:ext>
            </a:extLst>
          </p:cNvPr>
          <p:cNvSpPr>
            <a:spLocks noGrp="1"/>
          </p:cNvSpPr>
          <p:nvPr>
            <p:ph type="ftr" sz="quarter" idx="11"/>
          </p:nvPr>
        </p:nvSpPr>
        <p:spPr/>
        <p:txBody>
          <a:bodyPr/>
          <a:lstStyle/>
          <a:p>
            <a:r>
              <a:rPr lang="en-US"/>
              <a:t>DOC-0555472 Rev B</a:t>
            </a:r>
            <a:endParaRPr lang="en-US" dirty="0"/>
          </a:p>
        </p:txBody>
      </p:sp>
      <p:sp>
        <p:nvSpPr>
          <p:cNvPr id="8" name="Slide Number Placeholder 7">
            <a:extLst>
              <a:ext uri="{FF2B5EF4-FFF2-40B4-BE49-F238E27FC236}">
                <a16:creationId xmlns:a16="http://schemas.microsoft.com/office/drawing/2014/main" id="{93E2FD76-B8A2-379F-F993-6810ADDAD6BB}"/>
              </a:ext>
            </a:extLst>
          </p:cNvPr>
          <p:cNvSpPr>
            <a:spLocks noGrp="1"/>
          </p:cNvSpPr>
          <p:nvPr>
            <p:ph type="sldNum" sz="quarter" idx="12"/>
          </p:nvPr>
        </p:nvSpPr>
        <p:spPr/>
        <p:txBody>
          <a:bodyPr/>
          <a:lstStyle/>
          <a:p>
            <a:fld id="{CDBA9528-BCFE-1E43-A37D-912FF3C527A6}" type="slidenum">
              <a:rPr lang="en-US" smtClean="0"/>
              <a:pPr/>
              <a:t>14</a:t>
            </a:fld>
            <a:endParaRPr lang="en-US" dirty="0"/>
          </a:p>
        </p:txBody>
      </p:sp>
      <p:sp>
        <p:nvSpPr>
          <p:cNvPr id="11" name="TextBox 10">
            <a:extLst>
              <a:ext uri="{FF2B5EF4-FFF2-40B4-BE49-F238E27FC236}">
                <a16:creationId xmlns:a16="http://schemas.microsoft.com/office/drawing/2014/main" id="{E546A5FB-C26B-B8EC-923F-5AD18DB1E777}"/>
              </a:ext>
            </a:extLst>
          </p:cNvPr>
          <p:cNvSpPr txBox="1"/>
          <p:nvPr/>
        </p:nvSpPr>
        <p:spPr>
          <a:xfrm rot="10800000">
            <a:off x="7164611" y="1676946"/>
            <a:ext cx="1572768" cy="1228427"/>
          </a:xfrm>
          <a:prstGeom prst="round2SameRect">
            <a:avLst>
              <a:gd name="adj1" fmla="val 10577"/>
              <a:gd name="adj2" fmla="val 0"/>
            </a:avLst>
          </a:prstGeom>
          <a:solidFill>
            <a:srgbClr val="ED8B00"/>
          </a:solidFill>
        </p:spPr>
        <p:txBody>
          <a:bodyPr vert="vert270" wrap="square"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chemeClr val="bg1"/>
              </a:solidFill>
              <a:effectLst/>
              <a:uLnTx/>
              <a:uFillTx/>
              <a:latin typeface="Arial"/>
              <a:ea typeface="+mn-ea"/>
              <a:cs typeface="+mn-cs"/>
            </a:endParaRPr>
          </a:p>
        </p:txBody>
      </p:sp>
      <p:sp>
        <p:nvSpPr>
          <p:cNvPr id="13" name="TextBox 12">
            <a:extLst>
              <a:ext uri="{FF2B5EF4-FFF2-40B4-BE49-F238E27FC236}">
                <a16:creationId xmlns:a16="http://schemas.microsoft.com/office/drawing/2014/main" id="{7E9E2724-036F-9749-13BF-AC0A9EFF44BD}"/>
              </a:ext>
            </a:extLst>
          </p:cNvPr>
          <p:cNvSpPr txBox="1"/>
          <p:nvPr/>
        </p:nvSpPr>
        <p:spPr>
          <a:xfrm>
            <a:off x="7297657" y="1983383"/>
            <a:ext cx="1306676" cy="615553"/>
          </a:xfrm>
          <a:prstGeom prst="rect">
            <a:avLst/>
          </a:prstGeom>
          <a:noFill/>
        </p:spPr>
        <p:txBody>
          <a:bodyPr wrap="square">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US" sz="1800" i="0" u="none" strike="noStrike" kern="1200" cap="none" spc="0" normalizeH="0" baseline="0" noProof="0" dirty="0">
                <a:ln>
                  <a:noFill/>
                </a:ln>
                <a:solidFill>
                  <a:schemeClr val="bg1"/>
                </a:solidFill>
                <a:effectLst/>
                <a:uLnTx/>
                <a:uFillTx/>
                <a:latin typeface="Arial"/>
                <a:ea typeface="+mn-ea"/>
                <a:cs typeface="+mn-cs"/>
              </a:rPr>
              <a:t>Orange </a:t>
            </a:r>
          </a:p>
          <a:p>
            <a:pPr marL="0" marR="0" lvl="0" indent="0"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bg1"/>
                </a:solidFill>
                <a:effectLst/>
                <a:uLnTx/>
                <a:uFillTx/>
                <a:latin typeface="Arial"/>
                <a:ea typeface="+mn-ea"/>
                <a:cs typeface="+mn-cs"/>
              </a:rPr>
              <a:t>29 mm THV</a:t>
            </a:r>
            <a:endParaRPr kumimoji="0" lang="en-US" sz="2000" b="1" i="0" u="none" strike="noStrike" kern="1200" cap="none" spc="0" normalizeH="0" baseline="0" noProof="0" dirty="0">
              <a:ln>
                <a:noFill/>
              </a:ln>
              <a:solidFill>
                <a:schemeClr val="bg1"/>
              </a:solidFill>
              <a:effectLst/>
              <a:uLnTx/>
              <a:uFillTx/>
              <a:latin typeface="Arial"/>
              <a:ea typeface="+mn-ea"/>
              <a:cs typeface="+mn-cs"/>
            </a:endParaRPr>
          </a:p>
        </p:txBody>
      </p:sp>
      <p:pic>
        <p:nvPicPr>
          <p:cNvPr id="7" name="Picture 6" descr="A close up of an orange object&#10;&#10;AI-generated content may be incorrect.">
            <a:extLst>
              <a:ext uri="{FF2B5EF4-FFF2-40B4-BE49-F238E27FC236}">
                <a16:creationId xmlns:a16="http://schemas.microsoft.com/office/drawing/2014/main" id="{FF8C89CD-97E0-00C7-3C4A-059880D915E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426086" y="3274467"/>
            <a:ext cx="461598" cy="1264197"/>
          </a:xfrm>
          <a:prstGeom prst="rect">
            <a:avLst/>
          </a:prstGeom>
        </p:spPr>
      </p:pic>
    </p:spTree>
    <p:custDataLst>
      <p:tags r:id="rId1"/>
    </p:custDataLst>
    <p:extLst>
      <p:ext uri="{BB962C8B-B14F-4D97-AF65-F5344CB8AC3E}">
        <p14:creationId xmlns:p14="http://schemas.microsoft.com/office/powerpoint/2010/main" val="3803209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3B7C6C9E-B65A-4E15-43E0-9926CDB94EAA}"/>
              </a:ext>
            </a:extLst>
          </p:cNvPr>
          <p:cNvSpPr/>
          <p:nvPr/>
        </p:nvSpPr>
        <p:spPr>
          <a:xfrm>
            <a:off x="423539" y="1225571"/>
            <a:ext cx="3495844" cy="3495842"/>
          </a:xfrm>
          <a:prstGeom prst="ellipse">
            <a:avLst/>
          </a:prstGeom>
          <a:solidFill>
            <a:schemeClr val="bg1">
              <a:lumMod val="85000"/>
            </a:schemeClr>
          </a:solidFill>
          <a:ln w="63500">
            <a:solidFill>
              <a:schemeClr val="bg1"/>
            </a:solidFill>
          </a:ln>
          <a:effectLst>
            <a:outerShdw blurRad="381000" dir="2700000" algn="tl"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itle 4"/>
          <p:cNvSpPr>
            <a:spLocks noGrp="1"/>
          </p:cNvSpPr>
          <p:nvPr>
            <p:ph type="title"/>
          </p:nvPr>
        </p:nvSpPr>
        <p:spPr/>
        <p:txBody>
          <a:bodyPr/>
          <a:lstStyle/>
          <a:p>
            <a:r>
              <a:rPr lang="en-US" dirty="0"/>
              <a:t>SAPIEN 3 Transcatheter heart valve</a:t>
            </a:r>
          </a:p>
        </p:txBody>
      </p:sp>
      <p:sp>
        <p:nvSpPr>
          <p:cNvPr id="2" name="Footer Placeholder 1"/>
          <p:cNvSpPr>
            <a:spLocks noGrp="1"/>
          </p:cNvSpPr>
          <p:nvPr>
            <p:ph type="ftr" sz="quarter" idx="11"/>
          </p:nvPr>
        </p:nvSpPr>
        <p:spPr/>
        <p:txBody>
          <a:bodyPr/>
          <a:lstStyle/>
          <a:p>
            <a:r>
              <a:rPr lang="en-US"/>
              <a:t>DOC-0555472 Rev B</a:t>
            </a:r>
            <a:endParaRPr lang="en-US" dirty="0"/>
          </a:p>
        </p:txBody>
      </p:sp>
      <p:sp>
        <p:nvSpPr>
          <p:cNvPr id="18" name="Rectangle 17">
            <a:extLst>
              <a:ext uri="{FF2B5EF4-FFF2-40B4-BE49-F238E27FC236}">
                <a16:creationId xmlns:a16="http://schemas.microsoft.com/office/drawing/2014/main" id="{AD02C6C0-96DB-BF4E-9408-081AF2AC4CDA}"/>
              </a:ext>
            </a:extLst>
          </p:cNvPr>
          <p:cNvSpPr/>
          <p:nvPr/>
        </p:nvSpPr>
        <p:spPr>
          <a:xfrm>
            <a:off x="5696553" y="4154056"/>
            <a:ext cx="2492199" cy="707886"/>
          </a:xfrm>
          <a:prstGeom prst="rect">
            <a:avLst/>
          </a:prstGeom>
          <a:effectLst/>
        </p:spPr>
        <p:txBody>
          <a:bodyPr wrap="square" lIns="0" rIns="0">
            <a:spAutoFit/>
          </a:bodyPr>
          <a:lstStyle/>
          <a:p>
            <a:pPr marL="57150" indent="-57150" defTabSz="685800">
              <a:defRPr/>
            </a:pPr>
            <a:r>
              <a:rPr lang="en-US" sz="700" kern="0" baseline="30000" dirty="0"/>
              <a:t>1	</a:t>
            </a:r>
            <a:r>
              <a:rPr lang="en-US" sz="700" kern="0" dirty="0"/>
              <a:t>No clinical data are available with which to evaluate the long-term impact of the Carpentier-Edwards ThermaFix tissue process in patients</a:t>
            </a:r>
          </a:p>
          <a:p>
            <a:pPr marL="40005" marR="0" lvl="0" indent="-40005" algn="l" defTabSz="457200" rtl="0" eaLnBrk="1" fontAlgn="auto" latinLnBrk="0" hangingPunct="1">
              <a:buClrTx/>
              <a:buSzTx/>
              <a:buFontTx/>
              <a:buNone/>
              <a:tabLst/>
              <a:defRPr/>
            </a:pPr>
            <a:r>
              <a:rPr kumimoji="0" lang="en-US" sz="700" b="0" i="0" u="none" strike="noStrike" kern="0" cap="none" spc="0" normalizeH="0" baseline="30000" noProof="0" dirty="0">
                <a:ln>
                  <a:noFill/>
                </a:ln>
                <a:solidFill>
                  <a:srgbClr val="000000"/>
                </a:solidFill>
                <a:effectLst/>
                <a:uLnTx/>
                <a:uFillTx/>
                <a:latin typeface="Arial"/>
                <a:ea typeface="+mn-ea"/>
                <a:cs typeface="Arial"/>
              </a:rPr>
              <a:t>2</a:t>
            </a:r>
            <a:r>
              <a:rPr kumimoji="0" lang="en-US" sz="700" b="0" i="0" u="none" strike="noStrike" kern="0" cap="none" spc="0" normalizeH="0" baseline="0" noProof="0" dirty="0">
                <a:ln>
                  <a:noFill/>
                </a:ln>
                <a:solidFill>
                  <a:srgbClr val="000000"/>
                </a:solidFill>
                <a:effectLst/>
                <a:uLnTx/>
                <a:uFillTx/>
                <a:latin typeface="Arial"/>
                <a:ea typeface="+mn-ea"/>
                <a:cs typeface="Arial"/>
              </a:rPr>
              <a:t> Rounded to the nearest 0.5 mm</a:t>
            </a:r>
          </a:p>
          <a:p>
            <a:pPr marL="89297" indent="-89297" defTabSz="685800">
              <a:spcBef>
                <a:spcPts val="600"/>
              </a:spcBef>
              <a:defRPr/>
            </a:pPr>
            <a:endParaRPr lang="en-US" sz="700" kern="0" dirty="0"/>
          </a:p>
        </p:txBody>
      </p:sp>
      <p:grpSp>
        <p:nvGrpSpPr>
          <p:cNvPr id="7" name="Group 6">
            <a:extLst>
              <a:ext uri="{FF2B5EF4-FFF2-40B4-BE49-F238E27FC236}">
                <a16:creationId xmlns:a16="http://schemas.microsoft.com/office/drawing/2014/main" id="{187DF926-5659-1A28-063B-FFFDB75D05B3}"/>
              </a:ext>
            </a:extLst>
          </p:cNvPr>
          <p:cNvGrpSpPr/>
          <p:nvPr/>
        </p:nvGrpSpPr>
        <p:grpSpPr>
          <a:xfrm>
            <a:off x="1017553" y="1466192"/>
            <a:ext cx="4522573" cy="2920406"/>
            <a:chOff x="832651" y="1243876"/>
            <a:chExt cx="4974831" cy="3212446"/>
          </a:xfrm>
        </p:grpSpPr>
        <p:pic>
          <p:nvPicPr>
            <p:cNvPr id="22" name="Picture 2" descr="J:\THV Global Marketing\Products\SAPIEN 3\Downstream OUS Launch\CG Images\S3 Catalog FINAL\SAP3.23\WhtBG\SAP3.23.SL.05.03_WhtBG_Cam19D.Catalog_Relax_F019.01T.png">
              <a:extLst>
                <a:ext uri="{FF2B5EF4-FFF2-40B4-BE49-F238E27FC236}">
                  <a16:creationId xmlns:a16="http://schemas.microsoft.com/office/drawing/2014/main" id="{000B3A63-C0D8-E84F-A76C-CD9C2ABA4FF9}"/>
                </a:ext>
              </a:extLst>
            </p:cNvPr>
            <p:cNvPicPr>
              <a:picLocks noChangeAspect="1" noChangeArrowheads="1"/>
            </p:cNvPicPr>
            <p:nvPr/>
          </p:nvPicPr>
          <p:blipFill>
            <a:blip r:embed="rId4" cstate="print"/>
            <a:srcRect l="36820" t="32570" r="34882" b="30907"/>
            <a:stretch>
              <a:fillRect/>
            </a:stretch>
          </p:blipFill>
          <p:spPr bwMode="auto">
            <a:xfrm>
              <a:off x="832651" y="1243876"/>
              <a:ext cx="2710667" cy="2623903"/>
            </a:xfrm>
            <a:prstGeom prst="rect">
              <a:avLst/>
            </a:prstGeom>
            <a:noFill/>
            <a:effectLst/>
          </p:spPr>
        </p:pic>
        <p:sp>
          <p:nvSpPr>
            <p:cNvPr id="23" name="Rectangle 22">
              <a:extLst>
                <a:ext uri="{FF2B5EF4-FFF2-40B4-BE49-F238E27FC236}">
                  <a16:creationId xmlns:a16="http://schemas.microsoft.com/office/drawing/2014/main" id="{D432854C-6F7B-7244-9FB8-F4FDA5729E10}"/>
                </a:ext>
              </a:extLst>
            </p:cNvPr>
            <p:cNvSpPr/>
            <p:nvPr/>
          </p:nvSpPr>
          <p:spPr>
            <a:xfrm>
              <a:off x="4137423" y="1890913"/>
              <a:ext cx="1670059" cy="1236236"/>
            </a:xfrm>
            <a:prstGeom prst="rect">
              <a:avLst/>
            </a:prstGeom>
            <a:ln>
              <a:noFill/>
            </a:ln>
            <a:effectLst/>
          </p:spPr>
          <p:txBody>
            <a:bodyPr wrap="square">
              <a:spAutoFit/>
            </a:bodyPr>
            <a:lstStyle/>
            <a:p>
              <a:pPr defTabSz="685800">
                <a:spcBef>
                  <a:spcPts val="450"/>
                </a:spcBef>
                <a:buClr>
                  <a:srgbClr val="C00000"/>
                </a:buClr>
                <a:defRPr/>
              </a:pPr>
              <a:r>
                <a:rPr lang="en-US" sz="1050" b="1" kern="0" dirty="0">
                  <a:latin typeface="Arial" pitchFamily="34" charset="0"/>
                  <a:cs typeface="Arial" pitchFamily="34" charset="0"/>
                </a:rPr>
                <a:t>Bovine </a:t>
              </a:r>
              <a:br>
                <a:rPr lang="en-US" sz="1050" b="1" kern="0" dirty="0">
                  <a:latin typeface="Arial" pitchFamily="34" charset="0"/>
                  <a:cs typeface="Arial" pitchFamily="34" charset="0"/>
                </a:rPr>
              </a:br>
              <a:r>
                <a:rPr lang="en-US" sz="1050" b="1" kern="0" dirty="0">
                  <a:latin typeface="Arial" pitchFamily="34" charset="0"/>
                  <a:cs typeface="Arial" pitchFamily="34" charset="0"/>
                </a:rPr>
                <a:t>pericardial tissue</a:t>
              </a:r>
            </a:p>
            <a:p>
              <a:pPr marL="129779" indent="-129779" defTabSz="685800">
                <a:spcBef>
                  <a:spcPts val="450"/>
                </a:spcBef>
                <a:buClr>
                  <a:srgbClr val="C00000"/>
                </a:buClr>
                <a:buFont typeface="Wingdings" panose="05000000000000000000" pitchFamily="2" charset="2"/>
                <a:buChar char="§"/>
                <a:defRPr/>
              </a:pPr>
              <a:r>
                <a:rPr lang="en-US" sz="900" kern="0" dirty="0">
                  <a:latin typeface="Arial" pitchFamily="34" charset="0"/>
                  <a:cs typeface="Arial" pitchFamily="34" charset="0"/>
                </a:rPr>
                <a:t>Scalloped leaflet shape</a:t>
              </a:r>
            </a:p>
            <a:p>
              <a:pPr marL="129779" indent="-129779" defTabSz="685800">
                <a:spcBef>
                  <a:spcPts val="450"/>
                </a:spcBef>
                <a:buClr>
                  <a:srgbClr val="C00000"/>
                </a:buClr>
                <a:buFont typeface="Wingdings" panose="05000000000000000000" pitchFamily="2" charset="2"/>
                <a:buChar char="§"/>
                <a:defRPr/>
              </a:pPr>
              <a:r>
                <a:rPr lang="en-US" sz="900" kern="0" dirty="0">
                  <a:latin typeface="Arial" pitchFamily="34" charset="0"/>
                  <a:cs typeface="Arial" pitchFamily="34" charset="0"/>
                </a:rPr>
                <a:t>Utilizes the same bovine pericardial tissue and processes as Edwards surgical valves</a:t>
              </a:r>
            </a:p>
          </p:txBody>
        </p:sp>
        <p:sp>
          <p:nvSpPr>
            <p:cNvPr id="32" name="Rectangle 31">
              <a:extLst>
                <a:ext uri="{FF2B5EF4-FFF2-40B4-BE49-F238E27FC236}">
                  <a16:creationId xmlns:a16="http://schemas.microsoft.com/office/drawing/2014/main" id="{5A74848C-82DD-2C40-8FE3-54F97646DF90}"/>
                </a:ext>
              </a:extLst>
            </p:cNvPr>
            <p:cNvSpPr/>
            <p:nvPr/>
          </p:nvSpPr>
          <p:spPr>
            <a:xfrm>
              <a:off x="955645" y="3829996"/>
              <a:ext cx="2300764" cy="626326"/>
            </a:xfrm>
            <a:prstGeom prst="rect">
              <a:avLst/>
            </a:prstGeom>
            <a:ln>
              <a:noFill/>
            </a:ln>
            <a:effectLst/>
          </p:spPr>
          <p:txBody>
            <a:bodyPr wrap="square" lIns="0" rIns="0">
              <a:spAutoFit/>
            </a:bodyPr>
            <a:lstStyle/>
            <a:p>
              <a:pPr defTabSz="685800" fontAlgn="base">
                <a:spcBef>
                  <a:spcPts val="300"/>
                </a:spcBef>
                <a:defRPr/>
              </a:pPr>
              <a:r>
                <a:rPr lang="en-US" sz="1050" b="1" kern="0" dirty="0">
                  <a:latin typeface="Arial" pitchFamily="34" charset="0"/>
                  <a:cs typeface="Arial" pitchFamily="34" charset="0"/>
                </a:rPr>
                <a:t>Outer sealing skirt</a:t>
              </a:r>
            </a:p>
            <a:p>
              <a:pPr marL="136525" indent="-136525" defTabSz="685800">
                <a:spcBef>
                  <a:spcPts val="300"/>
                </a:spcBef>
                <a:buClr>
                  <a:srgbClr val="C00000"/>
                </a:buClr>
                <a:buFont typeface="Wingdings" panose="05000000000000000000" pitchFamily="2" charset="2"/>
                <a:buChar char="§"/>
                <a:defRPr/>
              </a:pPr>
              <a:r>
                <a:rPr lang="en-US" sz="900" kern="0" dirty="0">
                  <a:latin typeface="Arial" pitchFamily="34" charset="0"/>
                  <a:cs typeface="Arial" pitchFamily="34" charset="0"/>
                </a:rPr>
                <a:t>PET outer sealing skirt designed </a:t>
              </a:r>
              <a:br>
                <a:rPr lang="en-US" sz="900" kern="0" dirty="0">
                  <a:latin typeface="Arial" pitchFamily="34" charset="0"/>
                  <a:cs typeface="Arial" pitchFamily="34" charset="0"/>
                </a:rPr>
              </a:br>
              <a:r>
                <a:rPr lang="en-US" sz="900" kern="0" dirty="0">
                  <a:latin typeface="Arial" pitchFamily="34" charset="0"/>
                  <a:cs typeface="Arial" pitchFamily="34" charset="0"/>
                </a:rPr>
                <a:t>to minimize paravalvular leak</a:t>
              </a:r>
            </a:p>
          </p:txBody>
        </p:sp>
        <p:sp>
          <p:nvSpPr>
            <p:cNvPr id="33" name="Right Bracket 32">
              <a:extLst>
                <a:ext uri="{FF2B5EF4-FFF2-40B4-BE49-F238E27FC236}">
                  <a16:creationId xmlns:a16="http://schemas.microsoft.com/office/drawing/2014/main" id="{35781A98-A906-9041-9C70-F25462434DE1}"/>
                </a:ext>
              </a:extLst>
            </p:cNvPr>
            <p:cNvSpPr/>
            <p:nvPr/>
          </p:nvSpPr>
          <p:spPr>
            <a:xfrm rot="5400000">
              <a:off x="1945506" y="2522085"/>
              <a:ext cx="303156" cy="2300764"/>
            </a:xfrm>
            <a:prstGeom prst="rightBracket">
              <a:avLst>
                <a:gd name="adj" fmla="val 0"/>
              </a:avLst>
            </a:prstGeom>
            <a:noFill/>
            <a:ln w="15875" cap="flat" cmpd="sng" algn="ctr">
              <a:solidFill>
                <a:srgbClr val="C00000"/>
              </a:solidFill>
              <a:prstDash val="solid"/>
              <a:headEnd type="none"/>
              <a:tailEnd type="none"/>
            </a:ln>
            <a:effectLst/>
          </p:spPr>
          <p:txBody>
            <a:bodyPr rtlCol="0" anchor="ctr"/>
            <a:lstStyle/>
            <a:p>
              <a:pPr algn="ctr" defTabSz="685800">
                <a:defRPr/>
              </a:pPr>
              <a:endParaRPr lang="en-US" sz="1350" kern="0" dirty="0">
                <a:solidFill>
                  <a:sysClr val="windowText" lastClr="000000"/>
                </a:solidFill>
                <a:latin typeface="Arial" pitchFamily="34" charset="0"/>
              </a:endParaRPr>
            </a:p>
          </p:txBody>
        </p:sp>
        <p:grpSp>
          <p:nvGrpSpPr>
            <p:cNvPr id="34" name="Group 33">
              <a:extLst>
                <a:ext uri="{FF2B5EF4-FFF2-40B4-BE49-F238E27FC236}">
                  <a16:creationId xmlns:a16="http://schemas.microsoft.com/office/drawing/2014/main" id="{509212F6-A7EB-1443-BFB2-45B5987A60A1}"/>
                </a:ext>
              </a:extLst>
            </p:cNvPr>
            <p:cNvGrpSpPr/>
            <p:nvPr/>
          </p:nvGrpSpPr>
          <p:grpSpPr>
            <a:xfrm>
              <a:off x="2986047" y="2031538"/>
              <a:ext cx="1210687" cy="1634701"/>
              <a:chOff x="3310896" y="2646332"/>
              <a:chExt cx="2533995" cy="1767018"/>
            </a:xfrm>
          </p:grpSpPr>
          <p:cxnSp>
            <p:nvCxnSpPr>
              <p:cNvPr id="35" name="Elbow Connector 34">
                <a:extLst>
                  <a:ext uri="{FF2B5EF4-FFF2-40B4-BE49-F238E27FC236}">
                    <a16:creationId xmlns:a16="http://schemas.microsoft.com/office/drawing/2014/main" id="{30CBE31E-DBBD-E048-935E-65A082FC6888}"/>
                  </a:ext>
                </a:extLst>
              </p:cNvPr>
              <p:cNvCxnSpPr>
                <a:cxnSpLocks/>
              </p:cNvCxnSpPr>
              <p:nvPr/>
            </p:nvCxnSpPr>
            <p:spPr>
              <a:xfrm rot="10800000">
                <a:off x="3310896" y="3460854"/>
                <a:ext cx="2533995" cy="952496"/>
              </a:xfrm>
              <a:prstGeom prst="bentConnector3">
                <a:avLst>
                  <a:gd name="adj1" fmla="val 50000"/>
                </a:avLst>
              </a:prstGeom>
              <a:noFill/>
              <a:ln w="15875" cap="flat" cmpd="sng" algn="ctr">
                <a:solidFill>
                  <a:srgbClr val="C00000"/>
                </a:solidFill>
                <a:prstDash val="solid"/>
                <a:headEnd type="none"/>
                <a:tailEnd type="oval"/>
              </a:ln>
              <a:effectLst/>
            </p:spPr>
          </p:cxnSp>
          <p:cxnSp>
            <p:nvCxnSpPr>
              <p:cNvPr id="36" name="Straight Connector 35">
                <a:extLst>
                  <a:ext uri="{FF2B5EF4-FFF2-40B4-BE49-F238E27FC236}">
                    <a16:creationId xmlns:a16="http://schemas.microsoft.com/office/drawing/2014/main" id="{843789B5-17AB-864F-91A2-08F59D2A11CD}"/>
                  </a:ext>
                </a:extLst>
              </p:cNvPr>
              <p:cNvCxnSpPr>
                <a:cxnSpLocks/>
              </p:cNvCxnSpPr>
              <p:nvPr/>
            </p:nvCxnSpPr>
            <p:spPr>
              <a:xfrm>
                <a:off x="3568064" y="2646332"/>
                <a:ext cx="2161320" cy="0"/>
              </a:xfrm>
              <a:prstGeom prst="line">
                <a:avLst/>
              </a:prstGeom>
              <a:noFill/>
              <a:ln w="15875" cap="flat" cmpd="sng" algn="ctr">
                <a:solidFill>
                  <a:srgbClr val="C00000"/>
                </a:solidFill>
                <a:prstDash val="solid"/>
                <a:headEnd type="oval"/>
                <a:tailEnd type="none"/>
              </a:ln>
              <a:effectLst/>
            </p:spPr>
          </p:cxnSp>
        </p:grpSp>
        <p:sp>
          <p:nvSpPr>
            <p:cNvPr id="37" name="TextBox 36">
              <a:extLst>
                <a:ext uri="{FF2B5EF4-FFF2-40B4-BE49-F238E27FC236}">
                  <a16:creationId xmlns:a16="http://schemas.microsoft.com/office/drawing/2014/main" id="{DA49F9DD-EB0A-3348-BAF2-AD7C40AB3F19}"/>
                </a:ext>
              </a:extLst>
            </p:cNvPr>
            <p:cNvSpPr txBox="1"/>
            <p:nvPr/>
          </p:nvSpPr>
          <p:spPr>
            <a:xfrm>
              <a:off x="4196734" y="3537874"/>
              <a:ext cx="1355553" cy="595035"/>
            </a:xfrm>
            <a:prstGeom prst="rect">
              <a:avLst/>
            </a:prstGeom>
            <a:noFill/>
            <a:ln>
              <a:noFill/>
            </a:ln>
            <a:effectLst/>
          </p:spPr>
          <p:txBody>
            <a:bodyPr wrap="square" rtlCol="0">
              <a:spAutoFit/>
            </a:bodyPr>
            <a:lstStyle/>
            <a:p>
              <a:pPr defTabSz="685800" fontAlgn="base">
                <a:spcBef>
                  <a:spcPts val="450"/>
                </a:spcBef>
                <a:defRPr/>
              </a:pPr>
              <a:r>
                <a:rPr lang="en-US" sz="1050" b="1" kern="0" dirty="0">
                  <a:latin typeface="Arial" pitchFamily="34" charset="0"/>
                  <a:cs typeface="Arial" pitchFamily="34" charset="0"/>
                </a:rPr>
                <a:t>Inner skirt</a:t>
              </a:r>
            </a:p>
            <a:p>
              <a:pPr marL="129779" indent="-129779" defTabSz="685800">
                <a:spcBef>
                  <a:spcPts val="450"/>
                </a:spcBef>
                <a:buClr>
                  <a:srgbClr val="C00000"/>
                </a:buClr>
                <a:buFont typeface="Wingdings" panose="05000000000000000000" pitchFamily="2" charset="2"/>
                <a:buChar char="§"/>
                <a:defRPr/>
              </a:pPr>
              <a:r>
                <a:rPr lang="en-US" sz="900" kern="0" dirty="0">
                  <a:latin typeface="Arial" pitchFamily="34" charset="0"/>
                  <a:cs typeface="Arial" pitchFamily="34" charset="0"/>
                </a:rPr>
                <a:t>Polyethylene terephthalate (PET)</a:t>
              </a:r>
            </a:p>
          </p:txBody>
        </p:sp>
      </p:grpSp>
      <p:sp>
        <p:nvSpPr>
          <p:cNvPr id="12" name="Slide Number Placeholder 11">
            <a:extLst>
              <a:ext uri="{FF2B5EF4-FFF2-40B4-BE49-F238E27FC236}">
                <a16:creationId xmlns:a16="http://schemas.microsoft.com/office/drawing/2014/main" id="{0DC5EC9B-1797-5382-A294-6DB33CEA5810}"/>
              </a:ext>
            </a:extLst>
          </p:cNvPr>
          <p:cNvSpPr>
            <a:spLocks noGrp="1"/>
          </p:cNvSpPr>
          <p:nvPr>
            <p:ph type="sldNum" sz="quarter" idx="12"/>
          </p:nvPr>
        </p:nvSpPr>
        <p:spPr/>
        <p:txBody>
          <a:bodyPr/>
          <a:lstStyle/>
          <a:p>
            <a:fld id="{CDBA9528-BCFE-1E43-A37D-912FF3C527A6}" type="slidenum">
              <a:rPr lang="en-US" smtClean="0"/>
              <a:pPr/>
              <a:t>15</a:t>
            </a:fld>
            <a:endParaRPr lang="en-US" dirty="0"/>
          </a:p>
        </p:txBody>
      </p:sp>
      <p:graphicFrame>
        <p:nvGraphicFramePr>
          <p:cNvPr id="9" name="Table 8">
            <a:extLst>
              <a:ext uri="{FF2B5EF4-FFF2-40B4-BE49-F238E27FC236}">
                <a16:creationId xmlns:a16="http://schemas.microsoft.com/office/drawing/2014/main" id="{CDE43E54-AFE2-D7D2-B711-7B9A0213D038}"/>
              </a:ext>
            </a:extLst>
          </p:cNvPr>
          <p:cNvGraphicFramePr>
            <a:graphicFrameLocks noGrp="1"/>
          </p:cNvGraphicFramePr>
          <p:nvPr>
            <p:extLst>
              <p:ext uri="{D42A27DB-BD31-4B8C-83A1-F6EECF244321}">
                <p14:modId xmlns:p14="http://schemas.microsoft.com/office/powerpoint/2010/main" val="1619046596"/>
              </p:ext>
            </p:extLst>
          </p:nvPr>
        </p:nvGraphicFramePr>
        <p:xfrm>
          <a:off x="5696553" y="2009895"/>
          <a:ext cx="2698699" cy="1954408"/>
        </p:xfrm>
        <a:graphic>
          <a:graphicData uri="http://schemas.openxmlformats.org/drawingml/2006/table">
            <a:tbl>
              <a:tblPr firstRow="1" bandRow="1">
                <a:effectLst>
                  <a:outerShdw blurRad="254000" dir="2700000" algn="ctr" rotWithShape="0">
                    <a:prstClr val="black">
                      <a:alpha val="20000"/>
                    </a:prstClr>
                  </a:outerShdw>
                </a:effectLst>
                <a:tableStyleId>{793D81CF-94F2-401A-BA57-92F5A7B2D0C5}</a:tableStyleId>
              </a:tblPr>
              <a:tblGrid>
                <a:gridCol w="1283189">
                  <a:extLst>
                    <a:ext uri="{9D8B030D-6E8A-4147-A177-3AD203B41FA5}">
                      <a16:colId xmlns:a16="http://schemas.microsoft.com/office/drawing/2014/main" val="20000"/>
                    </a:ext>
                  </a:extLst>
                </a:gridCol>
                <a:gridCol w="1415510">
                  <a:extLst>
                    <a:ext uri="{9D8B030D-6E8A-4147-A177-3AD203B41FA5}">
                      <a16:colId xmlns:a16="http://schemas.microsoft.com/office/drawing/2014/main" val="20003"/>
                    </a:ext>
                  </a:extLst>
                </a:gridCol>
              </a:tblGrid>
              <a:tr h="28416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900" b="1" kern="0" dirty="0">
                          <a:solidFill>
                            <a:schemeClr val="bg1"/>
                          </a:solidFill>
                        </a:rPr>
                        <a:t>SAPIEN 3 THV size</a:t>
                      </a:r>
                      <a:endParaRPr lang="en-US" sz="900" b="1" kern="0" baseline="30000" dirty="0">
                        <a:solidFill>
                          <a:schemeClr val="bg1"/>
                        </a:solidFill>
                      </a:endParaRPr>
                    </a:p>
                  </a:txBody>
                  <a:tcPr marL="68580" marR="68580" marT="34290" marB="34290" anchor="ctr">
                    <a:lnL w="12700" cmpd="sng">
                      <a:noFill/>
                    </a:lnL>
                    <a:lnR w="6350" cap="flat" cmpd="sng" algn="ctr">
                      <a:solidFill>
                        <a:schemeClr val="bg1"/>
                      </a:solid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algn="l" defTabSz="914400" rtl="0" eaLnBrk="1" latinLnBrk="0" hangingPunct="1"/>
                      <a:r>
                        <a:rPr lang="en-US" sz="900" b="1" kern="1200" dirty="0">
                          <a:solidFill>
                            <a:schemeClr val="bg1"/>
                          </a:solidFill>
                        </a:rPr>
                        <a:t>29 mm</a:t>
                      </a:r>
                      <a:endParaRPr lang="en-US" sz="900" b="1" kern="1200" dirty="0">
                        <a:solidFill>
                          <a:schemeClr val="bg1"/>
                        </a:solidFill>
                        <a:latin typeface="+mj-lt"/>
                        <a:ea typeface="+mn-ea"/>
                        <a:cs typeface="Arial"/>
                      </a:endParaRPr>
                    </a:p>
                  </a:txBody>
                  <a:tcPr marL="68580" marR="68580" marT="34290" marB="34290" anchor="ctr">
                    <a:lnL w="6350" cap="flat" cmpd="sng" algn="ctr">
                      <a:solidFill>
                        <a:schemeClr val="bg1"/>
                      </a:solidFill>
                      <a:prstDash val="solid"/>
                      <a:round/>
                      <a:headEnd type="none" w="med" len="med"/>
                      <a:tailEnd type="none" w="med" len="med"/>
                    </a:lnL>
                    <a:lnR w="12700" cmpd="sng">
                      <a:noFill/>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8B00"/>
                    </a:solidFill>
                  </a:tcPr>
                </a:tc>
                <a:extLst>
                  <a:ext uri="{0D108BD9-81ED-4DB2-BD59-A6C34878D82A}">
                    <a16:rowId xmlns:a16="http://schemas.microsoft.com/office/drawing/2014/main" val="10000"/>
                  </a:ext>
                </a:extLst>
              </a:tr>
              <a:tr h="479033">
                <a:tc>
                  <a:txBody>
                    <a:bodyPr/>
                    <a:lstStyle/>
                    <a:p>
                      <a:pPr algn="l"/>
                      <a:r>
                        <a:rPr lang="en-US" sz="900" b="1" dirty="0">
                          <a:solidFill>
                            <a:schemeClr val="tx1"/>
                          </a:solidFill>
                        </a:rPr>
                        <a:t>Tissue</a:t>
                      </a:r>
                      <a:endParaRPr lang="en-US" sz="900" b="1" dirty="0">
                        <a:solidFill>
                          <a:schemeClr val="tx1"/>
                        </a:solidFill>
                        <a:latin typeface="+mj-lt"/>
                      </a:endParaRPr>
                    </a:p>
                  </a:txBody>
                  <a:tcPr marL="68580" marR="68580" marT="34290" marB="34290" anchor="ctr">
                    <a:lnL w="12700" cmpd="sng">
                      <a:noFill/>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l"/>
                      <a:r>
                        <a:rPr lang="en-US" sz="900" b="0" dirty="0">
                          <a:solidFill>
                            <a:schemeClr val="tx1"/>
                          </a:solidFill>
                        </a:rPr>
                        <a:t>Bovine</a:t>
                      </a:r>
                      <a:r>
                        <a:rPr lang="en-US" sz="900" b="0" baseline="0" dirty="0">
                          <a:solidFill>
                            <a:schemeClr val="tx1"/>
                          </a:solidFill>
                        </a:rPr>
                        <a:t> pericardium,</a:t>
                      </a:r>
                    </a:p>
                    <a:p>
                      <a:pPr algn="l"/>
                      <a:r>
                        <a:rPr lang="en-US" sz="900" b="0" baseline="0" dirty="0">
                          <a:solidFill>
                            <a:schemeClr val="tx1"/>
                          </a:solidFill>
                        </a:rPr>
                        <a:t>Thermafix tissue process</a:t>
                      </a:r>
                      <a:r>
                        <a:rPr lang="en-US" sz="900" b="0" baseline="30000" dirty="0">
                          <a:solidFill>
                            <a:schemeClr val="tx1"/>
                          </a:solidFill>
                        </a:rPr>
                        <a:t>1</a:t>
                      </a:r>
                      <a:endParaRPr lang="en-US" sz="900" b="0" baseline="30000" dirty="0">
                        <a:solidFill>
                          <a:schemeClr val="tx1"/>
                        </a:solidFill>
                        <a:latin typeface="+mj-lt"/>
                      </a:endParaRPr>
                    </a:p>
                  </a:txBody>
                  <a:tcPr marL="68580" marR="68580" marT="34290" marB="34290" anchor="ctr">
                    <a:lnL w="6350" cap="flat" cmpd="sng" algn="ctr">
                      <a:solidFill>
                        <a:schemeClr val="bg1"/>
                      </a:solidFill>
                      <a:prstDash val="solid"/>
                      <a:round/>
                      <a:headEnd type="none" w="med" len="med"/>
                      <a:tailEnd type="none" w="med" len="med"/>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297547">
                <a:tc>
                  <a:txBody>
                    <a:bodyPr/>
                    <a:lstStyle/>
                    <a:p>
                      <a:pPr algn="l"/>
                      <a:r>
                        <a:rPr lang="en-US" sz="900" b="1" dirty="0">
                          <a:solidFill>
                            <a:schemeClr val="tx1"/>
                          </a:solidFill>
                        </a:rPr>
                        <a:t>Frame</a:t>
                      </a:r>
                      <a:endParaRPr lang="en-US" sz="900" b="1" dirty="0">
                        <a:solidFill>
                          <a:schemeClr val="tx1"/>
                        </a:solidFill>
                        <a:latin typeface="+mj-lt"/>
                      </a:endParaRPr>
                    </a:p>
                  </a:txBody>
                  <a:tcPr marL="68580" marR="68580" marT="34290" marB="34290" anchor="ctr">
                    <a:lnL w="12700" cmpd="sng">
                      <a:noFill/>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l"/>
                      <a:r>
                        <a:rPr lang="en-US" sz="900" b="0" dirty="0">
                          <a:solidFill>
                            <a:schemeClr val="tx1"/>
                          </a:solidFill>
                        </a:rPr>
                        <a:t>Cobalt-chromium alloy</a:t>
                      </a:r>
                      <a:endParaRPr lang="en-US" sz="900" b="0" baseline="30000" dirty="0">
                        <a:solidFill>
                          <a:schemeClr val="tx1"/>
                        </a:solidFill>
                        <a:latin typeface="+mj-lt"/>
                      </a:endParaRPr>
                    </a:p>
                  </a:txBody>
                  <a:tcPr marL="68580" marR="68580" marT="34290" marB="34290" anchor="ctr">
                    <a:lnL w="6350" cap="flat" cmpd="sng" algn="ctr">
                      <a:solidFill>
                        <a:schemeClr val="bg1"/>
                      </a:solidFill>
                      <a:prstDash val="solid"/>
                      <a:round/>
                      <a:headEnd type="none" w="med" len="med"/>
                      <a:tailEnd type="none" w="med" len="med"/>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297547">
                <a:tc>
                  <a:txBody>
                    <a:bodyPr/>
                    <a:lstStyle/>
                    <a:p>
                      <a:pPr algn="l"/>
                      <a:r>
                        <a:rPr lang="en-US" sz="900" b="1" dirty="0">
                          <a:solidFill>
                            <a:schemeClr val="tx1"/>
                          </a:solidFill>
                        </a:rPr>
                        <a:t>Crimped</a:t>
                      </a:r>
                      <a:r>
                        <a:rPr lang="en-US" sz="900" b="1" baseline="0" dirty="0">
                          <a:solidFill>
                            <a:schemeClr val="tx1"/>
                          </a:solidFill>
                        </a:rPr>
                        <a:t> height</a:t>
                      </a:r>
                      <a:r>
                        <a:rPr lang="en-US" sz="900" b="1" baseline="30000" dirty="0">
                          <a:solidFill>
                            <a:schemeClr val="tx1"/>
                          </a:solidFill>
                        </a:rPr>
                        <a:t>2</a:t>
                      </a:r>
                      <a:endParaRPr lang="en-US" sz="900" b="1" baseline="30000" dirty="0">
                        <a:solidFill>
                          <a:schemeClr val="tx1"/>
                        </a:solidFill>
                        <a:latin typeface="+mj-lt"/>
                      </a:endParaRPr>
                    </a:p>
                  </a:txBody>
                  <a:tcPr marL="68580" marR="68580" marT="34290" marB="34290" anchor="ctr">
                    <a:lnL w="12700" cmpd="sng">
                      <a:noFill/>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en-US" sz="900" b="1" kern="1200" dirty="0">
                          <a:solidFill>
                            <a:schemeClr val="bg1"/>
                          </a:solidFill>
                          <a:latin typeface="+mn-lt"/>
                          <a:ea typeface="+mn-ea"/>
                          <a:cs typeface="+mn-cs"/>
                        </a:rPr>
                        <a:t>31 mm</a:t>
                      </a:r>
                    </a:p>
                  </a:txBody>
                  <a:tcPr marL="68580" marR="68580" marT="34290" marB="34290" anchor="ctr">
                    <a:lnL w="6350" cap="flat" cmpd="sng" algn="ctr">
                      <a:solidFill>
                        <a:schemeClr val="bg1"/>
                      </a:solidFill>
                      <a:prstDash val="solid"/>
                      <a:round/>
                      <a:headEnd type="none" w="med" len="med"/>
                      <a:tailEnd type="none" w="med" len="med"/>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8B00">
                        <a:alpha val="66000"/>
                      </a:srgbClr>
                    </a:solidFill>
                  </a:tcPr>
                </a:tc>
                <a:extLst>
                  <a:ext uri="{0D108BD9-81ED-4DB2-BD59-A6C34878D82A}">
                    <a16:rowId xmlns:a16="http://schemas.microsoft.com/office/drawing/2014/main" val="10006"/>
                  </a:ext>
                </a:extLst>
              </a:tr>
              <a:tr h="297547">
                <a:tc>
                  <a:txBody>
                    <a:bodyPr/>
                    <a:lstStyle/>
                    <a:p>
                      <a:pPr algn="l"/>
                      <a:r>
                        <a:rPr lang="en-US" sz="900" b="1" dirty="0">
                          <a:solidFill>
                            <a:schemeClr val="tx1"/>
                          </a:solidFill>
                        </a:rPr>
                        <a:t>Expanded height</a:t>
                      </a:r>
                      <a:endParaRPr lang="en-US" sz="900" b="1" dirty="0">
                        <a:solidFill>
                          <a:schemeClr val="tx1"/>
                        </a:solidFill>
                        <a:latin typeface="+mj-lt"/>
                      </a:endParaRPr>
                    </a:p>
                  </a:txBody>
                  <a:tcPr marL="68580" marR="68580" marT="34290" marB="34290" anchor="ctr">
                    <a:lnL w="12700" cmpd="sng">
                      <a:noFill/>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en-US" sz="900" b="1" kern="1200" dirty="0">
                          <a:solidFill>
                            <a:schemeClr val="bg1"/>
                          </a:solidFill>
                          <a:latin typeface="+mn-lt"/>
                          <a:ea typeface="+mn-ea"/>
                          <a:cs typeface="+mn-cs"/>
                        </a:rPr>
                        <a:t>22.5 mm</a:t>
                      </a:r>
                    </a:p>
                  </a:txBody>
                  <a:tcPr marL="68580" marR="68580" marT="34290" marB="34290" anchor="ctr">
                    <a:lnL w="6350" cap="flat" cmpd="sng" algn="ctr">
                      <a:solidFill>
                        <a:schemeClr val="bg1"/>
                      </a:solidFill>
                      <a:prstDash val="solid"/>
                      <a:round/>
                      <a:headEnd type="none" w="med" len="med"/>
                      <a:tailEnd type="none" w="med" len="med"/>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8B00">
                        <a:alpha val="66000"/>
                      </a:srgbClr>
                    </a:solidFill>
                  </a:tcPr>
                </a:tc>
                <a:extLst>
                  <a:ext uri="{0D108BD9-81ED-4DB2-BD59-A6C34878D82A}">
                    <a16:rowId xmlns:a16="http://schemas.microsoft.com/office/drawing/2014/main" val="10007"/>
                  </a:ext>
                </a:extLst>
              </a:tr>
              <a:tr h="297547">
                <a:tc>
                  <a:txBody>
                    <a:bodyPr/>
                    <a:lstStyle/>
                    <a:p>
                      <a:pPr algn="l"/>
                      <a:r>
                        <a:rPr lang="en-US" sz="900" b="1" dirty="0">
                          <a:solidFill>
                            <a:schemeClr val="tx1"/>
                          </a:solidFill>
                        </a:rPr>
                        <a:t>Foreshortening</a:t>
                      </a:r>
                      <a:endParaRPr lang="en-US" sz="900" b="1" dirty="0">
                        <a:solidFill>
                          <a:schemeClr val="tx1"/>
                        </a:solidFill>
                        <a:latin typeface="+mj-lt"/>
                      </a:endParaRPr>
                    </a:p>
                  </a:txBody>
                  <a:tcPr marL="68580" marR="68580" marT="34290" marB="34290" anchor="ctr">
                    <a:lnL w="12700" cmpd="sng">
                      <a:noFill/>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algn="l" defTabSz="914400" rtl="0" eaLnBrk="1" latinLnBrk="0" hangingPunct="1"/>
                      <a:r>
                        <a:rPr lang="en-US" sz="900" b="1" kern="1200" dirty="0">
                          <a:solidFill>
                            <a:schemeClr val="bg1"/>
                          </a:solidFill>
                          <a:latin typeface="+mn-lt"/>
                          <a:ea typeface="+mn-ea"/>
                          <a:cs typeface="+mn-cs"/>
                        </a:rPr>
                        <a:t>8.5 mm</a:t>
                      </a:r>
                    </a:p>
                  </a:txBody>
                  <a:tcPr marL="68580" marR="68580" marT="34290" marB="34290" anchor="ctr">
                    <a:lnL w="6350" cap="flat" cmpd="sng" algn="ctr">
                      <a:solidFill>
                        <a:schemeClr val="bg1"/>
                      </a:solidFill>
                      <a:prstDash val="solid"/>
                      <a:round/>
                      <a:headEnd type="none" w="med" len="med"/>
                      <a:tailEnd type="none" w="med" len="med"/>
                    </a:lnL>
                    <a:lnR w="12700" cmpd="sng">
                      <a:noFill/>
                    </a:lnR>
                    <a:lnT w="635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D8B00">
                        <a:alpha val="66000"/>
                      </a:srgbClr>
                    </a:solidFill>
                  </a:tcPr>
                </a:tc>
                <a:extLst>
                  <a:ext uri="{0D108BD9-81ED-4DB2-BD59-A6C34878D82A}">
                    <a16:rowId xmlns:a16="http://schemas.microsoft.com/office/drawing/2014/main" val="10008"/>
                  </a:ext>
                </a:extLst>
              </a:tr>
            </a:tbl>
          </a:graphicData>
        </a:graphic>
      </p:graphicFrame>
    </p:spTree>
    <p:custDataLst>
      <p:tags r:id="rId1"/>
    </p:custDataLst>
    <p:extLst>
      <p:ext uri="{BB962C8B-B14F-4D97-AF65-F5344CB8AC3E}">
        <p14:creationId xmlns:p14="http://schemas.microsoft.com/office/powerpoint/2010/main" val="2832840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78E1BCD9-C2DA-D12D-81DA-820ED0C40D88}"/>
              </a:ext>
            </a:extLst>
          </p:cNvPr>
          <p:cNvSpPr/>
          <p:nvPr/>
        </p:nvSpPr>
        <p:spPr>
          <a:xfrm>
            <a:off x="432165" y="1227321"/>
            <a:ext cx="3495844" cy="3495842"/>
          </a:xfrm>
          <a:prstGeom prst="ellipse">
            <a:avLst/>
          </a:prstGeom>
          <a:solidFill>
            <a:schemeClr val="bg1">
              <a:lumMod val="85000"/>
            </a:schemeClr>
          </a:solidFill>
          <a:ln w="63500">
            <a:solidFill>
              <a:schemeClr val="bg1"/>
            </a:solidFill>
          </a:ln>
          <a:effectLst>
            <a:outerShdw blurRad="254000" dir="2700000" algn="tl"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itle 2"/>
          <p:cNvSpPr>
            <a:spLocks noGrp="1"/>
          </p:cNvSpPr>
          <p:nvPr>
            <p:ph type="title"/>
          </p:nvPr>
        </p:nvSpPr>
        <p:spPr/>
        <p:txBody>
          <a:bodyPr/>
          <a:lstStyle/>
          <a:p>
            <a:r>
              <a:rPr lang="en-US" dirty="0"/>
              <a:t>SAPIEN 3 Transcatheter heart valve – Frame design</a:t>
            </a:r>
          </a:p>
        </p:txBody>
      </p:sp>
      <p:sp>
        <p:nvSpPr>
          <p:cNvPr id="2" name="Footer Placeholder 1">
            <a:extLst>
              <a:ext uri="{FF2B5EF4-FFF2-40B4-BE49-F238E27FC236}">
                <a16:creationId xmlns:a16="http://schemas.microsoft.com/office/drawing/2014/main" id="{CC5B804D-2B8E-D248-8EB0-9EC30669455A}"/>
              </a:ext>
            </a:extLst>
          </p:cNvPr>
          <p:cNvSpPr>
            <a:spLocks noGrp="1"/>
          </p:cNvSpPr>
          <p:nvPr>
            <p:ph type="ftr" sz="quarter" idx="11"/>
          </p:nvPr>
        </p:nvSpPr>
        <p:spPr/>
        <p:txBody>
          <a:bodyPr/>
          <a:lstStyle/>
          <a:p>
            <a:r>
              <a:rPr lang="en-US"/>
              <a:t>DOC-0555472 Rev B</a:t>
            </a:r>
            <a:endParaRPr lang="en-US" dirty="0"/>
          </a:p>
        </p:txBody>
      </p:sp>
      <p:sp>
        <p:nvSpPr>
          <p:cNvPr id="15" name="Slide Number Placeholder 14">
            <a:extLst>
              <a:ext uri="{FF2B5EF4-FFF2-40B4-BE49-F238E27FC236}">
                <a16:creationId xmlns:a16="http://schemas.microsoft.com/office/drawing/2014/main" id="{6E03B524-C844-A078-C012-10E9AF250C7B}"/>
              </a:ext>
            </a:extLst>
          </p:cNvPr>
          <p:cNvSpPr>
            <a:spLocks noGrp="1"/>
          </p:cNvSpPr>
          <p:nvPr>
            <p:ph type="sldNum" sz="quarter" idx="12"/>
          </p:nvPr>
        </p:nvSpPr>
        <p:spPr/>
        <p:txBody>
          <a:bodyPr/>
          <a:lstStyle/>
          <a:p>
            <a:fld id="{CDBA9528-BCFE-1E43-A37D-912FF3C527A6}" type="slidenum">
              <a:rPr lang="en-US" smtClean="0"/>
              <a:pPr/>
              <a:t>16</a:t>
            </a:fld>
            <a:endParaRPr lang="en-US" dirty="0"/>
          </a:p>
        </p:txBody>
      </p:sp>
      <p:sp>
        <p:nvSpPr>
          <p:cNvPr id="17" name="TextBox 16">
            <a:extLst>
              <a:ext uri="{FF2B5EF4-FFF2-40B4-BE49-F238E27FC236}">
                <a16:creationId xmlns:a16="http://schemas.microsoft.com/office/drawing/2014/main" id="{7571BF2B-22FB-4645-AC8E-E9D054ADA2E0}"/>
              </a:ext>
            </a:extLst>
          </p:cNvPr>
          <p:cNvSpPr txBox="1"/>
          <p:nvPr/>
        </p:nvSpPr>
        <p:spPr>
          <a:xfrm>
            <a:off x="1158969" y="4156886"/>
            <a:ext cx="2024983" cy="276999"/>
          </a:xfrm>
          <a:prstGeom prst="rect">
            <a:avLst/>
          </a:prstGeom>
          <a:noFill/>
        </p:spPr>
        <p:txBody>
          <a:bodyPr wrap="square" rtlCol="0">
            <a:spAutoFit/>
          </a:bodyPr>
          <a:lstStyle/>
          <a:p>
            <a:pPr algn="ctr"/>
            <a:r>
              <a:rPr lang="en-US" sz="1200" b="1" dirty="0"/>
              <a:t>SAPIEN 3 valve</a:t>
            </a:r>
          </a:p>
        </p:txBody>
      </p:sp>
      <p:grpSp>
        <p:nvGrpSpPr>
          <p:cNvPr id="4" name="Group 3">
            <a:extLst>
              <a:ext uri="{FF2B5EF4-FFF2-40B4-BE49-F238E27FC236}">
                <a16:creationId xmlns:a16="http://schemas.microsoft.com/office/drawing/2014/main" id="{16BA9FB9-B6AE-6AB1-5E0A-5182EEA92B1D}"/>
              </a:ext>
            </a:extLst>
          </p:cNvPr>
          <p:cNvGrpSpPr/>
          <p:nvPr/>
        </p:nvGrpSpPr>
        <p:grpSpPr>
          <a:xfrm>
            <a:off x="3620413" y="1792319"/>
            <a:ext cx="2086170" cy="1806618"/>
            <a:chOff x="739775" y="4408314"/>
            <a:chExt cx="2111682" cy="1828712"/>
          </a:xfrm>
          <a:effectLst>
            <a:outerShdw blurRad="254000" sx="102000" sy="102000" algn="ctr" rotWithShape="0">
              <a:prstClr val="black">
                <a:alpha val="40000"/>
              </a:prstClr>
            </a:outerShdw>
          </a:effectLst>
        </p:grpSpPr>
        <p:sp>
          <p:nvSpPr>
            <p:cNvPr id="5" name="Rounded Rectangle 5">
              <a:extLst>
                <a:ext uri="{FF2B5EF4-FFF2-40B4-BE49-F238E27FC236}">
                  <a16:creationId xmlns:a16="http://schemas.microsoft.com/office/drawing/2014/main" id="{5620FF76-D854-F744-E3D9-5A4B056315EA}"/>
                </a:ext>
              </a:extLst>
            </p:cNvPr>
            <p:cNvSpPr/>
            <p:nvPr/>
          </p:nvSpPr>
          <p:spPr>
            <a:xfrm rot="16200000">
              <a:off x="881260" y="4266829"/>
              <a:ext cx="1828712" cy="2111682"/>
            </a:xfrm>
            <a:prstGeom prst="round2SameRect">
              <a:avLst>
                <a:gd name="adj1" fmla="val 9407"/>
                <a:gd name="adj2" fmla="val 0"/>
              </a:avLst>
            </a:prstGeom>
            <a:gradFill>
              <a:gsLst>
                <a:gs pos="0">
                  <a:schemeClr val="tx1">
                    <a:lumMod val="85000"/>
                    <a:lumOff val="15000"/>
                  </a:schemeClr>
                </a:gs>
                <a:gs pos="100000">
                  <a:schemeClr val="tx1">
                    <a:lumMod val="65000"/>
                    <a:lumOff val="35000"/>
                  </a:schemeClr>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5" descr="C:\Users\Shauna_Siew\Documents\2013\Products\SAPIEN 3\Images\Ghosted images\SAPIEN3.Ghosted.FlatFrame.Alt01.png">
              <a:extLst>
                <a:ext uri="{FF2B5EF4-FFF2-40B4-BE49-F238E27FC236}">
                  <a16:creationId xmlns:a16="http://schemas.microsoft.com/office/drawing/2014/main" id="{F9FA6900-1309-060F-7744-6575B0A7AFDC}"/>
                </a:ext>
              </a:extLst>
            </p:cNvPr>
            <p:cNvPicPr>
              <a:picLocks noChangeAspect="1" noChangeArrowheads="1"/>
            </p:cNvPicPr>
            <p:nvPr/>
          </p:nvPicPr>
          <p:blipFill>
            <a:blip r:embed="rId3" cstate="print"/>
            <a:srcRect/>
            <a:stretch>
              <a:fillRect/>
            </a:stretch>
          </p:blipFill>
          <p:spPr bwMode="auto">
            <a:xfrm>
              <a:off x="859081" y="4491087"/>
              <a:ext cx="1941741" cy="1563528"/>
            </a:xfrm>
            <a:prstGeom prst="rect">
              <a:avLst/>
            </a:prstGeom>
            <a:noFill/>
          </p:spPr>
        </p:pic>
      </p:grpSp>
      <p:pic>
        <p:nvPicPr>
          <p:cNvPr id="7" name="Picture 2" descr="J:\THV Global Marketing\Products\SAPIEN 3\Downstream OUS Launch\CG Images\S3 Catalog FINAL\SAP3.23\WhtBG\SAP3.23.SL.05.03_WhtBG_Cam19D.Catalog_Relax_F019.01T.png">
            <a:extLst>
              <a:ext uri="{FF2B5EF4-FFF2-40B4-BE49-F238E27FC236}">
                <a16:creationId xmlns:a16="http://schemas.microsoft.com/office/drawing/2014/main" id="{53DF8744-F541-006C-D92D-90E053288544}"/>
              </a:ext>
            </a:extLst>
          </p:cNvPr>
          <p:cNvPicPr>
            <a:picLocks noChangeAspect="1" noChangeArrowheads="1"/>
          </p:cNvPicPr>
          <p:nvPr/>
        </p:nvPicPr>
        <p:blipFill>
          <a:blip r:embed="rId4" cstate="print"/>
          <a:srcRect l="36820" t="32570" r="34882" b="30907"/>
          <a:stretch>
            <a:fillRect/>
          </a:stretch>
        </p:blipFill>
        <p:spPr bwMode="auto">
          <a:xfrm>
            <a:off x="1017553" y="1708563"/>
            <a:ext cx="2464242" cy="2385367"/>
          </a:xfrm>
          <a:prstGeom prst="rect">
            <a:avLst/>
          </a:prstGeom>
          <a:noFill/>
          <a:effectLst/>
        </p:spPr>
      </p:pic>
      <p:sp>
        <p:nvSpPr>
          <p:cNvPr id="10" name="Right Brace 9">
            <a:extLst>
              <a:ext uri="{FF2B5EF4-FFF2-40B4-BE49-F238E27FC236}">
                <a16:creationId xmlns:a16="http://schemas.microsoft.com/office/drawing/2014/main" id="{A0861737-EB0B-F1F1-AE4E-696C4EF184CA}"/>
              </a:ext>
            </a:extLst>
          </p:cNvPr>
          <p:cNvSpPr/>
          <p:nvPr/>
        </p:nvSpPr>
        <p:spPr>
          <a:xfrm>
            <a:off x="3223007" y="1965009"/>
            <a:ext cx="329878" cy="1408747"/>
          </a:xfrm>
          <a:prstGeom prst="rightBrace">
            <a:avLst>
              <a:gd name="adj1" fmla="val 27211"/>
              <a:gd name="adj2" fmla="val 51596"/>
            </a:avLst>
          </a:prstGeom>
          <a:noFill/>
          <a:ln w="15875" cap="flat" cmpd="sng" algn="ctr">
            <a:solidFill>
              <a:srgbClr val="C00000"/>
            </a:solidFill>
            <a:prstDash val="solid"/>
            <a:headEnd type="none"/>
            <a:tailEnd type="none"/>
          </a:ln>
          <a:effectLst/>
        </p:spPr>
        <p:txBody>
          <a:bodyPr rtlCol="0" anchor="ctr"/>
          <a:lstStyle/>
          <a:p>
            <a:pPr algn="ctr" defTabSz="685800">
              <a:defRPr/>
            </a:pPr>
            <a:endParaRPr lang="en-US" sz="1350" kern="0" dirty="0">
              <a:solidFill>
                <a:sysClr val="windowText" lastClr="000000"/>
              </a:solidFill>
              <a:latin typeface="Arial" pitchFamily="34" charset="0"/>
            </a:endParaRPr>
          </a:p>
        </p:txBody>
      </p:sp>
      <p:sp>
        <p:nvSpPr>
          <p:cNvPr id="19" name="Rectangle 18">
            <a:extLst>
              <a:ext uri="{FF2B5EF4-FFF2-40B4-BE49-F238E27FC236}">
                <a16:creationId xmlns:a16="http://schemas.microsoft.com/office/drawing/2014/main" id="{5FA8D2C1-D7A2-614C-8C99-C492FDEFF14A}"/>
              </a:ext>
            </a:extLst>
          </p:cNvPr>
          <p:cNvSpPr/>
          <p:nvPr/>
        </p:nvSpPr>
        <p:spPr>
          <a:xfrm>
            <a:off x="5706583" y="1792319"/>
            <a:ext cx="2708907" cy="2484923"/>
          </a:xfrm>
          <a:prstGeom prst="rect">
            <a:avLst/>
          </a:prstGeom>
          <a:solidFill>
            <a:schemeClr val="bg1"/>
          </a:solidFill>
          <a:ln>
            <a:noFill/>
          </a:ln>
          <a:effectLst>
            <a:outerShdw blurRad="254000" sx="102000" sy="102000" algn="ctr" rotWithShape="0">
              <a:prstClr val="black">
                <a:alpha val="20000"/>
              </a:prstClr>
            </a:outerShdw>
          </a:effectLst>
        </p:spPr>
        <p:txBody>
          <a:bodyPr wrap="square" lIns="274320" tIns="182880" rIns="182880" bIns="182880">
            <a:noAutofit/>
          </a:bodyPr>
          <a:lstStyle/>
          <a:p>
            <a:pPr defTabSz="685800">
              <a:spcBef>
                <a:spcPts val="600"/>
              </a:spcBef>
              <a:buClr>
                <a:srgbClr val="C00000"/>
              </a:buClr>
              <a:defRPr/>
            </a:pPr>
            <a:r>
              <a:rPr lang="en-US" sz="1400" b="1" kern="0" dirty="0">
                <a:latin typeface="Arial" pitchFamily="34" charset="0"/>
                <a:cs typeface="Arial" pitchFamily="34" charset="0"/>
              </a:rPr>
              <a:t>Frame design</a:t>
            </a:r>
          </a:p>
          <a:p>
            <a:pPr marL="173038" indent="-173038" defTabSz="685800">
              <a:spcBef>
                <a:spcPts val="600"/>
              </a:spcBef>
              <a:buClr>
                <a:srgbClr val="C00000"/>
              </a:buClr>
              <a:buFont typeface="Wingdings" pitchFamily="2" charset="2"/>
              <a:buChar char="§"/>
              <a:defRPr/>
            </a:pPr>
            <a:r>
              <a:rPr lang="en-US" sz="1200" kern="0" dirty="0">
                <a:latin typeface="Arial" pitchFamily="34" charset="0"/>
                <a:cs typeface="Arial" pitchFamily="34" charset="0"/>
              </a:rPr>
              <a:t>Wide strut angles contribute </a:t>
            </a:r>
            <a:br>
              <a:rPr lang="en-US" sz="1200" kern="0" dirty="0">
                <a:latin typeface="Arial" pitchFamily="34" charset="0"/>
                <a:cs typeface="Arial" pitchFamily="34" charset="0"/>
              </a:rPr>
            </a:br>
            <a:r>
              <a:rPr lang="en-US" sz="1200" kern="0" dirty="0">
                <a:latin typeface="Arial" pitchFamily="34" charset="0"/>
                <a:cs typeface="Arial" pitchFamily="34" charset="0"/>
              </a:rPr>
              <a:t>to ultra-low delivery profile</a:t>
            </a:r>
          </a:p>
          <a:p>
            <a:pPr marL="173038" indent="-173038">
              <a:spcBef>
                <a:spcPts val="600"/>
              </a:spcBef>
              <a:buClr>
                <a:srgbClr val="C00000"/>
              </a:buClr>
              <a:buFont typeface="Wingdings" pitchFamily="2" charset="2"/>
              <a:buChar char="§"/>
              <a:defRPr/>
            </a:pPr>
            <a:r>
              <a:rPr lang="en-US" sz="1200" dirty="0">
                <a:latin typeface="Arial" pitchFamily="34" charset="0"/>
                <a:cs typeface="Arial" pitchFamily="34" charset="0"/>
              </a:rPr>
              <a:t>Four rows and columns between commissures for </a:t>
            </a:r>
            <a:br>
              <a:rPr lang="en-US" sz="1200" dirty="0">
                <a:latin typeface="Arial" pitchFamily="34" charset="0"/>
                <a:cs typeface="Arial" pitchFamily="34" charset="0"/>
              </a:rPr>
            </a:br>
            <a:r>
              <a:rPr lang="en-US" sz="1200" dirty="0">
                <a:latin typeface="Arial" pitchFamily="34" charset="0"/>
                <a:cs typeface="Arial" pitchFamily="34" charset="0"/>
              </a:rPr>
              <a:t>high radial strength</a:t>
            </a:r>
          </a:p>
          <a:p>
            <a:pPr marL="173038" indent="-173038">
              <a:spcBef>
                <a:spcPts val="600"/>
              </a:spcBef>
              <a:buClr>
                <a:srgbClr val="C00000"/>
              </a:buClr>
              <a:buFont typeface="Wingdings" pitchFamily="2" charset="2"/>
              <a:buChar char="§"/>
              <a:defRPr/>
            </a:pPr>
            <a:r>
              <a:rPr lang="en-US" sz="1200" dirty="0">
                <a:latin typeface="Arial" pitchFamily="34" charset="0"/>
                <a:cs typeface="Arial" pitchFamily="34" charset="0"/>
              </a:rPr>
              <a:t>Cobalt chromium alloy frame and wide strut angles provide fatigue resistance and high radial strength for circularity</a:t>
            </a:r>
          </a:p>
        </p:txBody>
      </p:sp>
    </p:spTree>
    <p:custDataLst>
      <p:tags r:id="rId1"/>
    </p:custDataLst>
    <p:extLst>
      <p:ext uri="{BB962C8B-B14F-4D97-AF65-F5344CB8AC3E}">
        <p14:creationId xmlns:p14="http://schemas.microsoft.com/office/powerpoint/2010/main" val="2758781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ounded Rectangle 20"/>
          <p:cNvSpPr/>
          <p:nvPr/>
        </p:nvSpPr>
        <p:spPr>
          <a:xfrm>
            <a:off x="308994" y="1586918"/>
            <a:ext cx="2286000" cy="2286000"/>
          </a:xfrm>
          <a:prstGeom prst="ellipse">
            <a:avLst/>
          </a:prstGeom>
          <a:solidFill>
            <a:schemeClr val="bg2">
              <a:lumMod val="40000"/>
              <a:lumOff val="60000"/>
            </a:schemeClr>
          </a:solidFill>
          <a:ln w="38100">
            <a:solidFill>
              <a:schemeClr val="bg1"/>
            </a:solidFill>
          </a:ln>
          <a:effectLst>
            <a:outerShdw blurRad="254000" algn="ctr"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26" name="Picture 2">
            <a:extLst>
              <a:ext uri="{FF2B5EF4-FFF2-40B4-BE49-F238E27FC236}">
                <a16:creationId xmlns:a16="http://schemas.microsoft.com/office/drawing/2014/main" id="{E262DB7B-C9B7-7C6F-7B57-42598291796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3539" t="20115" r="15568" b="-45958"/>
          <a:stretch>
            <a:fillRect/>
          </a:stretch>
        </p:blipFill>
        <p:spPr bwMode="auto">
          <a:xfrm>
            <a:off x="400051" y="1616944"/>
            <a:ext cx="2155210" cy="2151781"/>
          </a:xfrm>
          <a:prstGeom prst="ellipse">
            <a:avLst/>
          </a:prstGeom>
          <a:noFill/>
          <a:effectLst>
            <a:outerShdw blurRad="1905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665747" y="2313554"/>
            <a:ext cx="1709458" cy="1300356"/>
          </a:xfrm>
          <a:prstGeom prst="rect">
            <a:avLst/>
          </a:prstGeom>
          <a:noFill/>
        </p:spPr>
        <p:txBody>
          <a:bodyPr wrap="square" rIns="0" rtlCol="0">
            <a:spAutoFit/>
          </a:bodyPr>
          <a:lstStyle/>
          <a:p>
            <a:pPr>
              <a:spcBef>
                <a:spcPts val="300"/>
              </a:spcBef>
            </a:pPr>
            <a:r>
              <a:rPr lang="en-US" sz="1050" b="1" dirty="0"/>
              <a:t>Designed for valve deliverability</a:t>
            </a:r>
          </a:p>
          <a:p>
            <a:pPr marL="119057" indent="-119057">
              <a:spcBef>
                <a:spcPts val="300"/>
              </a:spcBef>
              <a:buClr>
                <a:schemeClr val="accent1"/>
              </a:buClr>
              <a:buFont typeface="Wingdings" pitchFamily="2" charset="2"/>
              <a:buChar char="§"/>
            </a:pPr>
            <a:r>
              <a:rPr lang="en-US" sz="1000" dirty="0"/>
              <a:t>Valve capsule to cover SAPIEN 3 valve</a:t>
            </a:r>
          </a:p>
          <a:p>
            <a:pPr marL="119057" indent="-119057">
              <a:spcBef>
                <a:spcPts val="300"/>
              </a:spcBef>
              <a:buClr>
                <a:schemeClr val="accent1"/>
              </a:buClr>
              <a:buFont typeface="Wingdings" pitchFamily="2" charset="2"/>
              <a:buChar char="§"/>
            </a:pPr>
            <a:r>
              <a:rPr lang="en-US" sz="1000" dirty="0"/>
              <a:t>Hydrophilic coating </a:t>
            </a:r>
            <a:br>
              <a:rPr lang="en-US" sz="1000" dirty="0"/>
            </a:br>
            <a:r>
              <a:rPr lang="en-US" sz="1000" dirty="0"/>
              <a:t>on tapered tip and </a:t>
            </a:r>
            <a:br>
              <a:rPr lang="en-US" sz="1000" dirty="0"/>
            </a:br>
            <a:r>
              <a:rPr lang="en-US" sz="1000" dirty="0"/>
              <a:t>valve capsule</a:t>
            </a:r>
          </a:p>
        </p:txBody>
      </p:sp>
      <p:sp>
        <p:nvSpPr>
          <p:cNvPr id="4" name="Oval 3">
            <a:extLst>
              <a:ext uri="{FF2B5EF4-FFF2-40B4-BE49-F238E27FC236}">
                <a16:creationId xmlns:a16="http://schemas.microsoft.com/office/drawing/2014/main" id="{756985C9-E66C-A129-E2EA-CF48399B686C}"/>
              </a:ext>
            </a:extLst>
          </p:cNvPr>
          <p:cNvSpPr/>
          <p:nvPr/>
        </p:nvSpPr>
        <p:spPr>
          <a:xfrm>
            <a:off x="2765795" y="1336762"/>
            <a:ext cx="3495841" cy="3495842"/>
          </a:xfrm>
          <a:prstGeom prst="ellipse">
            <a:avLst/>
          </a:prstGeom>
          <a:solidFill>
            <a:schemeClr val="bg1">
              <a:lumMod val="95000"/>
            </a:schemeClr>
          </a:solidFill>
          <a:ln w="38100">
            <a:solidFill>
              <a:schemeClr val="bg1"/>
            </a:solidFill>
          </a:ln>
          <a:effectLst>
            <a:outerShdw blurRad="254000" algn="ctr"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050" name="Picture 2">
            <a:extLst>
              <a:ext uri="{FF2B5EF4-FFF2-40B4-BE49-F238E27FC236}">
                <a16:creationId xmlns:a16="http://schemas.microsoft.com/office/drawing/2014/main" id="{91451794-DF01-7D5C-6111-7CB861D5ECBB}"/>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7982" b="17604"/>
          <a:stretch/>
        </p:blipFill>
        <p:spPr bwMode="auto">
          <a:xfrm>
            <a:off x="2538863" y="2110237"/>
            <a:ext cx="5411243" cy="2265059"/>
          </a:xfrm>
          <a:prstGeom prst="rect">
            <a:avLst/>
          </a:prstGeom>
          <a:noFill/>
          <a:effectLst>
            <a:outerShdw blurRad="1905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SAPIEN 3 Pulmonic delivery system overview</a:t>
            </a:r>
          </a:p>
        </p:txBody>
      </p:sp>
      <p:grpSp>
        <p:nvGrpSpPr>
          <p:cNvPr id="7" name="Group 6">
            <a:extLst>
              <a:ext uri="{FF2B5EF4-FFF2-40B4-BE49-F238E27FC236}">
                <a16:creationId xmlns:a16="http://schemas.microsoft.com/office/drawing/2014/main" id="{B49BA8E8-A09A-DC44-B1A4-554B3BBB199B}"/>
              </a:ext>
            </a:extLst>
          </p:cNvPr>
          <p:cNvGrpSpPr/>
          <p:nvPr/>
        </p:nvGrpSpPr>
        <p:grpSpPr>
          <a:xfrm>
            <a:off x="3121390" y="1696414"/>
            <a:ext cx="4962284" cy="2993282"/>
            <a:chOff x="3391120" y="2123375"/>
            <a:chExt cx="4962284" cy="2993282"/>
          </a:xfrm>
        </p:grpSpPr>
        <p:sp>
          <p:nvSpPr>
            <p:cNvPr id="8" name="TextBox 7"/>
            <p:cNvSpPr txBox="1"/>
            <p:nvPr/>
          </p:nvSpPr>
          <p:spPr>
            <a:xfrm>
              <a:off x="3989376" y="2123375"/>
              <a:ext cx="1143603" cy="369332"/>
            </a:xfrm>
            <a:prstGeom prst="rect">
              <a:avLst/>
            </a:prstGeom>
            <a:noFill/>
          </p:spPr>
          <p:txBody>
            <a:bodyPr wrap="square" rtlCol="0">
              <a:spAutoFit/>
            </a:bodyPr>
            <a:lstStyle/>
            <a:p>
              <a:r>
                <a:rPr lang="en-US" sz="900" dirty="0"/>
                <a:t>Valve crimped </a:t>
              </a:r>
              <a:br>
                <a:rPr lang="en-US" sz="900" dirty="0"/>
              </a:br>
              <a:r>
                <a:rPr lang="en-US" sz="900" dirty="0"/>
                <a:t>directly on balloon</a:t>
              </a:r>
            </a:p>
          </p:txBody>
        </p:sp>
        <p:sp>
          <p:nvSpPr>
            <p:cNvPr id="14" name="TextBox 13"/>
            <p:cNvSpPr txBox="1"/>
            <p:nvPr/>
          </p:nvSpPr>
          <p:spPr>
            <a:xfrm>
              <a:off x="3565789" y="4648776"/>
              <a:ext cx="1483920" cy="230832"/>
            </a:xfrm>
            <a:prstGeom prst="rect">
              <a:avLst/>
            </a:prstGeom>
            <a:noFill/>
          </p:spPr>
          <p:txBody>
            <a:bodyPr wrap="square" rtlCol="0">
              <a:spAutoFit/>
            </a:bodyPr>
            <a:lstStyle/>
            <a:p>
              <a:pPr algn="ctr"/>
              <a:r>
                <a:rPr lang="en-US" sz="900" dirty="0"/>
                <a:t>Inline sheath</a:t>
              </a:r>
            </a:p>
          </p:txBody>
        </p:sp>
        <p:cxnSp>
          <p:nvCxnSpPr>
            <p:cNvPr id="15" name="Straight Connector 14"/>
            <p:cNvCxnSpPr>
              <a:cxnSpLocks/>
            </p:cNvCxnSpPr>
            <p:nvPr/>
          </p:nvCxnSpPr>
          <p:spPr>
            <a:xfrm>
              <a:off x="4307749" y="4394286"/>
              <a:ext cx="0" cy="278789"/>
            </a:xfrm>
            <a:prstGeom prst="line">
              <a:avLst/>
            </a:prstGeom>
            <a:ln w="15875">
              <a:headEnd type="oval"/>
              <a:tailEnd type="non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6869484" y="4885825"/>
              <a:ext cx="1483920" cy="230832"/>
            </a:xfrm>
            <a:prstGeom prst="rect">
              <a:avLst/>
            </a:prstGeom>
            <a:noFill/>
          </p:spPr>
          <p:txBody>
            <a:bodyPr wrap="square" rtlCol="0">
              <a:spAutoFit/>
            </a:bodyPr>
            <a:lstStyle/>
            <a:p>
              <a:pPr algn="ctr"/>
              <a:r>
                <a:rPr lang="en-US" sz="900" dirty="0"/>
                <a:t>Color coded gripper</a:t>
              </a:r>
            </a:p>
          </p:txBody>
        </p:sp>
        <p:cxnSp>
          <p:nvCxnSpPr>
            <p:cNvPr id="17" name="Straight Connector 16"/>
            <p:cNvCxnSpPr>
              <a:cxnSpLocks/>
              <a:endCxn id="16" idx="0"/>
            </p:cNvCxnSpPr>
            <p:nvPr/>
          </p:nvCxnSpPr>
          <p:spPr>
            <a:xfrm>
              <a:off x="7611444" y="4666449"/>
              <a:ext cx="0" cy="219376"/>
            </a:xfrm>
            <a:prstGeom prst="line">
              <a:avLst/>
            </a:prstGeom>
            <a:ln w="15875">
              <a:headEnd type="oval"/>
              <a:tailEnd type="non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3391120" y="3179144"/>
              <a:ext cx="772826" cy="415498"/>
            </a:xfrm>
            <a:prstGeom prst="rect">
              <a:avLst/>
            </a:prstGeom>
            <a:noFill/>
          </p:spPr>
          <p:txBody>
            <a:bodyPr wrap="square" lIns="91440" tIns="0" rIns="91440" bIns="0" rtlCol="0" anchor="t">
              <a:spAutoFit/>
            </a:bodyPr>
            <a:lstStyle/>
            <a:p>
              <a:r>
                <a:rPr lang="en-US" sz="900" dirty="0"/>
                <a:t>Tapered tip to facilitate tracking</a:t>
              </a:r>
            </a:p>
          </p:txBody>
        </p:sp>
        <p:cxnSp>
          <p:nvCxnSpPr>
            <p:cNvPr id="19" name="Straight Connector 18"/>
            <p:cNvCxnSpPr>
              <a:cxnSpLocks/>
            </p:cNvCxnSpPr>
            <p:nvPr/>
          </p:nvCxnSpPr>
          <p:spPr>
            <a:xfrm>
              <a:off x="3769220" y="2958924"/>
              <a:ext cx="0" cy="178655"/>
            </a:xfrm>
            <a:prstGeom prst="line">
              <a:avLst/>
            </a:prstGeom>
            <a:ln w="15875">
              <a:headEnd type="oval"/>
              <a:tailEnd type="none"/>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5190327" y="2264326"/>
              <a:ext cx="676908" cy="461665"/>
            </a:xfrm>
            <a:prstGeom prst="rect">
              <a:avLst/>
            </a:prstGeom>
            <a:noFill/>
          </p:spPr>
          <p:txBody>
            <a:bodyPr wrap="square" rIns="0" bIns="0" rtlCol="0">
              <a:spAutoFit/>
            </a:bodyPr>
            <a:lstStyle/>
            <a:p>
              <a:r>
                <a:rPr lang="en-US" sz="900" dirty="0"/>
                <a:t>Valve capsule to cover valve </a:t>
              </a:r>
            </a:p>
          </p:txBody>
        </p:sp>
      </p:grpSp>
      <p:cxnSp>
        <p:nvCxnSpPr>
          <p:cNvPr id="13" name="Connector: Elbow 12">
            <a:extLst>
              <a:ext uri="{FF2B5EF4-FFF2-40B4-BE49-F238E27FC236}">
                <a16:creationId xmlns:a16="http://schemas.microsoft.com/office/drawing/2014/main" id="{08FA8103-5D36-4BDD-673A-CBE54D396E06}"/>
              </a:ext>
            </a:extLst>
          </p:cNvPr>
          <p:cNvCxnSpPr>
            <a:cxnSpLocks/>
          </p:cNvCxnSpPr>
          <p:nvPr/>
        </p:nvCxnSpPr>
        <p:spPr>
          <a:xfrm rot="16200000" flipH="1">
            <a:off x="4327491" y="2121828"/>
            <a:ext cx="799233" cy="201650"/>
          </a:xfrm>
          <a:prstGeom prst="bentConnector3">
            <a:avLst>
              <a:gd name="adj1" fmla="val -203"/>
            </a:avLst>
          </a:prstGeom>
          <a:ln w="15875">
            <a:headEnd type="none"/>
            <a:tailEnd type="oval"/>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9CB4F4CE-338A-F633-7E2B-1B067C986032}"/>
              </a:ext>
            </a:extLst>
          </p:cNvPr>
          <p:cNvCxnSpPr>
            <a:cxnSpLocks/>
          </p:cNvCxnSpPr>
          <p:nvPr/>
        </p:nvCxnSpPr>
        <p:spPr>
          <a:xfrm rot="16200000" flipH="1">
            <a:off x="5119624" y="2285830"/>
            <a:ext cx="912738" cy="257489"/>
          </a:xfrm>
          <a:prstGeom prst="bentConnector3">
            <a:avLst>
              <a:gd name="adj1" fmla="val 39"/>
            </a:avLst>
          </a:prstGeom>
          <a:ln w="15875">
            <a:headEnd type="none"/>
            <a:tailEnd type="oval"/>
          </a:ln>
        </p:spPr>
        <p:style>
          <a:lnRef idx="1">
            <a:schemeClr val="accent1"/>
          </a:lnRef>
          <a:fillRef idx="0">
            <a:schemeClr val="accent1"/>
          </a:fillRef>
          <a:effectRef idx="0">
            <a:schemeClr val="accent1"/>
          </a:effectRef>
          <a:fontRef idx="minor">
            <a:schemeClr val="tx1"/>
          </a:fontRef>
        </p:style>
      </p:cxnSp>
      <p:sp>
        <p:nvSpPr>
          <p:cNvPr id="9" name="Footer Placeholder 8">
            <a:extLst>
              <a:ext uri="{FF2B5EF4-FFF2-40B4-BE49-F238E27FC236}">
                <a16:creationId xmlns:a16="http://schemas.microsoft.com/office/drawing/2014/main" id="{EF9B7663-AEC1-2ECE-FB04-83E4AC70B310}"/>
              </a:ext>
            </a:extLst>
          </p:cNvPr>
          <p:cNvSpPr>
            <a:spLocks noGrp="1"/>
          </p:cNvSpPr>
          <p:nvPr>
            <p:ph type="ftr" sz="quarter" idx="11"/>
          </p:nvPr>
        </p:nvSpPr>
        <p:spPr/>
        <p:txBody>
          <a:bodyPr/>
          <a:lstStyle/>
          <a:p>
            <a:r>
              <a:rPr lang="en-US"/>
              <a:t>DOC-0555472 Rev B</a:t>
            </a:r>
            <a:endParaRPr lang="en-US" dirty="0"/>
          </a:p>
        </p:txBody>
      </p:sp>
      <p:sp>
        <p:nvSpPr>
          <p:cNvPr id="10" name="Slide Number Placeholder 9">
            <a:extLst>
              <a:ext uri="{FF2B5EF4-FFF2-40B4-BE49-F238E27FC236}">
                <a16:creationId xmlns:a16="http://schemas.microsoft.com/office/drawing/2014/main" id="{EA01C097-3D37-2537-8260-71FF3C599D1E}"/>
              </a:ext>
            </a:extLst>
          </p:cNvPr>
          <p:cNvSpPr>
            <a:spLocks noGrp="1"/>
          </p:cNvSpPr>
          <p:nvPr>
            <p:ph type="sldNum" sz="quarter" idx="12"/>
          </p:nvPr>
        </p:nvSpPr>
        <p:spPr/>
        <p:txBody>
          <a:bodyPr/>
          <a:lstStyle/>
          <a:p>
            <a:fld id="{CDBA9528-BCFE-1E43-A37D-912FF3C527A6}" type="slidenum">
              <a:rPr lang="en-US" smtClean="0"/>
              <a:pPr/>
              <a:t>17</a:t>
            </a:fld>
            <a:endParaRPr lang="en-US" dirty="0"/>
          </a:p>
        </p:txBody>
      </p:sp>
      <p:grpSp>
        <p:nvGrpSpPr>
          <p:cNvPr id="3" name="Group 2">
            <a:extLst>
              <a:ext uri="{FF2B5EF4-FFF2-40B4-BE49-F238E27FC236}">
                <a16:creationId xmlns:a16="http://schemas.microsoft.com/office/drawing/2014/main" id="{2F423F78-C2CA-E0AF-516F-6BDF644BF8AE}"/>
              </a:ext>
            </a:extLst>
          </p:cNvPr>
          <p:cNvGrpSpPr/>
          <p:nvPr/>
        </p:nvGrpSpPr>
        <p:grpSpPr>
          <a:xfrm>
            <a:off x="6305828" y="1041187"/>
            <a:ext cx="2287124" cy="2308153"/>
            <a:chOff x="6451600" y="425522"/>
            <a:chExt cx="2287124" cy="2308153"/>
          </a:xfrm>
        </p:grpSpPr>
        <p:grpSp>
          <p:nvGrpSpPr>
            <p:cNvPr id="56" name="Group 55">
              <a:extLst>
                <a:ext uri="{FF2B5EF4-FFF2-40B4-BE49-F238E27FC236}">
                  <a16:creationId xmlns:a16="http://schemas.microsoft.com/office/drawing/2014/main" id="{A435C471-936A-D987-56B5-04C06229B80A}"/>
                </a:ext>
              </a:extLst>
            </p:cNvPr>
            <p:cNvGrpSpPr/>
            <p:nvPr/>
          </p:nvGrpSpPr>
          <p:grpSpPr>
            <a:xfrm>
              <a:off x="6461868" y="425522"/>
              <a:ext cx="2276856" cy="2276856"/>
              <a:chOff x="563972" y="1082744"/>
              <a:chExt cx="2276856" cy="2276856"/>
            </a:xfrm>
            <a:effectLst>
              <a:outerShdw blurRad="254000" algn="ctr" rotWithShape="0">
                <a:prstClr val="black">
                  <a:alpha val="20000"/>
                </a:prstClr>
              </a:outerShdw>
            </a:effectLst>
          </p:grpSpPr>
          <p:sp>
            <p:nvSpPr>
              <p:cNvPr id="57" name="Rounded Rectangle 20">
                <a:extLst>
                  <a:ext uri="{FF2B5EF4-FFF2-40B4-BE49-F238E27FC236}">
                    <a16:creationId xmlns:a16="http://schemas.microsoft.com/office/drawing/2014/main" id="{F016A741-8C98-5DA8-384F-739F1435B43C}"/>
                  </a:ext>
                </a:extLst>
              </p:cNvPr>
              <p:cNvSpPr/>
              <p:nvPr/>
            </p:nvSpPr>
            <p:spPr>
              <a:xfrm>
                <a:off x="563972" y="1082744"/>
                <a:ext cx="2276856" cy="2276856"/>
              </a:xfrm>
              <a:prstGeom prst="ellipse">
                <a:avLst/>
              </a:prstGeom>
              <a:solidFill>
                <a:schemeClr val="accent4">
                  <a:lumMod val="20000"/>
                  <a:lumOff val="80000"/>
                </a:schemeClr>
              </a:solidFill>
              <a:ln w="381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0BFA97E2-5BEF-C389-BE04-8839856DA6C1}"/>
                  </a:ext>
                </a:extLst>
              </p:cNvPr>
              <p:cNvSpPr txBox="1"/>
              <p:nvPr/>
            </p:nvSpPr>
            <p:spPr>
              <a:xfrm>
                <a:off x="893503" y="1849065"/>
                <a:ext cx="1621052" cy="1077218"/>
              </a:xfrm>
              <a:prstGeom prst="rect">
                <a:avLst/>
              </a:prstGeom>
              <a:noFill/>
              <a:ln w="38100">
                <a:noFill/>
              </a:ln>
              <a:effectLst/>
            </p:spPr>
            <p:txBody>
              <a:bodyPr wrap="square" rIns="0" rtlCol="0">
                <a:spAutoFit/>
              </a:bodyPr>
              <a:lstStyle/>
              <a:p>
                <a:r>
                  <a:rPr lang="en-US" sz="1050" b="1" dirty="0"/>
                  <a:t>Balloon folding technology simplifies the procedure</a:t>
                </a:r>
              </a:p>
              <a:p>
                <a:pPr marL="119057" indent="-119057">
                  <a:spcBef>
                    <a:spcPts val="300"/>
                  </a:spcBef>
                  <a:buClr>
                    <a:schemeClr val="accent1"/>
                  </a:buClr>
                  <a:buFont typeface="Wingdings" pitchFamily="2" charset="2"/>
                  <a:buChar char="§"/>
                </a:pPr>
                <a:r>
                  <a:rPr lang="en-US" sz="1000" dirty="0"/>
                  <a:t>Eliminates valve alignment and flex catheter retraction steps</a:t>
                </a:r>
              </a:p>
            </p:txBody>
          </p:sp>
        </p:grpSp>
        <p:pic>
          <p:nvPicPr>
            <p:cNvPr id="11" name="Picture 4">
              <a:extLst>
                <a:ext uri="{FF2B5EF4-FFF2-40B4-BE49-F238E27FC236}">
                  <a16:creationId xmlns:a16="http://schemas.microsoft.com/office/drawing/2014/main" id="{2C26A488-E802-D536-989F-C460270801A1}"/>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8774" t="5433" r="-4393" b="-105106"/>
            <a:stretch>
              <a:fillRect/>
            </a:stretch>
          </p:blipFill>
          <p:spPr bwMode="auto">
            <a:xfrm>
              <a:off x="6451600" y="457201"/>
              <a:ext cx="2279651" cy="2276474"/>
            </a:xfrm>
            <a:prstGeom prst="ellipse">
              <a:avLst/>
            </a:prstGeom>
            <a:noFill/>
            <a:ln w="38100">
              <a:noFill/>
            </a:ln>
            <a:effectLst/>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1612232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311150"/>
            <a:ext cx="8045450" cy="685800"/>
          </a:xfrm>
        </p:spPr>
        <p:txBody>
          <a:bodyPr/>
          <a:lstStyle/>
          <a:p>
            <a:r>
              <a:rPr lang="en-US" dirty="0"/>
              <a:t>SAPIEN 3 Pulmonic delivery system – Distal end</a:t>
            </a:r>
          </a:p>
        </p:txBody>
      </p:sp>
      <p:sp>
        <p:nvSpPr>
          <p:cNvPr id="3" name="Content Placeholder 2"/>
          <p:cNvSpPr>
            <a:spLocks noGrp="1"/>
          </p:cNvSpPr>
          <p:nvPr>
            <p:ph idx="1"/>
          </p:nvPr>
        </p:nvSpPr>
        <p:spPr>
          <a:xfrm>
            <a:off x="549275" y="1661746"/>
            <a:ext cx="2884123" cy="993463"/>
          </a:xfrm>
        </p:spPr>
        <p:txBody>
          <a:bodyPr>
            <a:noAutofit/>
          </a:bodyPr>
          <a:lstStyle/>
          <a:p>
            <a:r>
              <a:rPr lang="en-US" sz="1200" dirty="0"/>
              <a:t>Valve is covered by capsule until valve is positioned in desired location</a:t>
            </a:r>
          </a:p>
          <a:p>
            <a:r>
              <a:rPr lang="en-US" sz="1200" dirty="0"/>
              <a:t>Valve is crimped directly on balloon</a:t>
            </a:r>
            <a:br>
              <a:rPr lang="en-US" sz="1200" dirty="0"/>
            </a:br>
            <a:r>
              <a:rPr lang="en-US" sz="1200" dirty="0"/>
              <a:t>(no valve alignment)</a:t>
            </a:r>
          </a:p>
        </p:txBody>
      </p:sp>
      <p:sp>
        <p:nvSpPr>
          <p:cNvPr id="35" name="Slide Number Placeholder 34">
            <a:extLst>
              <a:ext uri="{FF2B5EF4-FFF2-40B4-BE49-F238E27FC236}">
                <a16:creationId xmlns:a16="http://schemas.microsoft.com/office/drawing/2014/main" id="{AB42FAB8-A394-0307-522A-BCF37E95EC7E}"/>
              </a:ext>
            </a:extLst>
          </p:cNvPr>
          <p:cNvSpPr>
            <a:spLocks noGrp="1"/>
          </p:cNvSpPr>
          <p:nvPr>
            <p:ph type="sldNum" sz="quarter" idx="12"/>
          </p:nvPr>
        </p:nvSpPr>
        <p:spPr>
          <a:xfrm>
            <a:off x="8229198" y="4965192"/>
            <a:ext cx="365760" cy="182880"/>
          </a:xfrm>
        </p:spPr>
        <p:txBody>
          <a:bodyPr/>
          <a:lstStyle/>
          <a:p>
            <a:fld id="{CDBA9528-BCFE-1E43-A37D-912FF3C527A6}" type="slidenum">
              <a:rPr lang="en-US" smtClean="0"/>
              <a:pPr/>
              <a:t>18</a:t>
            </a:fld>
            <a:endParaRPr lang="en-US" dirty="0"/>
          </a:p>
        </p:txBody>
      </p:sp>
      <p:sp>
        <p:nvSpPr>
          <p:cNvPr id="33" name="Footer Placeholder 32">
            <a:extLst>
              <a:ext uri="{FF2B5EF4-FFF2-40B4-BE49-F238E27FC236}">
                <a16:creationId xmlns:a16="http://schemas.microsoft.com/office/drawing/2014/main" id="{6E9A9FD9-B31B-693D-0462-92F61E993ECA}"/>
              </a:ext>
            </a:extLst>
          </p:cNvPr>
          <p:cNvSpPr>
            <a:spLocks noGrp="1"/>
          </p:cNvSpPr>
          <p:nvPr>
            <p:ph type="ftr" sz="quarter" idx="13"/>
          </p:nvPr>
        </p:nvSpPr>
        <p:spPr bwMode="gray">
          <a:xfrm>
            <a:off x="3950208" y="4965192"/>
            <a:ext cx="3108960" cy="182880"/>
          </a:xfrm>
          <a:prstGeom prst="rect">
            <a:avLst/>
          </a:prstGeom>
        </p:spPr>
        <p:txBody>
          <a:bodyPr vert="horz" lIns="0" tIns="0" rIns="0" bIns="0" rtlCol="0" anchor="ctr"/>
          <a:lstStyle>
            <a:defPPr>
              <a:defRPr lang="en-US"/>
            </a:defPPr>
            <a:lvl1pPr algn="l" rtl="0" fontAlgn="base">
              <a:spcBef>
                <a:spcPct val="0"/>
              </a:spcBef>
              <a:spcAft>
                <a:spcPct val="0"/>
              </a:spcAft>
              <a:defRPr sz="700" kern="1200">
                <a:solidFill>
                  <a:schemeClr val="accent6"/>
                </a:solidFill>
                <a:latin typeface="Arial" charset="0"/>
                <a:ea typeface="+mn-ea"/>
                <a:cs typeface="+mn-cs"/>
              </a:defRPr>
            </a:lvl1pPr>
            <a:lvl2pPr marL="342900" algn="l" rtl="0" fontAlgn="base">
              <a:spcBef>
                <a:spcPct val="0"/>
              </a:spcBef>
              <a:spcAft>
                <a:spcPct val="0"/>
              </a:spcAft>
              <a:defRPr kern="1200">
                <a:solidFill>
                  <a:schemeClr val="tx1"/>
                </a:solidFill>
                <a:latin typeface="Arial" charset="0"/>
                <a:ea typeface="+mn-ea"/>
                <a:cs typeface="+mn-cs"/>
              </a:defRPr>
            </a:lvl2pPr>
            <a:lvl3pPr marL="685800" algn="l" rtl="0" fontAlgn="base">
              <a:spcBef>
                <a:spcPct val="0"/>
              </a:spcBef>
              <a:spcAft>
                <a:spcPct val="0"/>
              </a:spcAft>
              <a:defRPr kern="1200">
                <a:solidFill>
                  <a:schemeClr val="tx1"/>
                </a:solidFill>
                <a:latin typeface="Arial" charset="0"/>
                <a:ea typeface="+mn-ea"/>
                <a:cs typeface="+mn-cs"/>
              </a:defRPr>
            </a:lvl3pPr>
            <a:lvl4pPr marL="1028700" algn="l" rtl="0" fontAlgn="base">
              <a:spcBef>
                <a:spcPct val="0"/>
              </a:spcBef>
              <a:spcAft>
                <a:spcPct val="0"/>
              </a:spcAft>
              <a:defRPr kern="1200">
                <a:solidFill>
                  <a:schemeClr val="tx1"/>
                </a:solidFill>
                <a:latin typeface="Arial" charset="0"/>
                <a:ea typeface="+mn-ea"/>
                <a:cs typeface="+mn-cs"/>
              </a:defRPr>
            </a:lvl4pPr>
            <a:lvl5pPr marL="1371600" algn="l" rtl="0" fontAlgn="base">
              <a:spcBef>
                <a:spcPct val="0"/>
              </a:spcBef>
              <a:spcAft>
                <a:spcPct val="0"/>
              </a:spcAft>
              <a:defRPr kern="1200">
                <a:solidFill>
                  <a:schemeClr val="tx1"/>
                </a:solidFill>
                <a:latin typeface="Arial" charset="0"/>
                <a:ea typeface="+mn-ea"/>
                <a:cs typeface="+mn-cs"/>
              </a:defRPr>
            </a:lvl5pPr>
            <a:lvl6pPr marL="1714500" algn="l" defTabSz="685800" rtl="0" eaLnBrk="1" latinLnBrk="0" hangingPunct="1">
              <a:defRPr kern="1200">
                <a:solidFill>
                  <a:schemeClr val="tx1"/>
                </a:solidFill>
                <a:latin typeface="Arial" charset="0"/>
                <a:ea typeface="+mn-ea"/>
                <a:cs typeface="+mn-cs"/>
              </a:defRPr>
            </a:lvl6pPr>
            <a:lvl7pPr marL="2057400" algn="l" defTabSz="685800" rtl="0" eaLnBrk="1" latinLnBrk="0" hangingPunct="1">
              <a:defRPr kern="1200">
                <a:solidFill>
                  <a:schemeClr val="tx1"/>
                </a:solidFill>
                <a:latin typeface="Arial" charset="0"/>
                <a:ea typeface="+mn-ea"/>
                <a:cs typeface="+mn-cs"/>
              </a:defRPr>
            </a:lvl7pPr>
            <a:lvl8pPr marL="2400300" algn="l" defTabSz="685800" rtl="0" eaLnBrk="1" latinLnBrk="0" hangingPunct="1">
              <a:defRPr kern="1200">
                <a:solidFill>
                  <a:schemeClr val="tx1"/>
                </a:solidFill>
                <a:latin typeface="Arial" charset="0"/>
                <a:ea typeface="+mn-ea"/>
                <a:cs typeface="+mn-cs"/>
              </a:defRPr>
            </a:lvl8pPr>
            <a:lvl9pPr marL="2743200" algn="l" defTabSz="685800" rtl="0" eaLnBrk="1" latinLnBrk="0" hangingPunct="1">
              <a:defRPr kern="1200">
                <a:solidFill>
                  <a:schemeClr val="tx1"/>
                </a:solidFill>
                <a:latin typeface="Arial" charset="0"/>
                <a:ea typeface="+mn-ea"/>
                <a:cs typeface="+mn-cs"/>
              </a:defRPr>
            </a:lvl9pPr>
          </a:lstStyle>
          <a:p>
            <a:r>
              <a:rPr lang="en-US"/>
              <a:t>DOC-0555472 Rev B</a:t>
            </a:r>
            <a:endParaRPr lang="en-US" dirty="0"/>
          </a:p>
        </p:txBody>
      </p:sp>
      <p:sp>
        <p:nvSpPr>
          <p:cNvPr id="55" name="TextBox 54">
            <a:extLst>
              <a:ext uri="{FF2B5EF4-FFF2-40B4-BE49-F238E27FC236}">
                <a16:creationId xmlns:a16="http://schemas.microsoft.com/office/drawing/2014/main" id="{B5B198CB-0B9B-6DF9-CF29-799E47FD344E}"/>
              </a:ext>
            </a:extLst>
          </p:cNvPr>
          <p:cNvSpPr txBox="1"/>
          <p:nvPr/>
        </p:nvSpPr>
        <p:spPr>
          <a:xfrm>
            <a:off x="549275" y="4761653"/>
            <a:ext cx="4096892" cy="199735"/>
          </a:xfrm>
          <a:prstGeom prst="rect">
            <a:avLst/>
          </a:prstGeom>
          <a:noFill/>
        </p:spPr>
        <p:txBody>
          <a:bodyPr wrap="square" lIns="0">
            <a:spAutoFit/>
          </a:bodyPr>
          <a:lstStyle/>
          <a:p>
            <a:r>
              <a:rPr lang="en-US" sz="698" dirty="0"/>
              <a:t>Animal model shown for illustration</a:t>
            </a:r>
          </a:p>
        </p:txBody>
      </p:sp>
      <p:grpSp>
        <p:nvGrpSpPr>
          <p:cNvPr id="20" name="Group 19">
            <a:extLst>
              <a:ext uri="{FF2B5EF4-FFF2-40B4-BE49-F238E27FC236}">
                <a16:creationId xmlns:a16="http://schemas.microsoft.com/office/drawing/2014/main" id="{8CD1714C-8408-F4B9-126E-54FBA734A4A9}"/>
              </a:ext>
            </a:extLst>
          </p:cNvPr>
          <p:cNvGrpSpPr/>
          <p:nvPr/>
        </p:nvGrpSpPr>
        <p:grpSpPr>
          <a:xfrm>
            <a:off x="589295" y="2955982"/>
            <a:ext cx="8588573" cy="1917917"/>
            <a:chOff x="589295" y="2674631"/>
            <a:chExt cx="8588573" cy="1917917"/>
          </a:xfrm>
        </p:grpSpPr>
        <p:pic>
          <p:nvPicPr>
            <p:cNvPr id="1026" name="Picture 2">
              <a:extLst>
                <a:ext uri="{FF2B5EF4-FFF2-40B4-BE49-F238E27FC236}">
                  <a16:creationId xmlns:a16="http://schemas.microsoft.com/office/drawing/2014/main" id="{DABAADEF-1BB4-9BAA-D70E-AF12F9DB7D3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26" t="31640" r="44143" b="45464"/>
            <a:stretch>
              <a:fillRect/>
            </a:stretch>
          </p:blipFill>
          <p:spPr bwMode="auto">
            <a:xfrm>
              <a:off x="649240" y="2674631"/>
              <a:ext cx="8528628" cy="1917917"/>
            </a:xfrm>
            <a:prstGeom prst="rect">
              <a:avLst/>
            </a:prstGeom>
            <a:noFill/>
            <a:effectLst>
              <a:outerShdw blurRad="190500" sx="102000" sy="102000" algn="ctr" rotWithShape="0">
                <a:prstClr val="black">
                  <a:alpha val="20000"/>
                </a:prstClr>
              </a:outerShdw>
            </a:effectLst>
            <a:extLst>
              <a:ext uri="{909E8E84-426E-40DD-AFC4-6F175D3DCCD1}">
                <a14:hiddenFill xmlns:a14="http://schemas.microsoft.com/office/drawing/2010/main">
                  <a:solidFill>
                    <a:srgbClr val="FFFFFF"/>
                  </a:solidFill>
                </a14:hiddenFill>
              </a:ext>
            </a:extLst>
          </p:spPr>
        </p:pic>
        <p:cxnSp>
          <p:nvCxnSpPr>
            <p:cNvPr id="9" name="Straight Arrow Connector 8"/>
            <p:cNvCxnSpPr>
              <a:cxnSpLocks/>
            </p:cNvCxnSpPr>
            <p:nvPr/>
          </p:nvCxnSpPr>
          <p:spPr>
            <a:xfrm>
              <a:off x="2700013" y="3788844"/>
              <a:ext cx="0" cy="227771"/>
            </a:xfrm>
            <a:prstGeom prst="straightConnector1">
              <a:avLst/>
            </a:prstGeom>
            <a:noFill/>
            <a:ln w="12700">
              <a:solidFill>
                <a:schemeClr val="accent1"/>
              </a:solidFill>
              <a:tailEnd type="oval" w="med" len="med"/>
            </a:ln>
          </p:spPr>
          <p:style>
            <a:lnRef idx="2">
              <a:schemeClr val="accent1">
                <a:shade val="50000"/>
              </a:schemeClr>
            </a:lnRef>
            <a:fillRef idx="1">
              <a:schemeClr val="accent1"/>
            </a:fillRef>
            <a:effectRef idx="0">
              <a:schemeClr val="accent1"/>
            </a:effectRef>
            <a:fontRef idx="minor">
              <a:schemeClr val="lt1"/>
            </a:fontRef>
          </p:style>
        </p:cxnSp>
        <p:sp>
          <p:nvSpPr>
            <p:cNvPr id="10" name="TextBox 9"/>
            <p:cNvSpPr txBox="1"/>
            <p:nvPr/>
          </p:nvSpPr>
          <p:spPr>
            <a:xfrm>
              <a:off x="1669600" y="3097733"/>
              <a:ext cx="1260028" cy="341632"/>
            </a:xfrm>
            <a:prstGeom prst="rect">
              <a:avLst/>
            </a:prstGeom>
            <a:noFill/>
          </p:spPr>
          <p:txBody>
            <a:bodyPr wrap="square" rtlCol="0">
              <a:spAutoFit/>
            </a:bodyPr>
            <a:lstStyle/>
            <a:p>
              <a:pPr algn="ctr">
                <a:lnSpc>
                  <a:spcPct val="90000"/>
                </a:lnSpc>
              </a:pPr>
              <a:r>
                <a:rPr lang="en-US" sz="900" dirty="0">
                  <a:cs typeface="Calibri" pitchFamily="34" charset="0"/>
                </a:rPr>
                <a:t>Internal shoulders</a:t>
              </a:r>
              <a:br>
                <a:rPr lang="en-US" sz="900" dirty="0">
                  <a:cs typeface="Calibri" pitchFamily="34" charset="0"/>
                </a:rPr>
              </a:br>
              <a:r>
                <a:rPr lang="en-US" sz="900" dirty="0">
                  <a:cs typeface="Calibri" pitchFamily="34" charset="0"/>
                </a:rPr>
                <a:t>(underneath balloon)</a:t>
              </a:r>
            </a:p>
          </p:txBody>
        </p:sp>
        <p:cxnSp>
          <p:nvCxnSpPr>
            <p:cNvPr id="11" name="Straight Arrow Connector 10"/>
            <p:cNvCxnSpPr>
              <a:cxnSpLocks/>
            </p:cNvCxnSpPr>
            <p:nvPr/>
          </p:nvCxnSpPr>
          <p:spPr>
            <a:xfrm>
              <a:off x="4281131" y="3770616"/>
              <a:ext cx="0" cy="378107"/>
            </a:xfrm>
            <a:prstGeom prst="straightConnector1">
              <a:avLst/>
            </a:prstGeom>
            <a:noFill/>
            <a:ln w="12700">
              <a:solidFill>
                <a:schemeClr val="accent1"/>
              </a:solidFill>
              <a:tailEnd type="oval" w="med" len="med"/>
            </a:ln>
          </p:spPr>
          <p:style>
            <a:lnRef idx="2">
              <a:schemeClr val="accent1">
                <a:shade val="50000"/>
              </a:schemeClr>
            </a:lnRef>
            <a:fillRef idx="1">
              <a:schemeClr val="accent1"/>
            </a:fillRef>
            <a:effectRef idx="0">
              <a:schemeClr val="accent1"/>
            </a:effectRef>
            <a:fontRef idx="minor">
              <a:schemeClr val="lt1"/>
            </a:fontRef>
          </p:style>
        </p:cxnSp>
        <p:sp>
          <p:nvSpPr>
            <p:cNvPr id="12" name="TextBox 11"/>
            <p:cNvSpPr txBox="1"/>
            <p:nvPr/>
          </p:nvSpPr>
          <p:spPr>
            <a:xfrm>
              <a:off x="3734547" y="3508699"/>
              <a:ext cx="1104581" cy="216982"/>
            </a:xfrm>
            <a:prstGeom prst="rect">
              <a:avLst/>
            </a:prstGeom>
            <a:noFill/>
          </p:spPr>
          <p:txBody>
            <a:bodyPr wrap="square" rtlCol="0">
              <a:spAutoFit/>
            </a:bodyPr>
            <a:lstStyle/>
            <a:p>
              <a:pPr algn="ctr">
                <a:lnSpc>
                  <a:spcPct val="90000"/>
                </a:lnSpc>
              </a:pPr>
              <a:r>
                <a:rPr lang="en-US" sz="900" dirty="0">
                  <a:cs typeface="Calibri" pitchFamily="34" charset="0"/>
                </a:rPr>
                <a:t>Valve capsule</a:t>
              </a:r>
            </a:p>
          </p:txBody>
        </p:sp>
        <p:cxnSp>
          <p:nvCxnSpPr>
            <p:cNvPr id="13" name="Straight Arrow Connector 12"/>
            <p:cNvCxnSpPr>
              <a:cxnSpLocks/>
            </p:cNvCxnSpPr>
            <p:nvPr/>
          </p:nvCxnSpPr>
          <p:spPr>
            <a:xfrm>
              <a:off x="1180558" y="3443298"/>
              <a:ext cx="0" cy="651695"/>
            </a:xfrm>
            <a:prstGeom prst="straightConnector1">
              <a:avLst/>
            </a:prstGeom>
            <a:noFill/>
            <a:ln w="12700">
              <a:solidFill>
                <a:schemeClr val="accent1"/>
              </a:solidFill>
              <a:tailEnd type="oval" w="med" len="med"/>
            </a:ln>
          </p:spPr>
          <p:style>
            <a:lnRef idx="2">
              <a:schemeClr val="accent1">
                <a:shade val="50000"/>
              </a:schemeClr>
            </a:lnRef>
            <a:fillRef idx="1">
              <a:schemeClr val="accent1"/>
            </a:fillRef>
            <a:effectRef idx="0">
              <a:schemeClr val="accent1"/>
            </a:effectRef>
            <a:fontRef idx="minor">
              <a:schemeClr val="lt1"/>
            </a:fontRef>
          </p:style>
        </p:cxnSp>
        <p:sp>
          <p:nvSpPr>
            <p:cNvPr id="14" name="TextBox 13"/>
            <p:cNvSpPr txBox="1"/>
            <p:nvPr/>
          </p:nvSpPr>
          <p:spPr>
            <a:xfrm>
              <a:off x="589295" y="3250130"/>
              <a:ext cx="1122603" cy="216982"/>
            </a:xfrm>
            <a:prstGeom prst="rect">
              <a:avLst/>
            </a:prstGeom>
            <a:noFill/>
          </p:spPr>
          <p:txBody>
            <a:bodyPr wrap="square" rtlCol="0">
              <a:spAutoFit/>
            </a:bodyPr>
            <a:lstStyle/>
            <a:p>
              <a:pPr algn="ctr">
                <a:lnSpc>
                  <a:spcPct val="90000"/>
                </a:lnSpc>
              </a:pPr>
              <a:r>
                <a:rPr lang="en-US" sz="900" dirty="0">
                  <a:cs typeface="Calibri" pitchFamily="34" charset="0"/>
                </a:rPr>
                <a:t>Tapered tip</a:t>
              </a:r>
            </a:p>
          </p:txBody>
        </p:sp>
        <p:cxnSp>
          <p:nvCxnSpPr>
            <p:cNvPr id="15" name="Straight Arrow Connector 14"/>
            <p:cNvCxnSpPr>
              <a:cxnSpLocks/>
            </p:cNvCxnSpPr>
            <p:nvPr/>
          </p:nvCxnSpPr>
          <p:spPr>
            <a:xfrm>
              <a:off x="1947115" y="3788844"/>
              <a:ext cx="0" cy="239379"/>
            </a:xfrm>
            <a:prstGeom prst="straightConnector1">
              <a:avLst/>
            </a:prstGeom>
            <a:noFill/>
            <a:ln w="12700">
              <a:solidFill>
                <a:schemeClr val="accent1"/>
              </a:solidFill>
              <a:tailEnd type="oval" w="med" len="med"/>
            </a:ln>
          </p:spPr>
          <p:style>
            <a:lnRef idx="2">
              <a:schemeClr val="accent1">
                <a:shade val="50000"/>
              </a:schemeClr>
            </a:lnRef>
            <a:fillRef idx="1">
              <a:schemeClr val="accent1"/>
            </a:fillRef>
            <a:effectRef idx="0">
              <a:schemeClr val="accent1"/>
            </a:effectRef>
            <a:fontRef idx="minor">
              <a:schemeClr val="lt1"/>
            </a:fontRef>
          </p:style>
        </p:cxnSp>
        <p:cxnSp>
          <p:nvCxnSpPr>
            <p:cNvPr id="16" name="Straight Arrow Connector 15">
              <a:extLst>
                <a:ext uri="{FF2B5EF4-FFF2-40B4-BE49-F238E27FC236}">
                  <a16:creationId xmlns:a16="http://schemas.microsoft.com/office/drawing/2014/main" id="{5BCB90ED-01AA-4752-86AE-C0EDADA49718}"/>
                </a:ext>
              </a:extLst>
            </p:cNvPr>
            <p:cNvCxnSpPr>
              <a:cxnSpLocks/>
            </p:cNvCxnSpPr>
            <p:nvPr/>
          </p:nvCxnSpPr>
          <p:spPr>
            <a:xfrm>
              <a:off x="3134364" y="3452130"/>
              <a:ext cx="0" cy="663421"/>
            </a:xfrm>
            <a:prstGeom prst="straightConnector1">
              <a:avLst/>
            </a:prstGeom>
            <a:noFill/>
            <a:ln w="12700">
              <a:solidFill>
                <a:schemeClr val="accent1"/>
              </a:solidFill>
              <a:tailEnd type="oval" w="med" len="med"/>
            </a:ln>
          </p:spPr>
          <p:style>
            <a:lnRef idx="2">
              <a:schemeClr val="accent1">
                <a:shade val="50000"/>
              </a:schemeClr>
            </a:lnRef>
            <a:fillRef idx="1">
              <a:schemeClr val="accent1"/>
            </a:fillRef>
            <a:effectRef idx="0">
              <a:schemeClr val="accent1"/>
            </a:effectRef>
            <a:fontRef idx="minor">
              <a:schemeClr val="lt1"/>
            </a:fontRef>
          </p:style>
        </p:cxnSp>
        <p:sp>
          <p:nvSpPr>
            <p:cNvPr id="19" name="TextBox 18">
              <a:extLst>
                <a:ext uri="{FF2B5EF4-FFF2-40B4-BE49-F238E27FC236}">
                  <a16:creationId xmlns:a16="http://schemas.microsoft.com/office/drawing/2014/main" id="{D2CE22FA-BE03-4050-9DCB-A0C275E8319A}"/>
                </a:ext>
              </a:extLst>
            </p:cNvPr>
            <p:cNvSpPr txBox="1"/>
            <p:nvPr/>
          </p:nvSpPr>
          <p:spPr>
            <a:xfrm>
              <a:off x="2721345" y="3097733"/>
              <a:ext cx="826038" cy="341632"/>
            </a:xfrm>
            <a:prstGeom prst="rect">
              <a:avLst/>
            </a:prstGeom>
            <a:noFill/>
          </p:spPr>
          <p:txBody>
            <a:bodyPr wrap="square" rtlCol="0">
              <a:spAutoFit/>
            </a:bodyPr>
            <a:lstStyle/>
            <a:p>
              <a:pPr algn="ctr">
                <a:lnSpc>
                  <a:spcPct val="90000"/>
                </a:lnSpc>
              </a:pPr>
              <a:r>
                <a:rPr lang="en-US" sz="900" dirty="0">
                  <a:cs typeface="Calibri" pitchFamily="34" charset="0"/>
                </a:rPr>
                <a:t>Balloon</a:t>
              </a:r>
              <a:br>
                <a:rPr lang="en-US" sz="900" dirty="0">
                  <a:cs typeface="Calibri" pitchFamily="34" charset="0"/>
                </a:rPr>
              </a:br>
              <a:r>
                <a:rPr lang="en-US" sz="900" dirty="0">
                  <a:cs typeface="Calibri" pitchFamily="34" charset="0"/>
                </a:rPr>
                <a:t>shaft</a:t>
              </a:r>
            </a:p>
          </p:txBody>
        </p:sp>
        <p:sp>
          <p:nvSpPr>
            <p:cNvPr id="43" name="Left Brace 42">
              <a:extLst>
                <a:ext uri="{FF2B5EF4-FFF2-40B4-BE49-F238E27FC236}">
                  <a16:creationId xmlns:a16="http://schemas.microsoft.com/office/drawing/2014/main" id="{343BFDBB-B0B4-13A3-9E31-CF563A02D8F1}"/>
                </a:ext>
              </a:extLst>
            </p:cNvPr>
            <p:cNvSpPr/>
            <p:nvPr/>
          </p:nvSpPr>
          <p:spPr>
            <a:xfrm rot="5400000">
              <a:off x="2026176" y="3344771"/>
              <a:ext cx="600875" cy="746793"/>
            </a:xfrm>
            <a:prstGeom prst="leftBrace">
              <a:avLst>
                <a:gd name="adj1" fmla="val 0"/>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grpSp>
        <p:nvGrpSpPr>
          <p:cNvPr id="8" name="Group 7">
            <a:extLst>
              <a:ext uri="{FF2B5EF4-FFF2-40B4-BE49-F238E27FC236}">
                <a16:creationId xmlns:a16="http://schemas.microsoft.com/office/drawing/2014/main" id="{F3AF5A2B-C3C8-9B18-D465-6961198E4760}"/>
              </a:ext>
            </a:extLst>
          </p:cNvPr>
          <p:cNvGrpSpPr/>
          <p:nvPr/>
        </p:nvGrpSpPr>
        <p:grpSpPr>
          <a:xfrm>
            <a:off x="3948519" y="1327088"/>
            <a:ext cx="3854886" cy="2325538"/>
            <a:chOff x="4756773" y="992181"/>
            <a:chExt cx="3854886" cy="2325538"/>
          </a:xfrm>
        </p:grpSpPr>
        <p:grpSp>
          <p:nvGrpSpPr>
            <p:cNvPr id="4" name="Group 3">
              <a:extLst>
                <a:ext uri="{FF2B5EF4-FFF2-40B4-BE49-F238E27FC236}">
                  <a16:creationId xmlns:a16="http://schemas.microsoft.com/office/drawing/2014/main" id="{F293CC18-BBB0-9300-CBB7-E63C1D84DE92}"/>
                </a:ext>
              </a:extLst>
            </p:cNvPr>
            <p:cNvGrpSpPr/>
            <p:nvPr/>
          </p:nvGrpSpPr>
          <p:grpSpPr>
            <a:xfrm>
              <a:off x="4756773" y="992181"/>
              <a:ext cx="3854886" cy="2325538"/>
              <a:chOff x="6758941" y="2039326"/>
              <a:chExt cx="5139848" cy="3100717"/>
            </a:xfrm>
          </p:grpSpPr>
          <p:pic>
            <p:nvPicPr>
              <p:cNvPr id="5" name="Picture 4">
                <a:extLst>
                  <a:ext uri="{FF2B5EF4-FFF2-40B4-BE49-F238E27FC236}">
                    <a16:creationId xmlns:a16="http://schemas.microsoft.com/office/drawing/2014/main" id="{A50A1647-364F-CC52-457E-F658336A6701}"/>
                  </a:ext>
                </a:extLst>
              </p:cNvPr>
              <p:cNvPicPr>
                <a:picLocks noChangeAspect="1"/>
              </p:cNvPicPr>
              <p:nvPr/>
            </p:nvPicPr>
            <p:blipFill>
              <a:blip r:embed="rId4"/>
              <a:stretch>
                <a:fillRect/>
              </a:stretch>
            </p:blipFill>
            <p:spPr>
              <a:xfrm>
                <a:off x="6758941" y="2039326"/>
                <a:ext cx="5139847" cy="3100717"/>
              </a:xfrm>
              <a:prstGeom prst="rect">
                <a:avLst/>
              </a:prstGeom>
              <a:ln w="38100">
                <a:solidFill>
                  <a:schemeClr val="bg1"/>
                </a:solidFill>
                <a:miter lim="800000"/>
              </a:ln>
              <a:effectLst>
                <a:outerShdw blurRad="254000" dir="2700000" algn="tl" rotWithShape="0">
                  <a:prstClr val="black">
                    <a:alpha val="20000"/>
                  </a:prstClr>
                </a:outerShdw>
              </a:effectLst>
            </p:spPr>
          </p:pic>
          <p:sp>
            <p:nvSpPr>
              <p:cNvPr id="7" name="TextBox 6">
                <a:extLst>
                  <a:ext uri="{FF2B5EF4-FFF2-40B4-BE49-F238E27FC236}">
                    <a16:creationId xmlns:a16="http://schemas.microsoft.com/office/drawing/2014/main" id="{E4F0C577-7DA2-A737-789A-2AEC98874D08}"/>
                  </a:ext>
                </a:extLst>
              </p:cNvPr>
              <p:cNvSpPr txBox="1"/>
              <p:nvPr/>
            </p:nvSpPr>
            <p:spPr>
              <a:xfrm>
                <a:off x="10139086" y="3033229"/>
                <a:ext cx="1405179" cy="621708"/>
              </a:xfrm>
              <a:prstGeom prst="rect">
                <a:avLst/>
              </a:prstGeom>
              <a:noFill/>
            </p:spPr>
            <p:txBody>
              <a:bodyPr wrap="square" rtlCol="0">
                <a:spAutoFit/>
              </a:bodyPr>
              <a:lstStyle/>
              <a:p>
                <a:pPr>
                  <a:lnSpc>
                    <a:spcPct val="90000"/>
                  </a:lnSpc>
                </a:pPr>
                <a:r>
                  <a:rPr lang="en-US" sz="900" dirty="0">
                    <a:solidFill>
                      <a:schemeClr val="bg1"/>
                    </a:solidFill>
                    <a:cs typeface="Calibri" pitchFamily="34" charset="0"/>
                  </a:rPr>
                  <a:t>Radiopaque shoulder markers</a:t>
                </a:r>
              </a:p>
            </p:txBody>
          </p:sp>
          <p:sp>
            <p:nvSpPr>
              <p:cNvPr id="17" name="TextBox 16">
                <a:extLst>
                  <a:ext uri="{FF2B5EF4-FFF2-40B4-BE49-F238E27FC236}">
                    <a16:creationId xmlns:a16="http://schemas.microsoft.com/office/drawing/2014/main" id="{901EEDBF-639C-067C-9FF9-3FD7689D1A56}"/>
                  </a:ext>
                </a:extLst>
              </p:cNvPr>
              <p:cNvSpPr txBox="1"/>
              <p:nvPr/>
            </p:nvSpPr>
            <p:spPr>
              <a:xfrm>
                <a:off x="6876066" y="3520845"/>
                <a:ext cx="1297679" cy="289309"/>
              </a:xfrm>
              <a:prstGeom prst="rect">
                <a:avLst/>
              </a:prstGeom>
              <a:noFill/>
            </p:spPr>
            <p:txBody>
              <a:bodyPr wrap="square" rtlCol="0">
                <a:spAutoFit/>
              </a:bodyPr>
              <a:lstStyle/>
              <a:p>
                <a:pPr>
                  <a:lnSpc>
                    <a:spcPct val="90000"/>
                  </a:lnSpc>
                </a:pPr>
                <a:r>
                  <a:rPr lang="en-US" sz="900" dirty="0">
                    <a:solidFill>
                      <a:schemeClr val="bg1"/>
                    </a:solidFill>
                    <a:cs typeface="Calibri" pitchFamily="34" charset="0"/>
                  </a:rPr>
                  <a:t>Tapered tip</a:t>
                </a:r>
              </a:p>
            </p:txBody>
          </p:sp>
          <p:cxnSp>
            <p:nvCxnSpPr>
              <p:cNvPr id="18" name="Straight Arrow Connector 17">
                <a:extLst>
                  <a:ext uri="{FF2B5EF4-FFF2-40B4-BE49-F238E27FC236}">
                    <a16:creationId xmlns:a16="http://schemas.microsoft.com/office/drawing/2014/main" id="{E6FEA89C-1331-9DF7-05B7-4F287C045477}"/>
                  </a:ext>
                </a:extLst>
              </p:cNvPr>
              <p:cNvCxnSpPr>
                <a:cxnSpLocks/>
              </p:cNvCxnSpPr>
              <p:nvPr/>
            </p:nvCxnSpPr>
            <p:spPr>
              <a:xfrm>
                <a:off x="7904732" y="3684384"/>
                <a:ext cx="386239" cy="0"/>
              </a:xfrm>
              <a:prstGeom prst="straightConnector1">
                <a:avLst/>
              </a:prstGeom>
              <a:noFill/>
              <a:ln w="15875">
                <a:solidFill>
                  <a:schemeClr val="accent1"/>
                </a:solidFill>
                <a:tailEnd type="oval" w="med" len="med"/>
              </a:ln>
            </p:spPr>
            <p:style>
              <a:lnRef idx="2">
                <a:schemeClr val="accent1">
                  <a:shade val="50000"/>
                </a:schemeClr>
              </a:lnRef>
              <a:fillRef idx="1">
                <a:schemeClr val="accent1"/>
              </a:fillRef>
              <a:effectRef idx="0">
                <a:schemeClr val="accent1"/>
              </a:effectRef>
              <a:fontRef idx="minor">
                <a:schemeClr val="lt1"/>
              </a:fontRef>
            </p:style>
          </p:cxnSp>
          <p:sp>
            <p:nvSpPr>
              <p:cNvPr id="22" name="TextBox 21">
                <a:extLst>
                  <a:ext uri="{FF2B5EF4-FFF2-40B4-BE49-F238E27FC236}">
                    <a16:creationId xmlns:a16="http://schemas.microsoft.com/office/drawing/2014/main" id="{D2F57BB0-9B27-1E5D-32C9-A5AA5E3D7B10}"/>
                  </a:ext>
                </a:extLst>
              </p:cNvPr>
              <p:cNvSpPr txBox="1"/>
              <p:nvPr/>
            </p:nvSpPr>
            <p:spPr>
              <a:xfrm>
                <a:off x="10943926" y="3944400"/>
                <a:ext cx="954863" cy="455509"/>
              </a:xfrm>
              <a:prstGeom prst="rect">
                <a:avLst/>
              </a:prstGeom>
              <a:noFill/>
            </p:spPr>
            <p:txBody>
              <a:bodyPr wrap="square" rtlCol="0">
                <a:spAutoFit/>
              </a:bodyPr>
              <a:lstStyle/>
              <a:p>
                <a:pPr>
                  <a:lnSpc>
                    <a:spcPct val="90000"/>
                  </a:lnSpc>
                </a:pPr>
                <a:r>
                  <a:rPr lang="en-US" sz="900" dirty="0">
                    <a:solidFill>
                      <a:schemeClr val="bg1"/>
                    </a:solidFill>
                    <a:cs typeface="Calibri" pitchFamily="34" charset="0"/>
                  </a:rPr>
                  <a:t>Valve capsule</a:t>
                </a:r>
              </a:p>
            </p:txBody>
          </p:sp>
          <p:cxnSp>
            <p:nvCxnSpPr>
              <p:cNvPr id="24" name="Straight Arrow Connector 23">
                <a:extLst>
                  <a:ext uri="{FF2B5EF4-FFF2-40B4-BE49-F238E27FC236}">
                    <a16:creationId xmlns:a16="http://schemas.microsoft.com/office/drawing/2014/main" id="{E3422F74-B864-C19E-9DF9-A34C6F055FBD}"/>
                  </a:ext>
                </a:extLst>
              </p:cNvPr>
              <p:cNvCxnSpPr>
                <a:cxnSpLocks/>
              </p:cNvCxnSpPr>
              <p:nvPr/>
            </p:nvCxnSpPr>
            <p:spPr>
              <a:xfrm flipH="1">
                <a:off x="10758750" y="4350447"/>
                <a:ext cx="263745" cy="462289"/>
              </a:xfrm>
              <a:prstGeom prst="straightConnector1">
                <a:avLst/>
              </a:prstGeom>
              <a:noFill/>
              <a:ln w="15875">
                <a:solidFill>
                  <a:schemeClr val="accent1"/>
                </a:solidFill>
                <a:tailEnd type="oval" w="med" len="med"/>
              </a:ln>
            </p:spPr>
            <p:style>
              <a:lnRef idx="2">
                <a:schemeClr val="accent1">
                  <a:shade val="50000"/>
                </a:schemeClr>
              </a:lnRef>
              <a:fillRef idx="1">
                <a:schemeClr val="accent1"/>
              </a:fillRef>
              <a:effectRef idx="0">
                <a:schemeClr val="accent1"/>
              </a:effectRef>
              <a:fontRef idx="minor">
                <a:schemeClr val="lt1"/>
              </a:fontRef>
            </p:style>
          </p:cxnSp>
        </p:grpSp>
        <p:sp>
          <p:nvSpPr>
            <p:cNvPr id="28" name="Left Brace 27">
              <a:extLst>
                <a:ext uri="{FF2B5EF4-FFF2-40B4-BE49-F238E27FC236}">
                  <a16:creationId xmlns:a16="http://schemas.microsoft.com/office/drawing/2014/main" id="{8465B753-9FF8-FC0A-2CE0-71DB09F3C63F}"/>
                </a:ext>
              </a:extLst>
            </p:cNvPr>
            <p:cNvSpPr/>
            <p:nvPr/>
          </p:nvSpPr>
          <p:spPr>
            <a:xfrm rot="7210532">
              <a:off x="6948262" y="2071240"/>
              <a:ext cx="584404" cy="715666"/>
            </a:xfrm>
            <a:prstGeom prst="leftBrace">
              <a:avLst>
                <a:gd name="adj1" fmla="val 0"/>
                <a:gd name="adj2" fmla="val 50000"/>
              </a:avLst>
            </a:prstGeom>
            <a:ln>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spTree>
    <p:custDataLst>
      <p:tags r:id="rId1"/>
    </p:custDataLst>
    <p:extLst>
      <p:ext uri="{BB962C8B-B14F-4D97-AF65-F5344CB8AC3E}">
        <p14:creationId xmlns:p14="http://schemas.microsoft.com/office/powerpoint/2010/main" val="3602956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679D01AE-D9B4-7551-0A5B-BD790EEA25D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568" t="25666" b="35824"/>
          <a:stretch/>
        </p:blipFill>
        <p:spPr bwMode="auto">
          <a:xfrm>
            <a:off x="-2422" y="1221398"/>
            <a:ext cx="6305706" cy="1764071"/>
          </a:xfrm>
          <a:prstGeom prst="rect">
            <a:avLst/>
          </a:prstGeom>
          <a:noFill/>
          <a:effectLst>
            <a:outerShdw blurRad="190500" sx="102000" sy="102000" algn="ctr" rotWithShape="0">
              <a:prstClr val="black">
                <a:alpha val="20000"/>
              </a:prstClr>
            </a:outerShdw>
          </a:effectLst>
          <a:extLst>
            <a:ext uri="{909E8E84-426E-40DD-AFC4-6F175D3DCCD1}">
              <a14:hiddenFill xmlns:a14="http://schemas.microsoft.com/office/drawing/2010/main">
                <a:solidFill>
                  <a:srgbClr val="FFFFFF"/>
                </a:solidFill>
              </a14:hiddenFill>
            </a:ext>
          </a:extLst>
        </p:spPr>
      </p:pic>
      <p:sp>
        <p:nvSpPr>
          <p:cNvPr id="30" name="TextBox 29"/>
          <p:cNvSpPr txBox="1"/>
          <p:nvPr/>
        </p:nvSpPr>
        <p:spPr>
          <a:xfrm>
            <a:off x="3585428" y="1477264"/>
            <a:ext cx="1234672" cy="216982"/>
          </a:xfrm>
          <a:prstGeom prst="rect">
            <a:avLst/>
          </a:prstGeom>
          <a:noFill/>
        </p:spPr>
        <p:txBody>
          <a:bodyPr wrap="square" rtlCol="0">
            <a:spAutoFit/>
          </a:bodyPr>
          <a:lstStyle/>
          <a:p>
            <a:pPr algn="r">
              <a:lnSpc>
                <a:spcPct val="90000"/>
              </a:lnSpc>
            </a:pPr>
            <a:r>
              <a:rPr lang="en-US" sz="900" dirty="0">
                <a:cs typeface="Arial" panose="020B0604020202020204" pitchFamily="34" charset="0"/>
              </a:rPr>
              <a:t>Color-coded gripper</a:t>
            </a:r>
          </a:p>
        </p:txBody>
      </p:sp>
      <p:sp>
        <p:nvSpPr>
          <p:cNvPr id="24" name="TextBox 23">
            <a:extLst>
              <a:ext uri="{FF2B5EF4-FFF2-40B4-BE49-F238E27FC236}">
                <a16:creationId xmlns:a16="http://schemas.microsoft.com/office/drawing/2014/main" id="{3373DF50-5CC0-4DC7-9645-DC1A3F6ACA55}"/>
              </a:ext>
            </a:extLst>
          </p:cNvPr>
          <p:cNvSpPr txBox="1"/>
          <p:nvPr/>
        </p:nvSpPr>
        <p:spPr>
          <a:xfrm>
            <a:off x="2659018" y="1710405"/>
            <a:ext cx="1234672" cy="216982"/>
          </a:xfrm>
          <a:prstGeom prst="rect">
            <a:avLst/>
          </a:prstGeom>
          <a:noFill/>
        </p:spPr>
        <p:txBody>
          <a:bodyPr wrap="square" rtlCol="0">
            <a:spAutoFit/>
          </a:bodyPr>
          <a:lstStyle/>
          <a:p>
            <a:pPr>
              <a:lnSpc>
                <a:spcPct val="90000"/>
              </a:lnSpc>
            </a:pPr>
            <a:r>
              <a:rPr lang="en-US" sz="900" dirty="0">
                <a:cs typeface="Arial" panose="020B0604020202020204" pitchFamily="34" charset="0"/>
              </a:rPr>
              <a:t>Delivery system lock</a:t>
            </a:r>
          </a:p>
        </p:txBody>
      </p:sp>
      <p:sp>
        <p:nvSpPr>
          <p:cNvPr id="22" name="TextBox 21">
            <a:extLst>
              <a:ext uri="{FF2B5EF4-FFF2-40B4-BE49-F238E27FC236}">
                <a16:creationId xmlns:a16="http://schemas.microsoft.com/office/drawing/2014/main" id="{7CC62912-0CA1-4739-B4FE-6B3979BCA20C}"/>
              </a:ext>
            </a:extLst>
          </p:cNvPr>
          <p:cNvSpPr txBox="1"/>
          <p:nvPr/>
        </p:nvSpPr>
        <p:spPr>
          <a:xfrm>
            <a:off x="5329998" y="1401121"/>
            <a:ext cx="1188129" cy="216982"/>
          </a:xfrm>
          <a:prstGeom prst="rect">
            <a:avLst/>
          </a:prstGeom>
          <a:noFill/>
        </p:spPr>
        <p:txBody>
          <a:bodyPr wrap="square" rtlCol="0">
            <a:spAutoFit/>
          </a:bodyPr>
          <a:lstStyle/>
          <a:p>
            <a:pPr>
              <a:lnSpc>
                <a:spcPct val="90000"/>
              </a:lnSpc>
            </a:pPr>
            <a:r>
              <a:rPr lang="en-US" sz="900" dirty="0">
                <a:cs typeface="Arial" panose="020B0604020202020204" pitchFamily="34" charset="0"/>
              </a:rPr>
              <a:t>Inflation volume</a:t>
            </a:r>
          </a:p>
        </p:txBody>
      </p:sp>
      <p:cxnSp>
        <p:nvCxnSpPr>
          <p:cNvPr id="28" name="Connector: Elbow 27">
            <a:extLst>
              <a:ext uri="{FF2B5EF4-FFF2-40B4-BE49-F238E27FC236}">
                <a16:creationId xmlns:a16="http://schemas.microsoft.com/office/drawing/2014/main" id="{94E98F8F-3552-3446-A868-6E73BCE31CBC}"/>
              </a:ext>
            </a:extLst>
          </p:cNvPr>
          <p:cNvCxnSpPr>
            <a:cxnSpLocks/>
          </p:cNvCxnSpPr>
          <p:nvPr/>
        </p:nvCxnSpPr>
        <p:spPr>
          <a:xfrm rot="10800000">
            <a:off x="3849984" y="1824345"/>
            <a:ext cx="491172" cy="466041"/>
          </a:xfrm>
          <a:prstGeom prst="bentConnector3">
            <a:avLst>
              <a:gd name="adj1" fmla="val 824"/>
            </a:avLst>
          </a:prstGeom>
          <a:noFill/>
          <a:ln w="15240" cap="flat" cmpd="sng" algn="ctr">
            <a:solidFill>
              <a:schemeClr val="accent1"/>
            </a:solidFill>
            <a:prstDash val="solid"/>
            <a:round/>
            <a:headEnd type="oval" w="med" len="med"/>
            <a:tailEnd type="none" w="med" len="med"/>
          </a:ln>
          <a:effectLst/>
        </p:spPr>
      </p:cxnSp>
      <p:cxnSp>
        <p:nvCxnSpPr>
          <p:cNvPr id="31" name="Connector: Elbow 30">
            <a:extLst>
              <a:ext uri="{FF2B5EF4-FFF2-40B4-BE49-F238E27FC236}">
                <a16:creationId xmlns:a16="http://schemas.microsoft.com/office/drawing/2014/main" id="{9E0A0AFF-7CA1-1CFF-D674-536711553433}"/>
              </a:ext>
            </a:extLst>
          </p:cNvPr>
          <p:cNvCxnSpPr>
            <a:cxnSpLocks/>
          </p:cNvCxnSpPr>
          <p:nvPr/>
        </p:nvCxnSpPr>
        <p:spPr>
          <a:xfrm rot="5400000" flipH="1" flipV="1">
            <a:off x="4907442" y="1771244"/>
            <a:ext cx="739458" cy="198943"/>
          </a:xfrm>
          <a:prstGeom prst="bentConnector3">
            <a:avLst>
              <a:gd name="adj1" fmla="val 98997"/>
            </a:avLst>
          </a:prstGeom>
          <a:noFill/>
          <a:ln w="15240" cap="flat" cmpd="sng" algn="ctr">
            <a:solidFill>
              <a:schemeClr val="accent1"/>
            </a:solidFill>
            <a:prstDash val="solid"/>
            <a:round/>
            <a:headEnd type="oval" w="med" len="med"/>
            <a:tailEnd type="none" w="med" len="med"/>
          </a:ln>
          <a:effectLst/>
        </p:spPr>
      </p:cxnSp>
      <p:cxnSp>
        <p:nvCxnSpPr>
          <p:cNvPr id="34" name="Connector: Elbow 33">
            <a:extLst>
              <a:ext uri="{FF2B5EF4-FFF2-40B4-BE49-F238E27FC236}">
                <a16:creationId xmlns:a16="http://schemas.microsoft.com/office/drawing/2014/main" id="{7E0715E8-B64C-7B93-5F16-84C2CECF932A}"/>
              </a:ext>
            </a:extLst>
          </p:cNvPr>
          <p:cNvCxnSpPr>
            <a:cxnSpLocks/>
          </p:cNvCxnSpPr>
          <p:nvPr/>
        </p:nvCxnSpPr>
        <p:spPr>
          <a:xfrm rot="16200000" flipV="1">
            <a:off x="4564961" y="1793895"/>
            <a:ext cx="556258" cy="121168"/>
          </a:xfrm>
          <a:prstGeom prst="bentConnector3">
            <a:avLst>
              <a:gd name="adj1" fmla="val 98074"/>
            </a:avLst>
          </a:prstGeom>
          <a:noFill/>
          <a:ln w="15240" cap="flat" cmpd="sng" algn="ctr">
            <a:solidFill>
              <a:schemeClr val="accent1"/>
            </a:solidFill>
            <a:prstDash val="solid"/>
            <a:round/>
            <a:headEnd type="oval" w="med" len="med"/>
            <a:tailEnd type="none" w="med" len="med"/>
          </a:ln>
          <a:effectLst/>
        </p:spPr>
      </p:cxnSp>
      <p:sp>
        <p:nvSpPr>
          <p:cNvPr id="2" name="Title 1"/>
          <p:cNvSpPr>
            <a:spLocks noGrp="1"/>
          </p:cNvSpPr>
          <p:nvPr>
            <p:ph type="title"/>
          </p:nvPr>
        </p:nvSpPr>
        <p:spPr/>
        <p:txBody>
          <a:bodyPr/>
          <a:lstStyle/>
          <a:p>
            <a:r>
              <a:rPr lang="en-US" dirty="0"/>
              <a:t>SAPIEN 3 Pulmonic delivery system – Handle</a:t>
            </a:r>
          </a:p>
        </p:txBody>
      </p:sp>
      <p:pic>
        <p:nvPicPr>
          <p:cNvPr id="3078" name="Picture 6">
            <a:extLst>
              <a:ext uri="{FF2B5EF4-FFF2-40B4-BE49-F238E27FC236}">
                <a16:creationId xmlns:a16="http://schemas.microsoft.com/office/drawing/2014/main" id="{DED43130-5AE8-825D-6879-4257AE3142D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6944" t="38767" r="1" b="36745"/>
          <a:stretch/>
        </p:blipFill>
        <p:spPr bwMode="auto">
          <a:xfrm>
            <a:off x="-2422" y="2641097"/>
            <a:ext cx="7785720" cy="2021367"/>
          </a:xfrm>
          <a:prstGeom prst="rect">
            <a:avLst/>
          </a:prstGeom>
          <a:noFill/>
          <a:effectLst>
            <a:outerShdw blurRad="190500" sx="102000" sy="102000" algn="ctr" rotWithShape="0">
              <a:prstClr val="black">
                <a:alpha val="20000"/>
              </a:prstClr>
            </a:outerShdw>
          </a:effectLst>
          <a:extLst>
            <a:ext uri="{909E8E84-426E-40DD-AFC4-6F175D3DCCD1}">
              <a14:hiddenFill xmlns:a14="http://schemas.microsoft.com/office/drawing/2010/main">
                <a:solidFill>
                  <a:srgbClr val="FFFFFF"/>
                </a:solidFill>
              </a14:hiddenFill>
            </a:ext>
          </a:extLst>
        </p:spPr>
      </p:pic>
      <p:cxnSp>
        <p:nvCxnSpPr>
          <p:cNvPr id="11" name="Straight Arrow Connector 10"/>
          <p:cNvCxnSpPr>
            <a:cxnSpLocks/>
          </p:cNvCxnSpPr>
          <p:nvPr/>
        </p:nvCxnSpPr>
        <p:spPr>
          <a:xfrm>
            <a:off x="564094" y="3134360"/>
            <a:ext cx="0" cy="339110"/>
          </a:xfrm>
          <a:prstGeom prst="straightConnector1">
            <a:avLst/>
          </a:prstGeom>
          <a:noFill/>
          <a:ln w="15240" cap="flat" cmpd="sng" algn="ctr">
            <a:solidFill>
              <a:schemeClr val="accent1"/>
            </a:solidFill>
            <a:prstDash val="solid"/>
            <a:round/>
            <a:headEnd type="none" w="med" len="med"/>
            <a:tailEnd type="oval" w="med" len="med"/>
          </a:ln>
          <a:effectLst/>
        </p:spPr>
      </p:cxnSp>
      <p:sp>
        <p:nvSpPr>
          <p:cNvPr id="12" name="TextBox 11"/>
          <p:cNvSpPr txBox="1"/>
          <p:nvPr/>
        </p:nvSpPr>
        <p:spPr>
          <a:xfrm>
            <a:off x="126816" y="2950814"/>
            <a:ext cx="1009469" cy="216982"/>
          </a:xfrm>
          <a:prstGeom prst="rect">
            <a:avLst/>
          </a:prstGeom>
          <a:noFill/>
        </p:spPr>
        <p:txBody>
          <a:bodyPr wrap="square" rtlCol="0">
            <a:spAutoFit/>
          </a:bodyPr>
          <a:lstStyle/>
          <a:p>
            <a:pPr algn="ctr">
              <a:lnSpc>
                <a:spcPct val="90000"/>
              </a:lnSpc>
            </a:pPr>
            <a:r>
              <a:rPr lang="en-US" sz="900" dirty="0">
                <a:cs typeface="Arial" panose="020B0604020202020204" pitchFamily="34" charset="0"/>
              </a:rPr>
              <a:t>Outer shaft</a:t>
            </a:r>
          </a:p>
        </p:txBody>
      </p:sp>
      <p:sp>
        <p:nvSpPr>
          <p:cNvPr id="13" name="TextBox 12"/>
          <p:cNvSpPr txBox="1"/>
          <p:nvPr/>
        </p:nvSpPr>
        <p:spPr>
          <a:xfrm>
            <a:off x="1326412" y="4226567"/>
            <a:ext cx="875224" cy="216982"/>
          </a:xfrm>
          <a:prstGeom prst="rect">
            <a:avLst/>
          </a:prstGeom>
          <a:noFill/>
        </p:spPr>
        <p:txBody>
          <a:bodyPr wrap="square" rtlCol="0">
            <a:spAutoFit/>
          </a:bodyPr>
          <a:lstStyle/>
          <a:p>
            <a:pPr algn="ctr">
              <a:lnSpc>
                <a:spcPct val="90000"/>
              </a:lnSpc>
            </a:pPr>
            <a:r>
              <a:rPr lang="en-US" sz="900" dirty="0">
                <a:cs typeface="Arial" panose="020B0604020202020204" pitchFamily="34" charset="0"/>
              </a:rPr>
              <a:t>Flush port</a:t>
            </a:r>
          </a:p>
        </p:txBody>
      </p:sp>
      <p:cxnSp>
        <p:nvCxnSpPr>
          <p:cNvPr id="14" name="Straight Arrow Connector 13"/>
          <p:cNvCxnSpPr>
            <a:cxnSpLocks/>
          </p:cNvCxnSpPr>
          <p:nvPr/>
        </p:nvCxnSpPr>
        <p:spPr>
          <a:xfrm flipH="1" flipV="1">
            <a:off x="1743475" y="3756571"/>
            <a:ext cx="1" cy="436298"/>
          </a:xfrm>
          <a:prstGeom prst="straightConnector1">
            <a:avLst/>
          </a:prstGeom>
          <a:noFill/>
          <a:ln w="15240" cap="flat" cmpd="sng" algn="ctr">
            <a:solidFill>
              <a:schemeClr val="accent1"/>
            </a:solidFill>
            <a:prstDash val="solid"/>
            <a:round/>
            <a:headEnd type="none" w="med" len="med"/>
            <a:tailEnd type="oval" w="med" len="med"/>
          </a:ln>
          <a:effectLst/>
        </p:spPr>
      </p:cxnSp>
      <p:sp>
        <p:nvSpPr>
          <p:cNvPr id="18" name="TextBox 17"/>
          <p:cNvSpPr txBox="1"/>
          <p:nvPr/>
        </p:nvSpPr>
        <p:spPr>
          <a:xfrm>
            <a:off x="5662517" y="4002052"/>
            <a:ext cx="712705" cy="341632"/>
          </a:xfrm>
          <a:prstGeom prst="rect">
            <a:avLst/>
          </a:prstGeom>
          <a:noFill/>
        </p:spPr>
        <p:txBody>
          <a:bodyPr wrap="square" rtlCol="0">
            <a:spAutoFit/>
          </a:bodyPr>
          <a:lstStyle/>
          <a:p>
            <a:pPr>
              <a:lnSpc>
                <a:spcPct val="90000"/>
              </a:lnSpc>
            </a:pPr>
            <a:r>
              <a:rPr lang="en-US" sz="900" dirty="0">
                <a:cs typeface="Arial" panose="020B0604020202020204" pitchFamily="34" charset="0"/>
              </a:rPr>
              <a:t>Balloon shaft</a:t>
            </a:r>
          </a:p>
        </p:txBody>
      </p:sp>
      <p:sp>
        <p:nvSpPr>
          <p:cNvPr id="19" name="TextBox 18"/>
          <p:cNvSpPr txBox="1"/>
          <p:nvPr/>
        </p:nvSpPr>
        <p:spPr>
          <a:xfrm>
            <a:off x="7142401" y="2693853"/>
            <a:ext cx="954512" cy="341632"/>
          </a:xfrm>
          <a:prstGeom prst="rect">
            <a:avLst/>
          </a:prstGeom>
          <a:noFill/>
        </p:spPr>
        <p:txBody>
          <a:bodyPr wrap="square" tIns="91440" bIns="0" rtlCol="0">
            <a:spAutoFit/>
          </a:bodyPr>
          <a:lstStyle/>
          <a:p>
            <a:pPr>
              <a:lnSpc>
                <a:spcPct val="90000"/>
              </a:lnSpc>
            </a:pPr>
            <a:r>
              <a:rPr lang="en-US" sz="900" dirty="0">
                <a:cs typeface="Arial" panose="020B0604020202020204" pitchFamily="34" charset="0"/>
              </a:rPr>
              <a:t>Balloon inflation port</a:t>
            </a:r>
          </a:p>
        </p:txBody>
      </p:sp>
      <p:sp>
        <p:nvSpPr>
          <p:cNvPr id="20" name="TextBox 19"/>
          <p:cNvSpPr txBox="1"/>
          <p:nvPr/>
        </p:nvSpPr>
        <p:spPr>
          <a:xfrm>
            <a:off x="7372037" y="3952433"/>
            <a:ext cx="993414" cy="341632"/>
          </a:xfrm>
          <a:prstGeom prst="rect">
            <a:avLst/>
          </a:prstGeom>
          <a:noFill/>
        </p:spPr>
        <p:txBody>
          <a:bodyPr wrap="square" rtlCol="0">
            <a:spAutoFit/>
          </a:bodyPr>
          <a:lstStyle/>
          <a:p>
            <a:pPr>
              <a:lnSpc>
                <a:spcPct val="90000"/>
              </a:lnSpc>
            </a:pPr>
            <a:r>
              <a:rPr lang="en-US" sz="900" dirty="0">
                <a:cs typeface="Arial" panose="020B0604020202020204" pitchFamily="34" charset="0"/>
              </a:rPr>
              <a:t>Guidewire lumen</a:t>
            </a:r>
          </a:p>
        </p:txBody>
      </p:sp>
      <p:sp>
        <p:nvSpPr>
          <p:cNvPr id="26" name="TextBox 25">
            <a:extLst>
              <a:ext uri="{FF2B5EF4-FFF2-40B4-BE49-F238E27FC236}">
                <a16:creationId xmlns:a16="http://schemas.microsoft.com/office/drawing/2014/main" id="{6E6B83CB-C830-408A-9AEF-9708EB0A88A5}"/>
              </a:ext>
            </a:extLst>
          </p:cNvPr>
          <p:cNvSpPr txBox="1"/>
          <p:nvPr/>
        </p:nvSpPr>
        <p:spPr>
          <a:xfrm>
            <a:off x="4698332" y="4002052"/>
            <a:ext cx="712705" cy="466281"/>
          </a:xfrm>
          <a:prstGeom prst="rect">
            <a:avLst/>
          </a:prstGeom>
          <a:noFill/>
        </p:spPr>
        <p:txBody>
          <a:bodyPr wrap="square" rtlCol="0">
            <a:spAutoFit/>
          </a:bodyPr>
          <a:lstStyle/>
          <a:p>
            <a:pPr>
              <a:lnSpc>
                <a:spcPct val="90000"/>
              </a:lnSpc>
            </a:pPr>
            <a:r>
              <a:rPr lang="en-US" sz="900" dirty="0">
                <a:cs typeface="Arial" panose="020B0604020202020204" pitchFamily="34" charset="0"/>
              </a:rPr>
              <a:t>Balloon shaft marker</a:t>
            </a:r>
          </a:p>
        </p:txBody>
      </p:sp>
      <p:cxnSp>
        <p:nvCxnSpPr>
          <p:cNvPr id="38" name="Connector: Elbow 37">
            <a:extLst>
              <a:ext uri="{FF2B5EF4-FFF2-40B4-BE49-F238E27FC236}">
                <a16:creationId xmlns:a16="http://schemas.microsoft.com/office/drawing/2014/main" id="{1AF844B5-9650-6297-702F-F80745FA3522}"/>
              </a:ext>
            </a:extLst>
          </p:cNvPr>
          <p:cNvCxnSpPr>
            <a:cxnSpLocks/>
          </p:cNvCxnSpPr>
          <p:nvPr/>
        </p:nvCxnSpPr>
        <p:spPr>
          <a:xfrm rot="5400000" flipH="1" flipV="1">
            <a:off x="6938416" y="2895876"/>
            <a:ext cx="300656" cy="175114"/>
          </a:xfrm>
          <a:prstGeom prst="bentConnector2">
            <a:avLst/>
          </a:prstGeom>
          <a:noFill/>
          <a:ln w="15240" cap="flat" cmpd="sng" algn="ctr">
            <a:solidFill>
              <a:schemeClr val="accent1"/>
            </a:solidFill>
            <a:prstDash val="solid"/>
            <a:round/>
            <a:headEnd type="oval" w="med" len="med"/>
            <a:tailEnd type="none" w="med" len="med"/>
          </a:ln>
          <a:effectLst/>
        </p:spPr>
      </p:cxnSp>
      <p:cxnSp>
        <p:nvCxnSpPr>
          <p:cNvPr id="40" name="Connector: Elbow 39">
            <a:extLst>
              <a:ext uri="{FF2B5EF4-FFF2-40B4-BE49-F238E27FC236}">
                <a16:creationId xmlns:a16="http://schemas.microsoft.com/office/drawing/2014/main" id="{EDE26689-7560-509E-498A-5553A76D0509}"/>
              </a:ext>
            </a:extLst>
          </p:cNvPr>
          <p:cNvCxnSpPr>
            <a:cxnSpLocks/>
          </p:cNvCxnSpPr>
          <p:nvPr/>
        </p:nvCxnSpPr>
        <p:spPr>
          <a:xfrm rot="16200000" flipH="1">
            <a:off x="7135093" y="3766324"/>
            <a:ext cx="380050" cy="201187"/>
          </a:xfrm>
          <a:prstGeom prst="bentConnector2">
            <a:avLst/>
          </a:prstGeom>
          <a:noFill/>
          <a:ln w="15240" cap="flat" cmpd="sng" algn="ctr">
            <a:solidFill>
              <a:schemeClr val="accent1"/>
            </a:solidFill>
            <a:prstDash val="solid"/>
            <a:round/>
            <a:headEnd type="oval" w="med" len="med"/>
            <a:tailEnd type="none" w="med" len="med"/>
          </a:ln>
          <a:effectLst/>
        </p:spPr>
      </p:cxnSp>
      <p:cxnSp>
        <p:nvCxnSpPr>
          <p:cNvPr id="42" name="Connector: Elbow 41">
            <a:extLst>
              <a:ext uri="{FF2B5EF4-FFF2-40B4-BE49-F238E27FC236}">
                <a16:creationId xmlns:a16="http://schemas.microsoft.com/office/drawing/2014/main" id="{731DE49A-2BB2-3332-3F95-5AE29679D9E8}"/>
              </a:ext>
            </a:extLst>
          </p:cNvPr>
          <p:cNvCxnSpPr>
            <a:cxnSpLocks/>
          </p:cNvCxnSpPr>
          <p:nvPr/>
        </p:nvCxnSpPr>
        <p:spPr>
          <a:xfrm rot="16200000" flipH="1">
            <a:off x="5441868" y="3836458"/>
            <a:ext cx="433261" cy="88426"/>
          </a:xfrm>
          <a:prstGeom prst="bentConnector3">
            <a:avLst>
              <a:gd name="adj1" fmla="val 99790"/>
            </a:avLst>
          </a:prstGeom>
          <a:noFill/>
          <a:ln w="15240" cap="flat" cmpd="sng" algn="ctr">
            <a:solidFill>
              <a:schemeClr val="accent1"/>
            </a:solidFill>
            <a:prstDash val="solid"/>
            <a:round/>
            <a:headEnd type="oval" w="med" len="med"/>
            <a:tailEnd type="none" w="med" len="med"/>
          </a:ln>
          <a:effectLst/>
        </p:spPr>
      </p:cxnSp>
      <p:cxnSp>
        <p:nvCxnSpPr>
          <p:cNvPr id="43" name="Connector: Elbow 42">
            <a:extLst>
              <a:ext uri="{FF2B5EF4-FFF2-40B4-BE49-F238E27FC236}">
                <a16:creationId xmlns:a16="http://schemas.microsoft.com/office/drawing/2014/main" id="{E74B2E77-D27B-F814-3178-4C408CF338A4}"/>
              </a:ext>
            </a:extLst>
          </p:cNvPr>
          <p:cNvCxnSpPr>
            <a:cxnSpLocks/>
          </p:cNvCxnSpPr>
          <p:nvPr/>
        </p:nvCxnSpPr>
        <p:spPr>
          <a:xfrm rot="16200000" flipH="1">
            <a:off x="4419666" y="3792757"/>
            <a:ext cx="505847" cy="103241"/>
          </a:xfrm>
          <a:prstGeom prst="bentConnector2">
            <a:avLst/>
          </a:prstGeom>
          <a:noFill/>
          <a:ln w="15240" cap="flat" cmpd="sng" algn="ctr">
            <a:solidFill>
              <a:schemeClr val="accent1"/>
            </a:solidFill>
            <a:prstDash val="solid"/>
            <a:round/>
            <a:headEnd type="oval" w="med" len="med"/>
            <a:tailEnd type="none" w="med" len="med"/>
          </a:ln>
          <a:effectLst/>
        </p:spPr>
      </p:cxnSp>
      <p:sp>
        <p:nvSpPr>
          <p:cNvPr id="6" name="Footer Placeholder 5">
            <a:extLst>
              <a:ext uri="{FF2B5EF4-FFF2-40B4-BE49-F238E27FC236}">
                <a16:creationId xmlns:a16="http://schemas.microsoft.com/office/drawing/2014/main" id="{37E6AE09-F92D-A86A-5F87-194EFBC391F3}"/>
              </a:ext>
            </a:extLst>
          </p:cNvPr>
          <p:cNvSpPr>
            <a:spLocks noGrp="1"/>
          </p:cNvSpPr>
          <p:nvPr>
            <p:ph type="ftr" sz="quarter" idx="13"/>
          </p:nvPr>
        </p:nvSpPr>
        <p:spPr bwMode="gray">
          <a:xfrm>
            <a:off x="3950208" y="4965192"/>
            <a:ext cx="3108960" cy="182880"/>
          </a:xfrm>
          <a:prstGeom prst="rect">
            <a:avLst/>
          </a:prstGeom>
        </p:spPr>
        <p:txBody>
          <a:bodyPr vert="horz" lIns="0" tIns="0" rIns="0" bIns="0" rtlCol="0" anchor="ctr"/>
          <a:lstStyle>
            <a:defPPr>
              <a:defRPr lang="en-US"/>
            </a:defPPr>
            <a:lvl1pPr algn="l" rtl="0" fontAlgn="base">
              <a:spcBef>
                <a:spcPct val="0"/>
              </a:spcBef>
              <a:spcAft>
                <a:spcPct val="0"/>
              </a:spcAft>
              <a:defRPr sz="700" kern="1200">
                <a:solidFill>
                  <a:schemeClr val="accent6"/>
                </a:solidFill>
                <a:latin typeface="Arial" charset="0"/>
                <a:ea typeface="+mn-ea"/>
                <a:cs typeface="+mn-cs"/>
              </a:defRPr>
            </a:lvl1pPr>
            <a:lvl2pPr marL="342900" algn="l" rtl="0" fontAlgn="base">
              <a:spcBef>
                <a:spcPct val="0"/>
              </a:spcBef>
              <a:spcAft>
                <a:spcPct val="0"/>
              </a:spcAft>
              <a:defRPr kern="1200">
                <a:solidFill>
                  <a:schemeClr val="tx1"/>
                </a:solidFill>
                <a:latin typeface="Arial" charset="0"/>
                <a:ea typeface="+mn-ea"/>
                <a:cs typeface="+mn-cs"/>
              </a:defRPr>
            </a:lvl2pPr>
            <a:lvl3pPr marL="685800" algn="l" rtl="0" fontAlgn="base">
              <a:spcBef>
                <a:spcPct val="0"/>
              </a:spcBef>
              <a:spcAft>
                <a:spcPct val="0"/>
              </a:spcAft>
              <a:defRPr kern="1200">
                <a:solidFill>
                  <a:schemeClr val="tx1"/>
                </a:solidFill>
                <a:latin typeface="Arial" charset="0"/>
                <a:ea typeface="+mn-ea"/>
                <a:cs typeface="+mn-cs"/>
              </a:defRPr>
            </a:lvl3pPr>
            <a:lvl4pPr marL="1028700" algn="l" rtl="0" fontAlgn="base">
              <a:spcBef>
                <a:spcPct val="0"/>
              </a:spcBef>
              <a:spcAft>
                <a:spcPct val="0"/>
              </a:spcAft>
              <a:defRPr kern="1200">
                <a:solidFill>
                  <a:schemeClr val="tx1"/>
                </a:solidFill>
                <a:latin typeface="Arial" charset="0"/>
                <a:ea typeface="+mn-ea"/>
                <a:cs typeface="+mn-cs"/>
              </a:defRPr>
            </a:lvl4pPr>
            <a:lvl5pPr marL="1371600" algn="l" rtl="0" fontAlgn="base">
              <a:spcBef>
                <a:spcPct val="0"/>
              </a:spcBef>
              <a:spcAft>
                <a:spcPct val="0"/>
              </a:spcAft>
              <a:defRPr kern="1200">
                <a:solidFill>
                  <a:schemeClr val="tx1"/>
                </a:solidFill>
                <a:latin typeface="Arial" charset="0"/>
                <a:ea typeface="+mn-ea"/>
                <a:cs typeface="+mn-cs"/>
              </a:defRPr>
            </a:lvl5pPr>
            <a:lvl6pPr marL="1714500" algn="l" defTabSz="685800" rtl="0" eaLnBrk="1" latinLnBrk="0" hangingPunct="1">
              <a:defRPr kern="1200">
                <a:solidFill>
                  <a:schemeClr val="tx1"/>
                </a:solidFill>
                <a:latin typeface="Arial" charset="0"/>
                <a:ea typeface="+mn-ea"/>
                <a:cs typeface="+mn-cs"/>
              </a:defRPr>
            </a:lvl6pPr>
            <a:lvl7pPr marL="2057400" algn="l" defTabSz="685800" rtl="0" eaLnBrk="1" latinLnBrk="0" hangingPunct="1">
              <a:defRPr kern="1200">
                <a:solidFill>
                  <a:schemeClr val="tx1"/>
                </a:solidFill>
                <a:latin typeface="Arial" charset="0"/>
                <a:ea typeface="+mn-ea"/>
                <a:cs typeface="+mn-cs"/>
              </a:defRPr>
            </a:lvl7pPr>
            <a:lvl8pPr marL="2400300" algn="l" defTabSz="685800" rtl="0" eaLnBrk="1" latinLnBrk="0" hangingPunct="1">
              <a:defRPr kern="1200">
                <a:solidFill>
                  <a:schemeClr val="tx1"/>
                </a:solidFill>
                <a:latin typeface="Arial" charset="0"/>
                <a:ea typeface="+mn-ea"/>
                <a:cs typeface="+mn-cs"/>
              </a:defRPr>
            </a:lvl8pPr>
            <a:lvl9pPr marL="2743200" algn="l" defTabSz="685800" rtl="0" eaLnBrk="1" latinLnBrk="0" hangingPunct="1">
              <a:defRPr kern="1200">
                <a:solidFill>
                  <a:schemeClr val="tx1"/>
                </a:solidFill>
                <a:latin typeface="Arial" charset="0"/>
                <a:ea typeface="+mn-ea"/>
                <a:cs typeface="+mn-cs"/>
              </a:defRPr>
            </a:lvl9pPr>
          </a:lstStyle>
          <a:p>
            <a:r>
              <a:rPr lang="en-US"/>
              <a:t>DOC-0555472 Rev B</a:t>
            </a:r>
            <a:endParaRPr lang="en-US" dirty="0"/>
          </a:p>
        </p:txBody>
      </p:sp>
      <p:sp>
        <p:nvSpPr>
          <p:cNvPr id="7" name="Slide Number Placeholder 6">
            <a:extLst>
              <a:ext uri="{FF2B5EF4-FFF2-40B4-BE49-F238E27FC236}">
                <a16:creationId xmlns:a16="http://schemas.microsoft.com/office/drawing/2014/main" id="{B6ECC124-7469-8810-75A2-43194F4CDDA8}"/>
              </a:ext>
            </a:extLst>
          </p:cNvPr>
          <p:cNvSpPr>
            <a:spLocks noGrp="1"/>
          </p:cNvSpPr>
          <p:nvPr>
            <p:ph type="sldNum" sz="quarter" idx="12"/>
          </p:nvPr>
        </p:nvSpPr>
        <p:spPr/>
        <p:txBody>
          <a:bodyPr/>
          <a:lstStyle/>
          <a:p>
            <a:fld id="{CDBA9528-BCFE-1E43-A37D-912FF3C527A6}" type="slidenum">
              <a:rPr lang="en-US" smtClean="0"/>
              <a:pPr/>
              <a:t>19</a:t>
            </a:fld>
            <a:endParaRPr lang="en-US" dirty="0"/>
          </a:p>
        </p:txBody>
      </p:sp>
    </p:spTree>
    <p:custDataLst>
      <p:tags r:id="rId1"/>
    </p:custDataLst>
    <p:extLst>
      <p:ext uri="{BB962C8B-B14F-4D97-AF65-F5344CB8AC3E}">
        <p14:creationId xmlns:p14="http://schemas.microsoft.com/office/powerpoint/2010/main" val="2457247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5F10403-DDA3-4B26-E396-895CEEA5829B}"/>
              </a:ext>
            </a:extLst>
          </p:cNvPr>
          <p:cNvSpPr/>
          <p:nvPr/>
        </p:nvSpPr>
        <p:spPr>
          <a:xfrm>
            <a:off x="0" y="1085850"/>
            <a:ext cx="9144000" cy="3879850"/>
          </a:xfrm>
          <a:prstGeom prst="rect">
            <a:avLst/>
          </a:prstGeom>
          <a:gradFill flip="none" rotWithShape="1">
            <a:gsLst>
              <a:gs pos="0">
                <a:schemeClr val="bg1"/>
              </a:gs>
              <a:gs pos="91000">
                <a:schemeClr val="bg2">
                  <a:lumMod val="20000"/>
                  <a:lumOff val="8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3"/>
          <p:cNvSpPr>
            <a:spLocks noGrp="1"/>
          </p:cNvSpPr>
          <p:nvPr>
            <p:ph type="title"/>
          </p:nvPr>
        </p:nvSpPr>
        <p:spPr/>
        <p:txBody>
          <a:bodyPr/>
          <a:lstStyle/>
          <a:p>
            <a:r>
              <a:rPr lang="en-US" dirty="0"/>
              <a:t>Table of contents</a:t>
            </a:r>
          </a:p>
        </p:txBody>
      </p:sp>
      <p:sp>
        <p:nvSpPr>
          <p:cNvPr id="2" name="Footer Placeholder 1"/>
          <p:cNvSpPr>
            <a:spLocks noGrp="1"/>
          </p:cNvSpPr>
          <p:nvPr>
            <p:ph type="ftr" sz="quarter" idx="11"/>
          </p:nvPr>
        </p:nvSpPr>
        <p:spPr/>
        <p:txBody>
          <a:bodyPr/>
          <a:lstStyle/>
          <a:p>
            <a:r>
              <a:rPr lang="en-US"/>
              <a:t>DOC-0555472 Rev B</a:t>
            </a:r>
            <a:endParaRPr lang="en-US" dirty="0"/>
          </a:p>
        </p:txBody>
      </p:sp>
      <p:grpSp>
        <p:nvGrpSpPr>
          <p:cNvPr id="34" name="Group 33">
            <a:extLst>
              <a:ext uri="{FF2B5EF4-FFF2-40B4-BE49-F238E27FC236}">
                <a16:creationId xmlns:a16="http://schemas.microsoft.com/office/drawing/2014/main" id="{F3169621-7D25-6569-2989-CFE963025E3C}"/>
              </a:ext>
            </a:extLst>
          </p:cNvPr>
          <p:cNvGrpSpPr/>
          <p:nvPr/>
        </p:nvGrpSpPr>
        <p:grpSpPr>
          <a:xfrm>
            <a:off x="548640" y="1228486"/>
            <a:ext cx="7096995" cy="3433319"/>
            <a:chOff x="548640" y="1134599"/>
            <a:chExt cx="7665781" cy="3708481"/>
          </a:xfrm>
        </p:grpSpPr>
        <p:grpSp>
          <p:nvGrpSpPr>
            <p:cNvPr id="7" name="Group 6">
              <a:extLst>
                <a:ext uri="{FF2B5EF4-FFF2-40B4-BE49-F238E27FC236}">
                  <a16:creationId xmlns:a16="http://schemas.microsoft.com/office/drawing/2014/main" id="{9A32F4DA-B3E4-6A42-A667-369B1F680450}"/>
                </a:ext>
              </a:extLst>
            </p:cNvPr>
            <p:cNvGrpSpPr/>
            <p:nvPr/>
          </p:nvGrpSpPr>
          <p:grpSpPr>
            <a:xfrm>
              <a:off x="548640" y="1134599"/>
              <a:ext cx="7665781" cy="355869"/>
              <a:chOff x="548639" y="1370657"/>
              <a:chExt cx="8083338" cy="475488"/>
            </a:xfrm>
          </p:grpSpPr>
          <p:sp>
            <p:nvSpPr>
              <p:cNvPr id="20" name="Rectangle 19">
                <a:extLst>
                  <a:ext uri="{FF2B5EF4-FFF2-40B4-BE49-F238E27FC236}">
                    <a16:creationId xmlns:a16="http://schemas.microsoft.com/office/drawing/2014/main" id="{7A6379B8-0639-8D4E-8628-E9A0FFE82CED}"/>
                  </a:ext>
                </a:extLst>
              </p:cNvPr>
              <p:cNvSpPr/>
              <p:nvPr/>
            </p:nvSpPr>
            <p:spPr>
              <a:xfrm>
                <a:off x="548639" y="1370657"/>
                <a:ext cx="526443" cy="475488"/>
              </a:xfrm>
              <a:prstGeom prst="rect">
                <a:avLst/>
              </a:prstGeom>
              <a:solidFill>
                <a:schemeClr val="bg1"/>
              </a:solidFill>
              <a:ln w="50800" cmpd="thickThi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a:solidFill>
                      <a:schemeClr val="accent1"/>
                    </a:solidFill>
                  </a:rPr>
                  <a:t>04</a:t>
                </a:r>
              </a:p>
            </p:txBody>
          </p:sp>
          <p:sp>
            <p:nvSpPr>
              <p:cNvPr id="21" name="TextBox 20">
                <a:extLst>
                  <a:ext uri="{FF2B5EF4-FFF2-40B4-BE49-F238E27FC236}">
                    <a16:creationId xmlns:a16="http://schemas.microsoft.com/office/drawing/2014/main" id="{A2203D6E-10DA-CE43-9721-86F8DADFA0BB}"/>
                  </a:ext>
                </a:extLst>
              </p:cNvPr>
              <p:cNvSpPr txBox="1"/>
              <p:nvPr/>
            </p:nvSpPr>
            <p:spPr>
              <a:xfrm>
                <a:off x="1062423" y="1408347"/>
                <a:ext cx="7569554" cy="370107"/>
              </a:xfrm>
              <a:prstGeom prst="rect">
                <a:avLst/>
              </a:prstGeom>
              <a:noFill/>
            </p:spPr>
            <p:txBody>
              <a:bodyPr wrap="square" rtlCol="0">
                <a:spAutoFit/>
              </a:bodyPr>
              <a:lstStyle/>
              <a:p>
                <a:r>
                  <a:rPr lang="en-US" sz="1200" dirty="0"/>
                  <a:t>Procedural animation</a:t>
                </a:r>
              </a:p>
            </p:txBody>
          </p:sp>
        </p:grpSp>
        <p:grpSp>
          <p:nvGrpSpPr>
            <p:cNvPr id="8" name="Group 7">
              <a:extLst>
                <a:ext uri="{FF2B5EF4-FFF2-40B4-BE49-F238E27FC236}">
                  <a16:creationId xmlns:a16="http://schemas.microsoft.com/office/drawing/2014/main" id="{7A9218E4-6CE7-724C-9083-53DF08A66A8B}"/>
                </a:ext>
              </a:extLst>
            </p:cNvPr>
            <p:cNvGrpSpPr/>
            <p:nvPr/>
          </p:nvGrpSpPr>
          <p:grpSpPr>
            <a:xfrm>
              <a:off x="548640" y="1553676"/>
              <a:ext cx="7665781" cy="355869"/>
              <a:chOff x="548639" y="2195583"/>
              <a:chExt cx="8083338" cy="475488"/>
            </a:xfrm>
          </p:grpSpPr>
          <p:sp>
            <p:nvSpPr>
              <p:cNvPr id="18" name="TextBox 17">
                <a:extLst>
                  <a:ext uri="{FF2B5EF4-FFF2-40B4-BE49-F238E27FC236}">
                    <a16:creationId xmlns:a16="http://schemas.microsoft.com/office/drawing/2014/main" id="{33CFA77A-57CD-964D-86FB-C5881069F7B2}"/>
                  </a:ext>
                </a:extLst>
              </p:cNvPr>
              <p:cNvSpPr txBox="1"/>
              <p:nvPr/>
            </p:nvSpPr>
            <p:spPr>
              <a:xfrm>
                <a:off x="1062423" y="2233273"/>
                <a:ext cx="7569554" cy="370107"/>
              </a:xfrm>
              <a:prstGeom prst="rect">
                <a:avLst/>
              </a:prstGeom>
              <a:noFill/>
            </p:spPr>
            <p:txBody>
              <a:bodyPr wrap="square" rtlCol="0">
                <a:spAutoFit/>
              </a:bodyPr>
              <a:lstStyle/>
              <a:p>
                <a:r>
                  <a:rPr lang="en-US" sz="1200" dirty="0"/>
                  <a:t>Alterra adaptive prestent: Device specifications</a:t>
                </a:r>
              </a:p>
            </p:txBody>
          </p:sp>
          <p:sp>
            <p:nvSpPr>
              <p:cNvPr id="19" name="Rectangle 18">
                <a:extLst>
                  <a:ext uri="{FF2B5EF4-FFF2-40B4-BE49-F238E27FC236}">
                    <a16:creationId xmlns:a16="http://schemas.microsoft.com/office/drawing/2014/main" id="{FE19524B-E3D9-1944-BF2B-C7C5321586E5}"/>
                  </a:ext>
                </a:extLst>
              </p:cNvPr>
              <p:cNvSpPr/>
              <p:nvPr/>
            </p:nvSpPr>
            <p:spPr>
              <a:xfrm>
                <a:off x="548639" y="2195583"/>
                <a:ext cx="526443" cy="475488"/>
              </a:xfrm>
              <a:prstGeom prst="rect">
                <a:avLst/>
              </a:prstGeom>
              <a:solidFill>
                <a:schemeClr val="bg1"/>
              </a:solidFill>
              <a:ln w="50800" cmpd="thickThi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a:solidFill>
                      <a:schemeClr val="accent1"/>
                    </a:solidFill>
                  </a:rPr>
                  <a:t>06</a:t>
                </a:r>
              </a:p>
            </p:txBody>
          </p:sp>
        </p:grpSp>
        <p:grpSp>
          <p:nvGrpSpPr>
            <p:cNvPr id="9" name="Group 8">
              <a:extLst>
                <a:ext uri="{FF2B5EF4-FFF2-40B4-BE49-F238E27FC236}">
                  <a16:creationId xmlns:a16="http://schemas.microsoft.com/office/drawing/2014/main" id="{1BD01898-E3EC-BB49-99EA-E1B344D4F966}"/>
                </a:ext>
              </a:extLst>
            </p:cNvPr>
            <p:cNvGrpSpPr/>
            <p:nvPr/>
          </p:nvGrpSpPr>
          <p:grpSpPr>
            <a:xfrm>
              <a:off x="548640" y="1972753"/>
              <a:ext cx="7665781" cy="355869"/>
              <a:chOff x="548639" y="3025208"/>
              <a:chExt cx="8083338" cy="475488"/>
            </a:xfrm>
          </p:grpSpPr>
          <p:sp>
            <p:nvSpPr>
              <p:cNvPr id="16" name="TextBox 15">
                <a:extLst>
                  <a:ext uri="{FF2B5EF4-FFF2-40B4-BE49-F238E27FC236}">
                    <a16:creationId xmlns:a16="http://schemas.microsoft.com/office/drawing/2014/main" id="{E5DC9EEA-8D3E-ED45-8B63-C73837CD4D58}"/>
                  </a:ext>
                </a:extLst>
              </p:cNvPr>
              <p:cNvSpPr txBox="1"/>
              <p:nvPr/>
            </p:nvSpPr>
            <p:spPr>
              <a:xfrm>
                <a:off x="1062423" y="3062898"/>
                <a:ext cx="7569554" cy="399770"/>
              </a:xfrm>
              <a:prstGeom prst="rect">
                <a:avLst/>
              </a:prstGeom>
              <a:noFill/>
            </p:spPr>
            <p:txBody>
              <a:bodyPr wrap="square" rtlCol="0">
                <a:spAutoFit/>
              </a:bodyPr>
              <a:lstStyle/>
              <a:p>
                <a:r>
                  <a:rPr lang="en-US" sz="1200" dirty="0"/>
                  <a:t>SAPIEN 3 Pulmonic delivery system: Device specifications</a:t>
                </a:r>
              </a:p>
            </p:txBody>
          </p:sp>
          <p:sp>
            <p:nvSpPr>
              <p:cNvPr id="17" name="Rectangle 16">
                <a:extLst>
                  <a:ext uri="{FF2B5EF4-FFF2-40B4-BE49-F238E27FC236}">
                    <a16:creationId xmlns:a16="http://schemas.microsoft.com/office/drawing/2014/main" id="{E7576BA0-E5B6-FA43-9220-7A85A81A0438}"/>
                  </a:ext>
                </a:extLst>
              </p:cNvPr>
              <p:cNvSpPr/>
              <p:nvPr/>
            </p:nvSpPr>
            <p:spPr>
              <a:xfrm>
                <a:off x="548639" y="3025208"/>
                <a:ext cx="526443" cy="475488"/>
              </a:xfrm>
              <a:prstGeom prst="rect">
                <a:avLst/>
              </a:prstGeom>
              <a:solidFill>
                <a:schemeClr val="bg1"/>
              </a:solidFill>
              <a:ln w="50800" cmpd="thickThi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a:solidFill>
                      <a:schemeClr val="accent1"/>
                    </a:solidFill>
                  </a:rPr>
                  <a:t>13</a:t>
                </a:r>
              </a:p>
            </p:txBody>
          </p:sp>
        </p:grpSp>
        <p:grpSp>
          <p:nvGrpSpPr>
            <p:cNvPr id="10" name="Group 9">
              <a:extLst>
                <a:ext uri="{FF2B5EF4-FFF2-40B4-BE49-F238E27FC236}">
                  <a16:creationId xmlns:a16="http://schemas.microsoft.com/office/drawing/2014/main" id="{C7DFC319-DB28-DD43-A15F-40D5B6BAAFC0}"/>
                </a:ext>
              </a:extLst>
            </p:cNvPr>
            <p:cNvGrpSpPr/>
            <p:nvPr/>
          </p:nvGrpSpPr>
          <p:grpSpPr>
            <a:xfrm>
              <a:off x="548640" y="2391830"/>
              <a:ext cx="7665781" cy="355869"/>
              <a:chOff x="548639" y="3771461"/>
              <a:chExt cx="8083338" cy="475488"/>
            </a:xfrm>
          </p:grpSpPr>
          <p:sp>
            <p:nvSpPr>
              <p:cNvPr id="14" name="TextBox 13">
                <a:extLst>
                  <a:ext uri="{FF2B5EF4-FFF2-40B4-BE49-F238E27FC236}">
                    <a16:creationId xmlns:a16="http://schemas.microsoft.com/office/drawing/2014/main" id="{B64C5019-11C2-D846-8473-CAD3A93C063B}"/>
                  </a:ext>
                </a:extLst>
              </p:cNvPr>
              <p:cNvSpPr txBox="1"/>
              <p:nvPr/>
            </p:nvSpPr>
            <p:spPr>
              <a:xfrm>
                <a:off x="1062423" y="3809151"/>
                <a:ext cx="7569554" cy="370107"/>
              </a:xfrm>
              <a:prstGeom prst="rect">
                <a:avLst/>
              </a:prstGeom>
              <a:noFill/>
            </p:spPr>
            <p:txBody>
              <a:bodyPr wrap="square" rtlCol="0">
                <a:spAutoFit/>
              </a:bodyPr>
              <a:lstStyle/>
              <a:p>
                <a:r>
                  <a:rPr lang="en-US" sz="1200" dirty="0"/>
                  <a:t>Patient screening and preparation</a:t>
                </a:r>
              </a:p>
            </p:txBody>
          </p:sp>
          <p:sp>
            <p:nvSpPr>
              <p:cNvPr id="15" name="Rectangle 14">
                <a:extLst>
                  <a:ext uri="{FF2B5EF4-FFF2-40B4-BE49-F238E27FC236}">
                    <a16:creationId xmlns:a16="http://schemas.microsoft.com/office/drawing/2014/main" id="{BD97838C-8214-DD48-BA68-BA8A9EA29E02}"/>
                  </a:ext>
                </a:extLst>
              </p:cNvPr>
              <p:cNvSpPr/>
              <p:nvPr/>
            </p:nvSpPr>
            <p:spPr>
              <a:xfrm>
                <a:off x="548639" y="3771461"/>
                <a:ext cx="526443" cy="475488"/>
              </a:xfrm>
              <a:prstGeom prst="rect">
                <a:avLst/>
              </a:prstGeom>
              <a:solidFill>
                <a:schemeClr val="bg1"/>
              </a:solidFill>
              <a:ln w="50800" cmpd="thickThi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200" b="1" dirty="0">
                    <a:solidFill>
                      <a:schemeClr val="accent1"/>
                    </a:solidFill>
                  </a:rPr>
                  <a:t>26</a:t>
                </a:r>
              </a:p>
            </p:txBody>
          </p:sp>
        </p:grpSp>
        <p:grpSp>
          <p:nvGrpSpPr>
            <p:cNvPr id="5" name="Group 4"/>
            <p:cNvGrpSpPr/>
            <p:nvPr/>
          </p:nvGrpSpPr>
          <p:grpSpPr>
            <a:xfrm>
              <a:off x="548640" y="2810907"/>
              <a:ext cx="7665781" cy="355869"/>
              <a:chOff x="598142" y="3681572"/>
              <a:chExt cx="7665781" cy="355869"/>
            </a:xfrm>
          </p:grpSpPr>
          <p:sp>
            <p:nvSpPr>
              <p:cNvPr id="12" name="TextBox 11">
                <a:extLst>
                  <a:ext uri="{FF2B5EF4-FFF2-40B4-BE49-F238E27FC236}">
                    <a16:creationId xmlns:a16="http://schemas.microsoft.com/office/drawing/2014/main" id="{3E65ED09-0860-134C-B14A-4B954918A9BE}"/>
                  </a:ext>
                </a:extLst>
              </p:cNvPr>
              <p:cNvSpPr txBox="1"/>
              <p:nvPr/>
            </p:nvSpPr>
            <p:spPr>
              <a:xfrm>
                <a:off x="1085386" y="3709780"/>
                <a:ext cx="7178537" cy="276999"/>
              </a:xfrm>
              <a:prstGeom prst="rect">
                <a:avLst/>
              </a:prstGeom>
              <a:noFill/>
            </p:spPr>
            <p:txBody>
              <a:bodyPr wrap="square" rtlCol="0">
                <a:spAutoFit/>
              </a:bodyPr>
              <a:lstStyle/>
              <a:p>
                <a:r>
                  <a:rPr lang="en-US" sz="1200" dirty="0"/>
                  <a:t>Alterra procedural overview</a:t>
                </a:r>
              </a:p>
            </p:txBody>
          </p:sp>
          <p:sp>
            <p:nvSpPr>
              <p:cNvPr id="13" name="Rectangle 12">
                <a:extLst>
                  <a:ext uri="{FF2B5EF4-FFF2-40B4-BE49-F238E27FC236}">
                    <a16:creationId xmlns:a16="http://schemas.microsoft.com/office/drawing/2014/main" id="{3F3CC0AD-D485-D146-B4C1-9EC23103DB63}"/>
                  </a:ext>
                </a:extLst>
              </p:cNvPr>
              <p:cNvSpPr/>
              <p:nvPr/>
            </p:nvSpPr>
            <p:spPr>
              <a:xfrm>
                <a:off x="598142" y="3681572"/>
                <a:ext cx="499249" cy="355869"/>
              </a:xfrm>
              <a:prstGeom prst="rect">
                <a:avLst/>
              </a:prstGeom>
              <a:solidFill>
                <a:schemeClr val="bg1"/>
              </a:solidFill>
              <a:ln w="50800" cmpd="thickThi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200" b="1" dirty="0">
                    <a:solidFill>
                      <a:schemeClr val="accent1"/>
                    </a:solidFill>
                  </a:rPr>
                  <a:t>45</a:t>
                </a:r>
              </a:p>
            </p:txBody>
          </p:sp>
        </p:grpSp>
        <p:grpSp>
          <p:nvGrpSpPr>
            <p:cNvPr id="26" name="Group 25"/>
            <p:cNvGrpSpPr/>
            <p:nvPr/>
          </p:nvGrpSpPr>
          <p:grpSpPr>
            <a:xfrm>
              <a:off x="548640" y="3229983"/>
              <a:ext cx="7665781" cy="355869"/>
              <a:chOff x="598142" y="4162012"/>
              <a:chExt cx="7665781" cy="355869"/>
            </a:xfrm>
          </p:grpSpPr>
          <p:sp>
            <p:nvSpPr>
              <p:cNvPr id="22" name="TextBox 21">
                <a:extLst>
                  <a:ext uri="{FF2B5EF4-FFF2-40B4-BE49-F238E27FC236}">
                    <a16:creationId xmlns:a16="http://schemas.microsoft.com/office/drawing/2014/main" id="{B64C5019-11C2-D846-8473-CAD3A93C063B}"/>
                  </a:ext>
                </a:extLst>
              </p:cNvPr>
              <p:cNvSpPr txBox="1"/>
              <p:nvPr/>
            </p:nvSpPr>
            <p:spPr>
              <a:xfrm>
                <a:off x="1085386" y="4190220"/>
                <a:ext cx="7178537" cy="276999"/>
              </a:xfrm>
              <a:prstGeom prst="rect">
                <a:avLst/>
              </a:prstGeom>
              <a:noFill/>
            </p:spPr>
            <p:txBody>
              <a:bodyPr wrap="square" rtlCol="0">
                <a:spAutoFit/>
              </a:bodyPr>
              <a:lstStyle/>
              <a:p>
                <a:r>
                  <a:rPr lang="en-US" sz="1200" dirty="0"/>
                  <a:t>Alterra troubleshooting</a:t>
                </a:r>
              </a:p>
            </p:txBody>
          </p:sp>
          <p:sp>
            <p:nvSpPr>
              <p:cNvPr id="23" name="Rectangle 22">
                <a:extLst>
                  <a:ext uri="{FF2B5EF4-FFF2-40B4-BE49-F238E27FC236}">
                    <a16:creationId xmlns:a16="http://schemas.microsoft.com/office/drawing/2014/main" id="{BD97838C-8214-DD48-BA68-BA8A9EA29E02}"/>
                  </a:ext>
                </a:extLst>
              </p:cNvPr>
              <p:cNvSpPr/>
              <p:nvPr/>
            </p:nvSpPr>
            <p:spPr>
              <a:xfrm>
                <a:off x="598142" y="4162012"/>
                <a:ext cx="499249" cy="355869"/>
              </a:xfrm>
              <a:prstGeom prst="rect">
                <a:avLst/>
              </a:prstGeom>
              <a:solidFill>
                <a:schemeClr val="bg1"/>
              </a:solidFill>
              <a:ln w="50800" cmpd="thickThi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200" b="1" dirty="0">
                    <a:solidFill>
                      <a:schemeClr val="accent1"/>
                    </a:solidFill>
                  </a:rPr>
                  <a:t>75</a:t>
                </a:r>
              </a:p>
            </p:txBody>
          </p:sp>
        </p:grpSp>
        <p:grpSp>
          <p:nvGrpSpPr>
            <p:cNvPr id="27" name="Group 26"/>
            <p:cNvGrpSpPr/>
            <p:nvPr/>
          </p:nvGrpSpPr>
          <p:grpSpPr>
            <a:xfrm>
              <a:off x="548640" y="3649059"/>
              <a:ext cx="7665781" cy="355869"/>
              <a:chOff x="598142" y="4611875"/>
              <a:chExt cx="7665781" cy="355869"/>
            </a:xfrm>
          </p:grpSpPr>
          <p:sp>
            <p:nvSpPr>
              <p:cNvPr id="24" name="TextBox 23">
                <a:extLst>
                  <a:ext uri="{FF2B5EF4-FFF2-40B4-BE49-F238E27FC236}">
                    <a16:creationId xmlns:a16="http://schemas.microsoft.com/office/drawing/2014/main" id="{B64C5019-11C2-D846-8473-CAD3A93C063B}"/>
                  </a:ext>
                </a:extLst>
              </p:cNvPr>
              <p:cNvSpPr txBox="1"/>
              <p:nvPr/>
            </p:nvSpPr>
            <p:spPr>
              <a:xfrm>
                <a:off x="1085386" y="4640083"/>
                <a:ext cx="7178537" cy="299199"/>
              </a:xfrm>
              <a:prstGeom prst="rect">
                <a:avLst/>
              </a:prstGeom>
              <a:noFill/>
            </p:spPr>
            <p:txBody>
              <a:bodyPr wrap="square" rtlCol="0">
                <a:spAutoFit/>
              </a:bodyPr>
              <a:lstStyle/>
              <a:p>
                <a:r>
                  <a:rPr lang="en-US" sz="1200" dirty="0"/>
                  <a:t>SAPIEN 3 Pulmonic delivery system procedural overview</a:t>
                </a:r>
              </a:p>
            </p:txBody>
          </p:sp>
          <p:sp>
            <p:nvSpPr>
              <p:cNvPr id="25" name="Rectangle 24">
                <a:extLst>
                  <a:ext uri="{FF2B5EF4-FFF2-40B4-BE49-F238E27FC236}">
                    <a16:creationId xmlns:a16="http://schemas.microsoft.com/office/drawing/2014/main" id="{BD97838C-8214-DD48-BA68-BA8A9EA29E02}"/>
                  </a:ext>
                </a:extLst>
              </p:cNvPr>
              <p:cNvSpPr/>
              <p:nvPr/>
            </p:nvSpPr>
            <p:spPr>
              <a:xfrm>
                <a:off x="598142" y="4611875"/>
                <a:ext cx="499249" cy="355869"/>
              </a:xfrm>
              <a:prstGeom prst="rect">
                <a:avLst/>
              </a:prstGeom>
              <a:solidFill>
                <a:schemeClr val="bg1"/>
              </a:solidFill>
              <a:ln w="50800" cmpd="thickThi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200" b="1" dirty="0">
                    <a:solidFill>
                      <a:schemeClr val="accent1"/>
                    </a:solidFill>
                  </a:rPr>
                  <a:t>81</a:t>
                </a:r>
              </a:p>
            </p:txBody>
          </p:sp>
        </p:grpSp>
        <p:grpSp>
          <p:nvGrpSpPr>
            <p:cNvPr id="28" name="Group 27"/>
            <p:cNvGrpSpPr/>
            <p:nvPr/>
          </p:nvGrpSpPr>
          <p:grpSpPr>
            <a:xfrm>
              <a:off x="548640" y="4068135"/>
              <a:ext cx="7665781" cy="355869"/>
              <a:chOff x="598142" y="4611875"/>
              <a:chExt cx="7665781" cy="355869"/>
            </a:xfrm>
          </p:grpSpPr>
          <p:sp>
            <p:nvSpPr>
              <p:cNvPr id="29" name="TextBox 28">
                <a:extLst>
                  <a:ext uri="{FF2B5EF4-FFF2-40B4-BE49-F238E27FC236}">
                    <a16:creationId xmlns:a16="http://schemas.microsoft.com/office/drawing/2014/main" id="{B64C5019-11C2-D846-8473-CAD3A93C063B}"/>
                  </a:ext>
                </a:extLst>
              </p:cNvPr>
              <p:cNvSpPr txBox="1"/>
              <p:nvPr/>
            </p:nvSpPr>
            <p:spPr>
              <a:xfrm>
                <a:off x="1085386" y="4640083"/>
                <a:ext cx="7178537" cy="276999"/>
              </a:xfrm>
              <a:prstGeom prst="rect">
                <a:avLst/>
              </a:prstGeom>
              <a:noFill/>
            </p:spPr>
            <p:txBody>
              <a:bodyPr wrap="square" rtlCol="0">
                <a:spAutoFit/>
              </a:bodyPr>
              <a:lstStyle/>
              <a:p>
                <a:r>
                  <a:rPr lang="en-US" sz="1200" dirty="0"/>
                  <a:t>Intra-procedural considerations</a:t>
                </a:r>
              </a:p>
            </p:txBody>
          </p:sp>
          <p:sp>
            <p:nvSpPr>
              <p:cNvPr id="30" name="Rectangle 29">
                <a:extLst>
                  <a:ext uri="{FF2B5EF4-FFF2-40B4-BE49-F238E27FC236}">
                    <a16:creationId xmlns:a16="http://schemas.microsoft.com/office/drawing/2014/main" id="{BD97838C-8214-DD48-BA68-BA8A9EA29E02}"/>
                  </a:ext>
                </a:extLst>
              </p:cNvPr>
              <p:cNvSpPr/>
              <p:nvPr/>
            </p:nvSpPr>
            <p:spPr>
              <a:xfrm>
                <a:off x="598142" y="4611875"/>
                <a:ext cx="499249" cy="355869"/>
              </a:xfrm>
              <a:prstGeom prst="rect">
                <a:avLst/>
              </a:prstGeom>
              <a:solidFill>
                <a:schemeClr val="bg1"/>
              </a:solidFill>
              <a:ln w="50800" cmpd="thickThi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a:solidFill>
                      <a:schemeClr val="accent1"/>
                    </a:solidFill>
                  </a:rPr>
                  <a:t>103</a:t>
                </a:r>
              </a:p>
            </p:txBody>
          </p:sp>
        </p:grpSp>
        <p:grpSp>
          <p:nvGrpSpPr>
            <p:cNvPr id="11" name="Group 10">
              <a:extLst>
                <a:ext uri="{FF2B5EF4-FFF2-40B4-BE49-F238E27FC236}">
                  <a16:creationId xmlns:a16="http://schemas.microsoft.com/office/drawing/2014/main" id="{387707C2-F11D-47FF-F983-37880DF63DAE}"/>
                </a:ext>
              </a:extLst>
            </p:cNvPr>
            <p:cNvGrpSpPr/>
            <p:nvPr/>
          </p:nvGrpSpPr>
          <p:grpSpPr>
            <a:xfrm>
              <a:off x="548640" y="4487211"/>
              <a:ext cx="7665781" cy="355869"/>
              <a:chOff x="548639" y="2195583"/>
              <a:chExt cx="8083338" cy="475488"/>
            </a:xfrm>
          </p:grpSpPr>
          <p:sp>
            <p:nvSpPr>
              <p:cNvPr id="31" name="TextBox 30">
                <a:extLst>
                  <a:ext uri="{FF2B5EF4-FFF2-40B4-BE49-F238E27FC236}">
                    <a16:creationId xmlns:a16="http://schemas.microsoft.com/office/drawing/2014/main" id="{72AF2D75-CA93-B3AC-5198-9526E182A3DB}"/>
                  </a:ext>
                </a:extLst>
              </p:cNvPr>
              <p:cNvSpPr txBox="1"/>
              <p:nvPr/>
            </p:nvSpPr>
            <p:spPr>
              <a:xfrm>
                <a:off x="1062423" y="2233273"/>
                <a:ext cx="7569554" cy="370107"/>
              </a:xfrm>
              <a:prstGeom prst="rect">
                <a:avLst/>
              </a:prstGeom>
              <a:noFill/>
            </p:spPr>
            <p:txBody>
              <a:bodyPr wrap="square" rtlCol="0">
                <a:spAutoFit/>
              </a:bodyPr>
              <a:lstStyle/>
              <a:p>
                <a:r>
                  <a:rPr lang="en-US" sz="1200" dirty="0"/>
                  <a:t>Complications</a:t>
                </a:r>
              </a:p>
            </p:txBody>
          </p:sp>
          <p:sp>
            <p:nvSpPr>
              <p:cNvPr id="32" name="Rectangle 31">
                <a:extLst>
                  <a:ext uri="{FF2B5EF4-FFF2-40B4-BE49-F238E27FC236}">
                    <a16:creationId xmlns:a16="http://schemas.microsoft.com/office/drawing/2014/main" id="{9BC24A75-8651-1FF6-2080-97A5283135B6}"/>
                  </a:ext>
                </a:extLst>
              </p:cNvPr>
              <p:cNvSpPr/>
              <p:nvPr/>
            </p:nvSpPr>
            <p:spPr>
              <a:xfrm>
                <a:off x="548639" y="2195583"/>
                <a:ext cx="526443" cy="475488"/>
              </a:xfrm>
              <a:prstGeom prst="rect">
                <a:avLst/>
              </a:prstGeom>
              <a:solidFill>
                <a:schemeClr val="bg1"/>
              </a:solidFill>
              <a:ln w="50800" cmpd="thickThi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200" b="1" dirty="0">
                    <a:solidFill>
                      <a:schemeClr val="accent1"/>
                    </a:solidFill>
                  </a:rPr>
                  <a:t>105</a:t>
                </a:r>
              </a:p>
            </p:txBody>
          </p:sp>
        </p:grpSp>
      </p:grpSp>
      <p:sp>
        <p:nvSpPr>
          <p:cNvPr id="35" name="Slide Number Placeholder 34">
            <a:extLst>
              <a:ext uri="{FF2B5EF4-FFF2-40B4-BE49-F238E27FC236}">
                <a16:creationId xmlns:a16="http://schemas.microsoft.com/office/drawing/2014/main" id="{943ED951-02B4-8293-3FAC-35B3BFB29F28}"/>
              </a:ext>
            </a:extLst>
          </p:cNvPr>
          <p:cNvSpPr>
            <a:spLocks noGrp="1"/>
          </p:cNvSpPr>
          <p:nvPr>
            <p:ph type="sldNum" sz="quarter" idx="12"/>
          </p:nvPr>
        </p:nvSpPr>
        <p:spPr/>
        <p:txBody>
          <a:bodyPr/>
          <a:lstStyle/>
          <a:p>
            <a:fld id="{CDBA9528-BCFE-1E43-A37D-912FF3C527A6}" type="slidenum">
              <a:rPr lang="en-US" smtClean="0"/>
              <a:pPr/>
              <a:t>2</a:t>
            </a:fld>
            <a:endParaRPr lang="en-US" dirty="0"/>
          </a:p>
        </p:txBody>
      </p:sp>
    </p:spTree>
    <p:custDataLst>
      <p:tags r:id="rId1"/>
    </p:custDataLst>
    <p:extLst>
      <p:ext uri="{BB962C8B-B14F-4D97-AF65-F5344CB8AC3E}">
        <p14:creationId xmlns:p14="http://schemas.microsoft.com/office/powerpoint/2010/main" val="186652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B616DFF1-C9D5-E6ED-413A-680565F054E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1219" r="6049" b="34578"/>
          <a:stretch/>
        </p:blipFill>
        <p:spPr bwMode="auto">
          <a:xfrm>
            <a:off x="1286896" y="869615"/>
            <a:ext cx="7489211" cy="1533610"/>
          </a:xfrm>
          <a:prstGeom prst="rect">
            <a:avLst/>
          </a:prstGeom>
          <a:noFill/>
          <a:effectLst>
            <a:outerShdw blurRad="190500" sx="102000" sy="102000" algn="ctr" rotWithShape="0">
              <a:prstClr val="black">
                <a:alpha val="20000"/>
              </a:prstClr>
            </a:outerShdw>
          </a:effectLst>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980D9A18-DC0D-8D3F-1D92-2AB78AC22885}"/>
              </a:ext>
            </a:extLst>
          </p:cNvPr>
          <p:cNvGrpSpPr/>
          <p:nvPr/>
        </p:nvGrpSpPr>
        <p:grpSpPr>
          <a:xfrm>
            <a:off x="1667122" y="1769413"/>
            <a:ext cx="2620151" cy="2922021"/>
            <a:chOff x="2058178" y="1769413"/>
            <a:chExt cx="2620151" cy="2922021"/>
          </a:xfrm>
        </p:grpSpPr>
        <p:sp>
          <p:nvSpPr>
            <p:cNvPr id="9" name="Isosceles Triangle 8">
              <a:extLst>
                <a:ext uri="{FF2B5EF4-FFF2-40B4-BE49-F238E27FC236}">
                  <a16:creationId xmlns:a16="http://schemas.microsoft.com/office/drawing/2014/main" id="{35678CDF-642F-27F5-8F6D-E6CE16F0BA5D}"/>
                </a:ext>
              </a:extLst>
            </p:cNvPr>
            <p:cNvSpPr/>
            <p:nvPr/>
          </p:nvSpPr>
          <p:spPr>
            <a:xfrm>
              <a:off x="2497189" y="1769413"/>
              <a:ext cx="1729789" cy="617384"/>
            </a:xfrm>
            <a:prstGeom prst="triangle">
              <a:avLst/>
            </a:prstGeom>
            <a:gradFill flip="none" rotWithShape="1">
              <a:gsLst>
                <a:gs pos="52000">
                  <a:schemeClr val="accent2">
                    <a:lumMod val="40000"/>
                    <a:lumOff val="60000"/>
                  </a:schemeClr>
                </a:gs>
                <a:gs pos="0">
                  <a:schemeClr val="accent6"/>
                </a:gs>
                <a:gs pos="100000">
                  <a:schemeClr val="accent2">
                    <a:lumMod val="6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59161E42-CE6B-CE39-A6E9-003E0E1E2EBA}"/>
                </a:ext>
              </a:extLst>
            </p:cNvPr>
            <p:cNvSpPr/>
            <p:nvPr/>
          </p:nvSpPr>
          <p:spPr>
            <a:xfrm>
              <a:off x="2058178" y="2071283"/>
              <a:ext cx="2620151" cy="2620151"/>
            </a:xfrm>
            <a:prstGeom prst="ellipse">
              <a:avLst/>
            </a:prstGeom>
            <a:solidFill>
              <a:schemeClr val="accent2">
                <a:lumMod val="20000"/>
                <a:lumOff val="80000"/>
              </a:schemeClr>
            </a:solidFill>
            <a:ln w="38100">
              <a:solidFill>
                <a:schemeClr val="bg1"/>
              </a:solidFill>
            </a:ln>
            <a:effectLst>
              <a:outerShdw blurRad="254000" dir="2700000" algn="tl"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p:txBody>
          <a:bodyPr/>
          <a:lstStyle/>
          <a:p>
            <a:r>
              <a:rPr lang="en-US" dirty="0"/>
              <a:t>SAPIEN 3 Pulmonic delivery system – Inline sheath</a:t>
            </a:r>
          </a:p>
        </p:txBody>
      </p:sp>
      <p:pic>
        <p:nvPicPr>
          <p:cNvPr id="5" name="Content Placeholder 4"/>
          <p:cNvPicPr>
            <a:picLocks noGrp="1" noChangeAspect="1"/>
          </p:cNvPicPr>
          <p:nvPr>
            <p:ph idx="1"/>
          </p:nvPr>
        </p:nvPicPr>
        <p:blipFill rotWithShape="1">
          <a:blip r:embed="rId4">
            <a:extLst>
              <a:ext uri="{28A0092B-C50C-407E-A947-70E740481C1C}">
                <a14:useLocalDpi xmlns:a14="http://schemas.microsoft.com/office/drawing/2010/main" val="0"/>
              </a:ext>
            </a:extLst>
          </a:blip>
          <a:srcRect l="18851" t="28229" r="11782" b="33675"/>
          <a:stretch/>
        </p:blipFill>
        <p:spPr>
          <a:xfrm>
            <a:off x="1594672" y="2571751"/>
            <a:ext cx="4285397" cy="1323833"/>
          </a:xfrm>
          <a:prstGeom prst="rect">
            <a:avLst/>
          </a:prstGeom>
          <a:noFill/>
          <a:effectLst>
            <a:outerShdw blurRad="50800" dist="38100" dir="5400000" algn="t" rotWithShape="0">
              <a:prstClr val="black">
                <a:alpha val="40000"/>
              </a:prstClr>
            </a:outerShdw>
          </a:effectLst>
        </p:spPr>
      </p:pic>
      <p:grpSp>
        <p:nvGrpSpPr>
          <p:cNvPr id="14" name="Group 13"/>
          <p:cNvGrpSpPr/>
          <p:nvPr/>
        </p:nvGrpSpPr>
        <p:grpSpPr>
          <a:xfrm>
            <a:off x="1718121" y="3471761"/>
            <a:ext cx="2730977" cy="768029"/>
            <a:chOff x="914405" y="2451722"/>
            <a:chExt cx="5208721" cy="847340"/>
          </a:xfrm>
        </p:grpSpPr>
        <p:sp>
          <p:nvSpPr>
            <p:cNvPr id="15" name="TextBox 14"/>
            <p:cNvSpPr txBox="1"/>
            <p:nvPr/>
          </p:nvSpPr>
          <p:spPr>
            <a:xfrm>
              <a:off x="2499193" y="2840658"/>
              <a:ext cx="2082680" cy="458404"/>
            </a:xfrm>
            <a:prstGeom prst="rect">
              <a:avLst/>
            </a:prstGeom>
            <a:noFill/>
          </p:spPr>
          <p:txBody>
            <a:bodyPr wrap="none" rtlCol="0">
              <a:spAutoFit/>
            </a:bodyPr>
            <a:lstStyle/>
            <a:p>
              <a:pPr algn="ctr" defTabSz="914355">
                <a:defRPr/>
              </a:pPr>
              <a:r>
                <a:rPr lang="en-US" sz="1050" kern="0" dirty="0"/>
                <a:t>10 cm </a:t>
              </a:r>
              <a:br>
                <a:rPr lang="en-US" sz="1050" kern="0" dirty="0"/>
              </a:br>
              <a:r>
                <a:rPr lang="en-US" sz="1050" kern="0" dirty="0"/>
                <a:t>effective length</a:t>
              </a:r>
              <a:endParaRPr lang="en-US" sz="1050" kern="0" baseline="30000" dirty="0"/>
            </a:p>
          </p:txBody>
        </p:sp>
        <p:sp>
          <p:nvSpPr>
            <p:cNvPr id="16" name="Left Brace 15"/>
            <p:cNvSpPr/>
            <p:nvPr/>
          </p:nvSpPr>
          <p:spPr>
            <a:xfrm rot="16200000" flipV="1">
              <a:off x="3324298" y="41829"/>
              <a:ext cx="388936" cy="5208721"/>
            </a:xfrm>
            <a:prstGeom prst="leftBrace">
              <a:avLst>
                <a:gd name="adj1" fmla="val 39153"/>
                <a:gd name="adj2" fmla="val 50964"/>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sp>
        <p:nvSpPr>
          <p:cNvPr id="17" name="TextBox 16"/>
          <p:cNvSpPr txBox="1"/>
          <p:nvPr/>
        </p:nvSpPr>
        <p:spPr>
          <a:xfrm>
            <a:off x="764674" y="2164725"/>
            <a:ext cx="1234224" cy="577081"/>
          </a:xfrm>
          <a:prstGeom prst="rect">
            <a:avLst/>
          </a:prstGeom>
          <a:noFill/>
        </p:spPr>
        <p:txBody>
          <a:bodyPr wrap="square" lIns="91440" tIns="45720" rIns="91440" bIns="45720" rtlCol="0" anchor="t">
            <a:spAutoFit/>
          </a:bodyPr>
          <a:lstStyle/>
          <a:p>
            <a:r>
              <a:rPr lang="en-US" sz="1050" dirty="0"/>
              <a:t>25.5Fr / 8.5 mm </a:t>
            </a:r>
            <a:br>
              <a:rPr lang="en-US" sz="1050" dirty="0"/>
            </a:br>
            <a:r>
              <a:rPr lang="en-US" sz="1050" dirty="0"/>
              <a:t>outer diameter </a:t>
            </a:r>
            <a:br>
              <a:rPr lang="en-US" sz="1050" dirty="0"/>
            </a:br>
            <a:r>
              <a:rPr lang="en-US" sz="1050" dirty="0"/>
              <a:t>(all sizes)</a:t>
            </a:r>
          </a:p>
        </p:txBody>
      </p:sp>
      <p:sp>
        <p:nvSpPr>
          <p:cNvPr id="10" name="TextBox 9"/>
          <p:cNvSpPr txBox="1"/>
          <p:nvPr/>
        </p:nvSpPr>
        <p:spPr>
          <a:xfrm>
            <a:off x="5264543" y="2166861"/>
            <a:ext cx="1483920" cy="253916"/>
          </a:xfrm>
          <a:prstGeom prst="rect">
            <a:avLst/>
          </a:prstGeom>
          <a:noFill/>
        </p:spPr>
        <p:txBody>
          <a:bodyPr wrap="square" rtlCol="0">
            <a:spAutoFit/>
          </a:bodyPr>
          <a:lstStyle/>
          <a:p>
            <a:pPr algn="ctr"/>
            <a:r>
              <a:rPr lang="en-US" sz="1050" dirty="0"/>
              <a:t>Flush port</a:t>
            </a:r>
          </a:p>
        </p:txBody>
      </p:sp>
      <p:cxnSp>
        <p:nvCxnSpPr>
          <p:cNvPr id="12" name="Connector: Elbow 11">
            <a:extLst>
              <a:ext uri="{FF2B5EF4-FFF2-40B4-BE49-F238E27FC236}">
                <a16:creationId xmlns:a16="http://schemas.microsoft.com/office/drawing/2014/main" id="{73281DBD-27B8-0454-1222-B82DD42FC506}"/>
              </a:ext>
            </a:extLst>
          </p:cNvPr>
          <p:cNvCxnSpPr>
            <a:cxnSpLocks/>
          </p:cNvCxnSpPr>
          <p:nvPr/>
        </p:nvCxnSpPr>
        <p:spPr>
          <a:xfrm rot="16200000" flipV="1">
            <a:off x="1771203" y="2364295"/>
            <a:ext cx="838442" cy="705996"/>
          </a:xfrm>
          <a:prstGeom prst="bentConnector3">
            <a:avLst>
              <a:gd name="adj1" fmla="val 99385"/>
            </a:avLst>
          </a:prstGeom>
          <a:noFill/>
          <a:ln w="15875" cap="flat" cmpd="sng" algn="ctr">
            <a:solidFill>
              <a:schemeClr val="accent1"/>
            </a:solidFill>
            <a:prstDash val="solid"/>
            <a:round/>
            <a:headEnd type="oval" w="med" len="med"/>
            <a:tailEnd type="none" w="med" len="med"/>
          </a:ln>
          <a:effectLst/>
        </p:spPr>
      </p:cxnSp>
      <p:cxnSp>
        <p:nvCxnSpPr>
          <p:cNvPr id="21" name="Connector: Elbow 20">
            <a:extLst>
              <a:ext uri="{FF2B5EF4-FFF2-40B4-BE49-F238E27FC236}">
                <a16:creationId xmlns:a16="http://schemas.microsoft.com/office/drawing/2014/main" id="{CB85E07D-60C0-B873-59FD-5B32530B5AE6}"/>
              </a:ext>
            </a:extLst>
          </p:cNvPr>
          <p:cNvCxnSpPr>
            <a:cxnSpLocks/>
          </p:cNvCxnSpPr>
          <p:nvPr/>
        </p:nvCxnSpPr>
        <p:spPr>
          <a:xfrm flipV="1">
            <a:off x="5319435" y="2298072"/>
            <a:ext cx="347322" cy="349544"/>
          </a:xfrm>
          <a:prstGeom prst="bentConnector3">
            <a:avLst>
              <a:gd name="adj1" fmla="val 803"/>
            </a:avLst>
          </a:prstGeom>
          <a:noFill/>
          <a:ln w="15875" cap="flat" cmpd="sng" algn="ctr">
            <a:solidFill>
              <a:schemeClr val="accent1"/>
            </a:solidFill>
            <a:prstDash val="solid"/>
            <a:round/>
            <a:headEnd type="oval" w="med" len="med"/>
            <a:tailEnd type="none" w="med" len="med"/>
          </a:ln>
          <a:effectLst/>
        </p:spPr>
      </p:cxnSp>
      <p:grpSp>
        <p:nvGrpSpPr>
          <p:cNvPr id="13" name="Group 12">
            <a:extLst>
              <a:ext uri="{FF2B5EF4-FFF2-40B4-BE49-F238E27FC236}">
                <a16:creationId xmlns:a16="http://schemas.microsoft.com/office/drawing/2014/main" id="{405D1638-35D8-D526-D38F-657149783A4E}"/>
              </a:ext>
            </a:extLst>
          </p:cNvPr>
          <p:cNvGrpSpPr/>
          <p:nvPr/>
        </p:nvGrpSpPr>
        <p:grpSpPr>
          <a:xfrm>
            <a:off x="6231986" y="3021815"/>
            <a:ext cx="2122305" cy="594687"/>
            <a:chOff x="6231986" y="3021815"/>
            <a:chExt cx="2122305" cy="594687"/>
          </a:xfrm>
        </p:grpSpPr>
        <p:grpSp>
          <p:nvGrpSpPr>
            <p:cNvPr id="4" name="Group 3">
              <a:extLst>
                <a:ext uri="{FF2B5EF4-FFF2-40B4-BE49-F238E27FC236}">
                  <a16:creationId xmlns:a16="http://schemas.microsoft.com/office/drawing/2014/main" id="{53D5CC5E-5648-6339-FC82-4B668290DDE4}"/>
                </a:ext>
              </a:extLst>
            </p:cNvPr>
            <p:cNvGrpSpPr/>
            <p:nvPr/>
          </p:nvGrpSpPr>
          <p:grpSpPr>
            <a:xfrm>
              <a:off x="6231986" y="3021815"/>
              <a:ext cx="511695" cy="511210"/>
              <a:chOff x="6550298" y="1216452"/>
              <a:chExt cx="511695" cy="511210"/>
            </a:xfrm>
          </p:grpSpPr>
          <p:sp>
            <p:nvSpPr>
              <p:cNvPr id="6" name="Rounded Rectangle 5">
                <a:extLst>
                  <a:ext uri="{FF2B5EF4-FFF2-40B4-BE49-F238E27FC236}">
                    <a16:creationId xmlns:a16="http://schemas.microsoft.com/office/drawing/2014/main" id="{9807EC1A-BE85-23AD-5326-188A3B3C4EE3}"/>
                  </a:ext>
                </a:extLst>
              </p:cNvPr>
              <p:cNvSpPr/>
              <p:nvPr/>
            </p:nvSpPr>
            <p:spPr>
              <a:xfrm>
                <a:off x="6550298" y="1216452"/>
                <a:ext cx="511695" cy="511210"/>
              </a:xfrm>
              <a:prstGeom prst="roundRect">
                <a:avLst/>
              </a:prstGeom>
              <a:solidFill>
                <a:schemeClr val="accent3"/>
              </a:solidFill>
              <a:ln w="44450">
                <a:noFill/>
              </a:ln>
              <a:effectLst>
                <a:outerShdw blurRad="190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350" b="1" dirty="0"/>
              </a:p>
            </p:txBody>
          </p:sp>
          <p:sp>
            <p:nvSpPr>
              <p:cNvPr id="8" name="TextBox 7">
                <a:extLst>
                  <a:ext uri="{FF2B5EF4-FFF2-40B4-BE49-F238E27FC236}">
                    <a16:creationId xmlns:a16="http://schemas.microsoft.com/office/drawing/2014/main" id="{4F568A35-B0D8-BCCE-EE8F-E694117A00C8}"/>
                  </a:ext>
                </a:extLst>
              </p:cNvPr>
              <p:cNvSpPr txBox="1"/>
              <p:nvPr/>
            </p:nvSpPr>
            <p:spPr>
              <a:xfrm>
                <a:off x="6562907" y="1549525"/>
                <a:ext cx="395413" cy="115894"/>
              </a:xfrm>
              <a:prstGeom prst="rect">
                <a:avLst/>
              </a:prstGeom>
              <a:noFill/>
            </p:spPr>
            <p:txBody>
              <a:bodyPr wrap="square" lIns="0" tIns="0" rIns="0" bIns="0" rtlCol="0" anchor="ctr">
                <a:noAutofit/>
              </a:bodyPr>
              <a:lstStyle/>
              <a:p>
                <a:pPr algn="ctr"/>
                <a:r>
                  <a:rPr lang="en-US" sz="600" b="1" dirty="0">
                    <a:solidFill>
                      <a:schemeClr val="bg1"/>
                    </a:solidFill>
                  </a:rPr>
                  <a:t>NOTE</a:t>
                </a:r>
              </a:p>
            </p:txBody>
          </p:sp>
          <p:pic>
            <p:nvPicPr>
              <p:cNvPr id="11" name="Graphic 10">
                <a:extLst>
                  <a:ext uri="{FF2B5EF4-FFF2-40B4-BE49-F238E27FC236}">
                    <a16:creationId xmlns:a16="http://schemas.microsoft.com/office/drawing/2014/main" id="{82527C57-CEF5-70DA-6693-129B483493A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81642" y="1307034"/>
                <a:ext cx="157942" cy="199505"/>
              </a:xfrm>
              <a:prstGeom prst="rect">
                <a:avLst/>
              </a:prstGeom>
            </p:spPr>
          </p:pic>
        </p:grpSp>
        <p:sp>
          <p:nvSpPr>
            <p:cNvPr id="23" name="Rectangle 22">
              <a:extLst>
                <a:ext uri="{FF2B5EF4-FFF2-40B4-BE49-F238E27FC236}">
                  <a16:creationId xmlns:a16="http://schemas.microsoft.com/office/drawing/2014/main" id="{DD285745-F6F7-13FA-D072-2D73C224B7A9}"/>
                </a:ext>
              </a:extLst>
            </p:cNvPr>
            <p:cNvSpPr/>
            <p:nvPr/>
          </p:nvSpPr>
          <p:spPr>
            <a:xfrm>
              <a:off x="6645692" y="3021815"/>
              <a:ext cx="1708599" cy="594687"/>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0" rIns="91440" bIns="0" rtlCol="0" anchor="ctr">
              <a:noAutofit/>
            </a:bodyPr>
            <a:lstStyle/>
            <a:p>
              <a:pPr marL="0" lvl="2"/>
              <a:r>
                <a:rPr lang="en-US" sz="800" dirty="0">
                  <a:solidFill>
                    <a:schemeClr val="accent6"/>
                  </a:solidFill>
                  <a:ea typeface="ＭＳ Ｐゴシック" pitchFamily="34" charset="-128"/>
                </a:rPr>
                <a:t>The inline sheath does not come off the delivery system. Shown separate for illustrative purposes.</a:t>
              </a:r>
            </a:p>
          </p:txBody>
        </p:sp>
      </p:grpSp>
      <p:sp>
        <p:nvSpPr>
          <p:cNvPr id="28" name="Footer Placeholder 27">
            <a:extLst>
              <a:ext uri="{FF2B5EF4-FFF2-40B4-BE49-F238E27FC236}">
                <a16:creationId xmlns:a16="http://schemas.microsoft.com/office/drawing/2014/main" id="{569348B9-E3C7-28F1-097F-AE51185D7DF1}"/>
              </a:ext>
            </a:extLst>
          </p:cNvPr>
          <p:cNvSpPr>
            <a:spLocks noGrp="1"/>
          </p:cNvSpPr>
          <p:nvPr>
            <p:ph type="ftr" sz="quarter" idx="13"/>
          </p:nvPr>
        </p:nvSpPr>
        <p:spPr bwMode="gray">
          <a:xfrm>
            <a:off x="3950208" y="4965192"/>
            <a:ext cx="3108960" cy="182880"/>
          </a:xfrm>
          <a:prstGeom prst="rect">
            <a:avLst/>
          </a:prstGeom>
        </p:spPr>
        <p:txBody>
          <a:bodyPr vert="horz" lIns="0" tIns="0" rIns="0" bIns="0" rtlCol="0" anchor="ctr"/>
          <a:lstStyle>
            <a:defPPr>
              <a:defRPr lang="en-US"/>
            </a:defPPr>
            <a:lvl1pPr algn="l" rtl="0" fontAlgn="base">
              <a:spcBef>
                <a:spcPct val="0"/>
              </a:spcBef>
              <a:spcAft>
                <a:spcPct val="0"/>
              </a:spcAft>
              <a:defRPr sz="700" kern="1200">
                <a:solidFill>
                  <a:schemeClr val="accent6"/>
                </a:solidFill>
                <a:latin typeface="Arial" charset="0"/>
                <a:ea typeface="+mn-ea"/>
                <a:cs typeface="+mn-cs"/>
              </a:defRPr>
            </a:lvl1pPr>
            <a:lvl2pPr marL="342900" algn="l" rtl="0" fontAlgn="base">
              <a:spcBef>
                <a:spcPct val="0"/>
              </a:spcBef>
              <a:spcAft>
                <a:spcPct val="0"/>
              </a:spcAft>
              <a:defRPr kern="1200">
                <a:solidFill>
                  <a:schemeClr val="tx1"/>
                </a:solidFill>
                <a:latin typeface="Arial" charset="0"/>
                <a:ea typeface="+mn-ea"/>
                <a:cs typeface="+mn-cs"/>
              </a:defRPr>
            </a:lvl2pPr>
            <a:lvl3pPr marL="685800" algn="l" rtl="0" fontAlgn="base">
              <a:spcBef>
                <a:spcPct val="0"/>
              </a:spcBef>
              <a:spcAft>
                <a:spcPct val="0"/>
              </a:spcAft>
              <a:defRPr kern="1200">
                <a:solidFill>
                  <a:schemeClr val="tx1"/>
                </a:solidFill>
                <a:latin typeface="Arial" charset="0"/>
                <a:ea typeface="+mn-ea"/>
                <a:cs typeface="+mn-cs"/>
              </a:defRPr>
            </a:lvl3pPr>
            <a:lvl4pPr marL="1028700" algn="l" rtl="0" fontAlgn="base">
              <a:spcBef>
                <a:spcPct val="0"/>
              </a:spcBef>
              <a:spcAft>
                <a:spcPct val="0"/>
              </a:spcAft>
              <a:defRPr kern="1200">
                <a:solidFill>
                  <a:schemeClr val="tx1"/>
                </a:solidFill>
                <a:latin typeface="Arial" charset="0"/>
                <a:ea typeface="+mn-ea"/>
                <a:cs typeface="+mn-cs"/>
              </a:defRPr>
            </a:lvl4pPr>
            <a:lvl5pPr marL="1371600" algn="l" rtl="0" fontAlgn="base">
              <a:spcBef>
                <a:spcPct val="0"/>
              </a:spcBef>
              <a:spcAft>
                <a:spcPct val="0"/>
              </a:spcAft>
              <a:defRPr kern="1200">
                <a:solidFill>
                  <a:schemeClr val="tx1"/>
                </a:solidFill>
                <a:latin typeface="Arial" charset="0"/>
                <a:ea typeface="+mn-ea"/>
                <a:cs typeface="+mn-cs"/>
              </a:defRPr>
            </a:lvl5pPr>
            <a:lvl6pPr marL="1714500" algn="l" defTabSz="685800" rtl="0" eaLnBrk="1" latinLnBrk="0" hangingPunct="1">
              <a:defRPr kern="1200">
                <a:solidFill>
                  <a:schemeClr val="tx1"/>
                </a:solidFill>
                <a:latin typeface="Arial" charset="0"/>
                <a:ea typeface="+mn-ea"/>
                <a:cs typeface="+mn-cs"/>
              </a:defRPr>
            </a:lvl6pPr>
            <a:lvl7pPr marL="2057400" algn="l" defTabSz="685800" rtl="0" eaLnBrk="1" latinLnBrk="0" hangingPunct="1">
              <a:defRPr kern="1200">
                <a:solidFill>
                  <a:schemeClr val="tx1"/>
                </a:solidFill>
                <a:latin typeface="Arial" charset="0"/>
                <a:ea typeface="+mn-ea"/>
                <a:cs typeface="+mn-cs"/>
              </a:defRPr>
            </a:lvl7pPr>
            <a:lvl8pPr marL="2400300" algn="l" defTabSz="685800" rtl="0" eaLnBrk="1" latinLnBrk="0" hangingPunct="1">
              <a:defRPr kern="1200">
                <a:solidFill>
                  <a:schemeClr val="tx1"/>
                </a:solidFill>
                <a:latin typeface="Arial" charset="0"/>
                <a:ea typeface="+mn-ea"/>
                <a:cs typeface="+mn-cs"/>
              </a:defRPr>
            </a:lvl8pPr>
            <a:lvl9pPr marL="2743200" algn="l" defTabSz="685800" rtl="0" eaLnBrk="1" latinLnBrk="0" hangingPunct="1">
              <a:defRPr kern="1200">
                <a:solidFill>
                  <a:schemeClr val="tx1"/>
                </a:solidFill>
                <a:latin typeface="Arial" charset="0"/>
                <a:ea typeface="+mn-ea"/>
                <a:cs typeface="+mn-cs"/>
              </a:defRPr>
            </a:lvl9pPr>
          </a:lstStyle>
          <a:p>
            <a:r>
              <a:rPr lang="en-US"/>
              <a:t>DOC-0555472 Rev B</a:t>
            </a:r>
            <a:endParaRPr lang="en-US" dirty="0"/>
          </a:p>
        </p:txBody>
      </p:sp>
      <p:sp>
        <p:nvSpPr>
          <p:cNvPr id="35" name="Slide Number Placeholder 34">
            <a:extLst>
              <a:ext uri="{FF2B5EF4-FFF2-40B4-BE49-F238E27FC236}">
                <a16:creationId xmlns:a16="http://schemas.microsoft.com/office/drawing/2014/main" id="{0314A730-9DFF-66E7-E10E-DA2D5BDEDA25}"/>
              </a:ext>
            </a:extLst>
          </p:cNvPr>
          <p:cNvSpPr>
            <a:spLocks noGrp="1"/>
          </p:cNvSpPr>
          <p:nvPr>
            <p:ph type="sldNum" sz="quarter" idx="12"/>
          </p:nvPr>
        </p:nvSpPr>
        <p:spPr/>
        <p:txBody>
          <a:bodyPr/>
          <a:lstStyle/>
          <a:p>
            <a:fld id="{CDBA9528-BCFE-1E43-A37D-912FF3C527A6}" type="slidenum">
              <a:rPr lang="en-US" smtClean="0"/>
              <a:pPr/>
              <a:t>20</a:t>
            </a:fld>
            <a:endParaRPr lang="en-US" dirty="0"/>
          </a:p>
        </p:txBody>
      </p:sp>
    </p:spTree>
    <p:custDataLst>
      <p:tags r:id="rId1"/>
    </p:custDataLst>
    <p:extLst>
      <p:ext uri="{BB962C8B-B14F-4D97-AF65-F5344CB8AC3E}">
        <p14:creationId xmlns:p14="http://schemas.microsoft.com/office/powerpoint/2010/main" val="2582401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C5F99E-47A1-256F-9F40-3A2A0934C2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D65052-891B-FD74-A506-5E9EA9492C0A}"/>
              </a:ext>
            </a:extLst>
          </p:cNvPr>
          <p:cNvSpPr>
            <a:spLocks noGrp="1"/>
          </p:cNvSpPr>
          <p:nvPr>
            <p:ph type="title"/>
          </p:nvPr>
        </p:nvSpPr>
        <p:spPr/>
        <p:txBody>
          <a:bodyPr/>
          <a:lstStyle/>
          <a:p>
            <a:r>
              <a:rPr lang="en-US" dirty="0"/>
              <a:t>SAPIEN 3 Pulmonic delivery system – Dilators </a:t>
            </a:r>
          </a:p>
        </p:txBody>
      </p:sp>
      <p:sp>
        <p:nvSpPr>
          <p:cNvPr id="20" name="Left Brace 19">
            <a:extLst>
              <a:ext uri="{FF2B5EF4-FFF2-40B4-BE49-F238E27FC236}">
                <a16:creationId xmlns:a16="http://schemas.microsoft.com/office/drawing/2014/main" id="{7C6BD236-7CCE-69CD-6955-43EAFB62E62C}"/>
              </a:ext>
            </a:extLst>
          </p:cNvPr>
          <p:cNvSpPr/>
          <p:nvPr/>
        </p:nvSpPr>
        <p:spPr>
          <a:xfrm rot="16200000" flipV="1">
            <a:off x="3084136" y="459646"/>
            <a:ext cx="385578" cy="4948976"/>
          </a:xfrm>
          <a:prstGeom prst="leftBrace">
            <a:avLst>
              <a:gd name="adj1" fmla="val 21345"/>
              <a:gd name="adj2" fmla="val 50964"/>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sp>
        <p:nvSpPr>
          <p:cNvPr id="21" name="TextBox 20">
            <a:extLst>
              <a:ext uri="{FF2B5EF4-FFF2-40B4-BE49-F238E27FC236}">
                <a16:creationId xmlns:a16="http://schemas.microsoft.com/office/drawing/2014/main" id="{13F3CACE-32E0-97E5-82B7-A03B654F1EB7}"/>
              </a:ext>
            </a:extLst>
          </p:cNvPr>
          <p:cNvSpPr txBox="1"/>
          <p:nvPr/>
        </p:nvSpPr>
        <p:spPr>
          <a:xfrm>
            <a:off x="2880926" y="3106622"/>
            <a:ext cx="721671" cy="451406"/>
          </a:xfrm>
          <a:prstGeom prst="rect">
            <a:avLst/>
          </a:prstGeom>
          <a:noFill/>
        </p:spPr>
        <p:txBody>
          <a:bodyPr wrap="none" rtlCol="0">
            <a:spAutoFit/>
          </a:bodyPr>
          <a:lstStyle/>
          <a:p>
            <a:pPr algn="ctr" defTabSz="914355">
              <a:defRPr/>
            </a:pPr>
            <a:r>
              <a:rPr lang="en-US" sz="1400" kern="0" dirty="0"/>
              <a:t>40 cm </a:t>
            </a:r>
            <a:br>
              <a:rPr lang="en-US" sz="1400" kern="0" dirty="0"/>
            </a:br>
            <a:endParaRPr lang="en-US" sz="1400" kern="0" baseline="30000" dirty="0"/>
          </a:p>
        </p:txBody>
      </p:sp>
      <p:pic>
        <p:nvPicPr>
          <p:cNvPr id="2050" name="BF7FE889-4831-47B0-9C5E-AC7C3B575A53" descr="image001">
            <a:extLst>
              <a:ext uri="{FF2B5EF4-FFF2-40B4-BE49-F238E27FC236}">
                <a16:creationId xmlns:a16="http://schemas.microsoft.com/office/drawing/2014/main" id="{4FC0F98B-273E-6C59-9AE4-FB5A8B65976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131" t="42323" b="45923"/>
          <a:stretch/>
        </p:blipFill>
        <p:spPr bwMode="auto">
          <a:xfrm>
            <a:off x="540199" y="2351784"/>
            <a:ext cx="6548546" cy="492404"/>
          </a:xfrm>
          <a:prstGeom prst="rect">
            <a:avLst/>
          </a:prstGeom>
          <a:noFill/>
          <a:effectLst>
            <a:outerShdw blurRad="190500" sx="102000" sy="102000" algn="ctr" rotWithShape="0">
              <a:prstClr val="black">
                <a:alpha val="2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Table 6">
            <a:extLst>
              <a:ext uri="{FF2B5EF4-FFF2-40B4-BE49-F238E27FC236}">
                <a16:creationId xmlns:a16="http://schemas.microsoft.com/office/drawing/2014/main" id="{D788E459-4F1C-ACA8-3A4A-732EA2D4170C}"/>
              </a:ext>
            </a:extLst>
          </p:cNvPr>
          <p:cNvGraphicFramePr>
            <a:graphicFrameLocks noGrp="1"/>
          </p:cNvGraphicFramePr>
          <p:nvPr>
            <p:extLst>
              <p:ext uri="{D42A27DB-BD31-4B8C-83A1-F6EECF244321}">
                <p14:modId xmlns:p14="http://schemas.microsoft.com/office/powerpoint/2010/main" val="3093664677"/>
              </p:ext>
            </p:extLst>
          </p:nvPr>
        </p:nvGraphicFramePr>
        <p:xfrm>
          <a:off x="6475215" y="2270289"/>
          <a:ext cx="2213244" cy="634681"/>
        </p:xfrm>
        <a:graphic>
          <a:graphicData uri="http://schemas.openxmlformats.org/drawingml/2006/table">
            <a:tbl>
              <a:tblPr firstRow="1" bandRow="1">
                <a:effectLst>
                  <a:outerShdw blurRad="381000" sx="102000" sy="102000" algn="ctr" rotWithShape="0">
                    <a:prstClr val="black">
                      <a:alpha val="20000"/>
                    </a:prstClr>
                  </a:outerShdw>
                </a:effectLst>
              </a:tblPr>
              <a:tblGrid>
                <a:gridCol w="755919">
                  <a:extLst>
                    <a:ext uri="{9D8B030D-6E8A-4147-A177-3AD203B41FA5}">
                      <a16:colId xmlns:a16="http://schemas.microsoft.com/office/drawing/2014/main" val="561674951"/>
                    </a:ext>
                  </a:extLst>
                </a:gridCol>
                <a:gridCol w="1457325">
                  <a:extLst>
                    <a:ext uri="{9D8B030D-6E8A-4147-A177-3AD203B41FA5}">
                      <a16:colId xmlns:a16="http://schemas.microsoft.com/office/drawing/2014/main" val="3361503509"/>
                    </a:ext>
                  </a:extLst>
                </a:gridCol>
              </a:tblGrid>
              <a:tr h="205162">
                <a:tc>
                  <a:txBody>
                    <a:bodyPr/>
                    <a:lstStyle/>
                    <a:p>
                      <a:pPr marL="0" algn="l" defTabSz="914400" rtl="0" eaLnBrk="1" latinLnBrk="0" hangingPunct="1"/>
                      <a:r>
                        <a:rPr lang="en-US" sz="1000" b="1" kern="1200" dirty="0">
                          <a:solidFill>
                            <a:schemeClr val="tx1"/>
                          </a:solidFill>
                          <a:latin typeface="+mn-lt"/>
                          <a:ea typeface="+mn-ea"/>
                          <a:cs typeface="Arial" pitchFamily="34" charset="0"/>
                        </a:rPr>
                        <a:t>THV size</a:t>
                      </a:r>
                    </a:p>
                  </a:txBody>
                  <a:tcPr anchor="ctr">
                    <a:lnL w="3175"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3175"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defPPr>
                        <a:defRPr lang="en-US"/>
                      </a:defPPr>
                      <a:lvl1pPr marL="0" algn="l" defTabSz="914400" rtl="0" eaLnBrk="1" latinLnBrk="0" hangingPunct="1">
                        <a:defRPr sz="1800" b="1" kern="1200">
                          <a:solidFill>
                            <a:schemeClr val="lt1"/>
                          </a:solidFill>
                          <a:latin typeface="Arial"/>
                          <a:cs typeface="Arial"/>
                        </a:defRPr>
                      </a:lvl1pPr>
                      <a:lvl2pPr marL="457200" algn="l" defTabSz="914400" rtl="0" eaLnBrk="1" latinLnBrk="0" hangingPunct="1">
                        <a:defRPr sz="1800" b="1" kern="1200">
                          <a:solidFill>
                            <a:schemeClr val="lt1"/>
                          </a:solidFill>
                          <a:latin typeface="Arial"/>
                          <a:cs typeface="Arial"/>
                        </a:defRPr>
                      </a:lvl2pPr>
                      <a:lvl3pPr marL="914400" algn="l" defTabSz="914400" rtl="0" eaLnBrk="1" latinLnBrk="0" hangingPunct="1">
                        <a:defRPr sz="1800" b="1" kern="1200">
                          <a:solidFill>
                            <a:schemeClr val="lt1"/>
                          </a:solidFill>
                          <a:latin typeface="Arial"/>
                          <a:cs typeface="Arial"/>
                        </a:defRPr>
                      </a:lvl3pPr>
                      <a:lvl4pPr marL="1371600" algn="l" defTabSz="914400" rtl="0" eaLnBrk="1" latinLnBrk="0" hangingPunct="1">
                        <a:defRPr sz="1800" b="1" kern="1200">
                          <a:solidFill>
                            <a:schemeClr val="lt1"/>
                          </a:solidFill>
                          <a:latin typeface="Arial"/>
                          <a:cs typeface="Arial"/>
                        </a:defRPr>
                      </a:lvl4pPr>
                      <a:lvl5pPr marL="1828800" algn="l" defTabSz="914400" rtl="0" eaLnBrk="1" latinLnBrk="0" hangingPunct="1">
                        <a:defRPr sz="1800" b="1" kern="1200">
                          <a:solidFill>
                            <a:schemeClr val="lt1"/>
                          </a:solidFill>
                          <a:latin typeface="Arial"/>
                          <a:cs typeface="Arial"/>
                        </a:defRPr>
                      </a:lvl5pPr>
                      <a:lvl6pPr marL="2286000" algn="l" defTabSz="914400" rtl="0" eaLnBrk="1" latinLnBrk="0" hangingPunct="1">
                        <a:defRPr sz="1800" b="1" kern="1200">
                          <a:solidFill>
                            <a:schemeClr val="lt1"/>
                          </a:solidFill>
                          <a:latin typeface="Arial"/>
                          <a:cs typeface="Arial"/>
                        </a:defRPr>
                      </a:lvl6pPr>
                      <a:lvl7pPr marL="2743200" algn="l" defTabSz="914400" rtl="0" eaLnBrk="1" latinLnBrk="0" hangingPunct="1">
                        <a:defRPr sz="1800" b="1" kern="1200">
                          <a:solidFill>
                            <a:schemeClr val="lt1"/>
                          </a:solidFill>
                          <a:latin typeface="Arial"/>
                          <a:cs typeface="Arial"/>
                        </a:defRPr>
                      </a:lvl7pPr>
                      <a:lvl8pPr marL="3200400" algn="l" defTabSz="914400" rtl="0" eaLnBrk="1" latinLnBrk="0" hangingPunct="1">
                        <a:defRPr sz="1800" b="1" kern="1200">
                          <a:solidFill>
                            <a:schemeClr val="lt1"/>
                          </a:solidFill>
                          <a:latin typeface="Arial"/>
                          <a:cs typeface="Arial"/>
                        </a:defRPr>
                      </a:lvl8pPr>
                      <a:lvl9pPr marL="3657600" algn="l" defTabSz="914400" rtl="0" eaLnBrk="1" latinLnBrk="0" hangingPunct="1">
                        <a:defRPr sz="1800" b="1" kern="1200">
                          <a:solidFill>
                            <a:schemeClr val="lt1"/>
                          </a:solidFill>
                          <a:latin typeface="Arial"/>
                          <a:cs typeface="Arial"/>
                        </a:defRPr>
                      </a:lvl9pPr>
                    </a:lstStyle>
                    <a:p>
                      <a:pPr marL="0" algn="l" defTabSz="914400" rtl="0" eaLnBrk="1" latinLnBrk="0" hangingPunct="1"/>
                      <a:r>
                        <a:rPr lang="en-US" sz="1000" b="1" kern="1200" dirty="0">
                          <a:solidFill>
                            <a:schemeClr val="tx1"/>
                          </a:solidFill>
                          <a:latin typeface="+mn-lt"/>
                          <a:ea typeface="+mn-ea"/>
                          <a:cs typeface="Arial"/>
                        </a:rPr>
                        <a:t>Provided dilator size</a:t>
                      </a:r>
                    </a:p>
                  </a:txBody>
                  <a:tcPr anchor="ctr">
                    <a:lnL w="6350" cap="flat" cmpd="sng" algn="ctr">
                      <a:solidFill>
                        <a:schemeClr val="bg1">
                          <a:lumMod val="75000"/>
                        </a:schemeClr>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430682902"/>
                  </a:ext>
                </a:extLst>
              </a:tr>
              <a:tr h="390841">
                <a:tc>
                  <a:txBody>
                    <a:bodyPr/>
                    <a:lstStyle/>
                    <a:p>
                      <a:pPr marL="0" algn="l" defTabSz="914400" rtl="0" eaLnBrk="1" latinLnBrk="0" hangingPunct="1"/>
                      <a:r>
                        <a:rPr lang="en-US" sz="1100" b="1" kern="1200" dirty="0">
                          <a:solidFill>
                            <a:schemeClr val="bg1"/>
                          </a:solidFill>
                          <a:latin typeface="+mn-lt"/>
                          <a:ea typeface="+mn-ea"/>
                          <a:cs typeface="Arial" pitchFamily="34" charset="0"/>
                        </a:rPr>
                        <a:t>29 mm</a:t>
                      </a:r>
                    </a:p>
                  </a:txBody>
                  <a:tcPr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ED8B00"/>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600"/>
                        </a:spcBef>
                        <a:spcAft>
                          <a:spcPts val="600"/>
                        </a:spcAft>
                      </a:pPr>
                      <a:r>
                        <a:rPr lang="en-US" sz="1100" b="1" dirty="0">
                          <a:solidFill>
                            <a:schemeClr val="bg1"/>
                          </a:solidFill>
                          <a:latin typeface="+mn-lt"/>
                          <a:ea typeface="Times New Roman"/>
                          <a:cs typeface="Times New Roman"/>
                        </a:rPr>
                        <a:t>28Fr</a:t>
                      </a:r>
                    </a:p>
                  </a:txBody>
                  <a:tcPr anchor="ctr">
                    <a:lnL w="635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ED8B00">
                        <a:alpha val="66000"/>
                      </a:srgbClr>
                    </a:solidFill>
                  </a:tcPr>
                </a:tc>
                <a:extLst>
                  <a:ext uri="{0D108BD9-81ED-4DB2-BD59-A6C34878D82A}">
                    <a16:rowId xmlns:a16="http://schemas.microsoft.com/office/drawing/2014/main" val="3451315774"/>
                  </a:ext>
                </a:extLst>
              </a:tr>
            </a:tbl>
          </a:graphicData>
        </a:graphic>
      </p:graphicFrame>
      <p:sp>
        <p:nvSpPr>
          <p:cNvPr id="4" name="Footer Placeholder 3">
            <a:extLst>
              <a:ext uri="{FF2B5EF4-FFF2-40B4-BE49-F238E27FC236}">
                <a16:creationId xmlns:a16="http://schemas.microsoft.com/office/drawing/2014/main" id="{09914C1F-7DB8-EF0F-6CF1-B336A9AA03AF}"/>
              </a:ext>
            </a:extLst>
          </p:cNvPr>
          <p:cNvSpPr>
            <a:spLocks noGrp="1"/>
          </p:cNvSpPr>
          <p:nvPr>
            <p:ph type="ftr" sz="quarter" idx="13"/>
          </p:nvPr>
        </p:nvSpPr>
        <p:spPr bwMode="gray">
          <a:xfrm>
            <a:off x="3950208" y="4965192"/>
            <a:ext cx="3108960" cy="182880"/>
          </a:xfrm>
          <a:prstGeom prst="rect">
            <a:avLst/>
          </a:prstGeom>
        </p:spPr>
        <p:txBody>
          <a:bodyPr vert="horz" lIns="0" tIns="0" rIns="0" bIns="0" rtlCol="0" anchor="ctr"/>
          <a:lstStyle>
            <a:defPPr>
              <a:defRPr lang="en-US"/>
            </a:defPPr>
            <a:lvl1pPr algn="l" rtl="0" fontAlgn="base">
              <a:spcBef>
                <a:spcPct val="0"/>
              </a:spcBef>
              <a:spcAft>
                <a:spcPct val="0"/>
              </a:spcAft>
              <a:defRPr sz="700" kern="1200">
                <a:solidFill>
                  <a:schemeClr val="accent6"/>
                </a:solidFill>
                <a:latin typeface="Arial" charset="0"/>
                <a:ea typeface="+mn-ea"/>
                <a:cs typeface="+mn-cs"/>
              </a:defRPr>
            </a:lvl1pPr>
            <a:lvl2pPr marL="342900" algn="l" rtl="0" fontAlgn="base">
              <a:spcBef>
                <a:spcPct val="0"/>
              </a:spcBef>
              <a:spcAft>
                <a:spcPct val="0"/>
              </a:spcAft>
              <a:defRPr kern="1200">
                <a:solidFill>
                  <a:schemeClr val="tx1"/>
                </a:solidFill>
                <a:latin typeface="Arial" charset="0"/>
                <a:ea typeface="+mn-ea"/>
                <a:cs typeface="+mn-cs"/>
              </a:defRPr>
            </a:lvl2pPr>
            <a:lvl3pPr marL="685800" algn="l" rtl="0" fontAlgn="base">
              <a:spcBef>
                <a:spcPct val="0"/>
              </a:spcBef>
              <a:spcAft>
                <a:spcPct val="0"/>
              </a:spcAft>
              <a:defRPr kern="1200">
                <a:solidFill>
                  <a:schemeClr val="tx1"/>
                </a:solidFill>
                <a:latin typeface="Arial" charset="0"/>
                <a:ea typeface="+mn-ea"/>
                <a:cs typeface="+mn-cs"/>
              </a:defRPr>
            </a:lvl3pPr>
            <a:lvl4pPr marL="1028700" algn="l" rtl="0" fontAlgn="base">
              <a:spcBef>
                <a:spcPct val="0"/>
              </a:spcBef>
              <a:spcAft>
                <a:spcPct val="0"/>
              </a:spcAft>
              <a:defRPr kern="1200">
                <a:solidFill>
                  <a:schemeClr val="tx1"/>
                </a:solidFill>
                <a:latin typeface="Arial" charset="0"/>
                <a:ea typeface="+mn-ea"/>
                <a:cs typeface="+mn-cs"/>
              </a:defRPr>
            </a:lvl4pPr>
            <a:lvl5pPr marL="1371600" algn="l" rtl="0" fontAlgn="base">
              <a:spcBef>
                <a:spcPct val="0"/>
              </a:spcBef>
              <a:spcAft>
                <a:spcPct val="0"/>
              </a:spcAft>
              <a:defRPr kern="1200">
                <a:solidFill>
                  <a:schemeClr val="tx1"/>
                </a:solidFill>
                <a:latin typeface="Arial" charset="0"/>
                <a:ea typeface="+mn-ea"/>
                <a:cs typeface="+mn-cs"/>
              </a:defRPr>
            </a:lvl5pPr>
            <a:lvl6pPr marL="1714500" algn="l" defTabSz="685800" rtl="0" eaLnBrk="1" latinLnBrk="0" hangingPunct="1">
              <a:defRPr kern="1200">
                <a:solidFill>
                  <a:schemeClr val="tx1"/>
                </a:solidFill>
                <a:latin typeface="Arial" charset="0"/>
                <a:ea typeface="+mn-ea"/>
                <a:cs typeface="+mn-cs"/>
              </a:defRPr>
            </a:lvl6pPr>
            <a:lvl7pPr marL="2057400" algn="l" defTabSz="685800" rtl="0" eaLnBrk="1" latinLnBrk="0" hangingPunct="1">
              <a:defRPr kern="1200">
                <a:solidFill>
                  <a:schemeClr val="tx1"/>
                </a:solidFill>
                <a:latin typeface="Arial" charset="0"/>
                <a:ea typeface="+mn-ea"/>
                <a:cs typeface="+mn-cs"/>
              </a:defRPr>
            </a:lvl7pPr>
            <a:lvl8pPr marL="2400300" algn="l" defTabSz="685800" rtl="0" eaLnBrk="1" latinLnBrk="0" hangingPunct="1">
              <a:defRPr kern="1200">
                <a:solidFill>
                  <a:schemeClr val="tx1"/>
                </a:solidFill>
                <a:latin typeface="Arial" charset="0"/>
                <a:ea typeface="+mn-ea"/>
                <a:cs typeface="+mn-cs"/>
              </a:defRPr>
            </a:lvl8pPr>
            <a:lvl9pPr marL="2743200" algn="l" defTabSz="685800" rtl="0" eaLnBrk="1" latinLnBrk="0" hangingPunct="1">
              <a:defRPr kern="1200">
                <a:solidFill>
                  <a:schemeClr val="tx1"/>
                </a:solidFill>
                <a:latin typeface="Arial" charset="0"/>
                <a:ea typeface="+mn-ea"/>
                <a:cs typeface="+mn-cs"/>
              </a:defRPr>
            </a:lvl9pPr>
          </a:lstStyle>
          <a:p>
            <a:r>
              <a:rPr lang="en-US"/>
              <a:t>DOC-0555472 Rev B</a:t>
            </a:r>
            <a:endParaRPr lang="en-US" dirty="0"/>
          </a:p>
        </p:txBody>
      </p:sp>
      <p:sp>
        <p:nvSpPr>
          <p:cNvPr id="8" name="Slide Number Placeholder 7">
            <a:extLst>
              <a:ext uri="{FF2B5EF4-FFF2-40B4-BE49-F238E27FC236}">
                <a16:creationId xmlns:a16="http://schemas.microsoft.com/office/drawing/2014/main" id="{D7FEF5CC-1CF5-BEA1-9A4A-6A019C3946A7}"/>
              </a:ext>
            </a:extLst>
          </p:cNvPr>
          <p:cNvSpPr>
            <a:spLocks noGrp="1"/>
          </p:cNvSpPr>
          <p:nvPr>
            <p:ph type="sldNum" sz="quarter" idx="12"/>
          </p:nvPr>
        </p:nvSpPr>
        <p:spPr/>
        <p:txBody>
          <a:bodyPr/>
          <a:lstStyle/>
          <a:p>
            <a:fld id="{CDBA9528-BCFE-1E43-A37D-912FF3C527A6}" type="slidenum">
              <a:rPr lang="en-US" smtClean="0"/>
              <a:pPr/>
              <a:t>21</a:t>
            </a:fld>
            <a:endParaRPr lang="en-US" dirty="0"/>
          </a:p>
        </p:txBody>
      </p:sp>
    </p:spTree>
    <p:custDataLst>
      <p:tags r:id="rId1"/>
    </p:custDataLst>
    <p:extLst>
      <p:ext uri="{BB962C8B-B14F-4D97-AF65-F5344CB8AC3E}">
        <p14:creationId xmlns:p14="http://schemas.microsoft.com/office/powerpoint/2010/main" val="600034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10896"/>
            <a:ext cx="8046318" cy="685800"/>
          </a:xfrm>
        </p:spPr>
        <p:txBody>
          <a:bodyPr/>
          <a:lstStyle/>
          <a:p>
            <a:r>
              <a:rPr lang="en-US" dirty="0"/>
              <a:t>SAPIEN 3 Pulmonic delivery system – Specifications</a:t>
            </a:r>
          </a:p>
        </p:txBody>
      </p:sp>
      <p:graphicFrame>
        <p:nvGraphicFramePr>
          <p:cNvPr id="3" name="Table 2">
            <a:extLst>
              <a:ext uri="{FF2B5EF4-FFF2-40B4-BE49-F238E27FC236}">
                <a16:creationId xmlns:a16="http://schemas.microsoft.com/office/drawing/2014/main" id="{12BC9EEC-21CC-462F-DB93-9716EC1E0AD0}"/>
              </a:ext>
            </a:extLst>
          </p:cNvPr>
          <p:cNvGraphicFramePr>
            <a:graphicFrameLocks noGrp="1"/>
          </p:cNvGraphicFramePr>
          <p:nvPr>
            <p:extLst>
              <p:ext uri="{D42A27DB-BD31-4B8C-83A1-F6EECF244321}">
                <p14:modId xmlns:p14="http://schemas.microsoft.com/office/powerpoint/2010/main" val="1533241261"/>
              </p:ext>
            </p:extLst>
          </p:nvPr>
        </p:nvGraphicFramePr>
        <p:xfrm>
          <a:off x="4571999" y="3434621"/>
          <a:ext cx="3108959" cy="639275"/>
        </p:xfrm>
        <a:graphic>
          <a:graphicData uri="http://schemas.openxmlformats.org/drawingml/2006/table">
            <a:tbl>
              <a:tblPr>
                <a:effectLst>
                  <a:outerShdw blurRad="381000" sx="102000" sy="102000" algn="ctr" rotWithShape="0">
                    <a:prstClr val="black">
                      <a:alpha val="20000"/>
                    </a:prstClr>
                  </a:outerShdw>
                </a:effectLst>
              </a:tblPr>
              <a:tblGrid>
                <a:gridCol w="871189">
                  <a:extLst>
                    <a:ext uri="{9D8B030D-6E8A-4147-A177-3AD203B41FA5}">
                      <a16:colId xmlns:a16="http://schemas.microsoft.com/office/drawing/2014/main" val="20000"/>
                    </a:ext>
                  </a:extLst>
                </a:gridCol>
                <a:gridCol w="2237770">
                  <a:extLst>
                    <a:ext uri="{9D8B030D-6E8A-4147-A177-3AD203B41FA5}">
                      <a16:colId xmlns:a16="http://schemas.microsoft.com/office/drawing/2014/main" val="20001"/>
                    </a:ext>
                  </a:extLst>
                </a:gridCol>
              </a:tblGrid>
              <a:tr h="201168">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0"/>
                        </a:spcBef>
                        <a:spcAft>
                          <a:spcPts val="0"/>
                        </a:spcAft>
                      </a:pPr>
                      <a:r>
                        <a:rPr lang="en-US" sz="1000" b="1" dirty="0">
                          <a:solidFill>
                            <a:schemeClr val="tx1"/>
                          </a:solidFill>
                          <a:latin typeface="+mn-lt"/>
                          <a:ea typeface="Times New Roman"/>
                          <a:cs typeface="Times New Roman"/>
                        </a:rPr>
                        <a:t>THV Size</a:t>
                      </a:r>
                    </a:p>
                  </a:txBody>
                  <a:tcPr anchor="ctr">
                    <a:lnL w="3175"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3175"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0"/>
                        </a:spcBef>
                        <a:spcAft>
                          <a:spcPts val="0"/>
                        </a:spcAft>
                      </a:pPr>
                      <a:r>
                        <a:rPr lang="en-US" sz="1000" b="1" dirty="0">
                          <a:solidFill>
                            <a:schemeClr val="tx1"/>
                          </a:solidFill>
                          <a:latin typeface="+mn-lt"/>
                          <a:ea typeface="Times New Roman"/>
                          <a:cs typeface="Arial"/>
                        </a:rPr>
                        <a:t>Catheter capsule outer diameter</a:t>
                      </a:r>
                      <a:endParaRPr lang="en-US" sz="1000" b="1" baseline="30000" dirty="0">
                        <a:solidFill>
                          <a:schemeClr val="tx1"/>
                        </a:solidFill>
                        <a:latin typeface="+mn-lt"/>
                        <a:ea typeface="Times New Roman"/>
                        <a:cs typeface="Times New Roman"/>
                      </a:endParaRPr>
                    </a:p>
                  </a:txBody>
                  <a:tcPr anchor="ctr">
                    <a:lnL w="6350" cap="flat" cmpd="sng" algn="ctr">
                      <a:solidFill>
                        <a:schemeClr val="bg1">
                          <a:lumMod val="75000"/>
                        </a:schemeClr>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r h="395435">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0"/>
                        </a:spcBef>
                        <a:spcAft>
                          <a:spcPts val="0"/>
                        </a:spcAft>
                      </a:pPr>
                      <a:r>
                        <a:rPr lang="en-US" sz="1100" b="1" dirty="0">
                          <a:solidFill>
                            <a:schemeClr val="bg1"/>
                          </a:solidFill>
                          <a:latin typeface="+mn-lt"/>
                          <a:ea typeface="Times New Roman"/>
                          <a:cs typeface="Times New Roman"/>
                        </a:rPr>
                        <a:t>29 mm</a:t>
                      </a:r>
                    </a:p>
                  </a:txBody>
                  <a:tcPr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ED8B00"/>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600"/>
                        </a:spcBef>
                        <a:spcAft>
                          <a:spcPts val="600"/>
                        </a:spcAft>
                      </a:pPr>
                      <a:r>
                        <a:rPr lang="en-US" sz="1100" b="1" dirty="0">
                          <a:solidFill>
                            <a:schemeClr val="bg1"/>
                          </a:solidFill>
                          <a:latin typeface="+mn-lt"/>
                          <a:ea typeface="Times New Roman"/>
                          <a:cs typeface="Times New Roman"/>
                        </a:rPr>
                        <a:t>28.5Fr / 9.5 mm</a:t>
                      </a:r>
                    </a:p>
                  </a:txBody>
                  <a:tcPr anchor="ctr">
                    <a:lnL w="635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ED8B00">
                        <a:alpha val="66000"/>
                      </a:srgbClr>
                    </a:solidFill>
                  </a:tcPr>
                </a:tc>
                <a:extLst>
                  <a:ext uri="{0D108BD9-81ED-4DB2-BD59-A6C34878D82A}">
                    <a16:rowId xmlns:a16="http://schemas.microsoft.com/office/drawing/2014/main" val="10004"/>
                  </a:ext>
                </a:extLst>
              </a:tr>
            </a:tbl>
          </a:graphicData>
        </a:graphic>
      </p:graphicFrame>
      <p:grpSp>
        <p:nvGrpSpPr>
          <p:cNvPr id="10" name="Group 9">
            <a:extLst>
              <a:ext uri="{FF2B5EF4-FFF2-40B4-BE49-F238E27FC236}">
                <a16:creationId xmlns:a16="http://schemas.microsoft.com/office/drawing/2014/main" id="{518FC2EC-3132-4DDF-4327-938605498DC2}"/>
              </a:ext>
            </a:extLst>
          </p:cNvPr>
          <p:cNvGrpSpPr/>
          <p:nvPr/>
        </p:nvGrpSpPr>
        <p:grpSpPr>
          <a:xfrm>
            <a:off x="360535" y="1322703"/>
            <a:ext cx="8152541" cy="1484046"/>
            <a:chOff x="731520" y="1874186"/>
            <a:chExt cx="10888863" cy="1982153"/>
          </a:xfrm>
        </p:grpSpPr>
        <p:pic>
          <p:nvPicPr>
            <p:cNvPr id="5122" name="Picture 2">
              <a:extLst>
                <a:ext uri="{FF2B5EF4-FFF2-40B4-BE49-F238E27FC236}">
                  <a16:creationId xmlns:a16="http://schemas.microsoft.com/office/drawing/2014/main" id="{29CFA7D8-4A2F-1AA1-FDFF-AB7D6A9F1E6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636" t="38235" r="6534" b="39431"/>
            <a:stretch/>
          </p:blipFill>
          <p:spPr bwMode="auto">
            <a:xfrm>
              <a:off x="731520" y="2073079"/>
              <a:ext cx="10888863" cy="1612591"/>
            </a:xfrm>
            <a:prstGeom prst="rect">
              <a:avLst/>
            </a:prstGeom>
            <a:noFill/>
            <a:effectLst>
              <a:outerShdw blurRad="190500" sx="102000" sy="102000" algn="ctr" rotWithShape="0">
                <a:prstClr val="black">
                  <a:alpha val="20000"/>
                </a:prstClr>
              </a:outerShdw>
            </a:effectLst>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D1AC5BEE-3C75-4D84-B3C8-CD770D013156}"/>
                </a:ext>
              </a:extLst>
            </p:cNvPr>
            <p:cNvGrpSpPr/>
            <p:nvPr/>
          </p:nvGrpSpPr>
          <p:grpSpPr>
            <a:xfrm>
              <a:off x="982759" y="1874186"/>
              <a:ext cx="5182892" cy="897728"/>
              <a:chOff x="202128" y="2161642"/>
              <a:chExt cx="3887169" cy="656594"/>
            </a:xfrm>
          </p:grpSpPr>
          <p:sp>
            <p:nvSpPr>
              <p:cNvPr id="9" name="TextBox 8"/>
              <p:cNvSpPr txBox="1"/>
              <p:nvPr/>
            </p:nvSpPr>
            <p:spPr>
              <a:xfrm>
                <a:off x="1160571" y="2161642"/>
                <a:ext cx="2015570" cy="450992"/>
              </a:xfrm>
              <a:prstGeom prst="rect">
                <a:avLst/>
              </a:prstGeom>
              <a:noFill/>
            </p:spPr>
            <p:txBody>
              <a:bodyPr wrap="none" lIns="91440" tIns="45720" rIns="91440" bIns="45720" rtlCol="0" anchor="t">
                <a:spAutoFit/>
              </a:bodyPr>
              <a:lstStyle/>
              <a:p>
                <a:pPr algn="ctr" defTabSz="914355">
                  <a:defRPr/>
                </a:pPr>
                <a:r>
                  <a:rPr lang="en-US" sz="900" b="1" kern="0" dirty="0"/>
                  <a:t>112 cm</a:t>
                </a:r>
              </a:p>
              <a:p>
                <a:pPr algn="ctr" defTabSz="914355">
                  <a:defRPr/>
                </a:pPr>
                <a:r>
                  <a:rPr lang="en-US" sz="900" kern="0" dirty="0"/>
                  <a:t>Effective length balloon uncovered </a:t>
                </a:r>
                <a:br>
                  <a:rPr lang="en-US" sz="900" kern="0" dirty="0"/>
                </a:br>
                <a:endParaRPr lang="en-US" sz="900" kern="0" baseline="30000" dirty="0"/>
              </a:p>
            </p:txBody>
          </p:sp>
          <p:sp>
            <p:nvSpPr>
              <p:cNvPr id="11" name="Left Brace 10"/>
              <p:cNvSpPr/>
              <p:nvPr/>
            </p:nvSpPr>
            <p:spPr>
              <a:xfrm rot="5400000" flipV="1">
                <a:off x="2021612" y="750551"/>
                <a:ext cx="248201" cy="3887169"/>
              </a:xfrm>
              <a:prstGeom prst="leftBrace">
                <a:avLst>
                  <a:gd name="adj1" fmla="val 33953"/>
                  <a:gd name="adj2" fmla="val 5018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sp>
          <p:nvSpPr>
            <p:cNvPr id="13" name="Left Brace 12"/>
            <p:cNvSpPr/>
            <p:nvPr/>
          </p:nvSpPr>
          <p:spPr>
            <a:xfrm rot="16200000" flipV="1">
              <a:off x="1179897" y="2929104"/>
              <a:ext cx="236797" cy="631077"/>
            </a:xfrm>
            <a:prstGeom prst="leftBrace">
              <a:avLst>
                <a:gd name="adj1" fmla="val 21042"/>
                <a:gd name="adj2" fmla="val 52006"/>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TextBox 13"/>
            <p:cNvSpPr txBox="1"/>
            <p:nvPr/>
          </p:nvSpPr>
          <p:spPr>
            <a:xfrm>
              <a:off x="792561" y="3363044"/>
              <a:ext cx="1025984" cy="493295"/>
            </a:xfrm>
            <a:prstGeom prst="rect">
              <a:avLst/>
            </a:prstGeom>
            <a:noFill/>
          </p:spPr>
          <p:txBody>
            <a:bodyPr wrap="none" lIns="91440" tIns="45720" rIns="91440" bIns="45720" rtlCol="0" anchor="t">
              <a:spAutoFit/>
            </a:bodyPr>
            <a:lstStyle/>
            <a:p>
              <a:pPr algn="ctr" defTabSz="914355">
                <a:defRPr/>
              </a:pPr>
              <a:r>
                <a:rPr lang="en-US" sz="900" b="1" kern="0" dirty="0"/>
                <a:t>42 mm</a:t>
              </a:r>
              <a:br>
                <a:rPr lang="en-US" sz="900" b="1" kern="0" dirty="0"/>
              </a:br>
              <a:r>
                <a:rPr lang="en-US" sz="900" kern="0" dirty="0"/>
                <a:t>Tapered tip</a:t>
              </a:r>
            </a:p>
          </p:txBody>
        </p:sp>
      </p:grpSp>
      <p:sp>
        <p:nvSpPr>
          <p:cNvPr id="5" name="Footer Placeholder 4">
            <a:extLst>
              <a:ext uri="{FF2B5EF4-FFF2-40B4-BE49-F238E27FC236}">
                <a16:creationId xmlns:a16="http://schemas.microsoft.com/office/drawing/2014/main" id="{638BF925-CFDC-19D6-9F98-3BEA41ADE317}"/>
              </a:ext>
            </a:extLst>
          </p:cNvPr>
          <p:cNvSpPr>
            <a:spLocks noGrp="1"/>
          </p:cNvSpPr>
          <p:nvPr>
            <p:ph type="ftr" sz="quarter" idx="11"/>
          </p:nvPr>
        </p:nvSpPr>
        <p:spPr/>
        <p:txBody>
          <a:bodyPr/>
          <a:lstStyle/>
          <a:p>
            <a:r>
              <a:rPr lang="en-US"/>
              <a:t>DOC-0555472 Rev B</a:t>
            </a:r>
            <a:endParaRPr lang="en-US" dirty="0"/>
          </a:p>
        </p:txBody>
      </p:sp>
      <p:sp>
        <p:nvSpPr>
          <p:cNvPr id="7" name="Slide Number Placeholder 6">
            <a:extLst>
              <a:ext uri="{FF2B5EF4-FFF2-40B4-BE49-F238E27FC236}">
                <a16:creationId xmlns:a16="http://schemas.microsoft.com/office/drawing/2014/main" id="{57EFAA48-2FD6-8F41-251A-DF70833DCC23}"/>
              </a:ext>
            </a:extLst>
          </p:cNvPr>
          <p:cNvSpPr>
            <a:spLocks noGrp="1"/>
          </p:cNvSpPr>
          <p:nvPr>
            <p:ph type="sldNum" sz="quarter" idx="12"/>
          </p:nvPr>
        </p:nvSpPr>
        <p:spPr/>
        <p:txBody>
          <a:bodyPr/>
          <a:lstStyle/>
          <a:p>
            <a:fld id="{CDBA9528-BCFE-1E43-A37D-912FF3C527A6}" type="slidenum">
              <a:rPr lang="en-US" smtClean="0"/>
              <a:pPr/>
              <a:t>22</a:t>
            </a:fld>
            <a:endParaRPr lang="en-US" dirty="0"/>
          </a:p>
        </p:txBody>
      </p:sp>
      <p:grpSp>
        <p:nvGrpSpPr>
          <p:cNvPr id="15" name="Group 14">
            <a:extLst>
              <a:ext uri="{FF2B5EF4-FFF2-40B4-BE49-F238E27FC236}">
                <a16:creationId xmlns:a16="http://schemas.microsoft.com/office/drawing/2014/main" id="{E8BE9EDE-4373-EC6A-881F-909A115F28BF}"/>
              </a:ext>
            </a:extLst>
          </p:cNvPr>
          <p:cNvGrpSpPr/>
          <p:nvPr/>
        </p:nvGrpSpPr>
        <p:grpSpPr>
          <a:xfrm>
            <a:off x="2491141" y="2691487"/>
            <a:ext cx="1788847" cy="1788847"/>
            <a:chOff x="1732941" y="2492213"/>
            <a:chExt cx="1788847" cy="1788847"/>
          </a:xfrm>
          <a:effectLst/>
        </p:grpSpPr>
        <p:sp>
          <p:nvSpPr>
            <p:cNvPr id="26" name="Rounded Rectangle 20">
              <a:extLst>
                <a:ext uri="{FF2B5EF4-FFF2-40B4-BE49-F238E27FC236}">
                  <a16:creationId xmlns:a16="http://schemas.microsoft.com/office/drawing/2014/main" id="{E6A457F5-0A6D-2394-7EC4-40E3F7385A15}"/>
                </a:ext>
              </a:extLst>
            </p:cNvPr>
            <p:cNvSpPr/>
            <p:nvPr/>
          </p:nvSpPr>
          <p:spPr>
            <a:xfrm>
              <a:off x="1732941" y="2492213"/>
              <a:ext cx="1788847" cy="1788847"/>
            </a:xfrm>
            <a:prstGeom prst="ellipse">
              <a:avLst/>
            </a:prstGeom>
            <a:solidFill>
              <a:schemeClr val="bg2">
                <a:lumMod val="40000"/>
                <a:lumOff val="60000"/>
              </a:schemeClr>
            </a:solidFill>
            <a:ln w="38100">
              <a:solidFill>
                <a:schemeClr val="bg1"/>
              </a:solidFill>
            </a:ln>
            <a:effectLst>
              <a:outerShdw blurRad="254000" dir="2700000" algn="tl"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D6F41134-176B-D0C9-A355-9A1564DBFA21}"/>
                </a:ext>
              </a:extLst>
            </p:cNvPr>
            <p:cNvGrpSpPr/>
            <p:nvPr/>
          </p:nvGrpSpPr>
          <p:grpSpPr>
            <a:xfrm>
              <a:off x="1901711" y="2682597"/>
              <a:ext cx="1451306" cy="1408078"/>
              <a:chOff x="1901711" y="2827880"/>
              <a:chExt cx="1451306" cy="1408078"/>
            </a:xfrm>
          </p:grpSpPr>
          <p:sp>
            <p:nvSpPr>
              <p:cNvPr id="24" name="TextBox 23">
                <a:extLst>
                  <a:ext uri="{FF2B5EF4-FFF2-40B4-BE49-F238E27FC236}">
                    <a16:creationId xmlns:a16="http://schemas.microsoft.com/office/drawing/2014/main" id="{5F27D03D-23E0-7BA9-7110-88BA14889D3E}"/>
                  </a:ext>
                </a:extLst>
              </p:cNvPr>
              <p:cNvSpPr txBox="1"/>
              <p:nvPr/>
            </p:nvSpPr>
            <p:spPr>
              <a:xfrm>
                <a:off x="1901711" y="2827880"/>
                <a:ext cx="1451306" cy="1408078"/>
              </a:xfrm>
              <a:prstGeom prst="rect">
                <a:avLst/>
              </a:prstGeom>
              <a:noFill/>
            </p:spPr>
            <p:txBody>
              <a:bodyPr wrap="square">
                <a:spAutoFit/>
              </a:bodyPr>
              <a:lstStyle/>
              <a:p>
                <a:pPr algn="ctr"/>
                <a:r>
                  <a:rPr lang="en-US" sz="1350" dirty="0"/>
                  <a:t>Pulmonic </a:t>
                </a:r>
                <a:br>
                  <a:rPr lang="en-US" sz="1350" dirty="0"/>
                </a:br>
                <a:r>
                  <a:rPr lang="en-US" sz="1350" dirty="0"/>
                  <a:t>delivery system</a:t>
                </a:r>
                <a:br>
                  <a:rPr lang="en-US" sz="1350" dirty="0"/>
                </a:br>
                <a:endParaRPr lang="en-US" sz="1350" dirty="0"/>
              </a:p>
              <a:p>
                <a:pPr algn="ctr"/>
                <a:r>
                  <a:rPr lang="en-US" sz="1350" b="1" dirty="0">
                    <a:solidFill>
                      <a:schemeClr val="accent1"/>
                    </a:solidFill>
                  </a:rPr>
                  <a:t>Guidewire </a:t>
                </a:r>
                <a:br>
                  <a:rPr lang="en-US" sz="1350" b="1" dirty="0">
                    <a:solidFill>
                      <a:schemeClr val="accent1"/>
                    </a:solidFill>
                  </a:rPr>
                </a:br>
                <a:r>
                  <a:rPr lang="en-US" sz="1350" b="1" dirty="0">
                    <a:solidFill>
                      <a:schemeClr val="accent1"/>
                    </a:solidFill>
                  </a:rPr>
                  <a:t>compatibility</a:t>
                </a:r>
                <a:endParaRPr lang="en-US" b="1" dirty="0">
                  <a:solidFill>
                    <a:schemeClr val="accent1"/>
                  </a:solidFill>
                </a:endParaRPr>
              </a:p>
              <a:p>
                <a:pPr algn="ctr"/>
                <a:r>
                  <a:rPr lang="en-US" b="1" dirty="0">
                    <a:solidFill>
                      <a:schemeClr val="accent1"/>
                    </a:solidFill>
                  </a:rPr>
                  <a:t>0.035”</a:t>
                </a:r>
              </a:p>
            </p:txBody>
          </p:sp>
          <p:cxnSp>
            <p:nvCxnSpPr>
              <p:cNvPr id="8" name="Straight Connector 7">
                <a:extLst>
                  <a:ext uri="{FF2B5EF4-FFF2-40B4-BE49-F238E27FC236}">
                    <a16:creationId xmlns:a16="http://schemas.microsoft.com/office/drawing/2014/main" id="{73B9E5EB-A190-8384-144B-B28AF94BB4BB}"/>
                  </a:ext>
                </a:extLst>
              </p:cNvPr>
              <p:cNvCxnSpPr>
                <a:cxnSpLocks/>
              </p:cNvCxnSpPr>
              <p:nvPr/>
            </p:nvCxnSpPr>
            <p:spPr>
              <a:xfrm>
                <a:off x="2062285" y="3400746"/>
                <a:ext cx="1130158" cy="0"/>
              </a:xfrm>
              <a:prstGeom prst="line">
                <a:avLst/>
              </a:prstGeom>
              <a:ln w="19050" cap="rnd">
                <a:solidFill>
                  <a:schemeClr val="accent6">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grpSp>
      </p:grpSp>
    </p:spTree>
    <p:custDataLst>
      <p:tags r:id="rId1"/>
    </p:custDataLst>
    <p:extLst>
      <p:ext uri="{BB962C8B-B14F-4D97-AF65-F5344CB8AC3E}">
        <p14:creationId xmlns:p14="http://schemas.microsoft.com/office/powerpoint/2010/main" val="3061092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10896"/>
            <a:ext cx="6510528" cy="685800"/>
          </a:xfrm>
        </p:spPr>
        <p:txBody>
          <a:bodyPr/>
          <a:lstStyle/>
          <a:p>
            <a:r>
              <a:rPr lang="en-US" dirty="0"/>
              <a:t>Crimper, Qualcrimp crimping accessory </a:t>
            </a:r>
            <a:br>
              <a:rPr lang="en-US" dirty="0"/>
            </a:br>
            <a:r>
              <a:rPr lang="en-US" dirty="0"/>
              <a:t>and 2-piece crimp stopper</a:t>
            </a:r>
          </a:p>
        </p:txBody>
      </p:sp>
      <p:sp>
        <p:nvSpPr>
          <p:cNvPr id="25" name="Content Placeholder 4">
            <a:extLst>
              <a:ext uri="{FF2B5EF4-FFF2-40B4-BE49-F238E27FC236}">
                <a16:creationId xmlns:a16="http://schemas.microsoft.com/office/drawing/2014/main" id="{758AEB5E-1C8C-F844-B67A-18F214CDDCE8}"/>
              </a:ext>
            </a:extLst>
          </p:cNvPr>
          <p:cNvSpPr>
            <a:spLocks noGrp="1"/>
          </p:cNvSpPr>
          <p:nvPr>
            <p:ph idx="1"/>
          </p:nvPr>
        </p:nvSpPr>
        <p:spPr>
          <a:xfrm>
            <a:off x="549275" y="1343536"/>
            <a:ext cx="7073656" cy="3475037"/>
          </a:xfrm>
        </p:spPr>
        <p:txBody>
          <a:bodyPr vert="horz" lIns="0" tIns="0" rIns="0" bIns="0" rtlCol="0" anchor="t">
            <a:normAutofit/>
          </a:bodyPr>
          <a:lstStyle/>
          <a:p>
            <a:pPr marL="0" indent="0">
              <a:buNone/>
            </a:pPr>
            <a:r>
              <a:rPr lang="en-US" b="1" dirty="0"/>
              <a:t>Additional components used during device preparation</a:t>
            </a:r>
          </a:p>
          <a:p>
            <a:pPr marL="172720" lvl="1" indent="-172720">
              <a:buSzPct val="110000"/>
              <a:buFont typeface="Wingdings" charset="2"/>
              <a:buChar char="§"/>
            </a:pPr>
            <a:r>
              <a:rPr lang="en-US" sz="1200" dirty="0"/>
              <a:t>Crimper is the same for 29 mm THV size and is packaged separately</a:t>
            </a:r>
            <a:endParaRPr lang="en-US" sz="1200" dirty="0">
              <a:cs typeface="Arial"/>
            </a:endParaRPr>
          </a:p>
          <a:p>
            <a:pPr marL="172720" lvl="1" indent="-172720">
              <a:buSzPct val="110000"/>
              <a:buFont typeface="Wingdings" charset="2"/>
              <a:buChar char="§"/>
            </a:pPr>
            <a:r>
              <a:rPr lang="en-US" sz="1200" dirty="0"/>
              <a:t>Qualcrimp crimping accessory is designed to protect the THV leaflets when crimping to a low profile and is packaged with the delivery system</a:t>
            </a:r>
            <a:endParaRPr lang="en-US" sz="1200" dirty="0">
              <a:cs typeface="Arial"/>
            </a:endParaRPr>
          </a:p>
          <a:p>
            <a:pPr marL="172720" lvl="1" indent="-172720">
              <a:buSzPct val="110000"/>
              <a:buFont typeface="Wingdings" charset="2"/>
              <a:buChar char="§"/>
            </a:pPr>
            <a:r>
              <a:rPr lang="en-US" sz="1200" dirty="0"/>
              <a:t>Color-coded 2-piece crimp stopper is used during crimping and is packaged with the delivery system</a:t>
            </a:r>
            <a:endParaRPr lang="en-US" sz="1200" dirty="0">
              <a:cs typeface="Arial"/>
            </a:endParaRPr>
          </a:p>
          <a:p>
            <a:pPr marL="172720" indent="-172720"/>
            <a:endParaRPr lang="en-US" dirty="0">
              <a:cs typeface="Arial"/>
            </a:endParaRPr>
          </a:p>
        </p:txBody>
      </p:sp>
      <p:sp>
        <p:nvSpPr>
          <p:cNvPr id="3" name="Footer Placeholder 2"/>
          <p:cNvSpPr>
            <a:spLocks noGrp="1"/>
          </p:cNvSpPr>
          <p:nvPr>
            <p:ph type="ftr" sz="quarter" idx="11"/>
          </p:nvPr>
        </p:nvSpPr>
        <p:spPr>
          <a:xfrm>
            <a:off x="3950208" y="4965192"/>
            <a:ext cx="3108960" cy="182880"/>
          </a:xfrm>
        </p:spPr>
        <p:txBody>
          <a:bodyPr/>
          <a:lstStyle/>
          <a:p>
            <a:r>
              <a:rPr lang="en-US"/>
              <a:t>DOC-0555472 Rev B</a:t>
            </a:r>
            <a:endParaRPr lang="en-US" dirty="0"/>
          </a:p>
        </p:txBody>
      </p:sp>
      <p:grpSp>
        <p:nvGrpSpPr>
          <p:cNvPr id="4" name="Group 3">
            <a:extLst>
              <a:ext uri="{FF2B5EF4-FFF2-40B4-BE49-F238E27FC236}">
                <a16:creationId xmlns:a16="http://schemas.microsoft.com/office/drawing/2014/main" id="{3765D778-DA1A-73E2-479A-43644CAAC8B6}"/>
              </a:ext>
            </a:extLst>
          </p:cNvPr>
          <p:cNvGrpSpPr/>
          <p:nvPr/>
        </p:nvGrpSpPr>
        <p:grpSpPr>
          <a:xfrm>
            <a:off x="3422964" y="2793478"/>
            <a:ext cx="2194560" cy="1713624"/>
            <a:chOff x="3474720" y="2638980"/>
            <a:chExt cx="2194560" cy="1713624"/>
          </a:xfrm>
        </p:grpSpPr>
        <p:sp>
          <p:nvSpPr>
            <p:cNvPr id="12" name="Rounded Rectangle 20">
              <a:extLst>
                <a:ext uri="{FF2B5EF4-FFF2-40B4-BE49-F238E27FC236}">
                  <a16:creationId xmlns:a16="http://schemas.microsoft.com/office/drawing/2014/main" id="{888E87FB-2709-6BDC-28A0-4E7D5D9F0DA2}"/>
                </a:ext>
              </a:extLst>
            </p:cNvPr>
            <p:cNvSpPr/>
            <p:nvPr/>
          </p:nvSpPr>
          <p:spPr>
            <a:xfrm>
              <a:off x="3474720" y="2638980"/>
              <a:ext cx="2194560" cy="1713624"/>
            </a:xfrm>
            <a:prstGeom prst="roundRect">
              <a:avLst>
                <a:gd name="adj" fmla="val 7004"/>
              </a:avLst>
            </a:prstGeom>
            <a:solidFill>
              <a:schemeClr val="tx2">
                <a:lumMod val="20000"/>
                <a:lumOff val="80000"/>
              </a:schemeClr>
            </a:solidFill>
            <a:ln w="38100">
              <a:solidFill>
                <a:schemeClr val="bg1"/>
              </a:solidFill>
            </a:ln>
            <a:effectLst>
              <a:outerShdw blurRad="127000" algn="ctr"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lIns="137160" tIns="68580" rtlCol="0" anchor="t"/>
            <a:lstStyle/>
            <a:p>
              <a:endParaRPr lang="en-US" sz="1050" b="1" dirty="0">
                <a:solidFill>
                  <a:schemeClr val="tx1"/>
                </a:solidFill>
              </a:endParaRPr>
            </a:p>
          </p:txBody>
        </p:sp>
        <p:grpSp>
          <p:nvGrpSpPr>
            <p:cNvPr id="15" name="Group 14">
              <a:extLst>
                <a:ext uri="{FF2B5EF4-FFF2-40B4-BE49-F238E27FC236}">
                  <a16:creationId xmlns:a16="http://schemas.microsoft.com/office/drawing/2014/main" id="{31643200-61AE-2DF5-D9BA-9C482A13D6FF}"/>
                </a:ext>
              </a:extLst>
            </p:cNvPr>
            <p:cNvGrpSpPr/>
            <p:nvPr/>
          </p:nvGrpSpPr>
          <p:grpSpPr>
            <a:xfrm>
              <a:off x="3955918" y="2786616"/>
              <a:ext cx="1273666" cy="1411078"/>
              <a:chOff x="3956316" y="2931843"/>
              <a:chExt cx="1273666" cy="1411078"/>
            </a:xfrm>
          </p:grpSpPr>
          <p:pic>
            <p:nvPicPr>
              <p:cNvPr id="16" name="Picture 2" descr="J:\THV Global Marketing\Products\SAPIEN 3\Downstream OUS Launch\CG Images\S3-CMDR Image Catalog\Accessories Catalog\TransBG\75_QualCrimp01.Cam_Crimp_Long.F00.01.png">
                <a:extLst>
                  <a:ext uri="{FF2B5EF4-FFF2-40B4-BE49-F238E27FC236}">
                    <a16:creationId xmlns:a16="http://schemas.microsoft.com/office/drawing/2014/main" id="{50E1D152-7D02-BA80-58C3-A0B2D16DD5F8}"/>
                  </a:ext>
                </a:extLst>
              </p:cNvPr>
              <p:cNvPicPr>
                <a:picLocks noChangeAspect="1" noChangeArrowheads="1"/>
              </p:cNvPicPr>
              <p:nvPr/>
            </p:nvPicPr>
            <p:blipFill>
              <a:blip r:embed="rId4" cstate="print"/>
              <a:srcRect l="32691" t="20513" r="32511" b="17786"/>
              <a:stretch>
                <a:fillRect/>
              </a:stretch>
            </p:blipFill>
            <p:spPr bwMode="auto">
              <a:xfrm>
                <a:off x="4079702" y="3387418"/>
                <a:ext cx="957941" cy="955503"/>
              </a:xfrm>
              <a:prstGeom prst="rect">
                <a:avLst/>
              </a:prstGeom>
              <a:noFill/>
            </p:spPr>
          </p:pic>
          <p:sp>
            <p:nvSpPr>
              <p:cNvPr id="17" name="TextBox 12">
                <a:extLst>
                  <a:ext uri="{FF2B5EF4-FFF2-40B4-BE49-F238E27FC236}">
                    <a16:creationId xmlns:a16="http://schemas.microsoft.com/office/drawing/2014/main" id="{095C9ED9-909B-5C04-BB4A-77D2D682AEF3}"/>
                  </a:ext>
                </a:extLst>
              </p:cNvPr>
              <p:cNvSpPr txBox="1">
                <a:spLocks noChangeArrowheads="1"/>
              </p:cNvSpPr>
              <p:nvPr/>
            </p:nvSpPr>
            <p:spPr bwMode="auto">
              <a:xfrm>
                <a:off x="3956316" y="2931843"/>
                <a:ext cx="1273666" cy="318813"/>
              </a:xfrm>
              <a:prstGeom prst="rect">
                <a:avLst/>
              </a:prstGeom>
              <a:noFill/>
              <a:ln w="9525">
                <a:noFill/>
                <a:miter lim="800000"/>
                <a:headEnd/>
                <a:tailEnd/>
              </a:ln>
            </p:spPr>
            <p:txBody>
              <a:bodyPr wrap="square" lIns="0" tIns="0" rIns="0" bIns="0" anchor="ctr">
                <a:noAutofit/>
              </a:bodyPr>
              <a:lstStyle/>
              <a:p>
                <a:pPr algn="ctr"/>
                <a:r>
                  <a:rPr lang="en-US" sz="1050" b="1" dirty="0">
                    <a:cs typeface="Arial" pitchFamily="34" charset="0"/>
                  </a:rPr>
                  <a:t>Qualcrimp </a:t>
                </a:r>
                <a:br>
                  <a:rPr lang="en-US" sz="1050" b="1" dirty="0">
                    <a:cs typeface="Arial" pitchFamily="34" charset="0"/>
                  </a:rPr>
                </a:br>
                <a:r>
                  <a:rPr lang="en-US" sz="1050" b="1" dirty="0">
                    <a:cs typeface="Arial" pitchFamily="34" charset="0"/>
                  </a:rPr>
                  <a:t>crimping accessory</a:t>
                </a:r>
              </a:p>
            </p:txBody>
          </p:sp>
        </p:grpSp>
      </p:grpSp>
      <p:grpSp>
        <p:nvGrpSpPr>
          <p:cNvPr id="40" name="Group 39">
            <a:extLst>
              <a:ext uri="{FF2B5EF4-FFF2-40B4-BE49-F238E27FC236}">
                <a16:creationId xmlns:a16="http://schemas.microsoft.com/office/drawing/2014/main" id="{E6A97BDE-AC20-B6A8-60B8-67F34AC72669}"/>
              </a:ext>
            </a:extLst>
          </p:cNvPr>
          <p:cNvGrpSpPr/>
          <p:nvPr/>
        </p:nvGrpSpPr>
        <p:grpSpPr>
          <a:xfrm>
            <a:off x="936359" y="2793478"/>
            <a:ext cx="2194560" cy="1713624"/>
            <a:chOff x="603373" y="2638980"/>
            <a:chExt cx="2194560" cy="1713624"/>
          </a:xfrm>
        </p:grpSpPr>
        <p:sp>
          <p:nvSpPr>
            <p:cNvPr id="10" name="Rounded Rectangle 20">
              <a:extLst>
                <a:ext uri="{FF2B5EF4-FFF2-40B4-BE49-F238E27FC236}">
                  <a16:creationId xmlns:a16="http://schemas.microsoft.com/office/drawing/2014/main" id="{79A5DE99-E515-035F-6E4C-14BE07A6AC4A}"/>
                </a:ext>
              </a:extLst>
            </p:cNvPr>
            <p:cNvSpPr/>
            <p:nvPr/>
          </p:nvSpPr>
          <p:spPr>
            <a:xfrm>
              <a:off x="603373" y="2638980"/>
              <a:ext cx="2194560" cy="1713624"/>
            </a:xfrm>
            <a:prstGeom prst="roundRect">
              <a:avLst>
                <a:gd name="adj" fmla="val 7004"/>
              </a:avLst>
            </a:prstGeom>
            <a:solidFill>
              <a:schemeClr val="accent3">
                <a:lumMod val="20000"/>
                <a:lumOff val="80000"/>
                <a:alpha val="63079"/>
              </a:schemeClr>
            </a:solidFill>
            <a:ln w="38100">
              <a:solidFill>
                <a:schemeClr val="bg1"/>
              </a:solidFill>
            </a:ln>
            <a:effectLst>
              <a:outerShdw blurRad="127000" algn="ctr"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lIns="137160" tIns="68580" rtlCol="0" anchor="t"/>
            <a:lstStyle/>
            <a:p>
              <a:endParaRPr lang="en-US" sz="1050" b="1" dirty="0">
                <a:solidFill>
                  <a:schemeClr val="tx1"/>
                </a:solidFill>
              </a:endParaRPr>
            </a:p>
          </p:txBody>
        </p:sp>
        <p:grpSp>
          <p:nvGrpSpPr>
            <p:cNvPr id="18" name="Group 17">
              <a:extLst>
                <a:ext uri="{FF2B5EF4-FFF2-40B4-BE49-F238E27FC236}">
                  <a16:creationId xmlns:a16="http://schemas.microsoft.com/office/drawing/2014/main" id="{B8AD0717-20FF-F3D1-1C0D-1389C43FEE23}"/>
                </a:ext>
              </a:extLst>
            </p:cNvPr>
            <p:cNvGrpSpPr/>
            <p:nvPr/>
          </p:nvGrpSpPr>
          <p:grpSpPr>
            <a:xfrm>
              <a:off x="803732" y="2791283"/>
              <a:ext cx="1877576" cy="1397872"/>
              <a:chOff x="5685292" y="3022418"/>
              <a:chExt cx="1877576" cy="1397872"/>
            </a:xfrm>
          </p:grpSpPr>
          <p:pic>
            <p:nvPicPr>
              <p:cNvPr id="19" name="Picture 8">
                <a:extLst>
                  <a:ext uri="{FF2B5EF4-FFF2-40B4-BE49-F238E27FC236}">
                    <a16:creationId xmlns:a16="http://schemas.microsoft.com/office/drawing/2014/main" id="{09E3F04B-A48A-7439-85B7-E2D9AF164282}"/>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6790" b="95062" l="5346" r="94340">
                            <a14:foregroundMark x1="49686" y1="11728" x2="49686" y2="11728"/>
                            <a14:foregroundMark x1="52201" y1="43827" x2="52201" y2="43827"/>
                            <a14:foregroundMark x1="5346" y1="26543" x2="5346" y2="26543"/>
                            <a14:foregroundMark x1="50943" y1="40123" x2="50943" y2="40123"/>
                            <a14:foregroundMark x1="50314" y1="86420" x2="50314" y2="86420"/>
                            <a14:foregroundMark x1="32704" y1="88272" x2="59748" y2="85185"/>
                            <a14:foregroundMark x1="59748" y1="85185" x2="85535" y2="88889"/>
                            <a14:foregroundMark x1="6918" y1="90123" x2="26101" y2="90741"/>
                            <a14:foregroundMark x1="16981" y1="93210" x2="32390" y2="95679"/>
                            <a14:foregroundMark x1="94340" y1="91358" x2="89937" y2="90123"/>
                            <a14:foregroundMark x1="51258" y1="6790" x2="51258" y2="6790"/>
                            <a14:foregroundMark x1="53145" y1="44444" x2="53145" y2="44444"/>
                            <a14:foregroundMark x1="51572" y1="41358" x2="53145" y2="43210"/>
                          </a14:backgroundRemoval>
                        </a14:imgEffect>
                      </a14:imgLayer>
                    </a14:imgProps>
                  </a:ext>
                </a:extLst>
              </a:blip>
              <a:srcRect/>
              <a:stretch>
                <a:fillRect/>
              </a:stretch>
            </p:blipFill>
            <p:spPr bwMode="auto">
              <a:xfrm>
                <a:off x="5750878" y="3497200"/>
                <a:ext cx="1811990" cy="923090"/>
              </a:xfrm>
              <a:prstGeom prst="rect">
                <a:avLst/>
              </a:prstGeom>
              <a:noFill/>
              <a:ln w="9525">
                <a:noFill/>
                <a:miter lim="800000"/>
                <a:headEnd/>
                <a:tailEnd/>
              </a:ln>
            </p:spPr>
          </p:pic>
          <p:sp>
            <p:nvSpPr>
              <p:cNvPr id="20" name="TextBox 12">
                <a:extLst>
                  <a:ext uri="{FF2B5EF4-FFF2-40B4-BE49-F238E27FC236}">
                    <a16:creationId xmlns:a16="http://schemas.microsoft.com/office/drawing/2014/main" id="{43BC75CE-908E-53DE-14E1-3323BAC972F8}"/>
                  </a:ext>
                </a:extLst>
              </p:cNvPr>
              <p:cNvSpPr txBox="1">
                <a:spLocks noChangeArrowheads="1"/>
              </p:cNvSpPr>
              <p:nvPr/>
            </p:nvSpPr>
            <p:spPr bwMode="auto">
              <a:xfrm>
                <a:off x="5685292" y="3022418"/>
                <a:ext cx="1877576" cy="216112"/>
              </a:xfrm>
              <a:prstGeom prst="rect">
                <a:avLst/>
              </a:prstGeom>
              <a:noFill/>
              <a:ln w="9525">
                <a:noFill/>
                <a:miter lim="800000"/>
                <a:headEnd/>
                <a:tailEnd/>
              </a:ln>
            </p:spPr>
            <p:txBody>
              <a:bodyPr wrap="square" lIns="0" tIns="0" rIns="0" bIns="0" anchor="ctr">
                <a:noAutofit/>
              </a:bodyPr>
              <a:lstStyle/>
              <a:p>
                <a:pPr algn="ctr"/>
                <a:r>
                  <a:rPr lang="en-US" sz="1050" b="1" dirty="0">
                    <a:cs typeface="Arial" pitchFamily="34" charset="0"/>
                  </a:rPr>
                  <a:t>Crimper</a:t>
                </a:r>
              </a:p>
            </p:txBody>
          </p:sp>
        </p:grpSp>
      </p:grpSp>
      <p:grpSp>
        <p:nvGrpSpPr>
          <p:cNvPr id="5" name="Group 4">
            <a:extLst>
              <a:ext uri="{FF2B5EF4-FFF2-40B4-BE49-F238E27FC236}">
                <a16:creationId xmlns:a16="http://schemas.microsoft.com/office/drawing/2014/main" id="{EE9F5B3B-FDD0-505C-0BE3-FE594C185547}"/>
              </a:ext>
            </a:extLst>
          </p:cNvPr>
          <p:cNvGrpSpPr/>
          <p:nvPr/>
        </p:nvGrpSpPr>
        <p:grpSpPr>
          <a:xfrm>
            <a:off x="5909569" y="2793478"/>
            <a:ext cx="2194560" cy="1713624"/>
            <a:chOff x="6346067" y="2638980"/>
            <a:chExt cx="2194560" cy="1713624"/>
          </a:xfrm>
        </p:grpSpPr>
        <p:sp>
          <p:nvSpPr>
            <p:cNvPr id="13" name="Rounded Rectangle 20">
              <a:extLst>
                <a:ext uri="{FF2B5EF4-FFF2-40B4-BE49-F238E27FC236}">
                  <a16:creationId xmlns:a16="http://schemas.microsoft.com/office/drawing/2014/main" id="{5AB68F34-C279-B622-560B-DF83A919AF2C}"/>
                </a:ext>
              </a:extLst>
            </p:cNvPr>
            <p:cNvSpPr/>
            <p:nvPr/>
          </p:nvSpPr>
          <p:spPr>
            <a:xfrm>
              <a:off x="6346067" y="2638980"/>
              <a:ext cx="2194560" cy="1713624"/>
            </a:xfrm>
            <a:prstGeom prst="roundRect">
              <a:avLst>
                <a:gd name="adj" fmla="val 7004"/>
              </a:avLst>
            </a:prstGeom>
            <a:solidFill>
              <a:schemeClr val="accent2">
                <a:lumMod val="20000"/>
                <a:lumOff val="80000"/>
              </a:schemeClr>
            </a:solidFill>
            <a:ln w="38100">
              <a:solidFill>
                <a:schemeClr val="bg1"/>
              </a:solidFill>
            </a:ln>
            <a:effectLst>
              <a:outerShdw blurRad="127000" algn="ctr"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lIns="137160" tIns="68580" rtlCol="0" anchor="t"/>
            <a:lstStyle/>
            <a:p>
              <a:endParaRPr lang="en-US" sz="1050" b="1" dirty="0">
                <a:solidFill>
                  <a:schemeClr val="tx1"/>
                </a:solidFill>
              </a:endParaRPr>
            </a:p>
          </p:txBody>
        </p:sp>
        <p:sp>
          <p:nvSpPr>
            <p:cNvPr id="14" name="TextBox 12">
              <a:extLst>
                <a:ext uri="{FF2B5EF4-FFF2-40B4-BE49-F238E27FC236}">
                  <a16:creationId xmlns:a16="http://schemas.microsoft.com/office/drawing/2014/main" id="{AEEF61DA-D50A-61B6-C902-FA4F1A154893}"/>
                </a:ext>
              </a:extLst>
            </p:cNvPr>
            <p:cNvSpPr txBox="1">
              <a:spLocks noChangeArrowheads="1"/>
            </p:cNvSpPr>
            <p:nvPr/>
          </p:nvSpPr>
          <p:spPr bwMode="auto">
            <a:xfrm>
              <a:off x="6492557" y="2720857"/>
              <a:ext cx="1901580" cy="374529"/>
            </a:xfrm>
            <a:prstGeom prst="rect">
              <a:avLst/>
            </a:prstGeom>
            <a:noFill/>
            <a:ln w="9525">
              <a:noFill/>
              <a:miter lim="800000"/>
              <a:headEnd/>
              <a:tailEnd/>
            </a:ln>
          </p:spPr>
          <p:txBody>
            <a:bodyPr wrap="square" lIns="0" tIns="0" rIns="0" bIns="0" anchor="ctr">
              <a:noAutofit/>
            </a:bodyPr>
            <a:lstStyle/>
            <a:p>
              <a:pPr algn="ctr"/>
              <a:r>
                <a:rPr lang="en-US" sz="1050" b="1" dirty="0">
                  <a:cs typeface="Arial" pitchFamily="34" charset="0"/>
                </a:rPr>
                <a:t>2-piece crimp stopper</a:t>
              </a:r>
            </a:p>
          </p:txBody>
        </p:sp>
        <p:sp>
          <p:nvSpPr>
            <p:cNvPr id="24" name="TextBox 23">
              <a:extLst>
                <a:ext uri="{FF2B5EF4-FFF2-40B4-BE49-F238E27FC236}">
                  <a16:creationId xmlns:a16="http://schemas.microsoft.com/office/drawing/2014/main" id="{7E6901F9-F7B5-A433-ADE3-5E32BDDA6795}"/>
                </a:ext>
              </a:extLst>
            </p:cNvPr>
            <p:cNvSpPr txBox="1"/>
            <p:nvPr/>
          </p:nvSpPr>
          <p:spPr>
            <a:xfrm>
              <a:off x="7143032" y="3986269"/>
              <a:ext cx="600630" cy="230832"/>
            </a:xfrm>
            <a:prstGeom prst="rect">
              <a:avLst/>
            </a:prstGeom>
            <a:noFill/>
          </p:spPr>
          <p:txBody>
            <a:bodyPr wrap="square" rtlCol="0">
              <a:spAutoFit/>
            </a:bodyPr>
            <a:lstStyle/>
            <a:p>
              <a:pPr algn="ctr"/>
              <a:r>
                <a:rPr lang="en-US" sz="900" b="1" dirty="0"/>
                <a:t>29 mm</a:t>
              </a:r>
            </a:p>
          </p:txBody>
        </p:sp>
      </p:grpSp>
      <p:sp>
        <p:nvSpPr>
          <p:cNvPr id="52" name="Slide Number Placeholder 51">
            <a:extLst>
              <a:ext uri="{FF2B5EF4-FFF2-40B4-BE49-F238E27FC236}">
                <a16:creationId xmlns:a16="http://schemas.microsoft.com/office/drawing/2014/main" id="{A557D49B-85E2-5192-F289-5D6E3325C970}"/>
              </a:ext>
            </a:extLst>
          </p:cNvPr>
          <p:cNvSpPr>
            <a:spLocks noGrp="1"/>
          </p:cNvSpPr>
          <p:nvPr>
            <p:ph type="sldNum" sz="quarter" idx="12"/>
          </p:nvPr>
        </p:nvSpPr>
        <p:spPr/>
        <p:txBody>
          <a:bodyPr/>
          <a:lstStyle/>
          <a:p>
            <a:fld id="{CDBA9528-BCFE-1E43-A37D-912FF3C527A6}" type="slidenum">
              <a:rPr lang="en-US" smtClean="0"/>
              <a:pPr/>
              <a:t>23</a:t>
            </a:fld>
            <a:endParaRPr lang="en-US" dirty="0"/>
          </a:p>
        </p:txBody>
      </p:sp>
      <p:pic>
        <p:nvPicPr>
          <p:cNvPr id="6" name="Picture 5" descr="A close up of an orange object&#10;&#10;AI-generated content may be incorrect.">
            <a:extLst>
              <a:ext uri="{FF2B5EF4-FFF2-40B4-BE49-F238E27FC236}">
                <a16:creationId xmlns:a16="http://schemas.microsoft.com/office/drawing/2014/main" id="{363001DB-CB89-CB60-EC1E-78AAC1A2365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02575" y="3152635"/>
            <a:ext cx="396307" cy="1085382"/>
          </a:xfrm>
          <a:prstGeom prst="rect">
            <a:avLst/>
          </a:prstGeom>
        </p:spPr>
      </p:pic>
    </p:spTree>
    <p:custDataLst>
      <p:tags r:id="rId1"/>
    </p:custDataLst>
    <p:extLst>
      <p:ext uri="{BB962C8B-B14F-4D97-AF65-F5344CB8AC3E}">
        <p14:creationId xmlns:p14="http://schemas.microsoft.com/office/powerpoint/2010/main" val="121216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72978DF-EED9-3E31-1C83-91711BEED930}"/>
              </a:ext>
            </a:extLst>
          </p:cNvPr>
          <p:cNvGrpSpPr/>
          <p:nvPr/>
        </p:nvGrpSpPr>
        <p:grpSpPr>
          <a:xfrm>
            <a:off x="5369886" y="1265535"/>
            <a:ext cx="2135095" cy="3534336"/>
            <a:chOff x="5016203" y="577970"/>
            <a:chExt cx="2496176" cy="4132053"/>
          </a:xfrm>
        </p:grpSpPr>
        <p:sp>
          <p:nvSpPr>
            <p:cNvPr id="18" name="Rounded Rectangle 20">
              <a:extLst>
                <a:ext uri="{FF2B5EF4-FFF2-40B4-BE49-F238E27FC236}">
                  <a16:creationId xmlns:a16="http://schemas.microsoft.com/office/drawing/2014/main" id="{3F6C1611-72A4-2702-35AF-4D5A7AFCD838}"/>
                </a:ext>
              </a:extLst>
            </p:cNvPr>
            <p:cNvSpPr/>
            <p:nvPr/>
          </p:nvSpPr>
          <p:spPr>
            <a:xfrm>
              <a:off x="5016203" y="577970"/>
              <a:ext cx="2496176" cy="4132053"/>
            </a:xfrm>
            <a:prstGeom prst="roundRect">
              <a:avLst>
                <a:gd name="adj" fmla="val 4186"/>
              </a:avLst>
            </a:prstGeom>
            <a:solidFill>
              <a:schemeClr val="tx2">
                <a:lumMod val="20000"/>
                <a:lumOff val="80000"/>
              </a:schemeClr>
            </a:solidFill>
            <a:ln w="38100">
              <a:solidFill>
                <a:schemeClr val="bg1"/>
              </a:solidFill>
            </a:ln>
            <a:effectLst>
              <a:outerShdw blurRad="254000" algn="ctr"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lIns="137160" tIns="68580" rtlCol="0" anchor="t"/>
            <a:lstStyle/>
            <a:p>
              <a:pPr algn="ctr"/>
              <a:endParaRPr lang="en-US" sz="1050" b="1" dirty="0">
                <a:solidFill>
                  <a:schemeClr val="tx1"/>
                </a:solidFill>
              </a:endParaRPr>
            </a:p>
          </p:txBody>
        </p:sp>
        <p:sp>
          <p:nvSpPr>
            <p:cNvPr id="17" name="TextBox 16"/>
            <p:cNvSpPr txBox="1"/>
            <p:nvPr/>
          </p:nvSpPr>
          <p:spPr>
            <a:xfrm>
              <a:off x="5104483" y="4396574"/>
              <a:ext cx="2319615" cy="241534"/>
            </a:xfrm>
            <a:prstGeom prst="rect">
              <a:avLst/>
            </a:prstGeom>
            <a:noFill/>
          </p:spPr>
          <p:txBody>
            <a:bodyPr wrap="square" rtlCol="0">
              <a:spAutoFit/>
            </a:bodyPr>
            <a:lstStyle/>
            <a:p>
              <a:pPr algn="ctr">
                <a:lnSpc>
                  <a:spcPct val="90000"/>
                </a:lnSpc>
              </a:pPr>
              <a:r>
                <a:rPr lang="en-US" sz="825" b="1" dirty="0">
                  <a:cs typeface="Calibri" pitchFamily="34" charset="0"/>
                </a:rPr>
                <a:t>For use with 29 mm THV system</a:t>
              </a:r>
            </a:p>
          </p:txBody>
        </p:sp>
        <p:pic>
          <p:nvPicPr>
            <p:cNvPr id="1026" name="Picture 2" descr="C:\Users\darrell_le\Pictures\NovaFlex+\23mm and 26mm\Product Shots\AtrionQL38-02_version5locked.png"/>
            <p:cNvPicPr>
              <a:picLocks noChangeAspect="1" noChangeArrowheads="1"/>
            </p:cNvPicPr>
            <p:nvPr/>
          </p:nvPicPr>
          <p:blipFill>
            <a:blip r:embed="rId4" cstate="print">
              <a:clrChange>
                <a:clrFrom>
                  <a:srgbClr val="000000">
                    <a:alpha val="0"/>
                  </a:srgbClr>
                </a:clrFrom>
                <a:clrTo>
                  <a:srgbClr val="000000">
                    <a:alpha val="0"/>
                  </a:srgbClr>
                </a:clrTo>
              </a:clrChange>
            </a:blip>
            <a:srcRect l="20651" t="17293" r="21174" b="4361"/>
            <a:stretch>
              <a:fillRect/>
            </a:stretch>
          </p:blipFill>
          <p:spPr bwMode="auto">
            <a:xfrm>
              <a:off x="5522045" y="785646"/>
              <a:ext cx="1484491" cy="3554140"/>
            </a:xfrm>
            <a:prstGeom prst="rect">
              <a:avLst/>
            </a:prstGeom>
            <a:noFill/>
          </p:spPr>
        </p:pic>
      </p:grpSp>
      <p:sp>
        <p:nvSpPr>
          <p:cNvPr id="4" name="Title 3"/>
          <p:cNvSpPr>
            <a:spLocks noGrp="1"/>
          </p:cNvSpPr>
          <p:nvPr>
            <p:ph type="title"/>
          </p:nvPr>
        </p:nvSpPr>
        <p:spPr>
          <a:xfrm>
            <a:off x="548640" y="310896"/>
            <a:ext cx="4164037" cy="685800"/>
          </a:xfrm>
        </p:spPr>
        <p:txBody>
          <a:bodyPr/>
          <a:lstStyle/>
          <a:p>
            <a:r>
              <a:rPr lang="en-US" dirty="0"/>
              <a:t>Locking Syringe </a:t>
            </a:r>
          </a:p>
        </p:txBody>
      </p:sp>
      <p:sp>
        <p:nvSpPr>
          <p:cNvPr id="2" name="Content Placeholder 1"/>
          <p:cNvSpPr>
            <a:spLocks noGrp="1"/>
          </p:cNvSpPr>
          <p:nvPr>
            <p:ph idx="1"/>
          </p:nvPr>
        </p:nvSpPr>
        <p:spPr>
          <a:xfrm>
            <a:off x="548640" y="1708990"/>
            <a:ext cx="4497178" cy="2508379"/>
          </a:xfrm>
        </p:spPr>
        <p:txBody>
          <a:bodyPr vert="horz" wrap="square" lIns="0" tIns="0" rIns="0" bIns="0" rtlCol="0" anchor="t">
            <a:spAutoFit/>
          </a:bodyPr>
          <a:lstStyle/>
          <a:p>
            <a:pPr marL="0" indent="0">
              <a:buNone/>
            </a:pPr>
            <a:r>
              <a:rPr lang="en-US" b="1" dirty="0"/>
              <a:t>Locking syringe is used for deployment </a:t>
            </a:r>
            <a:br>
              <a:rPr lang="en-US" b="1" dirty="0"/>
            </a:br>
            <a:r>
              <a:rPr lang="en-US" b="1" dirty="0"/>
              <a:t>of the THV and pre-dilation balloon</a:t>
            </a:r>
          </a:p>
          <a:p>
            <a:pPr marL="172720" indent="-172720"/>
            <a:r>
              <a:rPr lang="en-US" sz="1200" dirty="0"/>
              <a:t>Volume-based inflation</a:t>
            </a:r>
            <a:endParaRPr lang="en-US" sz="1200" dirty="0">
              <a:cs typeface="Arial"/>
            </a:endParaRPr>
          </a:p>
          <a:p>
            <a:pPr marL="172720" indent="-172720"/>
            <a:r>
              <a:rPr lang="en-US" sz="1200" dirty="0"/>
              <a:t>Lock/unlock symbols on handle</a:t>
            </a:r>
            <a:endParaRPr lang="en-US" sz="1200" dirty="0">
              <a:cs typeface="Arial"/>
            </a:endParaRPr>
          </a:p>
          <a:p>
            <a:pPr marL="172720" indent="-172720"/>
            <a:r>
              <a:rPr lang="en-US" sz="1200" dirty="0"/>
              <a:t>1 mL graduation marks for volume accuracy</a:t>
            </a:r>
            <a:br>
              <a:rPr lang="en-US" sz="1200" dirty="0"/>
            </a:br>
            <a:endParaRPr lang="en-US" dirty="0">
              <a:cs typeface="Arial"/>
            </a:endParaRPr>
          </a:p>
          <a:p>
            <a:pPr marL="0" indent="0">
              <a:buNone/>
            </a:pPr>
            <a:r>
              <a:rPr lang="en-US" b="1" dirty="0"/>
              <a:t>Locking syringe (38 mL)</a:t>
            </a:r>
            <a:endParaRPr lang="en-US" b="1" dirty="0">
              <a:cs typeface="Arial"/>
            </a:endParaRPr>
          </a:p>
          <a:p>
            <a:pPr marL="172720" indent="-172720"/>
            <a:r>
              <a:rPr lang="en-US" sz="1200" dirty="0"/>
              <a:t>Used with the 29 mm THV system</a:t>
            </a:r>
            <a:endParaRPr lang="en-US" sz="1200" dirty="0">
              <a:cs typeface="Arial"/>
            </a:endParaRPr>
          </a:p>
          <a:p>
            <a:pPr marL="172720" indent="-172720"/>
            <a:r>
              <a:rPr lang="en-US" sz="1200" dirty="0"/>
              <a:t>Customized long, narrow barrel for inflation with large volumes</a:t>
            </a:r>
            <a:endParaRPr lang="en-US" sz="1200" dirty="0">
              <a:cs typeface="Arial"/>
            </a:endParaRPr>
          </a:p>
          <a:p>
            <a:pPr marL="172720" indent="-172720"/>
            <a:r>
              <a:rPr lang="en-US" sz="1200" dirty="0"/>
              <a:t>Pressure gauge removed for device placement during inflation</a:t>
            </a:r>
            <a:endParaRPr lang="en-US" sz="1200" dirty="0">
              <a:cs typeface="Arial"/>
            </a:endParaRPr>
          </a:p>
        </p:txBody>
      </p:sp>
      <p:sp>
        <p:nvSpPr>
          <p:cNvPr id="5" name="Footer Placeholder 4">
            <a:extLst>
              <a:ext uri="{FF2B5EF4-FFF2-40B4-BE49-F238E27FC236}">
                <a16:creationId xmlns:a16="http://schemas.microsoft.com/office/drawing/2014/main" id="{3741C706-40AF-672F-26C7-214480D14B01}"/>
              </a:ext>
            </a:extLst>
          </p:cNvPr>
          <p:cNvSpPr>
            <a:spLocks noGrp="1"/>
          </p:cNvSpPr>
          <p:nvPr>
            <p:ph type="ftr" sz="quarter" idx="11"/>
          </p:nvPr>
        </p:nvSpPr>
        <p:spPr>
          <a:xfrm>
            <a:off x="3950208" y="4965192"/>
            <a:ext cx="3108960" cy="182880"/>
          </a:xfrm>
        </p:spPr>
        <p:txBody>
          <a:bodyPr/>
          <a:lstStyle/>
          <a:p>
            <a:r>
              <a:rPr lang="en-US"/>
              <a:t>DOC-0555472 Rev B</a:t>
            </a:r>
            <a:endParaRPr lang="en-US" dirty="0"/>
          </a:p>
        </p:txBody>
      </p:sp>
      <p:sp>
        <p:nvSpPr>
          <p:cNvPr id="7" name="Slide Number Placeholder 6">
            <a:extLst>
              <a:ext uri="{FF2B5EF4-FFF2-40B4-BE49-F238E27FC236}">
                <a16:creationId xmlns:a16="http://schemas.microsoft.com/office/drawing/2014/main" id="{786DA7C7-95A7-F193-7B5B-FE6E0307BFDC}"/>
              </a:ext>
            </a:extLst>
          </p:cNvPr>
          <p:cNvSpPr>
            <a:spLocks noGrp="1"/>
          </p:cNvSpPr>
          <p:nvPr>
            <p:ph type="sldNum" sz="quarter" idx="12"/>
          </p:nvPr>
        </p:nvSpPr>
        <p:spPr>
          <a:xfrm>
            <a:off x="8229198" y="4965192"/>
            <a:ext cx="365760" cy="182880"/>
          </a:xfrm>
        </p:spPr>
        <p:txBody>
          <a:bodyPr/>
          <a:lstStyle/>
          <a:p>
            <a:fld id="{CDBA9528-BCFE-1E43-A37D-912FF3C527A6}" type="slidenum">
              <a:rPr lang="en-US" smtClean="0"/>
              <a:pPr/>
              <a:t>24</a:t>
            </a:fld>
            <a:endParaRPr lang="en-US" dirty="0"/>
          </a:p>
        </p:txBody>
      </p:sp>
    </p:spTree>
    <p:custDataLst>
      <p:tags r:id="rId1"/>
    </p:custDataLst>
    <p:extLst>
      <p:ext uri="{BB962C8B-B14F-4D97-AF65-F5344CB8AC3E}">
        <p14:creationId xmlns:p14="http://schemas.microsoft.com/office/powerpoint/2010/main" val="2373757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E5FFA-8819-FCB6-5392-F709F50C03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496E2B-D180-86F3-8648-36670E239325}"/>
              </a:ext>
            </a:extLst>
          </p:cNvPr>
          <p:cNvSpPr>
            <a:spLocks noGrp="1"/>
          </p:cNvSpPr>
          <p:nvPr>
            <p:ph type="title"/>
          </p:nvPr>
        </p:nvSpPr>
        <p:spPr/>
        <p:txBody>
          <a:bodyPr/>
          <a:lstStyle/>
          <a:p>
            <a:r>
              <a:rPr lang="en-US" dirty="0"/>
              <a:t>Recommended equipment</a:t>
            </a:r>
          </a:p>
        </p:txBody>
      </p:sp>
      <p:sp>
        <p:nvSpPr>
          <p:cNvPr id="5" name="Footer Placeholder 4">
            <a:extLst>
              <a:ext uri="{FF2B5EF4-FFF2-40B4-BE49-F238E27FC236}">
                <a16:creationId xmlns:a16="http://schemas.microsoft.com/office/drawing/2014/main" id="{1663EBCD-0EBF-72CE-7625-B00645D796ED}"/>
              </a:ext>
            </a:extLst>
          </p:cNvPr>
          <p:cNvSpPr>
            <a:spLocks noGrp="1"/>
          </p:cNvSpPr>
          <p:nvPr>
            <p:ph type="ftr" sz="quarter" idx="11"/>
          </p:nvPr>
        </p:nvSpPr>
        <p:spPr/>
        <p:txBody>
          <a:bodyPr/>
          <a:lstStyle/>
          <a:p>
            <a:r>
              <a:rPr lang="en-US"/>
              <a:t>DOC-0555472 Rev B</a:t>
            </a:r>
            <a:endParaRPr lang="en-US" dirty="0"/>
          </a:p>
        </p:txBody>
      </p:sp>
      <p:sp>
        <p:nvSpPr>
          <p:cNvPr id="25" name="Slide Number Placeholder 24">
            <a:extLst>
              <a:ext uri="{FF2B5EF4-FFF2-40B4-BE49-F238E27FC236}">
                <a16:creationId xmlns:a16="http://schemas.microsoft.com/office/drawing/2014/main" id="{A5912701-D54D-058F-4B6F-61B6711655F6}"/>
              </a:ext>
            </a:extLst>
          </p:cNvPr>
          <p:cNvSpPr>
            <a:spLocks noGrp="1"/>
          </p:cNvSpPr>
          <p:nvPr>
            <p:ph type="sldNum" sz="quarter" idx="12"/>
          </p:nvPr>
        </p:nvSpPr>
        <p:spPr/>
        <p:txBody>
          <a:bodyPr/>
          <a:lstStyle/>
          <a:p>
            <a:fld id="{CDBA9528-BCFE-1E43-A37D-912FF3C527A6}" type="slidenum">
              <a:rPr lang="en-US" smtClean="0"/>
              <a:pPr/>
              <a:t>25</a:t>
            </a:fld>
            <a:endParaRPr lang="en-US" dirty="0"/>
          </a:p>
        </p:txBody>
      </p:sp>
      <p:grpSp>
        <p:nvGrpSpPr>
          <p:cNvPr id="3" name="Group 2">
            <a:extLst>
              <a:ext uri="{FF2B5EF4-FFF2-40B4-BE49-F238E27FC236}">
                <a16:creationId xmlns:a16="http://schemas.microsoft.com/office/drawing/2014/main" id="{057805AF-60A1-30B4-76A3-D6E3F48B9984}"/>
              </a:ext>
            </a:extLst>
          </p:cNvPr>
          <p:cNvGrpSpPr/>
          <p:nvPr/>
        </p:nvGrpSpPr>
        <p:grpSpPr>
          <a:xfrm>
            <a:off x="4428819" y="982912"/>
            <a:ext cx="3955679" cy="3391903"/>
            <a:chOff x="4267200" y="1148049"/>
            <a:chExt cx="3479094" cy="3391903"/>
          </a:xfrm>
        </p:grpSpPr>
        <p:grpSp>
          <p:nvGrpSpPr>
            <p:cNvPr id="4" name="Group 3">
              <a:extLst>
                <a:ext uri="{FF2B5EF4-FFF2-40B4-BE49-F238E27FC236}">
                  <a16:creationId xmlns:a16="http://schemas.microsoft.com/office/drawing/2014/main" id="{7A8E67F6-FC44-CBE9-5E3B-22F19E637E89}"/>
                </a:ext>
              </a:extLst>
            </p:cNvPr>
            <p:cNvGrpSpPr/>
            <p:nvPr/>
          </p:nvGrpSpPr>
          <p:grpSpPr>
            <a:xfrm>
              <a:off x="4267200" y="1148049"/>
              <a:ext cx="3479094" cy="3391903"/>
              <a:chOff x="0" y="3217202"/>
              <a:chExt cx="2573382" cy="3391903"/>
            </a:xfrm>
          </p:grpSpPr>
          <p:sp>
            <p:nvSpPr>
              <p:cNvPr id="8" name="Rounded Rectangle 29">
                <a:extLst>
                  <a:ext uri="{FF2B5EF4-FFF2-40B4-BE49-F238E27FC236}">
                    <a16:creationId xmlns:a16="http://schemas.microsoft.com/office/drawing/2014/main" id="{A03AFAF5-E1A2-35FF-314E-906019C2D2A4}"/>
                  </a:ext>
                </a:extLst>
              </p:cNvPr>
              <p:cNvSpPr/>
              <p:nvPr/>
            </p:nvSpPr>
            <p:spPr>
              <a:xfrm>
                <a:off x="0" y="3217202"/>
                <a:ext cx="2573382" cy="3391903"/>
              </a:xfrm>
              <a:prstGeom prst="roundRect">
                <a:avLst>
                  <a:gd name="adj" fmla="val 2119"/>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2880" tIns="548640" rIns="91440" bIns="0" rtlCol="0" anchor="t"/>
              <a:lstStyle/>
              <a:p>
                <a:pPr>
                  <a:spcAft>
                    <a:spcPts val="300"/>
                  </a:spcAft>
                </a:pPr>
                <a:endParaRPr lang="en-US" sz="700" dirty="0">
                  <a:solidFill>
                    <a:schemeClr val="tx1"/>
                  </a:solidFill>
                  <a:latin typeface="Arial" panose="020B0604020202020204" pitchFamily="34" charset="0"/>
                  <a:cs typeface="Arial" panose="020B0604020202020204" pitchFamily="34" charset="0"/>
                </a:endParaRPr>
              </a:p>
            </p:txBody>
          </p:sp>
          <p:sp>
            <p:nvSpPr>
              <p:cNvPr id="11" name="Rounded Rectangle 32">
                <a:extLst>
                  <a:ext uri="{FF2B5EF4-FFF2-40B4-BE49-F238E27FC236}">
                    <a16:creationId xmlns:a16="http://schemas.microsoft.com/office/drawing/2014/main" id="{14CBA933-62D4-FBD6-1642-5DC183FB3826}"/>
                  </a:ext>
                </a:extLst>
              </p:cNvPr>
              <p:cNvSpPr/>
              <p:nvPr/>
            </p:nvSpPr>
            <p:spPr>
              <a:xfrm>
                <a:off x="61803" y="3293089"/>
                <a:ext cx="2449776" cy="317910"/>
              </a:xfrm>
              <a:prstGeom prst="roundRect">
                <a:avLst>
                  <a:gd name="adj" fmla="val 11341"/>
                </a:avLst>
              </a:prstGeom>
              <a:solidFill>
                <a:srgbClr val="346583"/>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marL="63497">
                  <a:defRPr/>
                </a:pPr>
                <a:r>
                  <a:rPr lang="en-US" sz="1050" b="1" dirty="0">
                    <a:solidFill>
                      <a:schemeClr val="bg1"/>
                    </a:solidFill>
                    <a:latin typeface="Arial"/>
                  </a:rPr>
                  <a:t>Sterile table equipment</a:t>
                </a:r>
              </a:p>
            </p:txBody>
          </p:sp>
        </p:grpSp>
        <p:sp>
          <p:nvSpPr>
            <p:cNvPr id="6" name="Content Placeholder 9">
              <a:extLst>
                <a:ext uri="{FF2B5EF4-FFF2-40B4-BE49-F238E27FC236}">
                  <a16:creationId xmlns:a16="http://schemas.microsoft.com/office/drawing/2014/main" id="{8A3DD9B1-9927-C704-10FA-31367AB20358}"/>
                </a:ext>
              </a:extLst>
            </p:cNvPr>
            <p:cNvSpPr txBox="1">
              <a:spLocks/>
            </p:cNvSpPr>
            <p:nvPr/>
          </p:nvSpPr>
          <p:spPr>
            <a:xfrm>
              <a:off x="4515856" y="1616074"/>
              <a:ext cx="3230438" cy="1892826"/>
            </a:xfrm>
            <a:prstGeom prst="rect">
              <a:avLst/>
            </a:prstGeom>
          </p:spPr>
          <p:txBody>
            <a:bodyPr vert="horz" wrap="square" lIns="0" tIns="0" rIns="0" bIns="45720" rtlCol="0" anchor="t">
              <a:spAutoFit/>
            </a:bodyPr>
            <a:lstStyle>
              <a:lvl1pPr marL="0" indent="0" algn="l" defTabSz="685783" rtl="0" eaLnBrk="1" latinLnBrk="0" hangingPunct="1">
                <a:lnSpc>
                  <a:spcPct val="100000"/>
                </a:lnSpc>
                <a:spcBef>
                  <a:spcPts val="0"/>
                </a:spcBef>
                <a:spcAft>
                  <a:spcPts val="200"/>
                </a:spcAft>
                <a:buClr>
                  <a:schemeClr val="accent1"/>
                </a:buClr>
                <a:buFont typeface="Arial" panose="020B0604020202020204" pitchFamily="34" charset="0"/>
                <a:buNone/>
                <a:defRPr sz="1400" b="0" i="0" kern="1200" baseline="0">
                  <a:solidFill>
                    <a:schemeClr val="tx1"/>
                  </a:solidFill>
                  <a:latin typeface="Arial" panose="020B0604020202020204" pitchFamily="34" charset="0"/>
                  <a:ea typeface="+mn-ea"/>
                  <a:cs typeface="Arial" panose="020B0604020202020204" pitchFamily="34" charset="0"/>
                </a:defRPr>
              </a:lvl1pPr>
              <a:lvl2pPr marL="514337" indent="-171446" algn="l" defTabSz="685783" rtl="0" eaLnBrk="1" latinLnBrk="0" hangingPunct="1">
                <a:lnSpc>
                  <a:spcPct val="100000"/>
                </a:lnSpc>
                <a:spcBef>
                  <a:spcPts val="0"/>
                </a:spcBef>
                <a:spcAft>
                  <a:spcPts val="200"/>
                </a:spcAft>
                <a:buClr>
                  <a:schemeClr val="accent1"/>
                </a:buClr>
                <a:buFont typeface="Wingdings" pitchFamily="2" charset="2"/>
                <a:buChar char="§"/>
                <a:defRPr sz="1400" b="0" i="0" kern="1200" baseline="0">
                  <a:solidFill>
                    <a:schemeClr val="tx1"/>
                  </a:solidFill>
                  <a:latin typeface="Arial" panose="020B0604020202020204" pitchFamily="34" charset="0"/>
                  <a:ea typeface="+mn-ea"/>
                  <a:cs typeface="Arial" panose="020B0604020202020204" pitchFamily="34" charset="0"/>
                </a:defRPr>
              </a:lvl2pPr>
              <a:lvl3pPr marL="857228" indent="-171446" algn="l" defTabSz="685783" rtl="0" eaLnBrk="1" latinLnBrk="0" hangingPunct="1">
                <a:lnSpc>
                  <a:spcPct val="100000"/>
                </a:lnSpc>
                <a:spcBef>
                  <a:spcPts val="0"/>
                </a:spcBef>
                <a:spcAft>
                  <a:spcPts val="200"/>
                </a:spcAft>
                <a:buClr>
                  <a:schemeClr val="accent1"/>
                </a:buClr>
                <a:buFont typeface="System Font Regular"/>
                <a:buChar char="—"/>
                <a:defRPr sz="1200" b="0" i="0" kern="1200" baseline="0">
                  <a:solidFill>
                    <a:schemeClr val="tx1"/>
                  </a:solidFill>
                  <a:latin typeface="Arial" panose="020B0604020202020204" pitchFamily="34" charset="0"/>
                  <a:ea typeface="+mn-ea"/>
                  <a:cs typeface="Arial" panose="020B0604020202020204" pitchFamily="34" charset="0"/>
                </a:defRPr>
              </a:lvl3pPr>
              <a:lvl4pPr marL="1200120" indent="-171446" algn="l" defTabSz="685783" rtl="0" eaLnBrk="1" latinLnBrk="0" hangingPunct="1">
                <a:lnSpc>
                  <a:spcPct val="100000"/>
                </a:lnSpc>
                <a:spcBef>
                  <a:spcPts val="0"/>
                </a:spcBef>
                <a:spcAft>
                  <a:spcPts val="200"/>
                </a:spcAft>
                <a:buClr>
                  <a:schemeClr val="accent1"/>
                </a:buClr>
                <a:buFont typeface="Arial" panose="020B0604020202020204" pitchFamily="34" charset="0"/>
                <a:buChar char="•"/>
                <a:defRPr sz="1200" b="0" i="0" kern="1200" baseline="0">
                  <a:solidFill>
                    <a:schemeClr val="tx1"/>
                  </a:solidFill>
                  <a:latin typeface="Arial" panose="020B0604020202020204" pitchFamily="34" charset="0"/>
                  <a:ea typeface="+mn-ea"/>
                  <a:cs typeface="Arial" panose="020B0604020202020204" pitchFamily="34" charset="0"/>
                </a:defRPr>
              </a:lvl4pPr>
              <a:lvl5pPr marL="1543012" indent="-171446" algn="l" defTabSz="685783" rtl="0" eaLnBrk="1" latinLnBrk="0" hangingPunct="1">
                <a:lnSpc>
                  <a:spcPct val="90000"/>
                </a:lnSpc>
                <a:spcBef>
                  <a:spcPts val="375"/>
                </a:spcBef>
                <a:spcAft>
                  <a:spcPts val="200"/>
                </a:spcAft>
                <a:buClr>
                  <a:schemeClr val="tx2"/>
                </a:buClr>
                <a:buFont typeface="Courier New" panose="02070309020205020404" pitchFamily="49" charset="0"/>
                <a:buChar char="o"/>
                <a:defRPr sz="1100" b="0" i="0" kern="1200" baseline="0">
                  <a:solidFill>
                    <a:schemeClr val="tx1"/>
                  </a:solidFill>
                  <a:latin typeface="Arial" panose="020B0604020202020204" pitchFamily="34" charset="0"/>
                  <a:ea typeface="+mn-ea"/>
                  <a:cs typeface="Arial" panose="020B0604020202020204" pitchFamily="34" charset="0"/>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indent="-171450" defTabSz="457200">
                <a:spcAft>
                  <a:spcPts val="300"/>
                </a:spcAft>
                <a:buSzPct val="110000"/>
                <a:buFont typeface="Wingdings" pitchFamily="2" charset="2"/>
                <a:buChar char="§"/>
                <a:defRPr/>
              </a:pPr>
              <a:r>
                <a:rPr lang="en-US" sz="900" dirty="0">
                  <a:latin typeface="+mn-lt"/>
                  <a:cs typeface="+mn-cs"/>
                </a:rPr>
                <a:t>6 sterile rinsing basins </a:t>
              </a:r>
            </a:p>
            <a:p>
              <a:pPr marL="404813" lvl="1" indent="-176213" defTabSz="457200">
                <a:spcAft>
                  <a:spcPts val="300"/>
                </a:spcAft>
                <a:buSzPct val="110000"/>
                <a:buFont typeface="System Font Regular"/>
                <a:buChar char="－"/>
                <a:defRPr/>
              </a:pPr>
              <a:r>
                <a:rPr lang="en-US" sz="800" dirty="0">
                  <a:latin typeface="+mn-lt"/>
                  <a:cs typeface="+mn-cs"/>
                </a:rPr>
                <a:t>2 – physiological saline (1 liter) – valve rinsing</a:t>
              </a:r>
            </a:p>
            <a:p>
              <a:pPr marL="404813" lvl="1" indent="-176213" defTabSz="457200">
                <a:spcAft>
                  <a:spcPts val="300"/>
                </a:spcAft>
                <a:buSzPct val="110000"/>
                <a:buFont typeface="System Font Regular"/>
                <a:buChar char="－"/>
                <a:defRPr/>
              </a:pPr>
              <a:r>
                <a:rPr lang="en-US" sz="800" dirty="0">
                  <a:latin typeface="+mn-lt"/>
                  <a:cs typeface="+mn-cs"/>
                </a:rPr>
                <a:t>2 – physiological saline (1 liter) – Qualcrimp rinsing</a:t>
              </a:r>
            </a:p>
            <a:p>
              <a:pPr marL="404813" lvl="1" indent="-176213" defTabSz="457200">
                <a:spcAft>
                  <a:spcPts val="300"/>
                </a:spcAft>
                <a:buSzPct val="110000"/>
                <a:buFont typeface="System Font Regular"/>
                <a:buChar char="－"/>
                <a:defRPr/>
              </a:pPr>
              <a:r>
                <a:rPr lang="en-US" sz="800" dirty="0">
                  <a:latin typeface="+mn-lt"/>
                  <a:cs typeface="+mn-cs"/>
                </a:rPr>
                <a:t>1 – heparinized saline (1 liter) – flushing</a:t>
              </a:r>
            </a:p>
            <a:p>
              <a:pPr marL="404813" lvl="1" indent="-176213" defTabSz="457200">
                <a:spcAft>
                  <a:spcPts val="300"/>
                </a:spcAft>
                <a:buSzPct val="110000"/>
                <a:buFont typeface="System Font Regular"/>
                <a:buChar char="－"/>
                <a:defRPr/>
              </a:pPr>
              <a:r>
                <a:rPr lang="en-US" sz="800" dirty="0">
                  <a:latin typeface="+mn-lt"/>
                  <a:cs typeface="+mn-cs"/>
                </a:rPr>
                <a:t>1 – diluted radiopaque contrast medium (15 cc contrast: 85 cc saline) </a:t>
              </a:r>
            </a:p>
            <a:p>
              <a:pPr marL="171450" indent="-171450" defTabSz="457200">
                <a:spcAft>
                  <a:spcPts val="300"/>
                </a:spcAft>
                <a:buSzPct val="110000"/>
                <a:buFont typeface="Wingdings" pitchFamily="2" charset="2"/>
                <a:buChar char="§"/>
                <a:defRPr/>
              </a:pPr>
              <a:r>
                <a:rPr lang="en-US" sz="900" dirty="0">
                  <a:latin typeface="+mn-lt"/>
                  <a:cs typeface="+mn-cs"/>
                </a:rPr>
                <a:t>20 cc syringes or larger </a:t>
              </a:r>
            </a:p>
            <a:p>
              <a:pPr marL="171450" indent="-171450" defTabSz="457200">
                <a:spcAft>
                  <a:spcPts val="300"/>
                </a:spcAft>
                <a:buSzPct val="110000"/>
                <a:buFont typeface="Wingdings" pitchFamily="2" charset="2"/>
                <a:buChar char="§"/>
                <a:defRPr/>
              </a:pPr>
              <a:r>
                <a:rPr lang="en-US" sz="900" dirty="0">
                  <a:latin typeface="+mn-lt"/>
                  <a:cs typeface="+mn-cs"/>
                </a:rPr>
                <a:t>50 cc syringes or larger</a:t>
              </a:r>
            </a:p>
            <a:p>
              <a:pPr marL="171450" indent="-171450" defTabSz="457200">
                <a:spcAft>
                  <a:spcPts val="300"/>
                </a:spcAft>
                <a:buSzPct val="110000"/>
                <a:buFont typeface="Wingdings" pitchFamily="2" charset="2"/>
                <a:buChar char="§"/>
                <a:defRPr/>
              </a:pPr>
              <a:r>
                <a:rPr lang="en-US" sz="900" dirty="0">
                  <a:latin typeface="+mn-lt"/>
                  <a:cs typeface="+mn-cs"/>
                </a:rPr>
                <a:t>High-pressure 3-way stopcock</a:t>
              </a:r>
            </a:p>
            <a:p>
              <a:pPr marL="171450" indent="-171450" defTabSz="457200">
                <a:spcAft>
                  <a:spcPts val="300"/>
                </a:spcAft>
                <a:buSzPct val="110000"/>
                <a:buFont typeface="Wingdings" pitchFamily="2" charset="2"/>
                <a:buChar char="§"/>
                <a:defRPr/>
              </a:pPr>
              <a:r>
                <a:rPr lang="en-US" sz="900" dirty="0">
                  <a:latin typeface="+mn-lt"/>
                  <a:cs typeface="+mn-cs"/>
                </a:rPr>
                <a:t>Prep table</a:t>
              </a:r>
            </a:p>
            <a:p>
              <a:pPr marL="171450" indent="-171450" defTabSz="457200">
                <a:spcAft>
                  <a:spcPts val="300"/>
                </a:spcAft>
                <a:buSzPct val="110000"/>
                <a:buFont typeface="Wingdings" pitchFamily="2" charset="2"/>
                <a:buChar char="§"/>
                <a:defRPr/>
              </a:pPr>
              <a:r>
                <a:rPr lang="en-US" sz="900" dirty="0">
                  <a:latin typeface="+mn-lt"/>
                  <a:cs typeface="+mn-cs"/>
                </a:rPr>
                <a:t>Sterile forceps</a:t>
              </a:r>
            </a:p>
            <a:p>
              <a:pPr marL="171450" indent="-171450" defTabSz="457200">
                <a:spcAft>
                  <a:spcPts val="300"/>
                </a:spcAft>
                <a:buSzPct val="110000"/>
                <a:buFont typeface="Wingdings" pitchFamily="2" charset="2"/>
                <a:buChar char="§"/>
                <a:defRPr/>
              </a:pPr>
              <a:r>
                <a:rPr lang="en-US" sz="900" dirty="0">
                  <a:latin typeface="+mn-lt"/>
                  <a:cs typeface="+mn-cs"/>
                </a:rPr>
                <a:t>Sterile scissors </a:t>
              </a:r>
            </a:p>
          </p:txBody>
        </p:sp>
      </p:grpSp>
      <p:grpSp>
        <p:nvGrpSpPr>
          <p:cNvPr id="12" name="Group 11">
            <a:extLst>
              <a:ext uri="{FF2B5EF4-FFF2-40B4-BE49-F238E27FC236}">
                <a16:creationId xmlns:a16="http://schemas.microsoft.com/office/drawing/2014/main" id="{98421136-13E0-186C-1142-2C67D0F71108}"/>
              </a:ext>
            </a:extLst>
          </p:cNvPr>
          <p:cNvGrpSpPr/>
          <p:nvPr/>
        </p:nvGrpSpPr>
        <p:grpSpPr>
          <a:xfrm>
            <a:off x="483305" y="982913"/>
            <a:ext cx="3802387" cy="3982278"/>
            <a:chOff x="483306" y="1148049"/>
            <a:chExt cx="3479094" cy="3982278"/>
          </a:xfrm>
        </p:grpSpPr>
        <p:grpSp>
          <p:nvGrpSpPr>
            <p:cNvPr id="13" name="Group 12">
              <a:extLst>
                <a:ext uri="{FF2B5EF4-FFF2-40B4-BE49-F238E27FC236}">
                  <a16:creationId xmlns:a16="http://schemas.microsoft.com/office/drawing/2014/main" id="{379F9880-276A-F6C5-BD1C-BFC39F36F195}"/>
                </a:ext>
              </a:extLst>
            </p:cNvPr>
            <p:cNvGrpSpPr/>
            <p:nvPr/>
          </p:nvGrpSpPr>
          <p:grpSpPr>
            <a:xfrm>
              <a:off x="483306" y="1148049"/>
              <a:ext cx="3479094" cy="3982278"/>
              <a:chOff x="0" y="3217202"/>
              <a:chExt cx="2573382" cy="3982278"/>
            </a:xfrm>
          </p:grpSpPr>
          <p:sp>
            <p:nvSpPr>
              <p:cNvPr id="15" name="Rounded Rectangle 29">
                <a:extLst>
                  <a:ext uri="{FF2B5EF4-FFF2-40B4-BE49-F238E27FC236}">
                    <a16:creationId xmlns:a16="http://schemas.microsoft.com/office/drawing/2014/main" id="{4C80FF5A-3D3F-55EB-C262-4F750C690ACD}"/>
                  </a:ext>
                </a:extLst>
              </p:cNvPr>
              <p:cNvSpPr/>
              <p:nvPr/>
            </p:nvSpPr>
            <p:spPr>
              <a:xfrm>
                <a:off x="0" y="3217202"/>
                <a:ext cx="2573382" cy="3982278"/>
              </a:xfrm>
              <a:prstGeom prst="roundRect">
                <a:avLst>
                  <a:gd name="adj" fmla="val 2119"/>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2880" tIns="548640" rIns="91440" bIns="0" rtlCol="0" anchor="t"/>
              <a:lstStyle/>
              <a:p>
                <a:pPr>
                  <a:spcAft>
                    <a:spcPts val="300"/>
                  </a:spcAft>
                </a:pPr>
                <a:endParaRPr lang="en-US" sz="700" dirty="0">
                  <a:solidFill>
                    <a:schemeClr val="tx1"/>
                  </a:solidFill>
                  <a:latin typeface="Arial" panose="020B0604020202020204" pitchFamily="34" charset="0"/>
                  <a:cs typeface="Arial" panose="020B0604020202020204" pitchFamily="34" charset="0"/>
                </a:endParaRPr>
              </a:p>
            </p:txBody>
          </p:sp>
          <p:sp>
            <p:nvSpPr>
              <p:cNvPr id="19" name="Rounded Rectangle 32">
                <a:extLst>
                  <a:ext uri="{FF2B5EF4-FFF2-40B4-BE49-F238E27FC236}">
                    <a16:creationId xmlns:a16="http://schemas.microsoft.com/office/drawing/2014/main" id="{70ADD571-3B3F-743E-95F7-C5859747EF50}"/>
                  </a:ext>
                </a:extLst>
              </p:cNvPr>
              <p:cNvSpPr/>
              <p:nvPr/>
            </p:nvSpPr>
            <p:spPr>
              <a:xfrm>
                <a:off x="61803" y="3293089"/>
                <a:ext cx="2449776" cy="317910"/>
              </a:xfrm>
              <a:prstGeom prst="roundRect">
                <a:avLst>
                  <a:gd name="adj" fmla="val 11341"/>
                </a:avLst>
              </a:prstGeom>
              <a:solidFill>
                <a:srgbClr val="346583"/>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marL="63497">
                  <a:defRPr/>
                </a:pPr>
                <a:r>
                  <a:rPr lang="en-US" sz="1050" b="1" dirty="0">
                    <a:solidFill>
                      <a:schemeClr val="bg1"/>
                    </a:solidFill>
                    <a:latin typeface="Arial"/>
                  </a:rPr>
                  <a:t>Room equipment</a:t>
                </a:r>
              </a:p>
            </p:txBody>
          </p:sp>
        </p:grpSp>
        <p:sp>
          <p:nvSpPr>
            <p:cNvPr id="14" name="Content Placeholder 2">
              <a:extLst>
                <a:ext uri="{FF2B5EF4-FFF2-40B4-BE49-F238E27FC236}">
                  <a16:creationId xmlns:a16="http://schemas.microsoft.com/office/drawing/2014/main" id="{A03FE790-9977-9D4B-69E7-383746B8517B}"/>
                </a:ext>
              </a:extLst>
            </p:cNvPr>
            <p:cNvSpPr txBox="1">
              <a:spLocks/>
            </p:cNvSpPr>
            <p:nvPr/>
          </p:nvSpPr>
          <p:spPr bwMode="gray">
            <a:xfrm>
              <a:off x="737015" y="1616075"/>
              <a:ext cx="3037967" cy="3139321"/>
            </a:xfrm>
            <a:prstGeom prst="rect">
              <a:avLst/>
            </a:prstGeom>
          </p:spPr>
          <p:txBody>
            <a:bodyPr vert="horz" wrap="square" lIns="0" tIns="0" rIns="0" bIns="0" numCol="1" spcCol="45720" rtlCol="0" anchor="t">
              <a:spAutoFit/>
            </a:bodyPr>
            <a:lstStyle>
              <a:lvl1pPr marL="173038"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1pPr>
              <a:lvl2pPr marL="339725" indent="-166688" algn="l" defTabSz="457200" rtl="0" eaLnBrk="1" latinLnBrk="0" hangingPunct="1">
                <a:lnSpc>
                  <a:spcPct val="100000"/>
                </a:lnSpc>
                <a:spcBef>
                  <a:spcPts val="600"/>
                </a:spcBef>
                <a:buClr>
                  <a:schemeClr val="accent1"/>
                </a:buClr>
                <a:buFont typeface="Arial"/>
                <a:buChar char="–"/>
                <a:defRPr sz="1200" kern="1200" baseline="0">
                  <a:solidFill>
                    <a:schemeClr val="tx1"/>
                  </a:solidFill>
                  <a:latin typeface="+mn-lt"/>
                  <a:ea typeface="+mn-ea"/>
                  <a:cs typeface="+mn-cs"/>
                </a:defRPr>
              </a:lvl2pPr>
              <a:lvl3pPr marL="512763" indent="-173038" algn="l" defTabSz="457200" rtl="0" eaLnBrk="1" latinLnBrk="0" hangingPunct="1">
                <a:lnSpc>
                  <a:spcPct val="100000"/>
                </a:lnSpc>
                <a:spcBef>
                  <a:spcPts val="600"/>
                </a:spcBef>
                <a:buClr>
                  <a:schemeClr val="accent1"/>
                </a:buClr>
                <a:buSzPct val="110000"/>
                <a:buFont typeface="Wingdings" charset="2"/>
                <a:buChar char="§"/>
                <a:defRPr sz="1100" kern="1200" baseline="0">
                  <a:solidFill>
                    <a:schemeClr val="tx1"/>
                  </a:solidFill>
                  <a:latin typeface="+mn-lt"/>
                  <a:ea typeface="+mn-ea"/>
                  <a:cs typeface="+mn-cs"/>
                </a:defRPr>
              </a:lvl3pPr>
              <a:lvl4pPr marL="685800" indent="-173038" algn="l" defTabSz="457200" rtl="0" eaLnBrk="1" latinLnBrk="0" hangingPunct="1">
                <a:lnSpc>
                  <a:spcPct val="100000"/>
                </a:lnSpc>
                <a:spcBef>
                  <a:spcPts val="600"/>
                </a:spcBef>
                <a:buClr>
                  <a:schemeClr val="accent1"/>
                </a:buClr>
                <a:buFont typeface="Arial"/>
                <a:buChar char="–"/>
                <a:defRPr sz="1050" kern="1200" baseline="0">
                  <a:solidFill>
                    <a:schemeClr val="tx1"/>
                  </a:solidFill>
                  <a:latin typeface="+mn-lt"/>
                  <a:ea typeface="+mn-ea"/>
                  <a:cs typeface="+mn-cs"/>
                </a:defRPr>
              </a:lvl4pPr>
              <a:lvl5pPr marL="858838" indent="-173038" algn="l" defTabSz="457200" rtl="0" eaLnBrk="1" latinLnBrk="0" hangingPunct="1">
                <a:lnSpc>
                  <a:spcPct val="100000"/>
                </a:lnSpc>
                <a:spcBef>
                  <a:spcPts val="600"/>
                </a:spcBef>
                <a:buClr>
                  <a:schemeClr val="accent1"/>
                </a:buClr>
                <a:buSzPct val="110000"/>
                <a:buFont typeface="Wingdings" charset="2"/>
                <a:buChar char="§"/>
                <a:defRPr sz="1050" kern="1200"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71450" indent="-171450">
                <a:spcBef>
                  <a:spcPts val="0"/>
                </a:spcBef>
                <a:spcAft>
                  <a:spcPts val="600"/>
                </a:spcAft>
                <a:buFont typeface="Wingdings" pitchFamily="2" charset="2"/>
                <a:buChar char="§"/>
              </a:pPr>
              <a:r>
                <a:rPr lang="en-US" sz="900" dirty="0"/>
                <a:t>Vascular dilators</a:t>
              </a:r>
            </a:p>
            <a:p>
              <a:pPr marL="171450" indent="-171450">
                <a:spcBef>
                  <a:spcPts val="0"/>
                </a:spcBef>
                <a:spcAft>
                  <a:spcPts val="600"/>
                </a:spcAft>
                <a:buFont typeface="Wingdings" pitchFamily="2" charset="2"/>
                <a:buChar char="§"/>
              </a:pPr>
              <a:r>
                <a:rPr lang="en-US" sz="900" dirty="0"/>
                <a:t>Balloon tip catheter</a:t>
              </a:r>
            </a:p>
            <a:p>
              <a:pPr marL="171450" indent="-171450">
                <a:spcBef>
                  <a:spcPts val="0"/>
                </a:spcBef>
                <a:spcAft>
                  <a:spcPts val="600"/>
                </a:spcAft>
                <a:buFont typeface="Wingdings" pitchFamily="2" charset="2"/>
                <a:buChar char="§"/>
              </a:pPr>
              <a:r>
                <a:rPr lang="en-US" sz="900" dirty="0"/>
                <a:t>Angiographic catheters</a:t>
              </a:r>
            </a:p>
            <a:p>
              <a:pPr marL="171450" indent="-171450">
                <a:spcBef>
                  <a:spcPts val="0"/>
                </a:spcBef>
                <a:spcAft>
                  <a:spcPts val="600"/>
                </a:spcAft>
                <a:buFont typeface="Wingdings" pitchFamily="2" charset="2"/>
                <a:buChar char="§"/>
              </a:pPr>
              <a:r>
                <a:rPr lang="en-US" sz="900" dirty="0"/>
                <a:t>Exchange length 0.035" (0.89 mm) extra-stiff guidewires: </a:t>
              </a:r>
              <a:br>
                <a:rPr lang="en-US" sz="900" dirty="0"/>
              </a:br>
              <a:r>
                <a:rPr lang="en-US" sz="900" dirty="0"/>
                <a:t>i.e., Lunderquist, Meier, Amplatz extra stiff</a:t>
              </a:r>
            </a:p>
            <a:p>
              <a:pPr marL="171450" indent="-171450">
                <a:spcBef>
                  <a:spcPts val="0"/>
                </a:spcBef>
                <a:spcAft>
                  <a:spcPts val="600"/>
                </a:spcAft>
                <a:buFont typeface="Wingdings" pitchFamily="2" charset="2"/>
                <a:buChar char="§"/>
              </a:pPr>
              <a:r>
                <a:rPr lang="en-US" sz="900" dirty="0"/>
                <a:t>Intra-cardiac echocardiographic system (optional)</a:t>
              </a:r>
            </a:p>
            <a:p>
              <a:pPr marL="171450" indent="-171450">
                <a:spcBef>
                  <a:spcPts val="0"/>
                </a:spcBef>
                <a:spcAft>
                  <a:spcPts val="600"/>
                </a:spcAft>
                <a:buFont typeface="Wingdings" pitchFamily="2" charset="2"/>
                <a:buChar char="§"/>
              </a:pPr>
              <a:r>
                <a:rPr lang="en-US" sz="900" dirty="0"/>
                <a:t>Vascular closure devices</a:t>
              </a:r>
            </a:p>
            <a:p>
              <a:pPr marL="171450" indent="-171450">
                <a:spcBef>
                  <a:spcPts val="0"/>
                </a:spcBef>
                <a:spcAft>
                  <a:spcPts val="600"/>
                </a:spcAft>
                <a:buFont typeface="Wingdings" pitchFamily="2" charset="2"/>
                <a:buChar char="§"/>
              </a:pPr>
              <a:r>
                <a:rPr lang="en-US" sz="900" dirty="0"/>
                <a:t>Large bore short sheath</a:t>
              </a:r>
            </a:p>
            <a:p>
              <a:pPr marL="171450" indent="-171450">
                <a:spcBef>
                  <a:spcPts val="0"/>
                </a:spcBef>
                <a:spcAft>
                  <a:spcPts val="600"/>
                </a:spcAft>
                <a:buFont typeface="Wingdings" pitchFamily="2" charset="2"/>
                <a:buChar char="§"/>
              </a:pPr>
              <a:r>
                <a:rPr lang="en-US" sz="900" dirty="0"/>
                <a:t>Temporary pacemaker and pacing leads</a:t>
              </a:r>
            </a:p>
            <a:p>
              <a:pPr marL="171450" indent="-171450">
                <a:spcBef>
                  <a:spcPts val="0"/>
                </a:spcBef>
                <a:spcAft>
                  <a:spcPts val="600"/>
                </a:spcAft>
                <a:buFont typeface="Wingdings" pitchFamily="2" charset="2"/>
                <a:buChar char="§"/>
              </a:pPr>
              <a:r>
                <a:rPr lang="en-US" sz="900" dirty="0"/>
                <a:t>Liter heparinized saline</a:t>
              </a:r>
            </a:p>
            <a:p>
              <a:pPr marL="171450" indent="-171450">
                <a:spcBef>
                  <a:spcPts val="0"/>
                </a:spcBef>
                <a:spcAft>
                  <a:spcPts val="600"/>
                </a:spcAft>
                <a:buFont typeface="Wingdings" pitchFamily="2" charset="2"/>
                <a:buChar char="§"/>
              </a:pPr>
              <a:r>
                <a:rPr lang="en-US" sz="900" dirty="0"/>
                <a:t>Liter normal 0.9% saline</a:t>
              </a:r>
            </a:p>
            <a:p>
              <a:pPr marL="171450" indent="-171450">
                <a:spcBef>
                  <a:spcPts val="0"/>
                </a:spcBef>
                <a:spcAft>
                  <a:spcPts val="600"/>
                </a:spcAft>
                <a:buFont typeface="Wingdings" pitchFamily="2" charset="2"/>
                <a:buChar char="§"/>
              </a:pPr>
              <a:r>
                <a:rPr lang="en-US" sz="900" dirty="0"/>
                <a:t>Standard cardiac catheterization lab equipment </a:t>
              </a:r>
            </a:p>
            <a:p>
              <a:pPr marL="171450" indent="-171450">
                <a:spcBef>
                  <a:spcPts val="0"/>
                </a:spcBef>
                <a:spcAft>
                  <a:spcPts val="600"/>
                </a:spcAft>
                <a:buFont typeface="Wingdings" pitchFamily="2" charset="2"/>
                <a:buChar char="§"/>
              </a:pPr>
              <a:r>
                <a:rPr lang="en-US" sz="900" dirty="0"/>
                <a:t>Fluoroscopy (bi-plane, fixed, mobile or semi-mobile fluoroscopy systems appropriate for use in percutaneous coronary interventions)</a:t>
              </a:r>
            </a:p>
            <a:p>
              <a:pPr marL="171450" indent="-171450">
                <a:spcBef>
                  <a:spcPts val="0"/>
                </a:spcBef>
                <a:spcAft>
                  <a:spcPts val="600"/>
                </a:spcAft>
                <a:buFont typeface="Wingdings" pitchFamily="2" charset="2"/>
                <a:buChar char="§"/>
              </a:pPr>
              <a:r>
                <a:rPr lang="en-US" sz="900" dirty="0"/>
                <a:t>Sizing balloons: i.e., PTS – 30 mm and 40 mm diameters</a:t>
              </a:r>
            </a:p>
          </p:txBody>
        </p:sp>
      </p:grpSp>
      <p:grpSp>
        <p:nvGrpSpPr>
          <p:cNvPr id="21" name="Group 20">
            <a:extLst>
              <a:ext uri="{FF2B5EF4-FFF2-40B4-BE49-F238E27FC236}">
                <a16:creationId xmlns:a16="http://schemas.microsoft.com/office/drawing/2014/main" id="{70DB0620-D4C4-F913-D8B7-E8EAA8B637BA}"/>
              </a:ext>
            </a:extLst>
          </p:cNvPr>
          <p:cNvGrpSpPr/>
          <p:nvPr/>
        </p:nvGrpSpPr>
        <p:grpSpPr>
          <a:xfrm>
            <a:off x="4428819" y="3387358"/>
            <a:ext cx="3955679" cy="1577833"/>
            <a:chOff x="4267200" y="3461166"/>
            <a:chExt cx="3479094" cy="1577833"/>
          </a:xfrm>
        </p:grpSpPr>
        <p:grpSp>
          <p:nvGrpSpPr>
            <p:cNvPr id="26" name="Group 25">
              <a:extLst>
                <a:ext uri="{FF2B5EF4-FFF2-40B4-BE49-F238E27FC236}">
                  <a16:creationId xmlns:a16="http://schemas.microsoft.com/office/drawing/2014/main" id="{1CD22DD7-95BD-1CB1-2060-B203416DF43E}"/>
                </a:ext>
              </a:extLst>
            </p:cNvPr>
            <p:cNvGrpSpPr/>
            <p:nvPr/>
          </p:nvGrpSpPr>
          <p:grpSpPr>
            <a:xfrm>
              <a:off x="4267200" y="3461166"/>
              <a:ext cx="3479094" cy="1577833"/>
              <a:chOff x="0" y="3217203"/>
              <a:chExt cx="2573382" cy="1577833"/>
            </a:xfrm>
          </p:grpSpPr>
          <p:sp>
            <p:nvSpPr>
              <p:cNvPr id="28" name="Rounded Rectangle 27">
                <a:extLst>
                  <a:ext uri="{FF2B5EF4-FFF2-40B4-BE49-F238E27FC236}">
                    <a16:creationId xmlns:a16="http://schemas.microsoft.com/office/drawing/2014/main" id="{035E7D41-B3A1-EF15-4EC4-0667E89CA8D3}"/>
                  </a:ext>
                </a:extLst>
              </p:cNvPr>
              <p:cNvSpPr/>
              <p:nvPr/>
            </p:nvSpPr>
            <p:spPr>
              <a:xfrm>
                <a:off x="0" y="3217203"/>
                <a:ext cx="2573382" cy="1577833"/>
              </a:xfrm>
              <a:prstGeom prst="roundRect">
                <a:avLst>
                  <a:gd name="adj" fmla="val 4855"/>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2880" tIns="548640" rIns="91440" bIns="0" rtlCol="0" anchor="t"/>
              <a:lstStyle/>
              <a:p>
                <a:pPr>
                  <a:spcAft>
                    <a:spcPts val="300"/>
                  </a:spcAft>
                </a:pPr>
                <a:endParaRPr lang="en-US" sz="700" dirty="0">
                  <a:solidFill>
                    <a:schemeClr val="tx1"/>
                  </a:solidFill>
                  <a:latin typeface="Arial" panose="020B0604020202020204" pitchFamily="34" charset="0"/>
                  <a:cs typeface="Arial" panose="020B0604020202020204" pitchFamily="34" charset="0"/>
                </a:endParaRPr>
              </a:p>
            </p:txBody>
          </p:sp>
          <p:sp>
            <p:nvSpPr>
              <p:cNvPr id="29" name="Rounded Rectangle 32">
                <a:extLst>
                  <a:ext uri="{FF2B5EF4-FFF2-40B4-BE49-F238E27FC236}">
                    <a16:creationId xmlns:a16="http://schemas.microsoft.com/office/drawing/2014/main" id="{168F4CF5-4256-15ED-A83C-6C866DF59DAC}"/>
                  </a:ext>
                </a:extLst>
              </p:cNvPr>
              <p:cNvSpPr/>
              <p:nvPr/>
            </p:nvSpPr>
            <p:spPr>
              <a:xfrm>
                <a:off x="61803" y="3293089"/>
                <a:ext cx="2449776" cy="317910"/>
              </a:xfrm>
              <a:prstGeom prst="roundRect">
                <a:avLst>
                  <a:gd name="adj" fmla="val 11341"/>
                </a:avLst>
              </a:prstGeom>
              <a:solidFill>
                <a:srgbClr val="346583"/>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marL="63497">
                  <a:defRPr/>
                </a:pPr>
                <a:r>
                  <a:rPr lang="en-US" sz="1050" b="1" dirty="0">
                    <a:solidFill>
                      <a:schemeClr val="bg1"/>
                    </a:solidFill>
                    <a:latin typeface="Arial"/>
                  </a:rPr>
                  <a:t>Equipment provided by Edwards Lifesciences</a:t>
                </a:r>
              </a:p>
            </p:txBody>
          </p:sp>
        </p:grpSp>
        <p:sp>
          <p:nvSpPr>
            <p:cNvPr id="27" name="TextBox 26">
              <a:extLst>
                <a:ext uri="{FF2B5EF4-FFF2-40B4-BE49-F238E27FC236}">
                  <a16:creationId xmlns:a16="http://schemas.microsoft.com/office/drawing/2014/main" id="{63670C11-DF16-BC0D-88BA-67851D494F17}"/>
                </a:ext>
              </a:extLst>
            </p:cNvPr>
            <p:cNvSpPr txBox="1"/>
            <p:nvPr/>
          </p:nvSpPr>
          <p:spPr>
            <a:xfrm>
              <a:off x="4515856" y="3923546"/>
              <a:ext cx="2084136" cy="1043802"/>
            </a:xfrm>
            <a:prstGeom prst="rect">
              <a:avLst/>
            </a:prstGeom>
            <a:noFill/>
          </p:spPr>
          <p:txBody>
            <a:bodyPr wrap="square" lIns="0" tIns="0" rIns="0" numCol="1">
              <a:noAutofit/>
            </a:bodyPr>
            <a:lstStyle/>
            <a:p>
              <a:pPr marL="171450" indent="-171450">
                <a:spcAft>
                  <a:spcPts val="300"/>
                </a:spcAft>
                <a:buClr>
                  <a:schemeClr val="accent1"/>
                </a:buClr>
                <a:buSzPct val="110000"/>
                <a:buFont typeface="Wingdings" pitchFamily="2" charset="2"/>
                <a:buChar char="§"/>
                <a:defRPr/>
              </a:pPr>
              <a:r>
                <a:rPr lang="en-US" sz="900" dirty="0"/>
                <a:t>Edwards SAPIEN 3 valve</a:t>
              </a:r>
            </a:p>
            <a:p>
              <a:pPr marL="171450" indent="-171450">
                <a:spcAft>
                  <a:spcPts val="300"/>
                </a:spcAft>
                <a:buClr>
                  <a:schemeClr val="accent1"/>
                </a:buClr>
                <a:buSzPct val="110000"/>
                <a:buFont typeface="Wingdings" pitchFamily="2" charset="2"/>
                <a:buChar char="§"/>
                <a:defRPr/>
              </a:pPr>
              <a:r>
                <a:rPr lang="en-US" sz="900" dirty="0"/>
                <a:t>Edwards Pulmonic delivery system</a:t>
              </a:r>
            </a:p>
            <a:p>
              <a:pPr marL="171450" indent="-171450">
                <a:spcAft>
                  <a:spcPts val="300"/>
                </a:spcAft>
                <a:buClr>
                  <a:schemeClr val="accent1"/>
                </a:buClr>
                <a:buSzPct val="110000"/>
                <a:buFont typeface="Wingdings" pitchFamily="2" charset="2"/>
                <a:buChar char="§"/>
                <a:defRPr/>
              </a:pPr>
              <a:r>
                <a:rPr lang="en-US" sz="900" dirty="0"/>
                <a:t>Edwards crimper</a:t>
              </a:r>
            </a:p>
            <a:p>
              <a:pPr marL="171450" indent="-171450">
                <a:spcAft>
                  <a:spcPts val="300"/>
                </a:spcAft>
                <a:buClr>
                  <a:schemeClr val="accent1"/>
                </a:buClr>
                <a:buSzPct val="110000"/>
                <a:buFont typeface="Wingdings" pitchFamily="2" charset="2"/>
                <a:buChar char="§"/>
                <a:defRPr/>
              </a:pPr>
              <a:r>
                <a:rPr lang="en-US" sz="900" dirty="0"/>
                <a:t>Edwards provided inflation device</a:t>
              </a:r>
            </a:p>
            <a:p>
              <a:pPr marL="171450" indent="-171450">
                <a:spcAft>
                  <a:spcPts val="300"/>
                </a:spcAft>
                <a:buClr>
                  <a:schemeClr val="accent1"/>
                </a:buClr>
                <a:buSzPct val="110000"/>
                <a:buFont typeface="Wingdings" pitchFamily="2" charset="2"/>
                <a:buChar char="§"/>
                <a:defRPr/>
              </a:pPr>
              <a:r>
                <a:rPr lang="en-US" sz="900" dirty="0"/>
                <a:t>Edwards eSheath introducer set</a:t>
              </a:r>
            </a:p>
            <a:p>
              <a:pPr marL="171450" indent="-171450">
                <a:spcAft>
                  <a:spcPts val="300"/>
                </a:spcAft>
                <a:buClr>
                  <a:schemeClr val="accent1"/>
                </a:buClr>
                <a:buSzPct val="110000"/>
                <a:buFont typeface="Wingdings" pitchFamily="2" charset="2"/>
                <a:buChar char="§"/>
                <a:defRPr/>
              </a:pPr>
              <a:r>
                <a:rPr lang="en-US" sz="900" dirty="0"/>
                <a:t>Edwards Alterra delivery system</a:t>
              </a:r>
            </a:p>
            <a:p>
              <a:pPr marL="171450" indent="-171450">
                <a:spcAft>
                  <a:spcPts val="600"/>
                </a:spcAft>
                <a:buClr>
                  <a:schemeClr val="accent1"/>
                </a:buClr>
                <a:buSzPct val="110000"/>
                <a:buFont typeface="Wingdings" pitchFamily="2" charset="2"/>
                <a:buChar char="§"/>
                <a:defRPr/>
              </a:pPr>
              <a:endParaRPr lang="en-US" sz="900" dirty="0"/>
            </a:p>
          </p:txBody>
        </p:sp>
      </p:grpSp>
    </p:spTree>
    <p:custDataLst>
      <p:tags r:id="rId1"/>
    </p:custDataLst>
    <p:extLst>
      <p:ext uri="{BB962C8B-B14F-4D97-AF65-F5344CB8AC3E}">
        <p14:creationId xmlns:p14="http://schemas.microsoft.com/office/powerpoint/2010/main" val="371041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1096852"/>
            <a:ext cx="3749040" cy="1600627"/>
          </a:xfrm>
        </p:spPr>
        <p:txBody>
          <a:bodyPr/>
          <a:lstStyle/>
          <a:p>
            <a:r>
              <a:rPr lang="en-US" dirty="0"/>
              <a:t>Patient screening </a:t>
            </a:r>
            <a:br>
              <a:rPr lang="en-US" dirty="0"/>
            </a:br>
            <a:r>
              <a:rPr lang="en-US" dirty="0"/>
              <a:t>and preparation</a:t>
            </a:r>
          </a:p>
        </p:txBody>
      </p:sp>
    </p:spTree>
    <p:custDataLst>
      <p:tags r:id="rId1"/>
    </p:custDataLst>
    <p:extLst>
      <p:ext uri="{BB962C8B-B14F-4D97-AF65-F5344CB8AC3E}">
        <p14:creationId xmlns:p14="http://schemas.microsoft.com/office/powerpoint/2010/main" val="1702175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Alterra design</a:t>
            </a:r>
          </a:p>
        </p:txBody>
      </p:sp>
      <p:sp>
        <p:nvSpPr>
          <p:cNvPr id="5" name="Footer Placeholder 4">
            <a:extLst>
              <a:ext uri="{FF2B5EF4-FFF2-40B4-BE49-F238E27FC236}">
                <a16:creationId xmlns:a16="http://schemas.microsoft.com/office/drawing/2014/main" id="{D4DA7E59-13DE-DE42-A40D-4A82140CA844}"/>
              </a:ext>
            </a:extLst>
          </p:cNvPr>
          <p:cNvSpPr>
            <a:spLocks noGrp="1"/>
          </p:cNvSpPr>
          <p:nvPr>
            <p:ph type="ftr" sz="quarter" idx="11"/>
          </p:nvPr>
        </p:nvSpPr>
        <p:spPr/>
        <p:txBody>
          <a:bodyPr/>
          <a:lstStyle/>
          <a:p>
            <a:r>
              <a:rPr lang="en-US"/>
              <a:t>DOC-0555472 Rev B</a:t>
            </a:r>
            <a:endParaRPr lang="en-US" dirty="0"/>
          </a:p>
        </p:txBody>
      </p:sp>
      <p:sp>
        <p:nvSpPr>
          <p:cNvPr id="9" name="Content Placeholder 2">
            <a:extLst>
              <a:ext uri="{FF2B5EF4-FFF2-40B4-BE49-F238E27FC236}">
                <a16:creationId xmlns:a16="http://schemas.microsoft.com/office/drawing/2014/main" id="{4290EB6A-11ED-F34D-AB2F-F33C7F1347CD}"/>
              </a:ext>
            </a:extLst>
          </p:cNvPr>
          <p:cNvSpPr>
            <a:spLocks noGrp="1"/>
          </p:cNvSpPr>
          <p:nvPr>
            <p:ph idx="1"/>
          </p:nvPr>
        </p:nvSpPr>
        <p:spPr>
          <a:xfrm>
            <a:off x="549275" y="1218077"/>
            <a:ext cx="5187382" cy="3667379"/>
          </a:xfrm>
        </p:spPr>
        <p:txBody>
          <a:bodyPr>
            <a:noAutofit/>
          </a:bodyPr>
          <a:lstStyle/>
          <a:p>
            <a:pPr marL="0" indent="0">
              <a:lnSpc>
                <a:spcPct val="114000"/>
              </a:lnSpc>
              <a:spcBef>
                <a:spcPts val="0"/>
              </a:spcBef>
              <a:spcAft>
                <a:spcPts val="300"/>
              </a:spcAft>
              <a:buNone/>
            </a:pPr>
            <a:r>
              <a:rPr lang="en-US" sz="1200" b="1" dirty="0"/>
              <a:t>Fixation</a:t>
            </a:r>
          </a:p>
          <a:p>
            <a:pPr>
              <a:spcBef>
                <a:spcPts val="0"/>
              </a:spcBef>
              <a:spcAft>
                <a:spcPts val="300"/>
              </a:spcAft>
            </a:pPr>
            <a:r>
              <a:rPr lang="en-US" sz="1050" dirty="0"/>
              <a:t>The apices are designed to engage with the anatomy and are critical to provide prestent stability</a:t>
            </a:r>
          </a:p>
          <a:p>
            <a:pPr>
              <a:spcBef>
                <a:spcPts val="0"/>
              </a:spcBef>
              <a:spcAft>
                <a:spcPts val="300"/>
              </a:spcAft>
            </a:pPr>
            <a:r>
              <a:rPr lang="en-US" sz="1050" dirty="0"/>
              <a:t>The Alterra waist and shoulders are not designed to be the primary means of fixation</a:t>
            </a:r>
          </a:p>
          <a:p>
            <a:pPr marL="0" indent="0">
              <a:lnSpc>
                <a:spcPct val="114000"/>
              </a:lnSpc>
              <a:spcBef>
                <a:spcPts val="0"/>
              </a:spcBef>
              <a:spcAft>
                <a:spcPts val="300"/>
              </a:spcAft>
              <a:buNone/>
            </a:pPr>
            <a:r>
              <a:rPr lang="en-US" sz="1200" b="1" dirty="0"/>
              <a:t>Sealing</a:t>
            </a:r>
          </a:p>
          <a:p>
            <a:pPr>
              <a:spcBef>
                <a:spcPts val="0"/>
              </a:spcBef>
              <a:spcAft>
                <a:spcPts val="300"/>
              </a:spcAft>
            </a:pPr>
            <a:r>
              <a:rPr lang="en-US" sz="1050" dirty="0"/>
              <a:t>Provide sealing at the inflow sealing zone</a:t>
            </a:r>
          </a:p>
          <a:p>
            <a:pPr>
              <a:spcBef>
                <a:spcPts val="0"/>
              </a:spcBef>
              <a:spcAft>
                <a:spcPts val="300"/>
              </a:spcAft>
            </a:pPr>
            <a:r>
              <a:rPr lang="en-US" sz="1050" dirty="0"/>
              <a:t>Sit within the anatomy and provide apposition against the RVOT/PA at both the inflow sealing zone and outflow portion of the Alterra</a:t>
            </a:r>
          </a:p>
          <a:p>
            <a:pPr marL="0" indent="0">
              <a:lnSpc>
                <a:spcPct val="114000"/>
              </a:lnSpc>
              <a:spcBef>
                <a:spcPts val="0"/>
              </a:spcBef>
              <a:spcAft>
                <a:spcPts val="300"/>
              </a:spcAft>
              <a:buNone/>
            </a:pPr>
            <a:r>
              <a:rPr lang="en-US" sz="1200" b="1" dirty="0"/>
              <a:t>Open cells</a:t>
            </a:r>
          </a:p>
          <a:p>
            <a:pPr>
              <a:spcBef>
                <a:spcPts val="0"/>
              </a:spcBef>
              <a:spcAft>
                <a:spcPts val="300"/>
              </a:spcAft>
            </a:pPr>
            <a:r>
              <a:rPr lang="en-US" sz="1050" dirty="0"/>
              <a:t>Provide flow to the branch pulmonary arteries when the Alterra is placed at or across pulmonary bifurcation</a:t>
            </a:r>
          </a:p>
          <a:p>
            <a:pPr marL="0" indent="0">
              <a:lnSpc>
                <a:spcPct val="114000"/>
              </a:lnSpc>
              <a:spcBef>
                <a:spcPts val="0"/>
              </a:spcBef>
              <a:spcAft>
                <a:spcPts val="300"/>
              </a:spcAft>
              <a:buNone/>
            </a:pPr>
            <a:r>
              <a:rPr lang="en-US" sz="1200" b="1" dirty="0"/>
              <a:t>Waist</a:t>
            </a:r>
          </a:p>
          <a:p>
            <a:pPr>
              <a:spcBef>
                <a:spcPts val="0"/>
              </a:spcBef>
              <a:spcAft>
                <a:spcPts val="300"/>
              </a:spcAft>
            </a:pPr>
            <a:r>
              <a:rPr lang="en-US" sz="1050" dirty="0"/>
              <a:t>Sit in the MPA and provide a landing zone for the SAPIEN 3 valve</a:t>
            </a:r>
          </a:p>
          <a:p>
            <a:pPr>
              <a:spcBef>
                <a:spcPts val="0"/>
              </a:spcBef>
              <a:spcAft>
                <a:spcPts val="300"/>
              </a:spcAft>
            </a:pPr>
            <a:r>
              <a:rPr lang="en-US" sz="1050" dirty="0"/>
              <a:t>Provide valve retention by the suture band embedded in the waist of the Alterra</a:t>
            </a:r>
          </a:p>
          <a:p>
            <a:pPr>
              <a:spcBef>
                <a:spcPts val="0"/>
              </a:spcBef>
              <a:spcAft>
                <a:spcPts val="300"/>
              </a:spcAft>
            </a:pPr>
            <a:r>
              <a:rPr lang="en-US" sz="1050" dirty="0"/>
              <a:t>Valve retention is not dependent on anatomical support</a:t>
            </a:r>
          </a:p>
          <a:p>
            <a:pPr marL="0" indent="0">
              <a:lnSpc>
                <a:spcPct val="114000"/>
              </a:lnSpc>
              <a:spcBef>
                <a:spcPts val="0"/>
              </a:spcBef>
              <a:spcAft>
                <a:spcPts val="300"/>
              </a:spcAft>
              <a:buNone/>
            </a:pPr>
            <a:r>
              <a:rPr lang="en-US" sz="1200" b="1" dirty="0"/>
              <a:t>Positioning</a:t>
            </a:r>
          </a:p>
          <a:p>
            <a:pPr>
              <a:spcBef>
                <a:spcPts val="0"/>
              </a:spcBef>
              <a:spcAft>
                <a:spcPts val="300"/>
              </a:spcAft>
            </a:pPr>
            <a:r>
              <a:rPr lang="en-US" sz="1050" dirty="0"/>
              <a:t>Positioning is not dependent on native annular location</a:t>
            </a:r>
          </a:p>
        </p:txBody>
      </p:sp>
      <p:pic>
        <p:nvPicPr>
          <p:cNvPr id="12" name="Picture 11" descr="A close up&#10;&#10;Description automatically generated">
            <a:extLst>
              <a:ext uri="{FF2B5EF4-FFF2-40B4-BE49-F238E27FC236}">
                <a16:creationId xmlns:a16="http://schemas.microsoft.com/office/drawing/2014/main" id="{CE08EBCF-BB0F-4F4C-8749-95229C38B3F7}"/>
              </a:ext>
            </a:extLst>
          </p:cNvPr>
          <p:cNvPicPr>
            <a:picLocks noChangeAspect="1"/>
          </p:cNvPicPr>
          <p:nvPr/>
        </p:nvPicPr>
        <p:blipFill rotWithShape="1">
          <a:blip r:embed="rId4"/>
          <a:srcRect l="32052" t="20169" r="31482" b="15631"/>
          <a:stretch/>
        </p:blipFill>
        <p:spPr>
          <a:xfrm>
            <a:off x="5381499" y="1383430"/>
            <a:ext cx="3464117" cy="3430607"/>
          </a:xfrm>
          <a:prstGeom prst="rect">
            <a:avLst/>
          </a:prstGeom>
        </p:spPr>
      </p:pic>
      <p:sp>
        <p:nvSpPr>
          <p:cNvPr id="4" name="Slide Number Placeholder 3">
            <a:extLst>
              <a:ext uri="{FF2B5EF4-FFF2-40B4-BE49-F238E27FC236}">
                <a16:creationId xmlns:a16="http://schemas.microsoft.com/office/drawing/2014/main" id="{1A17021C-143D-E62D-A54F-752B3151CAC1}"/>
              </a:ext>
            </a:extLst>
          </p:cNvPr>
          <p:cNvSpPr>
            <a:spLocks noGrp="1"/>
          </p:cNvSpPr>
          <p:nvPr>
            <p:ph type="sldNum" sz="quarter" idx="12"/>
          </p:nvPr>
        </p:nvSpPr>
        <p:spPr/>
        <p:txBody>
          <a:bodyPr/>
          <a:lstStyle/>
          <a:p>
            <a:fld id="{CDBA9528-BCFE-1E43-A37D-912FF3C527A6}" type="slidenum">
              <a:rPr lang="en-US" smtClean="0"/>
              <a:pPr/>
              <a:t>27</a:t>
            </a:fld>
            <a:endParaRPr lang="en-US" dirty="0"/>
          </a:p>
        </p:txBody>
      </p:sp>
    </p:spTree>
    <p:custDataLst>
      <p:tags r:id="rId1"/>
    </p:custDataLst>
    <p:extLst>
      <p:ext uri="{BB962C8B-B14F-4D97-AF65-F5344CB8AC3E}">
        <p14:creationId xmlns:p14="http://schemas.microsoft.com/office/powerpoint/2010/main" val="2197828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B7CD4-F763-4D9B-8E4F-AC8DFD1EF1EB}"/>
              </a:ext>
            </a:extLst>
          </p:cNvPr>
          <p:cNvSpPr>
            <a:spLocks noGrp="1"/>
          </p:cNvSpPr>
          <p:nvPr>
            <p:ph type="title"/>
          </p:nvPr>
        </p:nvSpPr>
        <p:spPr/>
        <p:txBody>
          <a:bodyPr/>
          <a:lstStyle/>
          <a:p>
            <a:r>
              <a:rPr lang="en-US" dirty="0"/>
              <a:t>Pre-screening</a:t>
            </a:r>
          </a:p>
        </p:txBody>
      </p:sp>
      <p:sp>
        <p:nvSpPr>
          <p:cNvPr id="7" name="Footer Placeholder 6">
            <a:extLst>
              <a:ext uri="{FF2B5EF4-FFF2-40B4-BE49-F238E27FC236}">
                <a16:creationId xmlns:a16="http://schemas.microsoft.com/office/drawing/2014/main" id="{3F98DC16-C3B8-BE4A-B2D6-8FBAF18CC717}"/>
              </a:ext>
            </a:extLst>
          </p:cNvPr>
          <p:cNvSpPr>
            <a:spLocks noGrp="1"/>
          </p:cNvSpPr>
          <p:nvPr>
            <p:ph type="ftr" sz="quarter" idx="11"/>
          </p:nvPr>
        </p:nvSpPr>
        <p:spPr/>
        <p:txBody>
          <a:bodyPr/>
          <a:lstStyle/>
          <a:p>
            <a:r>
              <a:rPr lang="en-US"/>
              <a:t>DOC-0555472 Rev B</a:t>
            </a:r>
            <a:endParaRPr lang="en-US" dirty="0"/>
          </a:p>
        </p:txBody>
      </p:sp>
      <p:sp>
        <p:nvSpPr>
          <p:cNvPr id="11" name="Content Placeholder 2">
            <a:extLst>
              <a:ext uri="{FF2B5EF4-FFF2-40B4-BE49-F238E27FC236}">
                <a16:creationId xmlns:a16="http://schemas.microsoft.com/office/drawing/2014/main" id="{D44B21C8-32D6-B64F-822B-B6B68048F47D}"/>
              </a:ext>
            </a:extLst>
          </p:cNvPr>
          <p:cNvSpPr>
            <a:spLocks noGrp="1"/>
          </p:cNvSpPr>
          <p:nvPr>
            <p:ph idx="1"/>
          </p:nvPr>
        </p:nvSpPr>
        <p:spPr>
          <a:xfrm>
            <a:off x="549276" y="1222391"/>
            <a:ext cx="4053948" cy="3578225"/>
          </a:xfrm>
        </p:spPr>
        <p:txBody>
          <a:bodyPr vert="horz" lIns="0" tIns="0" rIns="0" bIns="0" rtlCol="0">
            <a:noAutofit/>
          </a:bodyPr>
          <a:lstStyle/>
          <a:p>
            <a:r>
              <a:rPr lang="en-US" sz="1200" dirty="0"/>
              <a:t>Used to determine whether to obtain a retrospectively gated CT to send to Edwards for analysis</a:t>
            </a:r>
          </a:p>
          <a:p>
            <a:r>
              <a:rPr lang="en-US" sz="1200" dirty="0"/>
              <a:t>Measure RVOT length and diameters on MRI or CT</a:t>
            </a:r>
          </a:p>
          <a:p>
            <a:r>
              <a:rPr lang="en-US" sz="1200" dirty="0"/>
              <a:t>Sizing guidelines (measurements are approximate, as analysis is not based on diameters alone and is performed in systolic phase by CTA) </a:t>
            </a:r>
          </a:p>
          <a:p>
            <a:pPr lvl="1"/>
            <a:r>
              <a:rPr lang="en-US" sz="1050" dirty="0"/>
              <a:t>RVOT diameters should be approximately 25-40 mm throughout the landing zone</a:t>
            </a:r>
          </a:p>
          <a:p>
            <a:pPr lvl="1"/>
            <a:r>
              <a:rPr lang="en-US" sz="1050" dirty="0"/>
              <a:t>RVOT length should be approximately ≥48 mm from contractile RV to back wall of MPA</a:t>
            </a:r>
          </a:p>
          <a:p>
            <a:pPr lvl="1"/>
            <a:r>
              <a:rPr lang="en-US" sz="1050" dirty="0"/>
              <a:t>Dimensions slightly out of this range do not necessarily preclude Alterra candidacy</a:t>
            </a:r>
          </a:p>
          <a:p>
            <a:r>
              <a:rPr lang="en-US" sz="1200" dirty="0"/>
              <a:t>If patient’s RVOT is within these criteria, obtain a retrospectively gated CT (without dose modulation) </a:t>
            </a:r>
            <a:br>
              <a:rPr lang="en-US" sz="1200" dirty="0"/>
            </a:br>
            <a:r>
              <a:rPr lang="en-US" sz="1200" dirty="0"/>
              <a:t>and send to Edwards for analysis and positioning</a:t>
            </a:r>
          </a:p>
          <a:p>
            <a:r>
              <a:rPr lang="en-US" sz="1200" dirty="0"/>
              <a:t>Assess vascular access (patent femoral vein or other venous access required)</a:t>
            </a:r>
          </a:p>
          <a:p>
            <a:endParaRPr lang="en-US" sz="1200" dirty="0"/>
          </a:p>
        </p:txBody>
      </p:sp>
      <p:pic>
        <p:nvPicPr>
          <p:cNvPr id="12" name="MRI video 0010-008">
            <a:hlinkClick r:id="" action="ppaction://media"/>
            <a:extLst>
              <a:ext uri="{FF2B5EF4-FFF2-40B4-BE49-F238E27FC236}">
                <a16:creationId xmlns:a16="http://schemas.microsoft.com/office/drawing/2014/main" id="{3893BA79-4108-2142-BF02-2C609ECED220}"/>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5081286" y="1266342"/>
            <a:ext cx="3514074" cy="3202120"/>
          </a:xfrm>
          <a:prstGeom prst="rect">
            <a:avLst/>
          </a:prstGeom>
          <a:ln w="38100">
            <a:solidFill>
              <a:schemeClr val="bg1"/>
            </a:solidFill>
            <a:miter lim="800000"/>
          </a:ln>
          <a:effectLst>
            <a:outerShdw blurRad="254000" algn="ctr" rotWithShape="0">
              <a:prstClr val="black">
                <a:alpha val="20000"/>
              </a:prstClr>
            </a:outerShdw>
          </a:effectLst>
        </p:spPr>
      </p:pic>
      <p:grpSp>
        <p:nvGrpSpPr>
          <p:cNvPr id="3" name="Group 2">
            <a:extLst>
              <a:ext uri="{FF2B5EF4-FFF2-40B4-BE49-F238E27FC236}">
                <a16:creationId xmlns:a16="http://schemas.microsoft.com/office/drawing/2014/main" id="{A4C6F808-B55D-5769-377C-94A930A66B2E}"/>
              </a:ext>
            </a:extLst>
          </p:cNvPr>
          <p:cNvGrpSpPr/>
          <p:nvPr/>
        </p:nvGrpSpPr>
        <p:grpSpPr>
          <a:xfrm>
            <a:off x="6139476" y="4614658"/>
            <a:ext cx="1544100" cy="187050"/>
            <a:chOff x="4481096" y="3905167"/>
            <a:chExt cx="2406491" cy="443010"/>
          </a:xfrm>
        </p:grpSpPr>
        <p:sp>
          <p:nvSpPr>
            <p:cNvPr id="4" name="TextBox 3">
              <a:extLst>
                <a:ext uri="{FF2B5EF4-FFF2-40B4-BE49-F238E27FC236}">
                  <a16:creationId xmlns:a16="http://schemas.microsoft.com/office/drawing/2014/main" id="{77B03C79-C38E-E220-31DB-B69C596C15BA}"/>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6" name="Freeform 8">
              <a:extLst>
                <a:ext uri="{FF2B5EF4-FFF2-40B4-BE49-F238E27FC236}">
                  <a16:creationId xmlns:a16="http://schemas.microsoft.com/office/drawing/2014/main" id="{58A4EAEE-DF99-E3C1-6ACF-067B12F7FB67}"/>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sp>
        <p:nvSpPr>
          <p:cNvPr id="14" name="Slide Number Placeholder 13">
            <a:extLst>
              <a:ext uri="{FF2B5EF4-FFF2-40B4-BE49-F238E27FC236}">
                <a16:creationId xmlns:a16="http://schemas.microsoft.com/office/drawing/2014/main" id="{9418C612-3075-2186-1156-CD2D8F6ABC2A}"/>
              </a:ext>
            </a:extLst>
          </p:cNvPr>
          <p:cNvSpPr>
            <a:spLocks noGrp="1"/>
          </p:cNvSpPr>
          <p:nvPr>
            <p:ph type="sldNum" sz="quarter" idx="12"/>
          </p:nvPr>
        </p:nvSpPr>
        <p:spPr/>
        <p:txBody>
          <a:bodyPr/>
          <a:lstStyle/>
          <a:p>
            <a:fld id="{CDBA9528-BCFE-1E43-A37D-912FF3C527A6}" type="slidenum">
              <a:rPr lang="en-US" smtClean="0"/>
              <a:pPr/>
              <a:t>28</a:t>
            </a:fld>
            <a:endParaRPr lang="en-US" dirty="0"/>
          </a:p>
        </p:txBody>
      </p:sp>
    </p:spTree>
    <p:custDataLst>
      <p:tags r:id="rId1"/>
    </p:custDataLst>
    <p:extLst>
      <p:ext uri="{BB962C8B-B14F-4D97-AF65-F5344CB8AC3E}">
        <p14:creationId xmlns:p14="http://schemas.microsoft.com/office/powerpoint/2010/main" val="2055602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416"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2"/>
                                        </p:tgtEl>
                                      </p:cBhvr>
                                    </p:cmd>
                                  </p:childTnLst>
                                </p:cTn>
                              </p:par>
                            </p:childTnLst>
                          </p:cTn>
                        </p:par>
                      </p:childTnLst>
                    </p:cTn>
                  </p:par>
                </p:childTnLst>
              </p:cTn>
              <p:nextCondLst>
                <p:cond evt="onClick" delay="0">
                  <p:tgtEl>
                    <p:spTgt spid="12"/>
                  </p:tgtEl>
                </p:cond>
              </p:nextCondLst>
            </p:seq>
            <p:video>
              <p:cMediaNode vol="80000">
                <p:cTn id="12" repeatCount="indefinite" fill="hold" display="0">
                  <p:stCondLst>
                    <p:cond delay="indefinite"/>
                  </p:stCondLst>
                </p:cTn>
                <p:tgtEl>
                  <p:spTgt spid="12"/>
                </p:tgtEl>
              </p:cMediaNode>
            </p:vide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10896"/>
            <a:ext cx="6510528" cy="685800"/>
          </a:xfrm>
        </p:spPr>
        <p:txBody>
          <a:bodyPr/>
          <a:lstStyle/>
          <a:p>
            <a:r>
              <a:rPr lang="en-US" dirty="0"/>
              <a:t>CT image acquisition </a:t>
            </a:r>
          </a:p>
        </p:txBody>
      </p:sp>
      <p:sp>
        <p:nvSpPr>
          <p:cNvPr id="3" name="Footer Placeholder 2">
            <a:extLst>
              <a:ext uri="{FF2B5EF4-FFF2-40B4-BE49-F238E27FC236}">
                <a16:creationId xmlns:a16="http://schemas.microsoft.com/office/drawing/2014/main" id="{80B72DAF-0590-3147-8DCC-602378E99EB6}"/>
              </a:ext>
            </a:extLst>
          </p:cNvPr>
          <p:cNvSpPr>
            <a:spLocks noGrp="1"/>
          </p:cNvSpPr>
          <p:nvPr>
            <p:ph type="ftr" sz="quarter" idx="11"/>
          </p:nvPr>
        </p:nvSpPr>
        <p:spPr>
          <a:xfrm>
            <a:off x="3950208" y="4965192"/>
            <a:ext cx="3108960" cy="182880"/>
          </a:xfrm>
        </p:spPr>
        <p:txBody>
          <a:bodyPr/>
          <a:lstStyle/>
          <a:p>
            <a:r>
              <a:rPr lang="en-US"/>
              <a:t>DOC-0555472 Rev B</a:t>
            </a:r>
            <a:endParaRPr lang="en-US" dirty="0"/>
          </a:p>
        </p:txBody>
      </p:sp>
      <p:graphicFrame>
        <p:nvGraphicFramePr>
          <p:cNvPr id="8" name="Content Placeholder 5">
            <a:extLst>
              <a:ext uri="{FF2B5EF4-FFF2-40B4-BE49-F238E27FC236}">
                <a16:creationId xmlns:a16="http://schemas.microsoft.com/office/drawing/2014/main" id="{DD8BF0D5-6E95-F542-AD57-B9E59C0AFB85}"/>
              </a:ext>
            </a:extLst>
          </p:cNvPr>
          <p:cNvGraphicFramePr>
            <a:graphicFrameLocks/>
          </p:cNvGraphicFramePr>
          <p:nvPr>
            <p:extLst>
              <p:ext uri="{D42A27DB-BD31-4B8C-83A1-F6EECF244321}">
                <p14:modId xmlns:p14="http://schemas.microsoft.com/office/powerpoint/2010/main" val="1985842910"/>
              </p:ext>
            </p:extLst>
          </p:nvPr>
        </p:nvGraphicFramePr>
        <p:xfrm>
          <a:off x="548640" y="1357865"/>
          <a:ext cx="7522698" cy="2790435"/>
        </p:xfrm>
        <a:graphic>
          <a:graphicData uri="http://schemas.openxmlformats.org/drawingml/2006/table">
            <a:tbl>
              <a:tblPr firstRow="1" bandRow="1">
                <a:effectLst>
                  <a:outerShdw blurRad="254000" algn="ctr" rotWithShape="0">
                    <a:prstClr val="black">
                      <a:alpha val="20000"/>
                    </a:prstClr>
                  </a:outerShdw>
                </a:effectLst>
                <a:tableStyleId>{21E4AEA4-8DFA-4A89-87EB-49C32662AFE0}</a:tableStyleId>
              </a:tblPr>
              <a:tblGrid>
                <a:gridCol w="1649437">
                  <a:extLst>
                    <a:ext uri="{9D8B030D-6E8A-4147-A177-3AD203B41FA5}">
                      <a16:colId xmlns:a16="http://schemas.microsoft.com/office/drawing/2014/main" val="1491896409"/>
                    </a:ext>
                  </a:extLst>
                </a:gridCol>
                <a:gridCol w="5873261">
                  <a:extLst>
                    <a:ext uri="{9D8B030D-6E8A-4147-A177-3AD203B41FA5}">
                      <a16:colId xmlns:a16="http://schemas.microsoft.com/office/drawing/2014/main" val="1025302411"/>
                    </a:ext>
                  </a:extLst>
                </a:gridCol>
              </a:tblGrid>
              <a:tr h="325738">
                <a:tc>
                  <a:txBody>
                    <a:bodyPr/>
                    <a:lstStyle/>
                    <a:p>
                      <a:r>
                        <a:rPr lang="en-US" sz="1200" dirty="0"/>
                        <a:t>Parameters</a:t>
                      </a: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solidFill>
                  </a:tcPr>
                </a:tc>
                <a:tc>
                  <a:txBody>
                    <a:bodyPr/>
                    <a:lstStyle/>
                    <a:p>
                      <a:endParaRPr lang="en-US" sz="1000" dirty="0"/>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solidFill>
                  </a:tcPr>
                </a:tc>
                <a:extLst>
                  <a:ext uri="{0D108BD9-81ED-4DB2-BD59-A6C34878D82A}">
                    <a16:rowId xmlns:a16="http://schemas.microsoft.com/office/drawing/2014/main" val="2926949319"/>
                  </a:ext>
                </a:extLst>
              </a:tr>
              <a:tr h="633185">
                <a:tc>
                  <a:txBody>
                    <a:bodyPr/>
                    <a:lstStyle/>
                    <a:p>
                      <a:r>
                        <a:rPr lang="en-US" sz="1000" b="1" dirty="0">
                          <a:solidFill>
                            <a:schemeClr val="tx1"/>
                          </a:solidFill>
                        </a:rPr>
                        <a:t>Scan coverage</a:t>
                      </a:r>
                    </a:p>
                  </a:txBody>
                  <a:tcPr anchor="ctr">
                    <a:lnL w="12700" cap="flat" cmpd="sng" algn="ctr">
                      <a:solidFill>
                        <a:schemeClr val="bg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solidFill>
                  </a:tcPr>
                </a:tc>
                <a:tc>
                  <a:txBody>
                    <a:bodyPr/>
                    <a:lstStyle/>
                    <a:p>
                      <a:pPr marL="171450" indent="-171450">
                        <a:buClr>
                          <a:schemeClr val="accent1"/>
                        </a:buClr>
                        <a:buFont typeface="Wingdings" pitchFamily="2" charset="2"/>
                        <a:buChar char="§"/>
                      </a:pPr>
                      <a:r>
                        <a:rPr lang="en-US" sz="1000" dirty="0">
                          <a:solidFill>
                            <a:schemeClr val="tx1"/>
                          </a:solidFill>
                        </a:rPr>
                        <a:t>Minimum</a:t>
                      </a:r>
                      <a:r>
                        <a:rPr lang="en-US" sz="1000" baseline="0" dirty="0">
                          <a:solidFill>
                            <a:schemeClr val="tx1"/>
                          </a:solidFill>
                        </a:rPr>
                        <a:t> coverage: RVOT, MPA and branch PAs</a:t>
                      </a:r>
                    </a:p>
                    <a:p>
                      <a:pPr marL="171450" indent="-171450">
                        <a:buClr>
                          <a:schemeClr val="accent1"/>
                        </a:buClr>
                        <a:buFont typeface="Wingdings" pitchFamily="2" charset="2"/>
                        <a:buChar char="§"/>
                      </a:pPr>
                      <a:r>
                        <a:rPr lang="en-US" sz="1000" baseline="0" dirty="0">
                          <a:solidFill>
                            <a:schemeClr val="tx1"/>
                          </a:solidFill>
                        </a:rPr>
                        <a:t>Coverage can be extended to include RV and LV if CT is used for chamber quantification </a:t>
                      </a:r>
                      <a:br>
                        <a:rPr lang="en-US" sz="1000" baseline="0" dirty="0">
                          <a:solidFill>
                            <a:schemeClr val="tx1"/>
                          </a:solidFill>
                        </a:rPr>
                      </a:br>
                      <a:r>
                        <a:rPr lang="en-US" sz="1000" baseline="0" dirty="0">
                          <a:solidFill>
                            <a:schemeClr val="tx1"/>
                          </a:solidFill>
                        </a:rPr>
                        <a:t>(higher radiation exposure!)</a:t>
                      </a:r>
                      <a:endParaRPr lang="en-US" sz="1000" dirty="0">
                        <a:solidFill>
                          <a:schemeClr val="tx1"/>
                        </a:solidFill>
                      </a:endParaRPr>
                    </a:p>
                  </a:txBody>
                  <a:tcPr anchor="ctr">
                    <a:lnL w="3175" cap="flat" cmpd="sng" algn="ctr">
                      <a:solidFill>
                        <a:schemeClr val="bg1">
                          <a:lumMod val="7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60361130"/>
                  </a:ext>
                </a:extLst>
              </a:tr>
              <a:tr h="457878">
                <a:tc>
                  <a:txBody>
                    <a:bodyPr/>
                    <a:lstStyle/>
                    <a:p>
                      <a:r>
                        <a:rPr lang="en-US" sz="1000" b="1" dirty="0">
                          <a:solidFill>
                            <a:schemeClr val="tx1"/>
                          </a:solidFill>
                        </a:rPr>
                        <a:t>Heart cycle coverage</a:t>
                      </a:r>
                    </a:p>
                  </a:txBody>
                  <a:tcPr anchor="ctr">
                    <a:lnL w="12700" cap="flat" cmpd="sng" algn="ctr">
                      <a:solidFill>
                        <a:schemeClr val="bg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solidFill>
                  </a:tcPr>
                </a:tc>
                <a:tc>
                  <a:txBody>
                    <a:bodyPr/>
                    <a:lstStyle/>
                    <a:p>
                      <a:pPr marL="171450" indent="-171450" algn="l" defTabSz="457200" rtl="0" eaLnBrk="1" latinLnBrk="0" hangingPunct="1">
                        <a:buClr>
                          <a:schemeClr val="accent1"/>
                        </a:buClr>
                        <a:buFont typeface="Wingdings" pitchFamily="2" charset="2"/>
                        <a:buChar char="§"/>
                      </a:pPr>
                      <a:r>
                        <a:rPr lang="en-CA" sz="1000" kern="1200" dirty="0">
                          <a:solidFill>
                            <a:schemeClr val="tx1"/>
                          </a:solidFill>
                          <a:latin typeface="+mn-lt"/>
                          <a:ea typeface="+mn-ea"/>
                          <a:cs typeface="+mn-cs"/>
                        </a:rPr>
                        <a:t>Systole and diastole should be covered (ideally the entire cardiac cycle), </a:t>
                      </a:r>
                      <a:br>
                        <a:rPr lang="en-CA" sz="1000" kern="1200" dirty="0">
                          <a:solidFill>
                            <a:schemeClr val="tx1"/>
                          </a:solidFill>
                          <a:latin typeface="+mn-lt"/>
                          <a:ea typeface="+mn-ea"/>
                          <a:cs typeface="+mn-cs"/>
                        </a:rPr>
                      </a:br>
                      <a:r>
                        <a:rPr lang="en-CA" sz="1000" kern="1200" dirty="0">
                          <a:solidFill>
                            <a:schemeClr val="tx1"/>
                          </a:solidFill>
                          <a:latin typeface="+mn-lt"/>
                          <a:ea typeface="+mn-ea"/>
                          <a:cs typeface="+mn-cs"/>
                        </a:rPr>
                        <a:t>to allow for dynamic assessment of landing zone/potentially contractile RVOT</a:t>
                      </a:r>
                    </a:p>
                  </a:txBody>
                  <a:tcPr anchor="ctr">
                    <a:lnL w="3175" cap="flat" cmpd="sng" algn="ctr">
                      <a:solidFill>
                        <a:schemeClr val="bg1">
                          <a:lumMod val="7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95274783"/>
                  </a:ext>
                </a:extLst>
              </a:tr>
              <a:tr h="457878">
                <a:tc>
                  <a:txBody>
                    <a:bodyPr/>
                    <a:lstStyle/>
                    <a:p>
                      <a:r>
                        <a:rPr lang="en-US" sz="1000" b="1" dirty="0">
                          <a:solidFill>
                            <a:schemeClr val="tx1"/>
                          </a:solidFill>
                        </a:rPr>
                        <a:t>Data acquisition mode </a:t>
                      </a:r>
                    </a:p>
                  </a:txBody>
                  <a:tcPr anchor="ctr">
                    <a:lnL w="12700" cap="flat" cmpd="sng" algn="ctr">
                      <a:solidFill>
                        <a:schemeClr val="bg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solidFill>
                  </a:tcPr>
                </a:tc>
                <a:tc>
                  <a:txBody>
                    <a:bodyPr/>
                    <a:lstStyle/>
                    <a:p>
                      <a:pPr marL="171450" indent="-171450" algn="l" defTabSz="457200" rtl="0" eaLnBrk="1" latinLnBrk="0" hangingPunct="1">
                        <a:buClr>
                          <a:schemeClr val="accent1"/>
                        </a:buClr>
                        <a:buFont typeface="Wingdings" pitchFamily="2" charset="2"/>
                        <a:buChar char="§"/>
                      </a:pPr>
                      <a:r>
                        <a:rPr lang="en-US" sz="1000" kern="1200" dirty="0">
                          <a:solidFill>
                            <a:schemeClr val="tx1"/>
                          </a:solidFill>
                          <a:latin typeface="+mn-lt"/>
                          <a:ea typeface="+mn-ea"/>
                          <a:cs typeface="+mn-cs"/>
                        </a:rPr>
                        <a:t>Volume CT scanner (GE Revolution, Canon/Toshiba AQ1): ECG-gated volume acquisition</a:t>
                      </a:r>
                    </a:p>
                    <a:p>
                      <a:pPr marL="171450" indent="-171450" algn="l" defTabSz="457200" rtl="0" eaLnBrk="1" latinLnBrk="0" hangingPunct="1">
                        <a:buClr>
                          <a:schemeClr val="accent1"/>
                        </a:buClr>
                        <a:buFont typeface="Wingdings" pitchFamily="2" charset="2"/>
                        <a:buChar char="§"/>
                      </a:pPr>
                      <a:r>
                        <a:rPr lang="en-US" sz="1000" kern="1200" dirty="0">
                          <a:solidFill>
                            <a:schemeClr val="tx1"/>
                          </a:solidFill>
                          <a:latin typeface="+mn-lt"/>
                          <a:ea typeface="+mn-ea"/>
                          <a:cs typeface="+mn-cs"/>
                        </a:rPr>
                        <a:t>All other scanner: retrospective ECG-gating </a:t>
                      </a:r>
                    </a:p>
                  </a:txBody>
                  <a:tcPr anchor="ctr">
                    <a:lnL w="3175" cap="flat" cmpd="sng" algn="ctr">
                      <a:solidFill>
                        <a:schemeClr val="bg1">
                          <a:lumMod val="7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7604250"/>
                  </a:ext>
                </a:extLst>
              </a:tr>
              <a:tr h="457878">
                <a:tc>
                  <a:txBody>
                    <a:bodyPr/>
                    <a:lstStyle/>
                    <a:p>
                      <a:r>
                        <a:rPr lang="en-US" sz="1000" b="1" dirty="0">
                          <a:solidFill>
                            <a:schemeClr val="tx1"/>
                          </a:solidFill>
                        </a:rPr>
                        <a:t>Contrast application</a:t>
                      </a:r>
                    </a:p>
                  </a:txBody>
                  <a:tcPr anchor="ctr">
                    <a:lnL w="12700" cap="flat" cmpd="sng" algn="ctr">
                      <a:solidFill>
                        <a:schemeClr val="bg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solidFill>
                  </a:tcPr>
                </a:tc>
                <a:tc>
                  <a:txBody>
                    <a:bodyPr/>
                    <a:lstStyle/>
                    <a:p>
                      <a:pPr marL="171450" indent="-171450" algn="l" defTabSz="457200" rtl="0" eaLnBrk="1" latinLnBrk="0" hangingPunct="1">
                        <a:buClr>
                          <a:schemeClr val="accent1"/>
                        </a:buClr>
                        <a:buFont typeface="Wingdings" pitchFamily="2" charset="2"/>
                        <a:buChar char="§"/>
                      </a:pPr>
                      <a:r>
                        <a:rPr lang="en-US" sz="1000" kern="1200" dirty="0">
                          <a:solidFill>
                            <a:schemeClr val="tx1"/>
                          </a:solidFill>
                          <a:latin typeface="+mn-lt"/>
                          <a:ea typeface="+mn-ea"/>
                          <a:cs typeface="+mn-cs"/>
                        </a:rPr>
                        <a:t>Optimized for right heart/MPA assessment</a:t>
                      </a:r>
                    </a:p>
                    <a:p>
                      <a:pPr marL="171450" indent="-171450" algn="l" defTabSz="457200" rtl="0" eaLnBrk="1" latinLnBrk="0" hangingPunct="1">
                        <a:buClr>
                          <a:schemeClr val="accent1"/>
                        </a:buClr>
                        <a:buFont typeface="Wingdings" pitchFamily="2" charset="2"/>
                        <a:buChar char="§"/>
                      </a:pPr>
                      <a:r>
                        <a:rPr lang="en-CA" sz="1000" kern="1200" dirty="0">
                          <a:solidFill>
                            <a:schemeClr val="tx1"/>
                          </a:solidFill>
                          <a:latin typeface="+mn-lt"/>
                          <a:ea typeface="+mn-ea"/>
                          <a:cs typeface="+mn-cs"/>
                        </a:rPr>
                        <a:t>Biphasic injection protocol using diluted contrast (contrast/saline mixture) to reduce streak artifacts</a:t>
                      </a:r>
                    </a:p>
                  </a:txBody>
                  <a:tcPr anchor="ctr">
                    <a:lnL w="3175" cap="flat" cmpd="sng" algn="ctr">
                      <a:solidFill>
                        <a:schemeClr val="bg1">
                          <a:lumMod val="7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64095303"/>
                  </a:ext>
                </a:extLst>
              </a:tr>
              <a:tr h="457878">
                <a:tc>
                  <a:txBody>
                    <a:bodyPr/>
                    <a:lstStyle/>
                    <a:p>
                      <a:r>
                        <a:rPr lang="en-US" sz="1000" b="1" dirty="0">
                          <a:solidFill>
                            <a:schemeClr val="tx1"/>
                          </a:solidFill>
                        </a:rPr>
                        <a:t>Image reconstruction</a:t>
                      </a:r>
                    </a:p>
                  </a:txBody>
                  <a:tcPr anchor="ctr">
                    <a:lnL w="12700" cap="flat" cmpd="sng" algn="ctr">
                      <a:solidFill>
                        <a:schemeClr val="bg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marL="171450" indent="-171450" algn="l" defTabSz="457200" rtl="0" eaLnBrk="1" latinLnBrk="0" hangingPunct="1">
                        <a:buClr>
                          <a:schemeClr val="accent1"/>
                        </a:buClr>
                        <a:buFont typeface="Wingdings" pitchFamily="2" charset="2"/>
                        <a:buChar char="§"/>
                      </a:pPr>
                      <a:r>
                        <a:rPr lang="en-US" sz="1000" kern="1200" dirty="0">
                          <a:solidFill>
                            <a:schemeClr val="tx1"/>
                          </a:solidFill>
                          <a:latin typeface="+mn-lt"/>
                          <a:ea typeface="+mn-ea"/>
                          <a:cs typeface="+mn-cs"/>
                        </a:rPr>
                        <a:t>Multiphasic reconstruction covering entire cardiac cycle in 5-10% or 50msec increments</a:t>
                      </a:r>
                    </a:p>
                    <a:p>
                      <a:pPr marL="171450" indent="-171450" algn="l" defTabSz="457200" rtl="0" eaLnBrk="1" latinLnBrk="0" hangingPunct="1">
                        <a:buClr>
                          <a:schemeClr val="accent1"/>
                        </a:buClr>
                        <a:buFont typeface="Wingdings" pitchFamily="2" charset="2"/>
                        <a:buChar char="§"/>
                      </a:pPr>
                      <a:r>
                        <a:rPr lang="en-US" sz="1000" kern="1200" dirty="0">
                          <a:solidFill>
                            <a:schemeClr val="tx1"/>
                          </a:solidFill>
                          <a:latin typeface="+mn-lt"/>
                          <a:ea typeface="+mn-ea"/>
                          <a:cs typeface="+mn-cs"/>
                        </a:rPr>
                        <a:t>Maximize use of iterative reconstruction  </a:t>
                      </a:r>
                    </a:p>
                  </a:txBody>
                  <a:tcPr anchor="ctr">
                    <a:lnL w="3175" cap="flat" cmpd="sng" algn="ctr">
                      <a:solidFill>
                        <a:schemeClr val="bg1">
                          <a:lumMod val="7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2515074967"/>
                  </a:ext>
                </a:extLst>
              </a:tr>
            </a:tbl>
          </a:graphicData>
        </a:graphic>
      </p:graphicFrame>
      <p:sp>
        <p:nvSpPr>
          <p:cNvPr id="7" name="Slide Number Placeholder 6">
            <a:extLst>
              <a:ext uri="{FF2B5EF4-FFF2-40B4-BE49-F238E27FC236}">
                <a16:creationId xmlns:a16="http://schemas.microsoft.com/office/drawing/2014/main" id="{3CBFFA48-4050-6087-D659-4D20C7896BB8}"/>
              </a:ext>
            </a:extLst>
          </p:cNvPr>
          <p:cNvSpPr>
            <a:spLocks noGrp="1"/>
          </p:cNvSpPr>
          <p:nvPr>
            <p:ph type="sldNum" sz="quarter" idx="12"/>
          </p:nvPr>
        </p:nvSpPr>
        <p:spPr/>
        <p:txBody>
          <a:bodyPr/>
          <a:lstStyle/>
          <a:p>
            <a:fld id="{CDBA9528-BCFE-1E43-A37D-912FF3C527A6}" type="slidenum">
              <a:rPr lang="en-US" smtClean="0"/>
              <a:pPr/>
              <a:t>29</a:t>
            </a:fld>
            <a:endParaRPr lang="en-US" dirty="0"/>
          </a:p>
        </p:txBody>
      </p:sp>
    </p:spTree>
    <p:custDataLst>
      <p:tags r:id="rId1"/>
    </p:custDataLst>
    <p:extLst>
      <p:ext uri="{BB962C8B-B14F-4D97-AF65-F5344CB8AC3E}">
        <p14:creationId xmlns:p14="http://schemas.microsoft.com/office/powerpoint/2010/main" val="2803512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Rounded Corners 49">
            <a:extLst>
              <a:ext uri="{FF2B5EF4-FFF2-40B4-BE49-F238E27FC236}">
                <a16:creationId xmlns:a16="http://schemas.microsoft.com/office/drawing/2014/main" id="{12A306F9-4D70-2328-3014-A10F74E8EC2F}"/>
              </a:ext>
            </a:extLst>
          </p:cNvPr>
          <p:cNvSpPr/>
          <p:nvPr/>
        </p:nvSpPr>
        <p:spPr>
          <a:xfrm>
            <a:off x="552363" y="2784060"/>
            <a:ext cx="2606224" cy="1878428"/>
          </a:xfrm>
          <a:prstGeom prst="roundRect">
            <a:avLst>
              <a:gd name="adj" fmla="val 6037"/>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Rounded Corners 50">
            <a:extLst>
              <a:ext uri="{FF2B5EF4-FFF2-40B4-BE49-F238E27FC236}">
                <a16:creationId xmlns:a16="http://schemas.microsoft.com/office/drawing/2014/main" id="{112989C1-C83C-93D2-EC52-9AE8C7D911DC}"/>
              </a:ext>
            </a:extLst>
          </p:cNvPr>
          <p:cNvSpPr/>
          <p:nvPr/>
        </p:nvSpPr>
        <p:spPr>
          <a:xfrm>
            <a:off x="3277688" y="2814736"/>
            <a:ext cx="2606224" cy="1847752"/>
          </a:xfrm>
          <a:prstGeom prst="roundRect">
            <a:avLst>
              <a:gd name="adj" fmla="val 6037"/>
            </a:avLst>
          </a:prstGeom>
          <a:solidFill>
            <a:schemeClr val="tx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ounded Rectangle 29">
            <a:extLst>
              <a:ext uri="{FF2B5EF4-FFF2-40B4-BE49-F238E27FC236}">
                <a16:creationId xmlns:a16="http://schemas.microsoft.com/office/drawing/2014/main" id="{E37B6F23-9CE5-74B8-5071-C0F4D56E9338}"/>
              </a:ext>
            </a:extLst>
          </p:cNvPr>
          <p:cNvSpPr/>
          <p:nvPr/>
        </p:nvSpPr>
        <p:spPr>
          <a:xfrm>
            <a:off x="3283290" y="1416586"/>
            <a:ext cx="2609650" cy="2295810"/>
          </a:xfrm>
          <a:custGeom>
            <a:avLst/>
            <a:gdLst>
              <a:gd name="connsiteX0" fmla="*/ 0 w 2585677"/>
              <a:gd name="connsiteY0" fmla="*/ 162415 h 2512613"/>
              <a:gd name="connsiteX1" fmla="*/ 162415 w 2585677"/>
              <a:gd name="connsiteY1" fmla="*/ 0 h 2512613"/>
              <a:gd name="connsiteX2" fmla="*/ 2423262 w 2585677"/>
              <a:gd name="connsiteY2" fmla="*/ 0 h 2512613"/>
              <a:gd name="connsiteX3" fmla="*/ 2585677 w 2585677"/>
              <a:gd name="connsiteY3" fmla="*/ 162415 h 2512613"/>
              <a:gd name="connsiteX4" fmla="*/ 2585677 w 2585677"/>
              <a:gd name="connsiteY4" fmla="*/ 2350198 h 2512613"/>
              <a:gd name="connsiteX5" fmla="*/ 2423262 w 2585677"/>
              <a:gd name="connsiteY5" fmla="*/ 2512613 h 2512613"/>
              <a:gd name="connsiteX6" fmla="*/ 162415 w 2585677"/>
              <a:gd name="connsiteY6" fmla="*/ 2512613 h 2512613"/>
              <a:gd name="connsiteX7" fmla="*/ 0 w 2585677"/>
              <a:gd name="connsiteY7" fmla="*/ 2350198 h 2512613"/>
              <a:gd name="connsiteX8" fmla="*/ 0 w 2585677"/>
              <a:gd name="connsiteY8" fmla="*/ 162415 h 2512613"/>
              <a:gd name="connsiteX0" fmla="*/ 0 w 2585677"/>
              <a:gd name="connsiteY0" fmla="*/ 162415 h 2579304"/>
              <a:gd name="connsiteX1" fmla="*/ 162415 w 2585677"/>
              <a:gd name="connsiteY1" fmla="*/ 0 h 2579304"/>
              <a:gd name="connsiteX2" fmla="*/ 2423262 w 2585677"/>
              <a:gd name="connsiteY2" fmla="*/ 0 h 2579304"/>
              <a:gd name="connsiteX3" fmla="*/ 2585677 w 2585677"/>
              <a:gd name="connsiteY3" fmla="*/ 162415 h 2579304"/>
              <a:gd name="connsiteX4" fmla="*/ 2585677 w 2585677"/>
              <a:gd name="connsiteY4" fmla="*/ 2350198 h 2579304"/>
              <a:gd name="connsiteX5" fmla="*/ 162415 w 2585677"/>
              <a:gd name="connsiteY5" fmla="*/ 2512613 h 2579304"/>
              <a:gd name="connsiteX6" fmla="*/ 0 w 2585677"/>
              <a:gd name="connsiteY6" fmla="*/ 2350198 h 2579304"/>
              <a:gd name="connsiteX7" fmla="*/ 0 w 2585677"/>
              <a:gd name="connsiteY7" fmla="*/ 162415 h 2579304"/>
              <a:gd name="connsiteX0" fmla="*/ 0 w 2585677"/>
              <a:gd name="connsiteY0" fmla="*/ 162415 h 2540169"/>
              <a:gd name="connsiteX1" fmla="*/ 162415 w 2585677"/>
              <a:gd name="connsiteY1" fmla="*/ 0 h 2540169"/>
              <a:gd name="connsiteX2" fmla="*/ 2423262 w 2585677"/>
              <a:gd name="connsiteY2" fmla="*/ 0 h 2540169"/>
              <a:gd name="connsiteX3" fmla="*/ 2585677 w 2585677"/>
              <a:gd name="connsiteY3" fmla="*/ 162415 h 2540169"/>
              <a:gd name="connsiteX4" fmla="*/ 2585677 w 2585677"/>
              <a:gd name="connsiteY4" fmla="*/ 2350198 h 2540169"/>
              <a:gd name="connsiteX5" fmla="*/ 1282298 w 2585677"/>
              <a:gd name="connsiteY5" fmla="*/ 2406447 h 2540169"/>
              <a:gd name="connsiteX6" fmla="*/ 0 w 2585677"/>
              <a:gd name="connsiteY6" fmla="*/ 2350198 h 2540169"/>
              <a:gd name="connsiteX7" fmla="*/ 0 w 2585677"/>
              <a:gd name="connsiteY7" fmla="*/ 162415 h 2540169"/>
              <a:gd name="connsiteX0" fmla="*/ 0 w 2585677"/>
              <a:gd name="connsiteY0" fmla="*/ 162415 h 2412551"/>
              <a:gd name="connsiteX1" fmla="*/ 162415 w 2585677"/>
              <a:gd name="connsiteY1" fmla="*/ 0 h 2412551"/>
              <a:gd name="connsiteX2" fmla="*/ 2423262 w 2585677"/>
              <a:gd name="connsiteY2" fmla="*/ 0 h 2412551"/>
              <a:gd name="connsiteX3" fmla="*/ 2585677 w 2585677"/>
              <a:gd name="connsiteY3" fmla="*/ 162415 h 2412551"/>
              <a:gd name="connsiteX4" fmla="*/ 2585677 w 2585677"/>
              <a:gd name="connsiteY4" fmla="*/ 2350198 h 2412551"/>
              <a:gd name="connsiteX5" fmla="*/ 1282298 w 2585677"/>
              <a:gd name="connsiteY5" fmla="*/ 2406447 h 2412551"/>
              <a:gd name="connsiteX6" fmla="*/ 0 w 2585677"/>
              <a:gd name="connsiteY6" fmla="*/ 2350198 h 2412551"/>
              <a:gd name="connsiteX7" fmla="*/ 0 w 2585677"/>
              <a:gd name="connsiteY7" fmla="*/ 162415 h 2412551"/>
              <a:gd name="connsiteX0" fmla="*/ 0 w 2585677"/>
              <a:gd name="connsiteY0" fmla="*/ 162415 h 2412551"/>
              <a:gd name="connsiteX1" fmla="*/ 162415 w 2585677"/>
              <a:gd name="connsiteY1" fmla="*/ 0 h 2412551"/>
              <a:gd name="connsiteX2" fmla="*/ 2423262 w 2585677"/>
              <a:gd name="connsiteY2" fmla="*/ 0 h 2412551"/>
              <a:gd name="connsiteX3" fmla="*/ 2585677 w 2585677"/>
              <a:gd name="connsiteY3" fmla="*/ 162415 h 2412551"/>
              <a:gd name="connsiteX4" fmla="*/ 2585677 w 2585677"/>
              <a:gd name="connsiteY4" fmla="*/ 2350198 h 2412551"/>
              <a:gd name="connsiteX5" fmla="*/ 1282298 w 2585677"/>
              <a:gd name="connsiteY5" fmla="*/ 2406447 h 2412551"/>
              <a:gd name="connsiteX6" fmla="*/ 0 w 2585677"/>
              <a:gd name="connsiteY6" fmla="*/ 2350198 h 2412551"/>
              <a:gd name="connsiteX7" fmla="*/ 0 w 2585677"/>
              <a:gd name="connsiteY7" fmla="*/ 162415 h 2412551"/>
              <a:gd name="connsiteX0" fmla="*/ 3425 w 2589102"/>
              <a:gd name="connsiteY0" fmla="*/ 162415 h 2406447"/>
              <a:gd name="connsiteX1" fmla="*/ 165840 w 2589102"/>
              <a:gd name="connsiteY1" fmla="*/ 0 h 2406447"/>
              <a:gd name="connsiteX2" fmla="*/ 2426687 w 2589102"/>
              <a:gd name="connsiteY2" fmla="*/ 0 h 2406447"/>
              <a:gd name="connsiteX3" fmla="*/ 2589102 w 2589102"/>
              <a:gd name="connsiteY3" fmla="*/ 162415 h 2406447"/>
              <a:gd name="connsiteX4" fmla="*/ 2589102 w 2589102"/>
              <a:gd name="connsiteY4" fmla="*/ 2350198 h 2406447"/>
              <a:gd name="connsiteX5" fmla="*/ 1285723 w 2589102"/>
              <a:gd name="connsiteY5" fmla="*/ 2406447 h 2406447"/>
              <a:gd name="connsiteX6" fmla="*/ 0 w 2589102"/>
              <a:gd name="connsiteY6" fmla="*/ 1915259 h 2406447"/>
              <a:gd name="connsiteX7" fmla="*/ 3425 w 2589102"/>
              <a:gd name="connsiteY7" fmla="*/ 162415 h 2406447"/>
              <a:gd name="connsiteX0" fmla="*/ 3425 w 2609650"/>
              <a:gd name="connsiteY0" fmla="*/ 162415 h 2406447"/>
              <a:gd name="connsiteX1" fmla="*/ 165840 w 2609650"/>
              <a:gd name="connsiteY1" fmla="*/ 0 h 2406447"/>
              <a:gd name="connsiteX2" fmla="*/ 2426687 w 2609650"/>
              <a:gd name="connsiteY2" fmla="*/ 0 h 2406447"/>
              <a:gd name="connsiteX3" fmla="*/ 2589102 w 2609650"/>
              <a:gd name="connsiteY3" fmla="*/ 162415 h 2406447"/>
              <a:gd name="connsiteX4" fmla="*/ 2609650 w 2609650"/>
              <a:gd name="connsiteY4" fmla="*/ 1939232 h 2406447"/>
              <a:gd name="connsiteX5" fmla="*/ 1285723 w 2609650"/>
              <a:gd name="connsiteY5" fmla="*/ 2406447 h 2406447"/>
              <a:gd name="connsiteX6" fmla="*/ 0 w 2609650"/>
              <a:gd name="connsiteY6" fmla="*/ 1915259 h 2406447"/>
              <a:gd name="connsiteX7" fmla="*/ 3425 w 2609650"/>
              <a:gd name="connsiteY7" fmla="*/ 162415 h 2406447"/>
              <a:gd name="connsiteX0" fmla="*/ 3425 w 2609650"/>
              <a:gd name="connsiteY0" fmla="*/ 162415 h 2406447"/>
              <a:gd name="connsiteX1" fmla="*/ 165840 w 2609650"/>
              <a:gd name="connsiteY1" fmla="*/ 0 h 2406447"/>
              <a:gd name="connsiteX2" fmla="*/ 2426687 w 2609650"/>
              <a:gd name="connsiteY2" fmla="*/ 0 h 2406447"/>
              <a:gd name="connsiteX3" fmla="*/ 2589102 w 2609650"/>
              <a:gd name="connsiteY3" fmla="*/ 162415 h 2406447"/>
              <a:gd name="connsiteX4" fmla="*/ 2609650 w 2609650"/>
              <a:gd name="connsiteY4" fmla="*/ 1939232 h 2406447"/>
              <a:gd name="connsiteX5" fmla="*/ 1285723 w 2609650"/>
              <a:gd name="connsiteY5" fmla="*/ 2406447 h 2406447"/>
              <a:gd name="connsiteX6" fmla="*/ 0 w 2609650"/>
              <a:gd name="connsiteY6" fmla="*/ 1915259 h 2406447"/>
              <a:gd name="connsiteX7" fmla="*/ 3425 w 2609650"/>
              <a:gd name="connsiteY7" fmla="*/ 162415 h 2406447"/>
              <a:gd name="connsiteX0" fmla="*/ 3425 w 2609650"/>
              <a:gd name="connsiteY0" fmla="*/ 162415 h 2406447"/>
              <a:gd name="connsiteX1" fmla="*/ 165840 w 2609650"/>
              <a:gd name="connsiteY1" fmla="*/ 0 h 2406447"/>
              <a:gd name="connsiteX2" fmla="*/ 2426687 w 2609650"/>
              <a:gd name="connsiteY2" fmla="*/ 0 h 2406447"/>
              <a:gd name="connsiteX3" fmla="*/ 2589102 w 2609650"/>
              <a:gd name="connsiteY3" fmla="*/ 162415 h 2406447"/>
              <a:gd name="connsiteX4" fmla="*/ 2609650 w 2609650"/>
              <a:gd name="connsiteY4" fmla="*/ 1939232 h 2406447"/>
              <a:gd name="connsiteX5" fmla="*/ 1285723 w 2609650"/>
              <a:gd name="connsiteY5" fmla="*/ 2406447 h 2406447"/>
              <a:gd name="connsiteX6" fmla="*/ 0 w 2609650"/>
              <a:gd name="connsiteY6" fmla="*/ 1915259 h 2406447"/>
              <a:gd name="connsiteX7" fmla="*/ 3425 w 2609650"/>
              <a:gd name="connsiteY7" fmla="*/ 162415 h 2406447"/>
              <a:gd name="connsiteX0" fmla="*/ 3425 w 2609650"/>
              <a:gd name="connsiteY0" fmla="*/ 162415 h 2406447"/>
              <a:gd name="connsiteX1" fmla="*/ 165840 w 2609650"/>
              <a:gd name="connsiteY1" fmla="*/ 0 h 2406447"/>
              <a:gd name="connsiteX2" fmla="*/ 2426687 w 2609650"/>
              <a:gd name="connsiteY2" fmla="*/ 0 h 2406447"/>
              <a:gd name="connsiteX3" fmla="*/ 2589102 w 2609650"/>
              <a:gd name="connsiteY3" fmla="*/ 162415 h 2406447"/>
              <a:gd name="connsiteX4" fmla="*/ 2609650 w 2609650"/>
              <a:gd name="connsiteY4" fmla="*/ 1939232 h 2406447"/>
              <a:gd name="connsiteX5" fmla="*/ 1285723 w 2609650"/>
              <a:gd name="connsiteY5" fmla="*/ 2406447 h 2406447"/>
              <a:gd name="connsiteX6" fmla="*/ 0 w 2609650"/>
              <a:gd name="connsiteY6" fmla="*/ 1915259 h 2406447"/>
              <a:gd name="connsiteX7" fmla="*/ 3425 w 2609650"/>
              <a:gd name="connsiteY7" fmla="*/ 162415 h 2406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09650" h="2406447">
                <a:moveTo>
                  <a:pt x="3425" y="162415"/>
                </a:moveTo>
                <a:cubicBezTo>
                  <a:pt x="3425" y="72716"/>
                  <a:pt x="76141" y="0"/>
                  <a:pt x="165840" y="0"/>
                </a:cubicBezTo>
                <a:lnTo>
                  <a:pt x="2426687" y="0"/>
                </a:lnTo>
                <a:cubicBezTo>
                  <a:pt x="2516386" y="0"/>
                  <a:pt x="2589102" y="72716"/>
                  <a:pt x="2589102" y="162415"/>
                </a:cubicBezTo>
                <a:lnTo>
                  <a:pt x="2609650" y="1939232"/>
                </a:lnTo>
                <a:lnTo>
                  <a:pt x="1285723" y="2406447"/>
                </a:lnTo>
                <a:cubicBezTo>
                  <a:pt x="1196024" y="2406447"/>
                  <a:pt x="642861" y="2160853"/>
                  <a:pt x="0" y="1915259"/>
                </a:cubicBezTo>
                <a:cubicBezTo>
                  <a:pt x="1142" y="1330978"/>
                  <a:pt x="2283" y="746696"/>
                  <a:pt x="3425" y="162415"/>
                </a:cubicBezTo>
                <a:close/>
              </a:path>
            </a:pathLst>
          </a:custGeom>
          <a:gradFill flip="none" rotWithShape="1">
            <a:gsLst>
              <a:gs pos="24000">
                <a:schemeClr val="bg1"/>
              </a:gs>
              <a:gs pos="100000">
                <a:schemeClr val="accent6">
                  <a:lumMod val="20000"/>
                  <a:lumOff val="8000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1050" dirty="0">
              <a:solidFill>
                <a:schemeClr val="tx1"/>
              </a:solidFill>
              <a:latin typeface="Arial" panose="020B0604020202020204" pitchFamily="34" charset="0"/>
              <a:cs typeface="Arial" panose="020B0604020202020204" pitchFamily="34" charset="0"/>
            </a:endParaRPr>
          </a:p>
        </p:txBody>
      </p:sp>
      <p:grpSp>
        <p:nvGrpSpPr>
          <p:cNvPr id="21" name="Group 20">
            <a:extLst>
              <a:ext uri="{FF2B5EF4-FFF2-40B4-BE49-F238E27FC236}">
                <a16:creationId xmlns:a16="http://schemas.microsoft.com/office/drawing/2014/main" id="{B2D79B2B-268D-5873-6A16-B9B36897D399}"/>
              </a:ext>
            </a:extLst>
          </p:cNvPr>
          <p:cNvGrpSpPr/>
          <p:nvPr/>
        </p:nvGrpSpPr>
        <p:grpSpPr>
          <a:xfrm>
            <a:off x="548938" y="1416586"/>
            <a:ext cx="8036679" cy="3245901"/>
            <a:chOff x="727850" y="1654746"/>
            <a:chExt cx="8611870" cy="2472409"/>
          </a:xfrm>
        </p:grpSpPr>
        <p:sp>
          <p:nvSpPr>
            <p:cNvPr id="47" name="Rounded Rectangle 38">
              <a:extLst>
                <a:ext uri="{FF2B5EF4-FFF2-40B4-BE49-F238E27FC236}">
                  <a16:creationId xmlns:a16="http://schemas.microsoft.com/office/drawing/2014/main" id="{C650DA5E-95A4-3D0F-40E9-BF8A3D9F5401}"/>
                </a:ext>
              </a:extLst>
            </p:cNvPr>
            <p:cNvSpPr/>
            <p:nvPr/>
          </p:nvSpPr>
          <p:spPr>
            <a:xfrm>
              <a:off x="3748701" y="1738796"/>
              <a:ext cx="2575591" cy="317910"/>
            </a:xfrm>
            <a:prstGeom prst="roundRect">
              <a:avLst>
                <a:gd name="adj" fmla="val 1273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457200" tIns="0" bIns="0" rtlCol="0" anchor="ctr"/>
            <a:lstStyle/>
            <a:p>
              <a:pPr>
                <a:spcAft>
                  <a:spcPts val="450"/>
                </a:spcAft>
              </a:pPr>
              <a:r>
                <a:rPr lang="en-US" sz="1050" b="1" dirty="0">
                  <a:solidFill>
                    <a:srgbClr val="FFFFFF"/>
                  </a:solidFill>
                  <a:latin typeface="Arial"/>
                </a:rPr>
                <a:t>Valve delivery</a:t>
              </a:r>
            </a:p>
          </p:txBody>
        </p:sp>
        <p:grpSp>
          <p:nvGrpSpPr>
            <p:cNvPr id="23" name="Group 22">
              <a:extLst>
                <a:ext uri="{FF2B5EF4-FFF2-40B4-BE49-F238E27FC236}">
                  <a16:creationId xmlns:a16="http://schemas.microsoft.com/office/drawing/2014/main" id="{B630E42E-3349-149C-DD03-965744C4BBBD}"/>
                </a:ext>
              </a:extLst>
            </p:cNvPr>
            <p:cNvGrpSpPr/>
            <p:nvPr/>
          </p:nvGrpSpPr>
          <p:grpSpPr>
            <a:xfrm>
              <a:off x="727850" y="1654746"/>
              <a:ext cx="2796424" cy="1748723"/>
              <a:chOff x="-3409" y="3217204"/>
              <a:chExt cx="2597241" cy="1748723"/>
            </a:xfrm>
          </p:grpSpPr>
          <p:sp>
            <p:nvSpPr>
              <p:cNvPr id="44" name="Rounded Rectangle 29">
                <a:extLst>
                  <a:ext uri="{FF2B5EF4-FFF2-40B4-BE49-F238E27FC236}">
                    <a16:creationId xmlns:a16="http://schemas.microsoft.com/office/drawing/2014/main" id="{7369776F-A0E9-070C-3EF2-B97D0B064DC8}"/>
                  </a:ext>
                </a:extLst>
              </p:cNvPr>
              <p:cNvSpPr/>
              <p:nvPr/>
            </p:nvSpPr>
            <p:spPr>
              <a:xfrm>
                <a:off x="-3409" y="3217204"/>
                <a:ext cx="2597241" cy="1748723"/>
              </a:xfrm>
              <a:custGeom>
                <a:avLst/>
                <a:gdLst>
                  <a:gd name="connsiteX0" fmla="*/ 0 w 2585677"/>
                  <a:gd name="connsiteY0" fmla="*/ 162415 h 2512613"/>
                  <a:gd name="connsiteX1" fmla="*/ 162415 w 2585677"/>
                  <a:gd name="connsiteY1" fmla="*/ 0 h 2512613"/>
                  <a:gd name="connsiteX2" fmla="*/ 2423262 w 2585677"/>
                  <a:gd name="connsiteY2" fmla="*/ 0 h 2512613"/>
                  <a:gd name="connsiteX3" fmla="*/ 2585677 w 2585677"/>
                  <a:gd name="connsiteY3" fmla="*/ 162415 h 2512613"/>
                  <a:gd name="connsiteX4" fmla="*/ 2585677 w 2585677"/>
                  <a:gd name="connsiteY4" fmla="*/ 2350198 h 2512613"/>
                  <a:gd name="connsiteX5" fmla="*/ 2423262 w 2585677"/>
                  <a:gd name="connsiteY5" fmla="*/ 2512613 h 2512613"/>
                  <a:gd name="connsiteX6" fmla="*/ 162415 w 2585677"/>
                  <a:gd name="connsiteY6" fmla="*/ 2512613 h 2512613"/>
                  <a:gd name="connsiteX7" fmla="*/ 0 w 2585677"/>
                  <a:gd name="connsiteY7" fmla="*/ 2350198 h 2512613"/>
                  <a:gd name="connsiteX8" fmla="*/ 0 w 2585677"/>
                  <a:gd name="connsiteY8" fmla="*/ 162415 h 2512613"/>
                  <a:gd name="connsiteX0" fmla="*/ 0 w 2585677"/>
                  <a:gd name="connsiteY0" fmla="*/ 162415 h 2579304"/>
                  <a:gd name="connsiteX1" fmla="*/ 162415 w 2585677"/>
                  <a:gd name="connsiteY1" fmla="*/ 0 h 2579304"/>
                  <a:gd name="connsiteX2" fmla="*/ 2423262 w 2585677"/>
                  <a:gd name="connsiteY2" fmla="*/ 0 h 2579304"/>
                  <a:gd name="connsiteX3" fmla="*/ 2585677 w 2585677"/>
                  <a:gd name="connsiteY3" fmla="*/ 162415 h 2579304"/>
                  <a:gd name="connsiteX4" fmla="*/ 2585677 w 2585677"/>
                  <a:gd name="connsiteY4" fmla="*/ 2350198 h 2579304"/>
                  <a:gd name="connsiteX5" fmla="*/ 162415 w 2585677"/>
                  <a:gd name="connsiteY5" fmla="*/ 2512613 h 2579304"/>
                  <a:gd name="connsiteX6" fmla="*/ 0 w 2585677"/>
                  <a:gd name="connsiteY6" fmla="*/ 2350198 h 2579304"/>
                  <a:gd name="connsiteX7" fmla="*/ 0 w 2585677"/>
                  <a:gd name="connsiteY7" fmla="*/ 162415 h 2579304"/>
                  <a:gd name="connsiteX0" fmla="*/ 0 w 2585677"/>
                  <a:gd name="connsiteY0" fmla="*/ 162415 h 2540169"/>
                  <a:gd name="connsiteX1" fmla="*/ 162415 w 2585677"/>
                  <a:gd name="connsiteY1" fmla="*/ 0 h 2540169"/>
                  <a:gd name="connsiteX2" fmla="*/ 2423262 w 2585677"/>
                  <a:gd name="connsiteY2" fmla="*/ 0 h 2540169"/>
                  <a:gd name="connsiteX3" fmla="*/ 2585677 w 2585677"/>
                  <a:gd name="connsiteY3" fmla="*/ 162415 h 2540169"/>
                  <a:gd name="connsiteX4" fmla="*/ 2585677 w 2585677"/>
                  <a:gd name="connsiteY4" fmla="*/ 2350198 h 2540169"/>
                  <a:gd name="connsiteX5" fmla="*/ 1282298 w 2585677"/>
                  <a:gd name="connsiteY5" fmla="*/ 2406447 h 2540169"/>
                  <a:gd name="connsiteX6" fmla="*/ 0 w 2585677"/>
                  <a:gd name="connsiteY6" fmla="*/ 2350198 h 2540169"/>
                  <a:gd name="connsiteX7" fmla="*/ 0 w 2585677"/>
                  <a:gd name="connsiteY7" fmla="*/ 162415 h 2540169"/>
                  <a:gd name="connsiteX0" fmla="*/ 0 w 2585677"/>
                  <a:gd name="connsiteY0" fmla="*/ 162415 h 2412551"/>
                  <a:gd name="connsiteX1" fmla="*/ 162415 w 2585677"/>
                  <a:gd name="connsiteY1" fmla="*/ 0 h 2412551"/>
                  <a:gd name="connsiteX2" fmla="*/ 2423262 w 2585677"/>
                  <a:gd name="connsiteY2" fmla="*/ 0 h 2412551"/>
                  <a:gd name="connsiteX3" fmla="*/ 2585677 w 2585677"/>
                  <a:gd name="connsiteY3" fmla="*/ 162415 h 2412551"/>
                  <a:gd name="connsiteX4" fmla="*/ 2585677 w 2585677"/>
                  <a:gd name="connsiteY4" fmla="*/ 2350198 h 2412551"/>
                  <a:gd name="connsiteX5" fmla="*/ 1282298 w 2585677"/>
                  <a:gd name="connsiteY5" fmla="*/ 2406447 h 2412551"/>
                  <a:gd name="connsiteX6" fmla="*/ 0 w 2585677"/>
                  <a:gd name="connsiteY6" fmla="*/ 2350198 h 2412551"/>
                  <a:gd name="connsiteX7" fmla="*/ 0 w 2585677"/>
                  <a:gd name="connsiteY7" fmla="*/ 162415 h 2412551"/>
                  <a:gd name="connsiteX0" fmla="*/ 0 w 2585677"/>
                  <a:gd name="connsiteY0" fmla="*/ 162415 h 2412551"/>
                  <a:gd name="connsiteX1" fmla="*/ 162415 w 2585677"/>
                  <a:gd name="connsiteY1" fmla="*/ 0 h 2412551"/>
                  <a:gd name="connsiteX2" fmla="*/ 2423262 w 2585677"/>
                  <a:gd name="connsiteY2" fmla="*/ 0 h 2412551"/>
                  <a:gd name="connsiteX3" fmla="*/ 2585677 w 2585677"/>
                  <a:gd name="connsiteY3" fmla="*/ 162415 h 2412551"/>
                  <a:gd name="connsiteX4" fmla="*/ 2585677 w 2585677"/>
                  <a:gd name="connsiteY4" fmla="*/ 2350198 h 2412551"/>
                  <a:gd name="connsiteX5" fmla="*/ 1282298 w 2585677"/>
                  <a:gd name="connsiteY5" fmla="*/ 2406447 h 2412551"/>
                  <a:gd name="connsiteX6" fmla="*/ 0 w 2585677"/>
                  <a:gd name="connsiteY6" fmla="*/ 2350198 h 2412551"/>
                  <a:gd name="connsiteX7" fmla="*/ 0 w 2585677"/>
                  <a:gd name="connsiteY7" fmla="*/ 162415 h 2412551"/>
                  <a:gd name="connsiteX0" fmla="*/ 3425 w 2589102"/>
                  <a:gd name="connsiteY0" fmla="*/ 162415 h 2406447"/>
                  <a:gd name="connsiteX1" fmla="*/ 165840 w 2589102"/>
                  <a:gd name="connsiteY1" fmla="*/ 0 h 2406447"/>
                  <a:gd name="connsiteX2" fmla="*/ 2426687 w 2589102"/>
                  <a:gd name="connsiteY2" fmla="*/ 0 h 2406447"/>
                  <a:gd name="connsiteX3" fmla="*/ 2589102 w 2589102"/>
                  <a:gd name="connsiteY3" fmla="*/ 162415 h 2406447"/>
                  <a:gd name="connsiteX4" fmla="*/ 2589102 w 2589102"/>
                  <a:gd name="connsiteY4" fmla="*/ 2350198 h 2406447"/>
                  <a:gd name="connsiteX5" fmla="*/ 1285723 w 2589102"/>
                  <a:gd name="connsiteY5" fmla="*/ 2406447 h 2406447"/>
                  <a:gd name="connsiteX6" fmla="*/ 0 w 2589102"/>
                  <a:gd name="connsiteY6" fmla="*/ 1915259 h 2406447"/>
                  <a:gd name="connsiteX7" fmla="*/ 3425 w 2589102"/>
                  <a:gd name="connsiteY7" fmla="*/ 162415 h 2406447"/>
                  <a:gd name="connsiteX0" fmla="*/ 3425 w 2609650"/>
                  <a:gd name="connsiteY0" fmla="*/ 162415 h 2406447"/>
                  <a:gd name="connsiteX1" fmla="*/ 165840 w 2609650"/>
                  <a:gd name="connsiteY1" fmla="*/ 0 h 2406447"/>
                  <a:gd name="connsiteX2" fmla="*/ 2426687 w 2609650"/>
                  <a:gd name="connsiteY2" fmla="*/ 0 h 2406447"/>
                  <a:gd name="connsiteX3" fmla="*/ 2589102 w 2609650"/>
                  <a:gd name="connsiteY3" fmla="*/ 162415 h 2406447"/>
                  <a:gd name="connsiteX4" fmla="*/ 2609650 w 2609650"/>
                  <a:gd name="connsiteY4" fmla="*/ 1939232 h 2406447"/>
                  <a:gd name="connsiteX5" fmla="*/ 1285723 w 2609650"/>
                  <a:gd name="connsiteY5" fmla="*/ 2406447 h 2406447"/>
                  <a:gd name="connsiteX6" fmla="*/ 0 w 2609650"/>
                  <a:gd name="connsiteY6" fmla="*/ 1915259 h 2406447"/>
                  <a:gd name="connsiteX7" fmla="*/ 3425 w 2609650"/>
                  <a:gd name="connsiteY7" fmla="*/ 162415 h 2406447"/>
                  <a:gd name="connsiteX0" fmla="*/ 3425 w 2609650"/>
                  <a:gd name="connsiteY0" fmla="*/ 162415 h 2406447"/>
                  <a:gd name="connsiteX1" fmla="*/ 165840 w 2609650"/>
                  <a:gd name="connsiteY1" fmla="*/ 0 h 2406447"/>
                  <a:gd name="connsiteX2" fmla="*/ 2426687 w 2609650"/>
                  <a:gd name="connsiteY2" fmla="*/ 0 h 2406447"/>
                  <a:gd name="connsiteX3" fmla="*/ 2589102 w 2609650"/>
                  <a:gd name="connsiteY3" fmla="*/ 162415 h 2406447"/>
                  <a:gd name="connsiteX4" fmla="*/ 2609650 w 2609650"/>
                  <a:gd name="connsiteY4" fmla="*/ 1939232 h 2406447"/>
                  <a:gd name="connsiteX5" fmla="*/ 1285723 w 2609650"/>
                  <a:gd name="connsiteY5" fmla="*/ 2406447 h 2406447"/>
                  <a:gd name="connsiteX6" fmla="*/ 0 w 2609650"/>
                  <a:gd name="connsiteY6" fmla="*/ 1915259 h 2406447"/>
                  <a:gd name="connsiteX7" fmla="*/ 3425 w 2609650"/>
                  <a:gd name="connsiteY7" fmla="*/ 162415 h 2406447"/>
                  <a:gd name="connsiteX0" fmla="*/ 3425 w 2609650"/>
                  <a:gd name="connsiteY0" fmla="*/ 162415 h 2406447"/>
                  <a:gd name="connsiteX1" fmla="*/ 165840 w 2609650"/>
                  <a:gd name="connsiteY1" fmla="*/ 0 h 2406447"/>
                  <a:gd name="connsiteX2" fmla="*/ 2426687 w 2609650"/>
                  <a:gd name="connsiteY2" fmla="*/ 0 h 2406447"/>
                  <a:gd name="connsiteX3" fmla="*/ 2589102 w 2609650"/>
                  <a:gd name="connsiteY3" fmla="*/ 162415 h 2406447"/>
                  <a:gd name="connsiteX4" fmla="*/ 2609650 w 2609650"/>
                  <a:gd name="connsiteY4" fmla="*/ 1939232 h 2406447"/>
                  <a:gd name="connsiteX5" fmla="*/ 1285723 w 2609650"/>
                  <a:gd name="connsiteY5" fmla="*/ 2406447 h 2406447"/>
                  <a:gd name="connsiteX6" fmla="*/ 0 w 2609650"/>
                  <a:gd name="connsiteY6" fmla="*/ 1915259 h 2406447"/>
                  <a:gd name="connsiteX7" fmla="*/ 3425 w 2609650"/>
                  <a:gd name="connsiteY7" fmla="*/ 162415 h 2406447"/>
                  <a:gd name="connsiteX0" fmla="*/ 3425 w 2609650"/>
                  <a:gd name="connsiteY0" fmla="*/ 162415 h 2406447"/>
                  <a:gd name="connsiteX1" fmla="*/ 165840 w 2609650"/>
                  <a:gd name="connsiteY1" fmla="*/ 0 h 2406447"/>
                  <a:gd name="connsiteX2" fmla="*/ 2426687 w 2609650"/>
                  <a:gd name="connsiteY2" fmla="*/ 0 h 2406447"/>
                  <a:gd name="connsiteX3" fmla="*/ 2589102 w 2609650"/>
                  <a:gd name="connsiteY3" fmla="*/ 162415 h 2406447"/>
                  <a:gd name="connsiteX4" fmla="*/ 2609650 w 2609650"/>
                  <a:gd name="connsiteY4" fmla="*/ 1939232 h 2406447"/>
                  <a:gd name="connsiteX5" fmla="*/ 1285723 w 2609650"/>
                  <a:gd name="connsiteY5" fmla="*/ 2406447 h 2406447"/>
                  <a:gd name="connsiteX6" fmla="*/ 0 w 2609650"/>
                  <a:gd name="connsiteY6" fmla="*/ 1915259 h 2406447"/>
                  <a:gd name="connsiteX7" fmla="*/ 3425 w 2609650"/>
                  <a:gd name="connsiteY7" fmla="*/ 162415 h 2406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09650" h="2406447">
                    <a:moveTo>
                      <a:pt x="3425" y="162415"/>
                    </a:moveTo>
                    <a:cubicBezTo>
                      <a:pt x="3425" y="72716"/>
                      <a:pt x="76141" y="0"/>
                      <a:pt x="165840" y="0"/>
                    </a:cubicBezTo>
                    <a:lnTo>
                      <a:pt x="2426687" y="0"/>
                    </a:lnTo>
                    <a:cubicBezTo>
                      <a:pt x="2516386" y="0"/>
                      <a:pt x="2589102" y="72716"/>
                      <a:pt x="2589102" y="162415"/>
                    </a:cubicBezTo>
                    <a:lnTo>
                      <a:pt x="2609650" y="1939232"/>
                    </a:lnTo>
                    <a:lnTo>
                      <a:pt x="1285723" y="2406447"/>
                    </a:lnTo>
                    <a:cubicBezTo>
                      <a:pt x="1196024" y="2406447"/>
                      <a:pt x="642861" y="2160853"/>
                      <a:pt x="0" y="1915259"/>
                    </a:cubicBezTo>
                    <a:cubicBezTo>
                      <a:pt x="1142" y="1330978"/>
                      <a:pt x="2283" y="746696"/>
                      <a:pt x="3425" y="162415"/>
                    </a:cubicBezTo>
                    <a:close/>
                  </a:path>
                </a:pathLst>
              </a:custGeom>
              <a:gradFill flip="none" rotWithShape="1">
                <a:gsLst>
                  <a:gs pos="24000">
                    <a:schemeClr val="bg1"/>
                  </a:gs>
                  <a:gs pos="100000">
                    <a:schemeClr val="accent6">
                      <a:lumMod val="20000"/>
                      <a:lumOff val="8000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1050" dirty="0">
                  <a:solidFill>
                    <a:schemeClr val="tx1"/>
                  </a:solidFill>
                  <a:latin typeface="Arial" panose="020B0604020202020204" pitchFamily="34" charset="0"/>
                  <a:cs typeface="Arial" panose="020B0604020202020204" pitchFamily="34" charset="0"/>
                </a:endParaRPr>
              </a:p>
            </p:txBody>
          </p:sp>
          <p:sp>
            <p:nvSpPr>
              <p:cNvPr id="45" name="Rounded Rectangle 32">
                <a:extLst>
                  <a:ext uri="{FF2B5EF4-FFF2-40B4-BE49-F238E27FC236}">
                    <a16:creationId xmlns:a16="http://schemas.microsoft.com/office/drawing/2014/main" id="{438A72EF-79BD-F7DA-968A-6D97029D7839}"/>
                  </a:ext>
                </a:extLst>
              </p:cNvPr>
              <p:cNvSpPr/>
              <p:nvPr/>
            </p:nvSpPr>
            <p:spPr>
              <a:xfrm>
                <a:off x="90622" y="3293089"/>
                <a:ext cx="2392137" cy="317910"/>
              </a:xfrm>
              <a:prstGeom prst="roundRect">
                <a:avLst>
                  <a:gd name="adj" fmla="val 15007"/>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457200" tIns="0" bIns="0" rtlCol="0" anchor="ctr"/>
              <a:lstStyle/>
              <a:p>
                <a:pPr>
                  <a:spcAft>
                    <a:spcPts val="450"/>
                  </a:spcAft>
                </a:pPr>
                <a:r>
                  <a:rPr lang="en-US" sz="1050" b="1" dirty="0">
                    <a:solidFill>
                      <a:srgbClr val="FFFFFF"/>
                    </a:solidFill>
                    <a:latin typeface="Arial"/>
                  </a:rPr>
                  <a:t>Alterra delivery</a:t>
                </a:r>
              </a:p>
            </p:txBody>
          </p:sp>
        </p:grpSp>
        <p:grpSp>
          <p:nvGrpSpPr>
            <p:cNvPr id="24" name="Group 23">
              <a:extLst>
                <a:ext uri="{FF2B5EF4-FFF2-40B4-BE49-F238E27FC236}">
                  <a16:creationId xmlns:a16="http://schemas.microsoft.com/office/drawing/2014/main" id="{0D152F8C-514A-35D1-A88F-84650EF4ADE0}"/>
                </a:ext>
              </a:extLst>
            </p:cNvPr>
            <p:cNvGrpSpPr/>
            <p:nvPr/>
          </p:nvGrpSpPr>
          <p:grpSpPr>
            <a:xfrm>
              <a:off x="6568984" y="1662911"/>
              <a:ext cx="2770736" cy="2464244"/>
              <a:chOff x="0" y="3217204"/>
              <a:chExt cx="2573382" cy="2464244"/>
            </a:xfrm>
          </p:grpSpPr>
          <p:sp>
            <p:nvSpPr>
              <p:cNvPr id="25" name="Rounded Rectangle 37">
                <a:extLst>
                  <a:ext uri="{FF2B5EF4-FFF2-40B4-BE49-F238E27FC236}">
                    <a16:creationId xmlns:a16="http://schemas.microsoft.com/office/drawing/2014/main" id="{21F180D1-0B8B-FE65-48C3-A7089C6D5C56}"/>
                  </a:ext>
                </a:extLst>
              </p:cNvPr>
              <p:cNvSpPr/>
              <p:nvPr/>
            </p:nvSpPr>
            <p:spPr>
              <a:xfrm>
                <a:off x="0" y="3217204"/>
                <a:ext cx="2573382" cy="2464244"/>
              </a:xfrm>
              <a:prstGeom prst="roundRect">
                <a:avLst>
                  <a:gd name="adj" fmla="val 4652"/>
                </a:avLst>
              </a:prstGeom>
              <a:gradFill flip="none" rotWithShape="1">
                <a:gsLst>
                  <a:gs pos="24000">
                    <a:schemeClr val="bg1"/>
                  </a:gs>
                  <a:gs pos="100000">
                    <a:schemeClr val="accent6">
                      <a:lumMod val="20000"/>
                      <a:lumOff val="8000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1050" dirty="0">
                  <a:solidFill>
                    <a:schemeClr val="tx1"/>
                  </a:solidFill>
                  <a:latin typeface="Arial" panose="020B0604020202020204" pitchFamily="34" charset="0"/>
                  <a:cs typeface="Arial" panose="020B0604020202020204" pitchFamily="34" charset="0"/>
                </a:endParaRPr>
              </a:p>
            </p:txBody>
          </p:sp>
          <p:sp>
            <p:nvSpPr>
              <p:cNvPr id="41" name="Rounded Rectangle 38">
                <a:extLst>
                  <a:ext uri="{FF2B5EF4-FFF2-40B4-BE49-F238E27FC236}">
                    <a16:creationId xmlns:a16="http://schemas.microsoft.com/office/drawing/2014/main" id="{BA54ACA8-5437-FAB1-CE6A-DEF0442AC2CD}"/>
                  </a:ext>
                </a:extLst>
              </p:cNvPr>
              <p:cNvSpPr/>
              <p:nvPr/>
            </p:nvSpPr>
            <p:spPr>
              <a:xfrm>
                <a:off x="91437" y="3293089"/>
                <a:ext cx="2392137" cy="317910"/>
              </a:xfrm>
              <a:prstGeom prst="roundRect">
                <a:avLst>
                  <a:gd name="adj" fmla="val 1222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0" rIns="0" bIns="0" rtlCol="0" anchor="ctr"/>
              <a:lstStyle/>
              <a:p>
                <a:pPr>
                  <a:spcAft>
                    <a:spcPts val="450"/>
                  </a:spcAft>
                </a:pPr>
                <a:r>
                  <a:rPr lang="en-US" sz="1050" b="1" dirty="0">
                    <a:solidFill>
                      <a:srgbClr val="FFFFFF"/>
                    </a:solidFill>
                    <a:latin typeface="Arial"/>
                  </a:rPr>
                  <a:t>Final implant</a:t>
                </a:r>
              </a:p>
            </p:txBody>
          </p:sp>
        </p:grpSp>
      </p:grpSp>
      <p:sp>
        <p:nvSpPr>
          <p:cNvPr id="2" name="Title 1"/>
          <p:cNvSpPr>
            <a:spLocks noGrp="1"/>
          </p:cNvSpPr>
          <p:nvPr>
            <p:ph type="title"/>
          </p:nvPr>
        </p:nvSpPr>
        <p:spPr>
          <a:xfrm>
            <a:off x="548640" y="310896"/>
            <a:ext cx="6510528" cy="685800"/>
          </a:xfrm>
        </p:spPr>
        <p:txBody>
          <a:bodyPr/>
          <a:lstStyle/>
          <a:p>
            <a:r>
              <a:rPr lang="en-US" dirty="0"/>
              <a:t>Procedure overview</a:t>
            </a:r>
          </a:p>
        </p:txBody>
      </p:sp>
      <p:sp>
        <p:nvSpPr>
          <p:cNvPr id="43" name="Footer Placeholder 1">
            <a:extLst>
              <a:ext uri="{FF2B5EF4-FFF2-40B4-BE49-F238E27FC236}">
                <a16:creationId xmlns:a16="http://schemas.microsoft.com/office/drawing/2014/main" id="{20994F0C-53DE-9D48-BC0A-F37AAA6C07E9}"/>
              </a:ext>
            </a:extLst>
          </p:cNvPr>
          <p:cNvSpPr>
            <a:spLocks noGrp="1"/>
          </p:cNvSpPr>
          <p:nvPr>
            <p:ph type="ftr" sz="quarter" idx="11"/>
          </p:nvPr>
        </p:nvSpPr>
        <p:spPr/>
        <p:txBody>
          <a:bodyPr/>
          <a:lstStyle/>
          <a:p>
            <a:r>
              <a:rPr lang="en-US"/>
              <a:t>DOC-0555472 Rev B</a:t>
            </a:r>
            <a:endParaRPr lang="en-US" dirty="0"/>
          </a:p>
        </p:txBody>
      </p:sp>
      <p:sp>
        <p:nvSpPr>
          <p:cNvPr id="55" name="Slide Number Placeholder 54">
            <a:extLst>
              <a:ext uri="{FF2B5EF4-FFF2-40B4-BE49-F238E27FC236}">
                <a16:creationId xmlns:a16="http://schemas.microsoft.com/office/drawing/2014/main" id="{1284AD1B-1D63-1A6D-BE23-ECD13F73304F}"/>
              </a:ext>
            </a:extLst>
          </p:cNvPr>
          <p:cNvSpPr>
            <a:spLocks noGrp="1"/>
          </p:cNvSpPr>
          <p:nvPr>
            <p:ph type="sldNum" sz="quarter" idx="12"/>
          </p:nvPr>
        </p:nvSpPr>
        <p:spPr/>
        <p:txBody>
          <a:bodyPr/>
          <a:lstStyle/>
          <a:p>
            <a:fld id="{CDBA9528-BCFE-1E43-A37D-912FF3C527A6}" type="slidenum">
              <a:rPr lang="en-US" smtClean="0"/>
              <a:pPr/>
              <a:t>3</a:t>
            </a:fld>
            <a:endParaRPr lang="en-US" dirty="0"/>
          </a:p>
        </p:txBody>
      </p:sp>
      <p:sp>
        <p:nvSpPr>
          <p:cNvPr id="26" name="Content Placeholder 2">
            <a:extLst>
              <a:ext uri="{FF2B5EF4-FFF2-40B4-BE49-F238E27FC236}">
                <a16:creationId xmlns:a16="http://schemas.microsoft.com/office/drawing/2014/main" id="{2A05CA39-DF1F-B049-A2CC-F1C7FD721245}"/>
              </a:ext>
            </a:extLst>
          </p:cNvPr>
          <p:cNvSpPr>
            <a:spLocks noGrp="1"/>
          </p:cNvSpPr>
          <p:nvPr>
            <p:ph idx="4294967295"/>
          </p:nvPr>
        </p:nvSpPr>
        <p:spPr>
          <a:xfrm>
            <a:off x="548640" y="1014413"/>
            <a:ext cx="7382782" cy="365125"/>
          </a:xfrm>
        </p:spPr>
        <p:txBody>
          <a:bodyPr vert="horz" lIns="0" tIns="0" rIns="0" bIns="0" rtlCol="0" anchor="t">
            <a:noAutofit/>
          </a:bodyPr>
          <a:lstStyle/>
          <a:p>
            <a:pPr marL="0" indent="0">
              <a:buNone/>
            </a:pPr>
            <a:r>
              <a:rPr lang="en-US" b="1" dirty="0"/>
              <a:t>The procedure and system is designed as a two phase, fully percutaneous approach  </a:t>
            </a:r>
          </a:p>
        </p:txBody>
      </p:sp>
      <p:sp>
        <p:nvSpPr>
          <p:cNvPr id="31" name="Rectangle 30">
            <a:extLst>
              <a:ext uri="{FF2B5EF4-FFF2-40B4-BE49-F238E27FC236}">
                <a16:creationId xmlns:a16="http://schemas.microsoft.com/office/drawing/2014/main" id="{7B31A6ED-3EEB-0041-93F2-4CB49F1B7D33}"/>
              </a:ext>
            </a:extLst>
          </p:cNvPr>
          <p:cNvSpPr/>
          <p:nvPr/>
        </p:nvSpPr>
        <p:spPr bwMode="gray">
          <a:xfrm>
            <a:off x="617396" y="1786180"/>
            <a:ext cx="2452001" cy="2837461"/>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85379"/>
            <a:endParaRPr lang="en-US" sz="759" dirty="0">
              <a:solidFill>
                <a:prstClr val="white"/>
              </a:solidFill>
            </a:endParaRPr>
          </a:p>
        </p:txBody>
      </p:sp>
      <p:pic>
        <p:nvPicPr>
          <p:cNvPr id="34" name="Picture 33">
            <a:extLst>
              <a:ext uri="{FF2B5EF4-FFF2-40B4-BE49-F238E27FC236}">
                <a16:creationId xmlns:a16="http://schemas.microsoft.com/office/drawing/2014/main" id="{DA811A87-CA93-FC4D-BAE8-CF2874903EC2}"/>
              </a:ext>
            </a:extLst>
          </p:cNvPr>
          <p:cNvPicPr>
            <a:picLocks noChangeAspect="1"/>
          </p:cNvPicPr>
          <p:nvPr/>
        </p:nvPicPr>
        <p:blipFill rotWithShape="1">
          <a:blip r:embed="rId4"/>
          <a:srcRect t="7138" b="-1600"/>
          <a:stretch/>
        </p:blipFill>
        <p:spPr>
          <a:xfrm>
            <a:off x="4029574" y="2138120"/>
            <a:ext cx="1075074" cy="1011133"/>
          </a:xfrm>
          <a:prstGeom prst="rect">
            <a:avLst/>
          </a:prstGeom>
        </p:spPr>
      </p:pic>
      <p:sp>
        <p:nvSpPr>
          <p:cNvPr id="35" name="TextBox 34">
            <a:extLst>
              <a:ext uri="{FF2B5EF4-FFF2-40B4-BE49-F238E27FC236}">
                <a16:creationId xmlns:a16="http://schemas.microsoft.com/office/drawing/2014/main" id="{2167CA09-1A67-5E4C-B715-54A459E793AB}"/>
              </a:ext>
            </a:extLst>
          </p:cNvPr>
          <p:cNvSpPr txBox="1"/>
          <p:nvPr/>
        </p:nvSpPr>
        <p:spPr>
          <a:xfrm>
            <a:off x="1187004" y="3320336"/>
            <a:ext cx="1306376" cy="230618"/>
          </a:xfrm>
          <a:prstGeom prst="rect">
            <a:avLst/>
          </a:prstGeom>
          <a:noFill/>
        </p:spPr>
        <p:txBody>
          <a:bodyPr wrap="square" rtlCol="0">
            <a:spAutoFit/>
          </a:bodyPr>
          <a:lstStyle/>
          <a:p>
            <a:pPr algn="ctr"/>
            <a:r>
              <a:rPr lang="en-US" sz="899" dirty="0">
                <a:solidFill>
                  <a:schemeClr val="accent6"/>
                </a:solidFill>
              </a:rPr>
              <a:t>Alterra</a:t>
            </a:r>
          </a:p>
        </p:txBody>
      </p:sp>
      <p:sp>
        <p:nvSpPr>
          <p:cNvPr id="36" name="TextBox 35">
            <a:extLst>
              <a:ext uri="{FF2B5EF4-FFF2-40B4-BE49-F238E27FC236}">
                <a16:creationId xmlns:a16="http://schemas.microsoft.com/office/drawing/2014/main" id="{2DF9664A-873E-6041-B644-395FDEFC8F14}"/>
              </a:ext>
            </a:extLst>
          </p:cNvPr>
          <p:cNvSpPr txBox="1"/>
          <p:nvPr/>
        </p:nvSpPr>
        <p:spPr>
          <a:xfrm>
            <a:off x="3771257" y="3320336"/>
            <a:ext cx="1586803" cy="230618"/>
          </a:xfrm>
          <a:prstGeom prst="rect">
            <a:avLst/>
          </a:prstGeom>
          <a:noFill/>
        </p:spPr>
        <p:txBody>
          <a:bodyPr wrap="square" rtlCol="0">
            <a:spAutoFit/>
          </a:bodyPr>
          <a:lstStyle/>
          <a:p>
            <a:pPr algn="ctr"/>
            <a:r>
              <a:rPr lang="en-US" sz="899" dirty="0">
                <a:solidFill>
                  <a:schemeClr val="accent6"/>
                </a:solidFill>
              </a:rPr>
              <a:t>SAPIEN 3 valve</a:t>
            </a:r>
          </a:p>
        </p:txBody>
      </p:sp>
      <p:sp>
        <p:nvSpPr>
          <p:cNvPr id="37" name="TextBox 36">
            <a:extLst>
              <a:ext uri="{FF2B5EF4-FFF2-40B4-BE49-F238E27FC236}">
                <a16:creationId xmlns:a16="http://schemas.microsoft.com/office/drawing/2014/main" id="{76C18B9D-DB89-5449-B29D-CD18A56DF395}"/>
              </a:ext>
            </a:extLst>
          </p:cNvPr>
          <p:cNvSpPr txBox="1"/>
          <p:nvPr/>
        </p:nvSpPr>
        <p:spPr>
          <a:xfrm>
            <a:off x="552363" y="3730467"/>
            <a:ext cx="2558031" cy="230618"/>
          </a:xfrm>
          <a:prstGeom prst="rect">
            <a:avLst/>
          </a:prstGeom>
          <a:noFill/>
        </p:spPr>
        <p:txBody>
          <a:bodyPr wrap="square" rtlCol="0">
            <a:spAutoFit/>
          </a:bodyPr>
          <a:lstStyle/>
          <a:p>
            <a:pPr algn="ctr"/>
            <a:r>
              <a:rPr lang="en-US" sz="899" dirty="0">
                <a:solidFill>
                  <a:schemeClr val="accent6"/>
                </a:solidFill>
              </a:rPr>
              <a:t>Alterra delivery system</a:t>
            </a:r>
          </a:p>
        </p:txBody>
      </p:sp>
      <p:sp>
        <p:nvSpPr>
          <p:cNvPr id="38" name="TextBox 37">
            <a:extLst>
              <a:ext uri="{FF2B5EF4-FFF2-40B4-BE49-F238E27FC236}">
                <a16:creationId xmlns:a16="http://schemas.microsoft.com/office/drawing/2014/main" id="{98EF14D1-CE77-5B48-8A01-5605F4A26204}"/>
              </a:ext>
            </a:extLst>
          </p:cNvPr>
          <p:cNvSpPr txBox="1"/>
          <p:nvPr/>
        </p:nvSpPr>
        <p:spPr>
          <a:xfrm>
            <a:off x="3402487" y="3730467"/>
            <a:ext cx="2333466" cy="230618"/>
          </a:xfrm>
          <a:prstGeom prst="rect">
            <a:avLst/>
          </a:prstGeom>
          <a:noFill/>
        </p:spPr>
        <p:txBody>
          <a:bodyPr wrap="square" rtlCol="0">
            <a:spAutoFit/>
          </a:bodyPr>
          <a:lstStyle/>
          <a:p>
            <a:pPr algn="ctr"/>
            <a:r>
              <a:rPr lang="en-US" sz="899" dirty="0">
                <a:solidFill>
                  <a:schemeClr val="accent6"/>
                </a:solidFill>
              </a:rPr>
              <a:t>Pulmonic delivery system</a:t>
            </a:r>
          </a:p>
        </p:txBody>
      </p:sp>
      <p:pic>
        <p:nvPicPr>
          <p:cNvPr id="39" name="Picture 38">
            <a:extLst>
              <a:ext uri="{FF2B5EF4-FFF2-40B4-BE49-F238E27FC236}">
                <a16:creationId xmlns:a16="http://schemas.microsoft.com/office/drawing/2014/main" id="{591DF261-660B-E544-8041-3376DAC9AF54}"/>
              </a:ext>
            </a:extLst>
          </p:cNvPr>
          <p:cNvPicPr>
            <a:picLocks noChangeAspect="1"/>
          </p:cNvPicPr>
          <p:nvPr/>
        </p:nvPicPr>
        <p:blipFill rotWithShape="1">
          <a:blip r:embed="rId5"/>
          <a:srcRect l="31044" t="17667" r="29169" b="13135"/>
          <a:stretch/>
        </p:blipFill>
        <p:spPr>
          <a:xfrm>
            <a:off x="6304409" y="2178068"/>
            <a:ext cx="2133694" cy="2087417"/>
          </a:xfrm>
          <a:prstGeom prst="rect">
            <a:avLst/>
          </a:prstGeom>
        </p:spPr>
      </p:pic>
      <p:pic>
        <p:nvPicPr>
          <p:cNvPr id="40" name="Picture 39">
            <a:extLst>
              <a:ext uri="{FF2B5EF4-FFF2-40B4-BE49-F238E27FC236}">
                <a16:creationId xmlns:a16="http://schemas.microsoft.com/office/drawing/2014/main" id="{94746846-D96C-4E4B-B000-2D468E631329}"/>
              </a:ext>
            </a:extLst>
          </p:cNvPr>
          <p:cNvPicPr>
            <a:picLocks noChangeAspect="1"/>
          </p:cNvPicPr>
          <p:nvPr/>
        </p:nvPicPr>
        <p:blipFill rotWithShape="1">
          <a:blip r:embed="rId6"/>
          <a:srcRect l="32966" t="12810" r="31891" b="12622"/>
          <a:stretch/>
        </p:blipFill>
        <p:spPr>
          <a:xfrm>
            <a:off x="1232996" y="1958167"/>
            <a:ext cx="1232040" cy="1470517"/>
          </a:xfrm>
          <a:prstGeom prst="rect">
            <a:avLst/>
          </a:prstGeom>
        </p:spPr>
      </p:pic>
      <p:pic>
        <p:nvPicPr>
          <p:cNvPr id="42" name="Picture 41" descr="A picture containing lamp&#10;&#10;Description automatically generated">
            <a:extLst>
              <a:ext uri="{FF2B5EF4-FFF2-40B4-BE49-F238E27FC236}">
                <a16:creationId xmlns:a16="http://schemas.microsoft.com/office/drawing/2014/main" id="{C8EC8DD4-1D15-8445-9143-439DFF595108}"/>
              </a:ext>
            </a:extLst>
          </p:cNvPr>
          <p:cNvPicPr>
            <a:picLocks noChangeAspect="1"/>
          </p:cNvPicPr>
          <p:nvPr/>
        </p:nvPicPr>
        <p:blipFill rotWithShape="1">
          <a:blip r:embed="rId7"/>
          <a:srcRect l="2366" t="16828" r="6041" b="21908"/>
          <a:stretch/>
        </p:blipFill>
        <p:spPr>
          <a:xfrm>
            <a:off x="1135136" y="3953052"/>
            <a:ext cx="1427759" cy="537187"/>
          </a:xfrm>
          <a:prstGeom prst="rect">
            <a:avLst/>
          </a:prstGeom>
          <a:noFill/>
          <a:effectLst>
            <a:outerShdw blurRad="88900" dir="5400000" algn="t" rotWithShape="0">
              <a:prstClr val="black">
                <a:alpha val="40000"/>
              </a:prstClr>
            </a:outerShdw>
          </a:effectLst>
        </p:spPr>
      </p:pic>
      <p:pic>
        <p:nvPicPr>
          <p:cNvPr id="3" name="Picture 2">
            <a:extLst>
              <a:ext uri="{FF2B5EF4-FFF2-40B4-BE49-F238E27FC236}">
                <a16:creationId xmlns:a16="http://schemas.microsoft.com/office/drawing/2014/main" id="{91DA00D3-BE8F-98F5-33D6-70A816C77C22}"/>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8581" b="15054"/>
          <a:stretch/>
        </p:blipFill>
        <p:spPr bwMode="auto">
          <a:xfrm>
            <a:off x="3853925" y="3858642"/>
            <a:ext cx="1653363" cy="710205"/>
          </a:xfrm>
          <a:prstGeom prst="rect">
            <a:avLst/>
          </a:prstGeom>
          <a:noFill/>
          <a:effectLst>
            <a:outerShdw blurRad="889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 name="Oval 3">
            <a:extLst>
              <a:ext uri="{FF2B5EF4-FFF2-40B4-BE49-F238E27FC236}">
                <a16:creationId xmlns:a16="http://schemas.microsoft.com/office/drawing/2014/main" id="{DF4DE6B8-DD9A-AA74-0E28-E6F749F5B54E}"/>
              </a:ext>
            </a:extLst>
          </p:cNvPr>
          <p:cNvSpPr/>
          <p:nvPr/>
        </p:nvSpPr>
        <p:spPr>
          <a:xfrm>
            <a:off x="756378" y="1606718"/>
            <a:ext cx="236354" cy="236354"/>
          </a:xfrm>
          <a:prstGeom prst="ellipse">
            <a:avLst/>
          </a:pr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1</a:t>
            </a:r>
          </a:p>
        </p:txBody>
      </p:sp>
      <p:sp>
        <p:nvSpPr>
          <p:cNvPr id="5" name="Oval 4">
            <a:extLst>
              <a:ext uri="{FF2B5EF4-FFF2-40B4-BE49-F238E27FC236}">
                <a16:creationId xmlns:a16="http://schemas.microsoft.com/office/drawing/2014/main" id="{7F7B87AB-D11E-5E8A-EBFB-2BA44629ACFA}"/>
              </a:ext>
            </a:extLst>
          </p:cNvPr>
          <p:cNvSpPr/>
          <p:nvPr/>
        </p:nvSpPr>
        <p:spPr>
          <a:xfrm>
            <a:off x="3488393" y="1606718"/>
            <a:ext cx="236354" cy="236354"/>
          </a:xfrm>
          <a:prstGeom prst="ellipse">
            <a:avLst/>
          </a:pr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2</a:t>
            </a:r>
          </a:p>
        </p:txBody>
      </p:sp>
    </p:spTree>
    <p:custDataLst>
      <p:tags r:id="rId1"/>
    </p:custDataLst>
    <p:extLst>
      <p:ext uri="{BB962C8B-B14F-4D97-AF65-F5344CB8AC3E}">
        <p14:creationId xmlns:p14="http://schemas.microsoft.com/office/powerpoint/2010/main" val="2568662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10896"/>
            <a:ext cx="6510528" cy="685800"/>
          </a:xfrm>
        </p:spPr>
        <p:txBody>
          <a:bodyPr/>
          <a:lstStyle/>
          <a:p>
            <a:r>
              <a:rPr lang="en-US" dirty="0"/>
              <a:t>CT image acquisition </a:t>
            </a:r>
          </a:p>
        </p:txBody>
      </p:sp>
      <p:sp>
        <p:nvSpPr>
          <p:cNvPr id="8" name="Content Placeholder 2">
            <a:extLst>
              <a:ext uri="{FF2B5EF4-FFF2-40B4-BE49-F238E27FC236}">
                <a16:creationId xmlns:a16="http://schemas.microsoft.com/office/drawing/2014/main" id="{4BB42FD0-A7A2-9C4B-B6EB-D2E39F2AA570}"/>
              </a:ext>
            </a:extLst>
          </p:cNvPr>
          <p:cNvSpPr>
            <a:spLocks noGrp="1"/>
          </p:cNvSpPr>
          <p:nvPr>
            <p:ph idx="1"/>
          </p:nvPr>
        </p:nvSpPr>
        <p:spPr>
          <a:xfrm>
            <a:off x="549275" y="1347537"/>
            <a:ext cx="5092321" cy="3316538"/>
          </a:xfrm>
        </p:spPr>
        <p:txBody>
          <a:bodyPr>
            <a:normAutofit/>
          </a:bodyPr>
          <a:lstStyle/>
          <a:p>
            <a:pPr marL="0" indent="0">
              <a:buNone/>
            </a:pPr>
            <a:r>
              <a:rPr lang="en-US" b="1" dirty="0"/>
              <a:t>Consideration in regard to image quality and radiation dose</a:t>
            </a:r>
          </a:p>
          <a:p>
            <a:r>
              <a:rPr lang="en-US" sz="1200" dirty="0"/>
              <a:t>Higher image noise compared to coronary CTAs is acceptable as RVOT/MPA are large structures</a:t>
            </a:r>
          </a:p>
          <a:p>
            <a:r>
              <a:rPr lang="en-US" sz="1200" dirty="0"/>
              <a:t>Maximize utilization of iterative image reconstruction</a:t>
            </a:r>
          </a:p>
          <a:p>
            <a:pPr lvl="1"/>
            <a:r>
              <a:rPr lang="en-US" sz="1200" dirty="0"/>
              <a:t>Decreases image noise and allows you lower radiation dose</a:t>
            </a:r>
          </a:p>
          <a:p>
            <a:r>
              <a:rPr lang="en-US" sz="1200" dirty="0"/>
              <a:t>Exposure of the entire cardiac cycle</a:t>
            </a:r>
          </a:p>
          <a:p>
            <a:pPr lvl="1"/>
            <a:r>
              <a:rPr lang="en-US" sz="1100" dirty="0"/>
              <a:t>Either expose the entire cardiac cycle at a constant tube current </a:t>
            </a:r>
            <a:br>
              <a:rPr lang="en-US" sz="1100" dirty="0"/>
            </a:br>
            <a:r>
              <a:rPr lang="en-US" sz="1100" dirty="0"/>
              <a:t>setting without dose modulation but use a lower tube current than </a:t>
            </a:r>
            <a:br>
              <a:rPr lang="en-US" sz="1100" dirty="0"/>
            </a:br>
            <a:r>
              <a:rPr lang="en-US" sz="1100" dirty="0"/>
              <a:t>used for coronary CTA</a:t>
            </a:r>
          </a:p>
          <a:p>
            <a:pPr lvl="1"/>
            <a:r>
              <a:rPr lang="en-US" sz="1100" dirty="0"/>
              <a:t>Or employ dose modulation with a peak window in systole and </a:t>
            </a:r>
            <a:br>
              <a:rPr lang="en-US" sz="1100" dirty="0"/>
            </a:br>
            <a:r>
              <a:rPr lang="en-US" sz="1100" dirty="0"/>
              <a:t>lowered but diagnostic tube current outside the acquisition window</a:t>
            </a:r>
          </a:p>
        </p:txBody>
      </p:sp>
      <p:sp>
        <p:nvSpPr>
          <p:cNvPr id="4" name="Footer Placeholder 3"/>
          <p:cNvSpPr>
            <a:spLocks noGrp="1"/>
          </p:cNvSpPr>
          <p:nvPr>
            <p:ph type="ftr" sz="quarter" idx="11"/>
          </p:nvPr>
        </p:nvSpPr>
        <p:spPr>
          <a:xfrm>
            <a:off x="3950208" y="4965192"/>
            <a:ext cx="3108960" cy="182880"/>
          </a:xfrm>
        </p:spPr>
        <p:txBody>
          <a:bodyPr/>
          <a:lstStyle/>
          <a:p>
            <a:r>
              <a:rPr lang="en-US"/>
              <a:t>DOC-0555472 Rev B</a:t>
            </a:r>
            <a:endParaRPr lang="en-US" dirty="0"/>
          </a:p>
        </p:txBody>
      </p:sp>
      <p:sp>
        <p:nvSpPr>
          <p:cNvPr id="9" name="Slide Number Placeholder 8">
            <a:extLst>
              <a:ext uri="{FF2B5EF4-FFF2-40B4-BE49-F238E27FC236}">
                <a16:creationId xmlns:a16="http://schemas.microsoft.com/office/drawing/2014/main" id="{F7597887-852A-3E8F-560A-BC60AC93FC89}"/>
              </a:ext>
            </a:extLst>
          </p:cNvPr>
          <p:cNvSpPr>
            <a:spLocks noGrp="1"/>
          </p:cNvSpPr>
          <p:nvPr>
            <p:ph type="sldNum" sz="quarter" idx="12"/>
          </p:nvPr>
        </p:nvSpPr>
        <p:spPr>
          <a:xfrm>
            <a:off x="8229198" y="4965192"/>
            <a:ext cx="365760" cy="182880"/>
          </a:xfrm>
        </p:spPr>
        <p:txBody>
          <a:bodyPr/>
          <a:lstStyle/>
          <a:p>
            <a:fld id="{CDBA9528-BCFE-1E43-A37D-912FF3C527A6}" type="slidenum">
              <a:rPr lang="en-US" smtClean="0"/>
              <a:pPr/>
              <a:t>30</a:t>
            </a:fld>
            <a:endParaRPr lang="en-US" dirty="0"/>
          </a:p>
        </p:txBody>
      </p:sp>
    </p:spTree>
    <p:custDataLst>
      <p:tags r:id="rId1"/>
    </p:custDataLst>
    <p:extLst>
      <p:ext uri="{BB962C8B-B14F-4D97-AF65-F5344CB8AC3E}">
        <p14:creationId xmlns:p14="http://schemas.microsoft.com/office/powerpoint/2010/main" val="1135773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10896"/>
            <a:ext cx="6510528" cy="685800"/>
          </a:xfrm>
        </p:spPr>
        <p:txBody>
          <a:bodyPr/>
          <a:lstStyle/>
          <a:p>
            <a:r>
              <a:rPr lang="en-US" dirty="0"/>
              <a:t>CT assessment</a:t>
            </a:r>
          </a:p>
        </p:txBody>
      </p:sp>
      <p:sp>
        <p:nvSpPr>
          <p:cNvPr id="12" name="Content Placeholder 2">
            <a:extLst>
              <a:ext uri="{FF2B5EF4-FFF2-40B4-BE49-F238E27FC236}">
                <a16:creationId xmlns:a16="http://schemas.microsoft.com/office/drawing/2014/main" id="{B8E51129-FA78-7947-85DE-8E8C0A55F44D}"/>
              </a:ext>
            </a:extLst>
          </p:cNvPr>
          <p:cNvSpPr>
            <a:spLocks noGrp="1"/>
          </p:cNvSpPr>
          <p:nvPr>
            <p:ph idx="1"/>
          </p:nvPr>
        </p:nvSpPr>
        <p:spPr>
          <a:xfrm>
            <a:off x="548640" y="1381225"/>
            <a:ext cx="3599848" cy="3474720"/>
          </a:xfrm>
        </p:spPr>
        <p:txBody>
          <a:bodyPr>
            <a:normAutofit/>
          </a:bodyPr>
          <a:lstStyle/>
          <a:p>
            <a:pPr marL="0" indent="0">
              <a:buNone/>
            </a:pPr>
            <a:r>
              <a:rPr lang="en-US" b="1" dirty="0"/>
              <a:t>Phase selection and measurement tools</a:t>
            </a:r>
          </a:p>
          <a:p>
            <a:r>
              <a:rPr lang="en-US" sz="1200" dirty="0"/>
              <a:t>Measurements should </a:t>
            </a:r>
            <a:br>
              <a:rPr lang="en-US" sz="1200" dirty="0"/>
            </a:br>
            <a:r>
              <a:rPr lang="en-US" sz="1200" dirty="0"/>
              <a:t>be obtained at peak </a:t>
            </a:r>
            <a:br>
              <a:rPr lang="en-US" sz="1200" dirty="0"/>
            </a:br>
            <a:r>
              <a:rPr lang="en-US" sz="1200" dirty="0"/>
              <a:t>systole, where the </a:t>
            </a:r>
            <a:br>
              <a:rPr lang="en-US" sz="1200" dirty="0"/>
            </a:br>
            <a:r>
              <a:rPr lang="en-US" sz="1200" dirty="0"/>
              <a:t>main pulmonary artery </a:t>
            </a:r>
            <a:br>
              <a:rPr lang="en-US" sz="1200" dirty="0"/>
            </a:br>
            <a:r>
              <a:rPr lang="en-US" sz="1200" dirty="0"/>
              <a:t>(MPA) has the </a:t>
            </a:r>
            <a:br>
              <a:rPr lang="en-US" sz="1200" dirty="0"/>
            </a:br>
            <a:r>
              <a:rPr lang="en-US" sz="1200" dirty="0"/>
              <a:t>largest dimensions</a:t>
            </a:r>
          </a:p>
          <a:p>
            <a:r>
              <a:rPr lang="en-US" sz="1200" dirty="0"/>
              <a:t>Ideally, assessment </a:t>
            </a:r>
            <a:br>
              <a:rPr lang="en-US" sz="1200" dirty="0"/>
            </a:br>
            <a:r>
              <a:rPr lang="en-US" sz="1200" dirty="0"/>
              <a:t>is performed with a </a:t>
            </a:r>
            <a:br>
              <a:rPr lang="en-US" sz="1200" dirty="0"/>
            </a:br>
            <a:r>
              <a:rPr lang="en-US" sz="1200" dirty="0"/>
              <a:t>centerline technique, </a:t>
            </a:r>
            <a:br>
              <a:rPr lang="en-US" sz="1200" dirty="0"/>
            </a:br>
            <a:r>
              <a:rPr lang="en-US" sz="1200" dirty="0"/>
              <a:t>yielding cross-sections </a:t>
            </a:r>
            <a:br>
              <a:rPr lang="en-US" sz="1200" dirty="0"/>
            </a:br>
            <a:r>
              <a:rPr lang="en-US" sz="1200" dirty="0"/>
              <a:t>of the MPA; contouring </a:t>
            </a:r>
            <a:br>
              <a:rPr lang="en-US" sz="1200" dirty="0"/>
            </a:br>
            <a:r>
              <a:rPr lang="en-US" sz="1200" dirty="0"/>
              <a:t>tools yield perimeter </a:t>
            </a:r>
            <a:br>
              <a:rPr lang="en-US" sz="1200" dirty="0"/>
            </a:br>
            <a:r>
              <a:rPr lang="en-US" sz="1200" dirty="0"/>
              <a:t>and min/max diameters</a:t>
            </a:r>
          </a:p>
        </p:txBody>
      </p:sp>
      <p:sp>
        <p:nvSpPr>
          <p:cNvPr id="10" name="Footer Placeholder 9">
            <a:extLst>
              <a:ext uri="{FF2B5EF4-FFF2-40B4-BE49-F238E27FC236}">
                <a16:creationId xmlns:a16="http://schemas.microsoft.com/office/drawing/2014/main" id="{7D1B52D2-E7FD-D745-90C9-CBEEA0A0432C}"/>
              </a:ext>
            </a:extLst>
          </p:cNvPr>
          <p:cNvSpPr>
            <a:spLocks noGrp="1"/>
          </p:cNvSpPr>
          <p:nvPr>
            <p:ph type="ftr" sz="quarter" idx="11"/>
          </p:nvPr>
        </p:nvSpPr>
        <p:spPr>
          <a:xfrm>
            <a:off x="3950208" y="4965192"/>
            <a:ext cx="3108960" cy="182880"/>
          </a:xfrm>
        </p:spPr>
        <p:txBody>
          <a:bodyPr/>
          <a:lstStyle/>
          <a:p>
            <a:r>
              <a:rPr lang="en-US"/>
              <a:t>DOC-0555472 Rev B</a:t>
            </a:r>
            <a:endParaRPr lang="en-US" dirty="0"/>
          </a:p>
        </p:txBody>
      </p:sp>
      <p:sp>
        <p:nvSpPr>
          <p:cNvPr id="11" name="Slide Number Placeholder 10">
            <a:extLst>
              <a:ext uri="{FF2B5EF4-FFF2-40B4-BE49-F238E27FC236}">
                <a16:creationId xmlns:a16="http://schemas.microsoft.com/office/drawing/2014/main" id="{621CD473-52E0-A562-278B-AF8A067A84A2}"/>
              </a:ext>
            </a:extLst>
          </p:cNvPr>
          <p:cNvSpPr>
            <a:spLocks noGrp="1"/>
          </p:cNvSpPr>
          <p:nvPr>
            <p:ph type="sldNum" sz="quarter" idx="12"/>
          </p:nvPr>
        </p:nvSpPr>
        <p:spPr>
          <a:xfrm>
            <a:off x="8229198" y="4965192"/>
            <a:ext cx="365760" cy="182880"/>
          </a:xfrm>
        </p:spPr>
        <p:txBody>
          <a:bodyPr/>
          <a:lstStyle/>
          <a:p>
            <a:fld id="{CDBA9528-BCFE-1E43-A37D-912FF3C527A6}" type="slidenum">
              <a:rPr lang="en-US" smtClean="0"/>
              <a:pPr/>
              <a:t>31</a:t>
            </a:fld>
            <a:endParaRPr lang="en-US" dirty="0"/>
          </a:p>
        </p:txBody>
      </p:sp>
      <p:pic>
        <p:nvPicPr>
          <p:cNvPr id="13" name="Content Placeholder 5">
            <a:extLst>
              <a:ext uri="{FF2B5EF4-FFF2-40B4-BE49-F238E27FC236}">
                <a16:creationId xmlns:a16="http://schemas.microsoft.com/office/drawing/2014/main" id="{7F82AF88-9AA1-9645-B578-87CD96684F16}"/>
              </a:ext>
            </a:extLst>
          </p:cNvPr>
          <p:cNvPicPr>
            <a:picLocks noChangeAspect="1"/>
          </p:cNvPicPr>
          <p:nvPr/>
        </p:nvPicPr>
        <p:blipFill>
          <a:blip r:embed="rId3"/>
          <a:stretch>
            <a:fillRect/>
          </a:stretch>
        </p:blipFill>
        <p:spPr bwMode="gray">
          <a:xfrm>
            <a:off x="2570364" y="1920359"/>
            <a:ext cx="2906111" cy="2075793"/>
          </a:xfrm>
          <a:prstGeom prst="rect">
            <a:avLst/>
          </a:prstGeom>
          <a:ln w="38100">
            <a:solidFill>
              <a:schemeClr val="bg1"/>
            </a:solidFill>
            <a:miter lim="800000"/>
          </a:ln>
          <a:effectLst>
            <a:outerShdw blurRad="254000" algn="ctr" rotWithShape="0">
              <a:prstClr val="black">
                <a:alpha val="20000"/>
              </a:prstClr>
            </a:outerShdw>
          </a:effectLst>
        </p:spPr>
      </p:pic>
      <p:grpSp>
        <p:nvGrpSpPr>
          <p:cNvPr id="14" name="Group 13">
            <a:extLst>
              <a:ext uri="{FF2B5EF4-FFF2-40B4-BE49-F238E27FC236}">
                <a16:creationId xmlns:a16="http://schemas.microsoft.com/office/drawing/2014/main" id="{039E5313-231A-3D4F-8096-D383CEF06420}"/>
              </a:ext>
            </a:extLst>
          </p:cNvPr>
          <p:cNvGrpSpPr/>
          <p:nvPr/>
        </p:nvGrpSpPr>
        <p:grpSpPr>
          <a:xfrm>
            <a:off x="5523816" y="1920359"/>
            <a:ext cx="2906111" cy="2077230"/>
            <a:chOff x="4070667" y="2497883"/>
            <a:chExt cx="3189593" cy="2279857"/>
          </a:xfrm>
        </p:grpSpPr>
        <p:pic>
          <p:nvPicPr>
            <p:cNvPr id="15" name="Picture 14">
              <a:extLst>
                <a:ext uri="{FF2B5EF4-FFF2-40B4-BE49-F238E27FC236}">
                  <a16:creationId xmlns:a16="http://schemas.microsoft.com/office/drawing/2014/main" id="{89201728-79AD-4441-9AB6-CFDFE7071779}"/>
                </a:ext>
              </a:extLst>
            </p:cNvPr>
            <p:cNvPicPr>
              <a:picLocks noChangeAspect="1"/>
            </p:cNvPicPr>
            <p:nvPr/>
          </p:nvPicPr>
          <p:blipFill rotWithShape="1">
            <a:blip r:embed="rId4">
              <a:extLst>
                <a:ext uri="{28A0092B-C50C-407E-A947-70E740481C1C}">
                  <a14:useLocalDpi xmlns:a14="http://schemas.microsoft.com/office/drawing/2010/main" val="0"/>
                </a:ext>
              </a:extLst>
            </a:blip>
            <a:srcRect l="49021" t="19290" r="4831" b="16027"/>
            <a:stretch/>
          </p:blipFill>
          <p:spPr>
            <a:xfrm>
              <a:off x="4070667" y="2499459"/>
              <a:ext cx="1625418" cy="2278281"/>
            </a:xfrm>
            <a:prstGeom prst="rect">
              <a:avLst/>
            </a:prstGeom>
            <a:ln w="38100">
              <a:solidFill>
                <a:schemeClr val="bg1"/>
              </a:solidFill>
              <a:miter lim="800000"/>
            </a:ln>
            <a:effectLst>
              <a:outerShdw blurRad="254000" algn="ctr" rotWithShape="0">
                <a:prstClr val="black">
                  <a:alpha val="20000"/>
                </a:prstClr>
              </a:outerShdw>
            </a:effectLst>
          </p:spPr>
        </p:pic>
        <p:pic>
          <p:nvPicPr>
            <p:cNvPr id="16" name="Picture 15">
              <a:extLst>
                <a:ext uri="{FF2B5EF4-FFF2-40B4-BE49-F238E27FC236}">
                  <a16:creationId xmlns:a16="http://schemas.microsoft.com/office/drawing/2014/main" id="{0E260FBF-03E5-B743-BD45-DA436BBCC1A7}"/>
                </a:ext>
              </a:extLst>
            </p:cNvPr>
            <p:cNvPicPr>
              <a:picLocks noChangeAspect="1"/>
            </p:cNvPicPr>
            <p:nvPr/>
          </p:nvPicPr>
          <p:blipFill rotWithShape="1">
            <a:blip r:embed="rId5">
              <a:extLst>
                <a:ext uri="{28A0092B-C50C-407E-A947-70E740481C1C}">
                  <a14:useLocalDpi xmlns:a14="http://schemas.microsoft.com/office/drawing/2010/main" val="0"/>
                </a:ext>
              </a:extLst>
            </a:blip>
            <a:srcRect l="48724" t="19354" r="6965" b="15963"/>
            <a:stretch/>
          </p:blipFill>
          <p:spPr>
            <a:xfrm>
              <a:off x="5699520" y="2497883"/>
              <a:ext cx="1560740" cy="2278283"/>
            </a:xfrm>
            <a:prstGeom prst="rect">
              <a:avLst/>
            </a:prstGeom>
            <a:ln w="38100">
              <a:solidFill>
                <a:schemeClr val="bg1"/>
              </a:solidFill>
              <a:miter lim="800000"/>
            </a:ln>
            <a:effectLst>
              <a:outerShdw blurRad="254000" algn="ctr" rotWithShape="0">
                <a:prstClr val="black">
                  <a:alpha val="20000"/>
                </a:prstClr>
              </a:outerShdw>
            </a:effectLst>
          </p:spPr>
        </p:pic>
      </p:grpSp>
    </p:spTree>
    <p:custDataLst>
      <p:tags r:id="rId1"/>
    </p:custDataLst>
    <p:extLst>
      <p:ext uri="{BB962C8B-B14F-4D97-AF65-F5344CB8AC3E}">
        <p14:creationId xmlns:p14="http://schemas.microsoft.com/office/powerpoint/2010/main" val="1740213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10896"/>
            <a:ext cx="6510528" cy="685800"/>
          </a:xfrm>
        </p:spPr>
        <p:txBody>
          <a:bodyPr/>
          <a:lstStyle/>
          <a:p>
            <a:r>
              <a:rPr lang="en-US" dirty="0"/>
              <a:t>CT assessment</a:t>
            </a:r>
          </a:p>
        </p:txBody>
      </p:sp>
      <p:sp>
        <p:nvSpPr>
          <p:cNvPr id="10" name="Content Placeholder 2">
            <a:extLst>
              <a:ext uri="{FF2B5EF4-FFF2-40B4-BE49-F238E27FC236}">
                <a16:creationId xmlns:a16="http://schemas.microsoft.com/office/drawing/2014/main" id="{76CACBB9-BC80-7549-98A1-585172EBC9E9}"/>
              </a:ext>
            </a:extLst>
          </p:cNvPr>
          <p:cNvSpPr>
            <a:spLocks noGrp="1"/>
          </p:cNvSpPr>
          <p:nvPr>
            <p:ph idx="1"/>
          </p:nvPr>
        </p:nvSpPr>
        <p:spPr>
          <a:xfrm>
            <a:off x="549275" y="1434164"/>
            <a:ext cx="2144939" cy="3229911"/>
          </a:xfrm>
        </p:spPr>
        <p:txBody>
          <a:bodyPr>
            <a:normAutofit/>
          </a:bodyPr>
          <a:lstStyle/>
          <a:p>
            <a:pPr marL="0" indent="0">
              <a:buNone/>
            </a:pPr>
            <a:r>
              <a:rPr lang="en-US" b="1" dirty="0"/>
              <a:t>Center Line Technique / Curved Planar Reformat (CPR)</a:t>
            </a:r>
          </a:p>
          <a:p>
            <a:r>
              <a:rPr lang="en-US" sz="1200" dirty="0"/>
              <a:t>For ‘</a:t>
            </a:r>
            <a:r>
              <a:rPr lang="en-US" sz="1200" b="1" dirty="0"/>
              <a:t>parallel/symmetric’ </a:t>
            </a:r>
            <a:r>
              <a:rPr lang="en-US" sz="1200" dirty="0"/>
              <a:t>or </a:t>
            </a:r>
            <a:r>
              <a:rPr lang="en-US" sz="1200" b="1" dirty="0"/>
              <a:t>‘crisscross’ </a:t>
            </a:r>
            <a:r>
              <a:rPr lang="en-US" sz="1200" dirty="0"/>
              <a:t>branch PA origin, align centerline with MPA, beginning in the RVOT and extending to the ridge </a:t>
            </a:r>
            <a:br>
              <a:rPr lang="en-US" sz="1200" dirty="0"/>
            </a:br>
            <a:r>
              <a:rPr lang="en-US" sz="1200" dirty="0"/>
              <a:t>of bifurcation</a:t>
            </a:r>
          </a:p>
          <a:p>
            <a:endParaRPr lang="en-US" dirty="0"/>
          </a:p>
        </p:txBody>
      </p:sp>
      <p:sp>
        <p:nvSpPr>
          <p:cNvPr id="7" name="Footer Placeholder 6">
            <a:extLst>
              <a:ext uri="{FF2B5EF4-FFF2-40B4-BE49-F238E27FC236}">
                <a16:creationId xmlns:a16="http://schemas.microsoft.com/office/drawing/2014/main" id="{DC10CB4C-6C1F-E549-A425-9CDF9BF77945}"/>
              </a:ext>
            </a:extLst>
          </p:cNvPr>
          <p:cNvSpPr>
            <a:spLocks noGrp="1"/>
          </p:cNvSpPr>
          <p:nvPr>
            <p:ph type="ftr" sz="quarter" idx="11"/>
          </p:nvPr>
        </p:nvSpPr>
        <p:spPr>
          <a:xfrm>
            <a:off x="3950208" y="4965192"/>
            <a:ext cx="3108960" cy="182880"/>
          </a:xfrm>
        </p:spPr>
        <p:txBody>
          <a:bodyPr/>
          <a:lstStyle/>
          <a:p>
            <a:r>
              <a:rPr lang="en-US"/>
              <a:t>DOC-0555472 Rev B</a:t>
            </a:r>
            <a:endParaRPr lang="en-US" dirty="0"/>
          </a:p>
        </p:txBody>
      </p:sp>
      <p:pic>
        <p:nvPicPr>
          <p:cNvPr id="11" name="Picture 10">
            <a:extLst>
              <a:ext uri="{FF2B5EF4-FFF2-40B4-BE49-F238E27FC236}">
                <a16:creationId xmlns:a16="http://schemas.microsoft.com/office/drawing/2014/main" id="{1C9F4F20-B433-664C-9B2C-E9710C1BF2B0}"/>
              </a:ext>
            </a:extLst>
          </p:cNvPr>
          <p:cNvPicPr>
            <a:picLocks noChangeAspect="1"/>
          </p:cNvPicPr>
          <p:nvPr/>
        </p:nvPicPr>
        <p:blipFill rotWithShape="1">
          <a:blip r:embed="rId3"/>
          <a:srcRect t="596" r="1849" b="1785"/>
          <a:stretch/>
        </p:blipFill>
        <p:spPr>
          <a:xfrm>
            <a:off x="3023594" y="1430738"/>
            <a:ext cx="5574095" cy="2617073"/>
          </a:xfrm>
          <a:prstGeom prst="rect">
            <a:avLst/>
          </a:prstGeom>
          <a:ln w="38100">
            <a:solidFill>
              <a:schemeClr val="bg1"/>
            </a:solidFill>
            <a:miter lim="800000"/>
          </a:ln>
          <a:effectLst>
            <a:outerShdw blurRad="254000" algn="ctr" rotWithShape="0">
              <a:prstClr val="black">
                <a:alpha val="20000"/>
              </a:prstClr>
            </a:outerShdw>
          </a:effectLst>
        </p:spPr>
      </p:pic>
      <p:sp>
        <p:nvSpPr>
          <p:cNvPr id="8" name="Slide Number Placeholder 7">
            <a:extLst>
              <a:ext uri="{FF2B5EF4-FFF2-40B4-BE49-F238E27FC236}">
                <a16:creationId xmlns:a16="http://schemas.microsoft.com/office/drawing/2014/main" id="{F56F2353-329F-5839-541D-89860B0D0FBA}"/>
              </a:ext>
            </a:extLst>
          </p:cNvPr>
          <p:cNvSpPr>
            <a:spLocks noGrp="1"/>
          </p:cNvSpPr>
          <p:nvPr>
            <p:ph type="sldNum" sz="quarter" idx="12"/>
          </p:nvPr>
        </p:nvSpPr>
        <p:spPr/>
        <p:txBody>
          <a:bodyPr/>
          <a:lstStyle/>
          <a:p>
            <a:fld id="{CDBA9528-BCFE-1E43-A37D-912FF3C527A6}" type="slidenum">
              <a:rPr lang="en-US" smtClean="0"/>
              <a:pPr/>
              <a:t>32</a:t>
            </a:fld>
            <a:endParaRPr lang="en-US" dirty="0"/>
          </a:p>
        </p:txBody>
      </p:sp>
    </p:spTree>
    <p:custDataLst>
      <p:tags r:id="rId1"/>
    </p:custDataLst>
    <p:extLst>
      <p:ext uri="{BB962C8B-B14F-4D97-AF65-F5344CB8AC3E}">
        <p14:creationId xmlns:p14="http://schemas.microsoft.com/office/powerpoint/2010/main" val="1710566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10896"/>
            <a:ext cx="6510528" cy="685800"/>
          </a:xfrm>
        </p:spPr>
        <p:txBody>
          <a:bodyPr/>
          <a:lstStyle/>
          <a:p>
            <a:r>
              <a:rPr lang="en-US" dirty="0"/>
              <a:t>CT assessment</a:t>
            </a:r>
          </a:p>
        </p:txBody>
      </p:sp>
      <p:sp>
        <p:nvSpPr>
          <p:cNvPr id="11" name="Content Placeholder 2">
            <a:extLst>
              <a:ext uri="{FF2B5EF4-FFF2-40B4-BE49-F238E27FC236}">
                <a16:creationId xmlns:a16="http://schemas.microsoft.com/office/drawing/2014/main" id="{BA7DB57F-7D30-8749-BD93-ECD195EBD282}"/>
              </a:ext>
            </a:extLst>
          </p:cNvPr>
          <p:cNvSpPr>
            <a:spLocks noGrp="1"/>
          </p:cNvSpPr>
          <p:nvPr>
            <p:ph idx="1"/>
          </p:nvPr>
        </p:nvSpPr>
        <p:spPr>
          <a:xfrm>
            <a:off x="548640" y="1304222"/>
            <a:ext cx="6510528" cy="773959"/>
          </a:xfrm>
        </p:spPr>
        <p:txBody>
          <a:bodyPr>
            <a:normAutofit/>
          </a:bodyPr>
          <a:lstStyle/>
          <a:p>
            <a:pPr marL="0" indent="0">
              <a:buNone/>
            </a:pPr>
            <a:r>
              <a:rPr lang="en-US" b="1" dirty="0"/>
              <a:t>Center Line Technique / Curved Planar Reformat (CPR)</a:t>
            </a:r>
          </a:p>
          <a:p>
            <a:r>
              <a:rPr lang="en-US" sz="1200" dirty="0"/>
              <a:t>In the setting of </a:t>
            </a:r>
            <a:r>
              <a:rPr lang="en-US" sz="1200" b="1" dirty="0"/>
              <a:t>highly asymmetric </a:t>
            </a:r>
            <a:r>
              <a:rPr lang="en-US" sz="1200" dirty="0"/>
              <a:t>branch PAs with acute take-off of the </a:t>
            </a:r>
            <a:br>
              <a:rPr lang="en-US" sz="1200" dirty="0"/>
            </a:br>
            <a:r>
              <a:rPr lang="en-US" sz="1200" dirty="0"/>
              <a:t>non-dominant branch PA, extend the centerline into the dominant branch PA </a:t>
            </a:r>
          </a:p>
          <a:p>
            <a:endParaRPr lang="en-US" dirty="0"/>
          </a:p>
          <a:p>
            <a:endParaRPr lang="en-US" dirty="0"/>
          </a:p>
        </p:txBody>
      </p:sp>
      <p:sp>
        <p:nvSpPr>
          <p:cNvPr id="4" name="Footer Placeholder 3"/>
          <p:cNvSpPr>
            <a:spLocks noGrp="1"/>
          </p:cNvSpPr>
          <p:nvPr>
            <p:ph type="ftr" sz="quarter" idx="11"/>
          </p:nvPr>
        </p:nvSpPr>
        <p:spPr>
          <a:xfrm>
            <a:off x="3950208" y="4965192"/>
            <a:ext cx="3108960" cy="182880"/>
          </a:xfrm>
        </p:spPr>
        <p:txBody>
          <a:bodyPr/>
          <a:lstStyle/>
          <a:p>
            <a:r>
              <a:rPr lang="en-US"/>
              <a:t>DOC-0555472 Rev B</a:t>
            </a:r>
            <a:endParaRPr lang="en-US" dirty="0"/>
          </a:p>
        </p:txBody>
      </p:sp>
      <p:pic>
        <p:nvPicPr>
          <p:cNvPr id="15" name="Picture 14">
            <a:extLst>
              <a:ext uri="{FF2B5EF4-FFF2-40B4-BE49-F238E27FC236}">
                <a16:creationId xmlns:a16="http://schemas.microsoft.com/office/drawing/2014/main" id="{9CD8844C-CD38-8D47-9C7E-56BBFE7EA697}"/>
              </a:ext>
            </a:extLst>
          </p:cNvPr>
          <p:cNvPicPr>
            <a:picLocks noChangeAspect="1"/>
          </p:cNvPicPr>
          <p:nvPr/>
        </p:nvPicPr>
        <p:blipFill rotWithShape="1">
          <a:blip r:embed="rId3"/>
          <a:srcRect l="15633" r="13928"/>
          <a:stretch/>
        </p:blipFill>
        <p:spPr>
          <a:xfrm>
            <a:off x="3145576" y="2234174"/>
            <a:ext cx="2494014" cy="2349510"/>
          </a:xfrm>
          <a:prstGeom prst="rect">
            <a:avLst/>
          </a:prstGeom>
          <a:ln w="38100">
            <a:solidFill>
              <a:schemeClr val="bg1"/>
            </a:solidFill>
            <a:miter lim="800000"/>
          </a:ln>
          <a:effectLst>
            <a:outerShdw blurRad="254000" algn="ctr" rotWithShape="0">
              <a:prstClr val="black">
                <a:alpha val="20000"/>
              </a:prstClr>
            </a:outerShdw>
          </a:effectLst>
        </p:spPr>
      </p:pic>
      <p:pic>
        <p:nvPicPr>
          <p:cNvPr id="16" name="Picture 15">
            <a:extLst>
              <a:ext uri="{FF2B5EF4-FFF2-40B4-BE49-F238E27FC236}">
                <a16:creationId xmlns:a16="http://schemas.microsoft.com/office/drawing/2014/main" id="{09E05B65-F3E0-9947-BFB8-91621A4163B8}"/>
              </a:ext>
            </a:extLst>
          </p:cNvPr>
          <p:cNvPicPr>
            <a:picLocks noChangeAspect="1"/>
          </p:cNvPicPr>
          <p:nvPr/>
        </p:nvPicPr>
        <p:blipFill rotWithShape="1">
          <a:blip r:embed="rId4"/>
          <a:srcRect l="27986" t="4517" r="9437" b="3896"/>
          <a:stretch/>
        </p:blipFill>
        <p:spPr>
          <a:xfrm>
            <a:off x="5911403" y="2234174"/>
            <a:ext cx="2683322" cy="2349510"/>
          </a:xfrm>
          <a:prstGeom prst="rect">
            <a:avLst/>
          </a:prstGeom>
          <a:ln w="38100">
            <a:solidFill>
              <a:schemeClr val="bg1"/>
            </a:solidFill>
            <a:miter lim="800000"/>
          </a:ln>
          <a:effectLst>
            <a:outerShdw blurRad="254000" algn="ctr" rotWithShape="0">
              <a:prstClr val="black">
                <a:alpha val="20000"/>
              </a:prstClr>
            </a:outerShdw>
          </a:effectLst>
        </p:spPr>
      </p:pic>
      <p:pic>
        <p:nvPicPr>
          <p:cNvPr id="17" name="Picture 16">
            <a:extLst>
              <a:ext uri="{FF2B5EF4-FFF2-40B4-BE49-F238E27FC236}">
                <a16:creationId xmlns:a16="http://schemas.microsoft.com/office/drawing/2014/main" id="{885CBD60-5ADC-0F41-BA53-81873D0754FD}"/>
              </a:ext>
            </a:extLst>
          </p:cNvPr>
          <p:cNvPicPr>
            <a:picLocks noChangeAspect="1"/>
          </p:cNvPicPr>
          <p:nvPr/>
        </p:nvPicPr>
        <p:blipFill rotWithShape="1">
          <a:blip r:embed="rId5">
            <a:extLst>
              <a:ext uri="{28A0092B-C50C-407E-A947-70E740481C1C}">
                <a14:useLocalDpi xmlns:a14="http://schemas.microsoft.com/office/drawing/2010/main" val="0"/>
              </a:ext>
            </a:extLst>
          </a:blip>
          <a:srcRect l="26188" t="24386" r="25543" b="26358"/>
          <a:stretch/>
        </p:blipFill>
        <p:spPr>
          <a:xfrm>
            <a:off x="548640" y="2234174"/>
            <a:ext cx="2304303" cy="2351331"/>
          </a:xfrm>
          <a:prstGeom prst="rect">
            <a:avLst/>
          </a:prstGeom>
          <a:ln w="38100">
            <a:solidFill>
              <a:schemeClr val="bg1"/>
            </a:solidFill>
            <a:miter lim="800000"/>
          </a:ln>
          <a:effectLst>
            <a:outerShdw blurRad="254000" algn="ctr" rotWithShape="0">
              <a:prstClr val="black">
                <a:alpha val="20000"/>
              </a:prstClr>
            </a:outerShdw>
          </a:effectLst>
        </p:spPr>
      </p:pic>
      <p:sp>
        <p:nvSpPr>
          <p:cNvPr id="8" name="Slide Number Placeholder 7">
            <a:extLst>
              <a:ext uri="{FF2B5EF4-FFF2-40B4-BE49-F238E27FC236}">
                <a16:creationId xmlns:a16="http://schemas.microsoft.com/office/drawing/2014/main" id="{17D21D8D-742D-638B-161B-961AADE61E77}"/>
              </a:ext>
            </a:extLst>
          </p:cNvPr>
          <p:cNvSpPr>
            <a:spLocks noGrp="1"/>
          </p:cNvSpPr>
          <p:nvPr>
            <p:ph type="sldNum" sz="quarter" idx="12"/>
          </p:nvPr>
        </p:nvSpPr>
        <p:spPr/>
        <p:txBody>
          <a:bodyPr/>
          <a:lstStyle/>
          <a:p>
            <a:fld id="{CDBA9528-BCFE-1E43-A37D-912FF3C527A6}" type="slidenum">
              <a:rPr lang="en-US" smtClean="0"/>
              <a:pPr/>
              <a:t>33</a:t>
            </a:fld>
            <a:endParaRPr lang="en-US" dirty="0"/>
          </a:p>
        </p:txBody>
      </p:sp>
    </p:spTree>
    <p:custDataLst>
      <p:tags r:id="rId1"/>
    </p:custDataLst>
    <p:extLst>
      <p:ext uri="{BB962C8B-B14F-4D97-AF65-F5344CB8AC3E}">
        <p14:creationId xmlns:p14="http://schemas.microsoft.com/office/powerpoint/2010/main" val="3473697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10896"/>
            <a:ext cx="6510528" cy="685800"/>
          </a:xfrm>
        </p:spPr>
        <p:txBody>
          <a:bodyPr/>
          <a:lstStyle/>
          <a:p>
            <a:r>
              <a:rPr lang="en-US" dirty="0"/>
              <a:t>CT assessment</a:t>
            </a:r>
          </a:p>
        </p:txBody>
      </p:sp>
      <p:sp>
        <p:nvSpPr>
          <p:cNvPr id="9" name="Content Placeholder 2">
            <a:extLst>
              <a:ext uri="{FF2B5EF4-FFF2-40B4-BE49-F238E27FC236}">
                <a16:creationId xmlns:a16="http://schemas.microsoft.com/office/drawing/2014/main" id="{998D46EA-6122-E14C-BF08-7C9ACECBA544}"/>
              </a:ext>
            </a:extLst>
          </p:cNvPr>
          <p:cNvSpPr>
            <a:spLocks noGrp="1"/>
          </p:cNvSpPr>
          <p:nvPr>
            <p:ph idx="1"/>
          </p:nvPr>
        </p:nvSpPr>
        <p:spPr>
          <a:xfrm>
            <a:off x="549276" y="1407283"/>
            <a:ext cx="2712670" cy="2990056"/>
          </a:xfrm>
        </p:spPr>
        <p:txBody>
          <a:bodyPr>
            <a:normAutofit/>
          </a:bodyPr>
          <a:lstStyle/>
          <a:p>
            <a:pPr marL="0" indent="0">
              <a:buNone/>
            </a:pPr>
            <a:r>
              <a:rPr lang="en-US" b="1" dirty="0"/>
              <a:t>Annular level</a:t>
            </a:r>
          </a:p>
          <a:p>
            <a:r>
              <a:rPr lang="en-US" sz="1200" dirty="0"/>
              <a:t>Transition between RVOT and MPA</a:t>
            </a:r>
          </a:p>
          <a:p>
            <a:r>
              <a:rPr lang="en-US" sz="1200" dirty="0"/>
              <a:t>Identified based on native leaflet tissue (if present), but at times difficult to define</a:t>
            </a:r>
            <a:endParaRPr lang="en-US" sz="1200" b="1" dirty="0"/>
          </a:p>
          <a:p>
            <a:pPr marL="0" indent="0">
              <a:buNone/>
            </a:pPr>
            <a:endParaRPr lang="en-US" b="1" dirty="0"/>
          </a:p>
          <a:p>
            <a:pPr marL="0" indent="0">
              <a:buNone/>
            </a:pPr>
            <a:r>
              <a:rPr lang="en-US" b="1" dirty="0"/>
              <a:t>Bifurcation level </a:t>
            </a:r>
          </a:p>
          <a:p>
            <a:r>
              <a:rPr lang="en-US" sz="1200" dirty="0"/>
              <a:t>Beginning of the first branch </a:t>
            </a:r>
            <a:br>
              <a:rPr lang="en-US" sz="1200" dirty="0"/>
            </a:br>
            <a:r>
              <a:rPr lang="en-US" sz="1200" dirty="0"/>
              <a:t>MPA take-off</a:t>
            </a:r>
          </a:p>
          <a:p>
            <a:r>
              <a:rPr lang="en-US" sz="1200" dirty="0"/>
              <a:t>Should not measure too far distally, as cross-sectional dimensions may significantly increase</a:t>
            </a:r>
          </a:p>
          <a:p>
            <a:endParaRPr lang="en-US" dirty="0"/>
          </a:p>
        </p:txBody>
      </p:sp>
      <p:sp>
        <p:nvSpPr>
          <p:cNvPr id="7" name="Footer Placeholder 6">
            <a:extLst>
              <a:ext uri="{FF2B5EF4-FFF2-40B4-BE49-F238E27FC236}">
                <a16:creationId xmlns:a16="http://schemas.microsoft.com/office/drawing/2014/main" id="{996DBC70-DB01-6844-8506-3FEAEC1B8AA7}"/>
              </a:ext>
            </a:extLst>
          </p:cNvPr>
          <p:cNvSpPr>
            <a:spLocks noGrp="1"/>
          </p:cNvSpPr>
          <p:nvPr>
            <p:ph type="ftr" sz="quarter" idx="11"/>
          </p:nvPr>
        </p:nvSpPr>
        <p:spPr>
          <a:xfrm>
            <a:off x="3950208" y="4965192"/>
            <a:ext cx="3108960" cy="182880"/>
          </a:xfrm>
        </p:spPr>
        <p:txBody>
          <a:bodyPr/>
          <a:lstStyle/>
          <a:p>
            <a:r>
              <a:rPr lang="en-US"/>
              <a:t>DOC-0555472 Rev B</a:t>
            </a:r>
            <a:endParaRPr lang="en-US" dirty="0"/>
          </a:p>
        </p:txBody>
      </p:sp>
      <p:pic>
        <p:nvPicPr>
          <p:cNvPr id="10" name="Content Placeholder 5">
            <a:extLst>
              <a:ext uri="{FF2B5EF4-FFF2-40B4-BE49-F238E27FC236}">
                <a16:creationId xmlns:a16="http://schemas.microsoft.com/office/drawing/2014/main" id="{0046980E-3E73-6C4B-A723-91DBCE047B50}"/>
              </a:ext>
            </a:extLst>
          </p:cNvPr>
          <p:cNvPicPr>
            <a:picLocks noChangeAspect="1"/>
          </p:cNvPicPr>
          <p:nvPr/>
        </p:nvPicPr>
        <p:blipFill rotWithShape="1">
          <a:blip r:embed="rId3"/>
          <a:srcRect r="1906" b="2011"/>
          <a:stretch/>
        </p:blipFill>
        <p:spPr bwMode="gray">
          <a:xfrm>
            <a:off x="3757606" y="1379101"/>
            <a:ext cx="4837753" cy="3072267"/>
          </a:xfrm>
          <a:prstGeom prst="rect">
            <a:avLst/>
          </a:prstGeom>
          <a:ln w="38100">
            <a:solidFill>
              <a:schemeClr val="bg1"/>
            </a:solidFill>
            <a:miter lim="800000"/>
          </a:ln>
          <a:effectLst>
            <a:outerShdw blurRad="254000" algn="ctr" rotWithShape="0">
              <a:prstClr val="black">
                <a:alpha val="20000"/>
              </a:prstClr>
            </a:outerShdw>
          </a:effectLst>
        </p:spPr>
      </p:pic>
      <p:grpSp>
        <p:nvGrpSpPr>
          <p:cNvPr id="11" name="Group 10">
            <a:extLst>
              <a:ext uri="{FF2B5EF4-FFF2-40B4-BE49-F238E27FC236}">
                <a16:creationId xmlns:a16="http://schemas.microsoft.com/office/drawing/2014/main" id="{EC980E3D-9CE3-B644-BD4A-872126A325DF}"/>
              </a:ext>
            </a:extLst>
          </p:cNvPr>
          <p:cNvGrpSpPr/>
          <p:nvPr/>
        </p:nvGrpSpPr>
        <p:grpSpPr>
          <a:xfrm>
            <a:off x="3757606" y="4581738"/>
            <a:ext cx="1302073" cy="238363"/>
            <a:chOff x="4055031" y="4438100"/>
            <a:chExt cx="1302073" cy="238363"/>
          </a:xfrm>
        </p:grpSpPr>
        <p:sp>
          <p:nvSpPr>
            <p:cNvPr id="12" name="TextBox 11">
              <a:extLst>
                <a:ext uri="{FF2B5EF4-FFF2-40B4-BE49-F238E27FC236}">
                  <a16:creationId xmlns:a16="http://schemas.microsoft.com/office/drawing/2014/main" id="{48D48CDD-1FC1-C14C-8483-699FF7F23DEB}"/>
                </a:ext>
              </a:extLst>
            </p:cNvPr>
            <p:cNvSpPr txBox="1"/>
            <p:nvPr/>
          </p:nvSpPr>
          <p:spPr>
            <a:xfrm>
              <a:off x="4055031" y="4438100"/>
              <a:ext cx="1302073" cy="238363"/>
            </a:xfrm>
            <a:prstGeom prst="roundRect">
              <a:avLst/>
            </a:prstGeom>
            <a:noFill/>
          </p:spPr>
          <p:txBody>
            <a:bodyPr wrap="square" rtlCol="0">
              <a:spAutoFit/>
            </a:bodyPr>
            <a:lstStyle/>
            <a:p>
              <a:r>
                <a:rPr lang="en-US" sz="800" dirty="0">
                  <a:solidFill>
                    <a:schemeClr val="accent6"/>
                  </a:solidFill>
                </a:rPr>
                <a:t>Annular level</a:t>
              </a:r>
            </a:p>
          </p:txBody>
        </p:sp>
        <p:sp>
          <p:nvSpPr>
            <p:cNvPr id="13" name="Rounded Rectangle 12">
              <a:extLst>
                <a:ext uri="{FF2B5EF4-FFF2-40B4-BE49-F238E27FC236}">
                  <a16:creationId xmlns:a16="http://schemas.microsoft.com/office/drawing/2014/main" id="{D2BD50BD-1D6B-F749-949D-0206A8668D33}"/>
                </a:ext>
              </a:extLst>
            </p:cNvPr>
            <p:cNvSpPr/>
            <p:nvPr/>
          </p:nvSpPr>
          <p:spPr>
            <a:xfrm>
              <a:off x="4064409" y="4533835"/>
              <a:ext cx="46892" cy="46892"/>
            </a:xfrm>
            <a:prstGeom prst="round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6"/>
                </a:solidFill>
              </a:endParaRPr>
            </a:p>
          </p:txBody>
        </p:sp>
      </p:grpSp>
      <p:grpSp>
        <p:nvGrpSpPr>
          <p:cNvPr id="14" name="Group 13">
            <a:extLst>
              <a:ext uri="{FF2B5EF4-FFF2-40B4-BE49-F238E27FC236}">
                <a16:creationId xmlns:a16="http://schemas.microsoft.com/office/drawing/2014/main" id="{44C639C9-1F13-9341-AEC2-872CAD27E6BF}"/>
              </a:ext>
            </a:extLst>
          </p:cNvPr>
          <p:cNvGrpSpPr/>
          <p:nvPr/>
        </p:nvGrpSpPr>
        <p:grpSpPr>
          <a:xfrm>
            <a:off x="4612423" y="4581738"/>
            <a:ext cx="1302073" cy="238363"/>
            <a:chOff x="4055031" y="4438100"/>
            <a:chExt cx="1302073" cy="238363"/>
          </a:xfrm>
        </p:grpSpPr>
        <p:sp>
          <p:nvSpPr>
            <p:cNvPr id="15" name="TextBox 14">
              <a:extLst>
                <a:ext uri="{FF2B5EF4-FFF2-40B4-BE49-F238E27FC236}">
                  <a16:creationId xmlns:a16="http://schemas.microsoft.com/office/drawing/2014/main" id="{FE06B81F-4D78-8C42-AB6C-BEB09ACCA3CB}"/>
                </a:ext>
              </a:extLst>
            </p:cNvPr>
            <p:cNvSpPr txBox="1"/>
            <p:nvPr/>
          </p:nvSpPr>
          <p:spPr>
            <a:xfrm>
              <a:off x="4055031" y="4438100"/>
              <a:ext cx="1302073" cy="238363"/>
            </a:xfrm>
            <a:prstGeom prst="roundRect">
              <a:avLst/>
            </a:prstGeom>
            <a:noFill/>
          </p:spPr>
          <p:txBody>
            <a:bodyPr wrap="square" rtlCol="0">
              <a:spAutoFit/>
            </a:bodyPr>
            <a:lstStyle/>
            <a:p>
              <a:r>
                <a:rPr lang="en-US" sz="800" dirty="0">
                  <a:solidFill>
                    <a:schemeClr val="accent6"/>
                  </a:solidFill>
                </a:rPr>
                <a:t>Bifurcation level</a:t>
              </a:r>
            </a:p>
          </p:txBody>
        </p:sp>
        <p:sp>
          <p:nvSpPr>
            <p:cNvPr id="16" name="Rounded Rectangle 15">
              <a:extLst>
                <a:ext uri="{FF2B5EF4-FFF2-40B4-BE49-F238E27FC236}">
                  <a16:creationId xmlns:a16="http://schemas.microsoft.com/office/drawing/2014/main" id="{DCD88C93-DE52-E742-BF78-A089398555B7}"/>
                </a:ext>
              </a:extLst>
            </p:cNvPr>
            <p:cNvSpPr/>
            <p:nvPr/>
          </p:nvSpPr>
          <p:spPr>
            <a:xfrm>
              <a:off x="4064409" y="4533835"/>
              <a:ext cx="46892" cy="46892"/>
            </a:xfrm>
            <a:prstGeom prst="round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6"/>
                </a:solidFill>
              </a:endParaRPr>
            </a:p>
          </p:txBody>
        </p:sp>
      </p:grpSp>
      <p:sp>
        <p:nvSpPr>
          <p:cNvPr id="8" name="Slide Number Placeholder 7">
            <a:extLst>
              <a:ext uri="{FF2B5EF4-FFF2-40B4-BE49-F238E27FC236}">
                <a16:creationId xmlns:a16="http://schemas.microsoft.com/office/drawing/2014/main" id="{34A37E8C-905D-D176-426B-1D4ADF2BDBC3}"/>
              </a:ext>
            </a:extLst>
          </p:cNvPr>
          <p:cNvSpPr>
            <a:spLocks noGrp="1"/>
          </p:cNvSpPr>
          <p:nvPr>
            <p:ph type="sldNum" sz="quarter" idx="12"/>
          </p:nvPr>
        </p:nvSpPr>
        <p:spPr/>
        <p:txBody>
          <a:bodyPr/>
          <a:lstStyle/>
          <a:p>
            <a:fld id="{CDBA9528-BCFE-1E43-A37D-912FF3C527A6}" type="slidenum">
              <a:rPr lang="en-US" smtClean="0"/>
              <a:pPr/>
              <a:t>34</a:t>
            </a:fld>
            <a:endParaRPr lang="en-US" dirty="0"/>
          </a:p>
        </p:txBody>
      </p:sp>
    </p:spTree>
    <p:custDataLst>
      <p:tags r:id="rId1"/>
    </p:custDataLst>
    <p:extLst>
      <p:ext uri="{BB962C8B-B14F-4D97-AF65-F5344CB8AC3E}">
        <p14:creationId xmlns:p14="http://schemas.microsoft.com/office/powerpoint/2010/main" val="857183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10896"/>
            <a:ext cx="6510528" cy="685800"/>
          </a:xfrm>
        </p:spPr>
        <p:txBody>
          <a:bodyPr/>
          <a:lstStyle/>
          <a:p>
            <a:r>
              <a:rPr lang="en-US" dirty="0"/>
              <a:t>CT assessment</a:t>
            </a:r>
          </a:p>
        </p:txBody>
      </p:sp>
      <p:sp>
        <p:nvSpPr>
          <p:cNvPr id="9" name="Content Placeholder 2">
            <a:extLst>
              <a:ext uri="{FF2B5EF4-FFF2-40B4-BE49-F238E27FC236}">
                <a16:creationId xmlns:a16="http://schemas.microsoft.com/office/drawing/2014/main" id="{E36B16AC-C6F9-7449-983C-A3039767CDE8}"/>
              </a:ext>
            </a:extLst>
          </p:cNvPr>
          <p:cNvSpPr>
            <a:spLocks noGrp="1"/>
          </p:cNvSpPr>
          <p:nvPr>
            <p:ph idx="1"/>
          </p:nvPr>
        </p:nvSpPr>
        <p:spPr>
          <a:xfrm>
            <a:off x="549275" y="1388028"/>
            <a:ext cx="2589579" cy="2588071"/>
          </a:xfrm>
        </p:spPr>
        <p:txBody>
          <a:bodyPr>
            <a:noAutofit/>
          </a:bodyPr>
          <a:lstStyle/>
          <a:p>
            <a:pPr marL="0" indent="0">
              <a:buNone/>
            </a:pPr>
            <a:r>
              <a:rPr lang="en-US" b="1" dirty="0"/>
              <a:t>Mid-MPA and additional measurements</a:t>
            </a:r>
          </a:p>
          <a:p>
            <a:r>
              <a:rPr lang="en-US" sz="1200" dirty="0"/>
              <a:t>Additional cross-sectional assessment is performed at Mid-MPA, halfway in between annular level and bifurcation </a:t>
            </a:r>
          </a:p>
          <a:p>
            <a:r>
              <a:rPr lang="en-US" sz="1200" dirty="0"/>
              <a:t>If applicable, measure at any level of particular consideration </a:t>
            </a:r>
            <a:br>
              <a:rPr lang="en-US" sz="1200" dirty="0"/>
            </a:br>
            <a:r>
              <a:rPr lang="en-US" sz="1200" dirty="0"/>
              <a:t>(narrowest, widest)</a:t>
            </a:r>
          </a:p>
          <a:p>
            <a:endParaRPr lang="en-US" dirty="0"/>
          </a:p>
        </p:txBody>
      </p:sp>
      <p:sp>
        <p:nvSpPr>
          <p:cNvPr id="7" name="Footer Placeholder 6">
            <a:extLst>
              <a:ext uri="{FF2B5EF4-FFF2-40B4-BE49-F238E27FC236}">
                <a16:creationId xmlns:a16="http://schemas.microsoft.com/office/drawing/2014/main" id="{2724C066-BE59-B84C-935E-237F6793DB40}"/>
              </a:ext>
            </a:extLst>
          </p:cNvPr>
          <p:cNvSpPr>
            <a:spLocks noGrp="1"/>
          </p:cNvSpPr>
          <p:nvPr>
            <p:ph type="ftr" sz="quarter" idx="11"/>
          </p:nvPr>
        </p:nvSpPr>
        <p:spPr>
          <a:xfrm>
            <a:off x="3950208" y="4965192"/>
            <a:ext cx="3108960" cy="182880"/>
          </a:xfrm>
        </p:spPr>
        <p:txBody>
          <a:bodyPr/>
          <a:lstStyle/>
          <a:p>
            <a:r>
              <a:rPr lang="en-US"/>
              <a:t>DOC-0555472 Rev B</a:t>
            </a:r>
            <a:endParaRPr lang="en-US" dirty="0"/>
          </a:p>
        </p:txBody>
      </p:sp>
      <p:pic>
        <p:nvPicPr>
          <p:cNvPr id="10" name="Picture 9">
            <a:extLst>
              <a:ext uri="{FF2B5EF4-FFF2-40B4-BE49-F238E27FC236}">
                <a16:creationId xmlns:a16="http://schemas.microsoft.com/office/drawing/2014/main" id="{CA2547F1-EFEB-CC4E-BD3B-695FFBB45C6C}"/>
              </a:ext>
            </a:extLst>
          </p:cNvPr>
          <p:cNvPicPr>
            <a:picLocks noChangeAspect="1"/>
          </p:cNvPicPr>
          <p:nvPr/>
        </p:nvPicPr>
        <p:blipFill>
          <a:blip r:embed="rId3"/>
          <a:stretch>
            <a:fillRect/>
          </a:stretch>
        </p:blipFill>
        <p:spPr>
          <a:xfrm>
            <a:off x="3409138" y="1354172"/>
            <a:ext cx="5182537" cy="2446159"/>
          </a:xfrm>
          <a:prstGeom prst="rect">
            <a:avLst/>
          </a:prstGeom>
          <a:ln w="38100">
            <a:solidFill>
              <a:schemeClr val="bg1"/>
            </a:solidFill>
            <a:miter lim="800000"/>
          </a:ln>
          <a:effectLst>
            <a:outerShdw blurRad="254000" algn="ctr" rotWithShape="0">
              <a:prstClr val="black">
                <a:alpha val="20000"/>
              </a:prstClr>
            </a:outerShdw>
          </a:effectLst>
        </p:spPr>
      </p:pic>
      <p:grpSp>
        <p:nvGrpSpPr>
          <p:cNvPr id="14" name="Group 13">
            <a:extLst>
              <a:ext uri="{FF2B5EF4-FFF2-40B4-BE49-F238E27FC236}">
                <a16:creationId xmlns:a16="http://schemas.microsoft.com/office/drawing/2014/main" id="{C5ACE180-1998-554E-8478-D7F691002F7C}"/>
              </a:ext>
            </a:extLst>
          </p:cNvPr>
          <p:cNvGrpSpPr/>
          <p:nvPr/>
        </p:nvGrpSpPr>
        <p:grpSpPr>
          <a:xfrm>
            <a:off x="6029197" y="3005450"/>
            <a:ext cx="1302073" cy="238363"/>
            <a:chOff x="4055031" y="4438100"/>
            <a:chExt cx="1302073" cy="238363"/>
          </a:xfrm>
        </p:grpSpPr>
        <p:sp>
          <p:nvSpPr>
            <p:cNvPr id="15" name="TextBox 14">
              <a:extLst>
                <a:ext uri="{FF2B5EF4-FFF2-40B4-BE49-F238E27FC236}">
                  <a16:creationId xmlns:a16="http://schemas.microsoft.com/office/drawing/2014/main" id="{614D221E-FED4-8541-AB19-F8C92D6D4662}"/>
                </a:ext>
              </a:extLst>
            </p:cNvPr>
            <p:cNvSpPr txBox="1"/>
            <p:nvPr/>
          </p:nvSpPr>
          <p:spPr>
            <a:xfrm>
              <a:off x="4055031" y="4438100"/>
              <a:ext cx="1302073" cy="238363"/>
            </a:xfrm>
            <a:prstGeom prst="roundRect">
              <a:avLst/>
            </a:prstGeom>
            <a:noFill/>
          </p:spPr>
          <p:txBody>
            <a:bodyPr wrap="square" rtlCol="0">
              <a:spAutoFit/>
            </a:bodyPr>
            <a:lstStyle/>
            <a:p>
              <a:r>
                <a:rPr lang="en-US" sz="800" dirty="0">
                  <a:solidFill>
                    <a:schemeClr val="accent6"/>
                  </a:solidFill>
                </a:rPr>
                <a:t>Bifurcation level</a:t>
              </a:r>
            </a:p>
          </p:txBody>
        </p:sp>
        <p:sp>
          <p:nvSpPr>
            <p:cNvPr id="16" name="Rounded Rectangle 15">
              <a:extLst>
                <a:ext uri="{FF2B5EF4-FFF2-40B4-BE49-F238E27FC236}">
                  <a16:creationId xmlns:a16="http://schemas.microsoft.com/office/drawing/2014/main" id="{27AB9DAF-B5A3-A940-B1F7-4FF93831C599}"/>
                </a:ext>
              </a:extLst>
            </p:cNvPr>
            <p:cNvSpPr/>
            <p:nvPr/>
          </p:nvSpPr>
          <p:spPr>
            <a:xfrm>
              <a:off x="4064409" y="4533835"/>
              <a:ext cx="46892" cy="46892"/>
            </a:xfrm>
            <a:prstGeom prst="round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6"/>
                </a:solidFill>
              </a:endParaRPr>
            </a:p>
          </p:txBody>
        </p:sp>
      </p:grpSp>
      <p:grpSp>
        <p:nvGrpSpPr>
          <p:cNvPr id="17" name="Group 16">
            <a:extLst>
              <a:ext uri="{FF2B5EF4-FFF2-40B4-BE49-F238E27FC236}">
                <a16:creationId xmlns:a16="http://schemas.microsoft.com/office/drawing/2014/main" id="{F0E1E512-F232-AE49-A614-308271049D8A}"/>
              </a:ext>
            </a:extLst>
          </p:cNvPr>
          <p:cNvGrpSpPr/>
          <p:nvPr/>
        </p:nvGrpSpPr>
        <p:grpSpPr>
          <a:xfrm>
            <a:off x="6029197" y="3181802"/>
            <a:ext cx="1302073" cy="238363"/>
            <a:chOff x="4055031" y="4438100"/>
            <a:chExt cx="1302073" cy="238363"/>
          </a:xfrm>
        </p:grpSpPr>
        <p:sp>
          <p:nvSpPr>
            <p:cNvPr id="18" name="TextBox 17">
              <a:extLst>
                <a:ext uri="{FF2B5EF4-FFF2-40B4-BE49-F238E27FC236}">
                  <a16:creationId xmlns:a16="http://schemas.microsoft.com/office/drawing/2014/main" id="{AEBBB8CA-0C48-1141-90C2-64E729F0D5B3}"/>
                </a:ext>
              </a:extLst>
            </p:cNvPr>
            <p:cNvSpPr txBox="1"/>
            <p:nvPr/>
          </p:nvSpPr>
          <p:spPr>
            <a:xfrm>
              <a:off x="4055031" y="4438100"/>
              <a:ext cx="1302073" cy="238363"/>
            </a:xfrm>
            <a:prstGeom prst="roundRect">
              <a:avLst/>
            </a:prstGeom>
            <a:noFill/>
          </p:spPr>
          <p:txBody>
            <a:bodyPr wrap="square" rtlCol="0">
              <a:spAutoFit/>
            </a:bodyPr>
            <a:lstStyle/>
            <a:p>
              <a:r>
                <a:rPr lang="en-US" sz="800" dirty="0">
                  <a:solidFill>
                    <a:schemeClr val="accent6"/>
                  </a:solidFill>
                </a:rPr>
                <a:t>Mid-MPA</a:t>
              </a:r>
            </a:p>
          </p:txBody>
        </p:sp>
        <p:sp>
          <p:nvSpPr>
            <p:cNvPr id="19" name="Rounded Rectangle 18">
              <a:extLst>
                <a:ext uri="{FF2B5EF4-FFF2-40B4-BE49-F238E27FC236}">
                  <a16:creationId xmlns:a16="http://schemas.microsoft.com/office/drawing/2014/main" id="{2ED6436F-D3EA-A14B-96BA-FF0CA9C267AC}"/>
                </a:ext>
              </a:extLst>
            </p:cNvPr>
            <p:cNvSpPr/>
            <p:nvPr/>
          </p:nvSpPr>
          <p:spPr>
            <a:xfrm>
              <a:off x="4064409" y="4533835"/>
              <a:ext cx="46892" cy="46892"/>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endParaRPr>
            </a:p>
          </p:txBody>
        </p:sp>
      </p:grpSp>
      <p:grpSp>
        <p:nvGrpSpPr>
          <p:cNvPr id="20" name="Group 19">
            <a:extLst>
              <a:ext uri="{FF2B5EF4-FFF2-40B4-BE49-F238E27FC236}">
                <a16:creationId xmlns:a16="http://schemas.microsoft.com/office/drawing/2014/main" id="{B8F3771B-2BA1-DE47-986F-28687E91CAD9}"/>
              </a:ext>
            </a:extLst>
          </p:cNvPr>
          <p:cNvGrpSpPr/>
          <p:nvPr/>
        </p:nvGrpSpPr>
        <p:grpSpPr>
          <a:xfrm>
            <a:off x="3378866" y="3908020"/>
            <a:ext cx="1302073" cy="238363"/>
            <a:chOff x="4055031" y="4438100"/>
            <a:chExt cx="1302073" cy="238363"/>
          </a:xfrm>
        </p:grpSpPr>
        <p:sp>
          <p:nvSpPr>
            <p:cNvPr id="21" name="TextBox 20">
              <a:extLst>
                <a:ext uri="{FF2B5EF4-FFF2-40B4-BE49-F238E27FC236}">
                  <a16:creationId xmlns:a16="http://schemas.microsoft.com/office/drawing/2014/main" id="{8DB28304-472B-E245-B627-27CC5E2F06D4}"/>
                </a:ext>
              </a:extLst>
            </p:cNvPr>
            <p:cNvSpPr txBox="1"/>
            <p:nvPr/>
          </p:nvSpPr>
          <p:spPr>
            <a:xfrm>
              <a:off x="4055031" y="4438100"/>
              <a:ext cx="1302073" cy="238363"/>
            </a:xfrm>
            <a:prstGeom prst="roundRect">
              <a:avLst/>
            </a:prstGeom>
            <a:noFill/>
          </p:spPr>
          <p:txBody>
            <a:bodyPr wrap="square" rtlCol="0">
              <a:spAutoFit/>
            </a:bodyPr>
            <a:lstStyle/>
            <a:p>
              <a:r>
                <a:rPr lang="en-US" sz="800" dirty="0">
                  <a:solidFill>
                    <a:schemeClr val="accent6"/>
                  </a:solidFill>
                </a:rPr>
                <a:t>Annular level</a:t>
              </a:r>
            </a:p>
          </p:txBody>
        </p:sp>
        <p:sp>
          <p:nvSpPr>
            <p:cNvPr id="22" name="Rounded Rectangle 21">
              <a:extLst>
                <a:ext uri="{FF2B5EF4-FFF2-40B4-BE49-F238E27FC236}">
                  <a16:creationId xmlns:a16="http://schemas.microsoft.com/office/drawing/2014/main" id="{BFF5AFD3-DAF2-D049-8AF6-734FCA8E500F}"/>
                </a:ext>
              </a:extLst>
            </p:cNvPr>
            <p:cNvSpPr/>
            <p:nvPr/>
          </p:nvSpPr>
          <p:spPr>
            <a:xfrm>
              <a:off x="4064409" y="4533835"/>
              <a:ext cx="46892" cy="46892"/>
            </a:xfrm>
            <a:prstGeom prst="round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6"/>
                </a:solidFill>
              </a:endParaRPr>
            </a:p>
          </p:txBody>
        </p:sp>
      </p:grpSp>
      <p:grpSp>
        <p:nvGrpSpPr>
          <p:cNvPr id="23" name="Group 22">
            <a:extLst>
              <a:ext uri="{FF2B5EF4-FFF2-40B4-BE49-F238E27FC236}">
                <a16:creationId xmlns:a16="http://schemas.microsoft.com/office/drawing/2014/main" id="{6FD0C7AB-FF01-6244-ACAE-CB5A42B70BFE}"/>
              </a:ext>
            </a:extLst>
          </p:cNvPr>
          <p:cNvGrpSpPr/>
          <p:nvPr/>
        </p:nvGrpSpPr>
        <p:grpSpPr>
          <a:xfrm>
            <a:off x="4255166" y="3905902"/>
            <a:ext cx="1302073" cy="238363"/>
            <a:chOff x="4055031" y="4438100"/>
            <a:chExt cx="1302073" cy="238363"/>
          </a:xfrm>
        </p:grpSpPr>
        <p:sp>
          <p:nvSpPr>
            <p:cNvPr id="24" name="TextBox 23">
              <a:extLst>
                <a:ext uri="{FF2B5EF4-FFF2-40B4-BE49-F238E27FC236}">
                  <a16:creationId xmlns:a16="http://schemas.microsoft.com/office/drawing/2014/main" id="{A3AF044D-333F-384C-BE57-0FEA6C428694}"/>
                </a:ext>
              </a:extLst>
            </p:cNvPr>
            <p:cNvSpPr txBox="1"/>
            <p:nvPr/>
          </p:nvSpPr>
          <p:spPr>
            <a:xfrm>
              <a:off x="4055031" y="4438100"/>
              <a:ext cx="1302073" cy="238363"/>
            </a:xfrm>
            <a:prstGeom prst="roundRect">
              <a:avLst/>
            </a:prstGeom>
            <a:noFill/>
          </p:spPr>
          <p:txBody>
            <a:bodyPr wrap="square" rtlCol="0">
              <a:spAutoFit/>
            </a:bodyPr>
            <a:lstStyle/>
            <a:p>
              <a:r>
                <a:rPr lang="en-US" sz="800" dirty="0">
                  <a:solidFill>
                    <a:schemeClr val="accent6"/>
                  </a:solidFill>
                </a:rPr>
                <a:t>Bifurcation level</a:t>
              </a:r>
            </a:p>
          </p:txBody>
        </p:sp>
        <p:sp>
          <p:nvSpPr>
            <p:cNvPr id="25" name="Rounded Rectangle 24">
              <a:extLst>
                <a:ext uri="{FF2B5EF4-FFF2-40B4-BE49-F238E27FC236}">
                  <a16:creationId xmlns:a16="http://schemas.microsoft.com/office/drawing/2014/main" id="{45753322-3FA5-8548-BF9F-79F02D234B80}"/>
                </a:ext>
              </a:extLst>
            </p:cNvPr>
            <p:cNvSpPr/>
            <p:nvPr/>
          </p:nvSpPr>
          <p:spPr>
            <a:xfrm>
              <a:off x="4064409" y="4533835"/>
              <a:ext cx="46892" cy="46892"/>
            </a:xfrm>
            <a:prstGeom prst="round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6"/>
                </a:solidFill>
              </a:endParaRPr>
            </a:p>
          </p:txBody>
        </p:sp>
      </p:grpSp>
      <p:grpSp>
        <p:nvGrpSpPr>
          <p:cNvPr id="26" name="Group 25">
            <a:extLst>
              <a:ext uri="{FF2B5EF4-FFF2-40B4-BE49-F238E27FC236}">
                <a16:creationId xmlns:a16="http://schemas.microsoft.com/office/drawing/2014/main" id="{933ED217-0B53-4C43-A976-C0ED5685CC35}"/>
              </a:ext>
            </a:extLst>
          </p:cNvPr>
          <p:cNvGrpSpPr/>
          <p:nvPr/>
        </p:nvGrpSpPr>
        <p:grpSpPr>
          <a:xfrm>
            <a:off x="5263638" y="3905901"/>
            <a:ext cx="1302073" cy="238363"/>
            <a:chOff x="4055031" y="4438100"/>
            <a:chExt cx="1302073" cy="238363"/>
          </a:xfrm>
        </p:grpSpPr>
        <p:sp>
          <p:nvSpPr>
            <p:cNvPr id="27" name="TextBox 26">
              <a:extLst>
                <a:ext uri="{FF2B5EF4-FFF2-40B4-BE49-F238E27FC236}">
                  <a16:creationId xmlns:a16="http://schemas.microsoft.com/office/drawing/2014/main" id="{864A97DF-0E78-BF46-A748-78C976DDB6E3}"/>
                </a:ext>
              </a:extLst>
            </p:cNvPr>
            <p:cNvSpPr txBox="1"/>
            <p:nvPr/>
          </p:nvSpPr>
          <p:spPr>
            <a:xfrm>
              <a:off x="4055031" y="4438100"/>
              <a:ext cx="1302073" cy="238363"/>
            </a:xfrm>
            <a:prstGeom prst="roundRect">
              <a:avLst/>
            </a:prstGeom>
            <a:noFill/>
          </p:spPr>
          <p:txBody>
            <a:bodyPr wrap="square" rtlCol="0">
              <a:spAutoFit/>
            </a:bodyPr>
            <a:lstStyle/>
            <a:p>
              <a:r>
                <a:rPr lang="en-US" sz="800" dirty="0">
                  <a:solidFill>
                    <a:schemeClr val="accent6"/>
                  </a:solidFill>
                </a:rPr>
                <a:t>Mid-MPA</a:t>
              </a:r>
            </a:p>
          </p:txBody>
        </p:sp>
        <p:sp>
          <p:nvSpPr>
            <p:cNvPr id="28" name="Rounded Rectangle 27">
              <a:extLst>
                <a:ext uri="{FF2B5EF4-FFF2-40B4-BE49-F238E27FC236}">
                  <a16:creationId xmlns:a16="http://schemas.microsoft.com/office/drawing/2014/main" id="{D7C787A4-D7BA-CA4F-9BCB-1D9C7EE8F165}"/>
                </a:ext>
              </a:extLst>
            </p:cNvPr>
            <p:cNvSpPr/>
            <p:nvPr/>
          </p:nvSpPr>
          <p:spPr>
            <a:xfrm>
              <a:off x="4064409" y="4533835"/>
              <a:ext cx="46892" cy="46892"/>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endParaRPr>
            </a:p>
          </p:txBody>
        </p:sp>
      </p:grpSp>
      <p:sp>
        <p:nvSpPr>
          <p:cNvPr id="8" name="Slide Number Placeholder 7">
            <a:extLst>
              <a:ext uri="{FF2B5EF4-FFF2-40B4-BE49-F238E27FC236}">
                <a16:creationId xmlns:a16="http://schemas.microsoft.com/office/drawing/2014/main" id="{5AE8582F-B3DD-29D0-7B4C-998CAA530FAC}"/>
              </a:ext>
            </a:extLst>
          </p:cNvPr>
          <p:cNvSpPr>
            <a:spLocks noGrp="1"/>
          </p:cNvSpPr>
          <p:nvPr>
            <p:ph type="sldNum" sz="quarter" idx="12"/>
          </p:nvPr>
        </p:nvSpPr>
        <p:spPr/>
        <p:txBody>
          <a:bodyPr/>
          <a:lstStyle/>
          <a:p>
            <a:fld id="{CDBA9528-BCFE-1E43-A37D-912FF3C527A6}" type="slidenum">
              <a:rPr lang="en-US" smtClean="0"/>
              <a:pPr/>
              <a:t>35</a:t>
            </a:fld>
            <a:endParaRPr lang="en-US" dirty="0"/>
          </a:p>
        </p:txBody>
      </p:sp>
    </p:spTree>
    <p:custDataLst>
      <p:tags r:id="rId1"/>
    </p:custDataLst>
    <p:extLst>
      <p:ext uri="{BB962C8B-B14F-4D97-AF65-F5344CB8AC3E}">
        <p14:creationId xmlns:p14="http://schemas.microsoft.com/office/powerpoint/2010/main" val="4152186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Content Placeholder 7">
            <a:extLst>
              <a:ext uri="{FF2B5EF4-FFF2-40B4-BE49-F238E27FC236}">
                <a16:creationId xmlns:a16="http://schemas.microsoft.com/office/drawing/2014/main" id="{326747FD-D456-A54D-98E9-7521E4F3254E}"/>
              </a:ext>
            </a:extLst>
          </p:cNvPr>
          <p:cNvPicPr>
            <a:picLocks noChangeAspect="1"/>
          </p:cNvPicPr>
          <p:nvPr/>
        </p:nvPicPr>
        <p:blipFill rotWithShape="1">
          <a:blip r:embed="rId3"/>
          <a:srcRect r="38680" b="27017"/>
          <a:stretch/>
        </p:blipFill>
        <p:spPr>
          <a:xfrm>
            <a:off x="3680065" y="1387161"/>
            <a:ext cx="3942703" cy="2982016"/>
          </a:xfrm>
          <a:prstGeom prst="rect">
            <a:avLst/>
          </a:prstGeom>
          <a:ln w="38100">
            <a:solidFill>
              <a:schemeClr val="bg1"/>
            </a:solidFill>
            <a:miter lim="800000"/>
          </a:ln>
          <a:effectLst>
            <a:outerShdw blurRad="254000" algn="ctr" rotWithShape="0">
              <a:prstClr val="black">
                <a:alpha val="20000"/>
              </a:prstClr>
            </a:outerShdw>
          </a:effectLst>
        </p:spPr>
      </p:pic>
      <p:sp>
        <p:nvSpPr>
          <p:cNvPr id="2" name="Title 1"/>
          <p:cNvSpPr>
            <a:spLocks noGrp="1"/>
          </p:cNvSpPr>
          <p:nvPr>
            <p:ph type="title"/>
          </p:nvPr>
        </p:nvSpPr>
        <p:spPr>
          <a:xfrm>
            <a:off x="548640" y="310896"/>
            <a:ext cx="6510528" cy="685800"/>
          </a:xfrm>
        </p:spPr>
        <p:txBody>
          <a:bodyPr/>
          <a:lstStyle/>
          <a:p>
            <a:r>
              <a:rPr lang="en-US" dirty="0"/>
              <a:t>CT assessment</a:t>
            </a:r>
          </a:p>
        </p:txBody>
      </p:sp>
      <p:sp>
        <p:nvSpPr>
          <p:cNvPr id="9" name="Content Placeholder 2">
            <a:extLst>
              <a:ext uri="{FF2B5EF4-FFF2-40B4-BE49-F238E27FC236}">
                <a16:creationId xmlns:a16="http://schemas.microsoft.com/office/drawing/2014/main" id="{A2ECB5BC-A925-4444-B605-5ED3005E8B69}"/>
              </a:ext>
            </a:extLst>
          </p:cNvPr>
          <p:cNvSpPr>
            <a:spLocks noGrp="1"/>
          </p:cNvSpPr>
          <p:nvPr>
            <p:ph idx="1"/>
          </p:nvPr>
        </p:nvSpPr>
        <p:spPr>
          <a:xfrm>
            <a:off x="549275" y="1388029"/>
            <a:ext cx="2634500" cy="2136008"/>
          </a:xfrm>
        </p:spPr>
        <p:txBody>
          <a:bodyPr vert="horz" lIns="0" tIns="0" rIns="0" bIns="0" rtlCol="0" anchor="t">
            <a:normAutofit/>
          </a:bodyPr>
          <a:lstStyle/>
          <a:p>
            <a:pPr marL="0" indent="0">
              <a:buNone/>
            </a:pPr>
            <a:r>
              <a:rPr lang="en-US" b="1" dirty="0"/>
              <a:t>Landing zone length</a:t>
            </a:r>
          </a:p>
          <a:p>
            <a:pPr marL="172720" indent="-172720"/>
            <a:r>
              <a:rPr lang="en-US" sz="1200" dirty="0"/>
              <a:t>Distance from the </a:t>
            </a:r>
            <a:r>
              <a:rPr lang="en-US" sz="1200" b="1" dirty="0"/>
              <a:t>annular plane</a:t>
            </a:r>
            <a:r>
              <a:rPr lang="en-US" sz="1200" dirty="0"/>
              <a:t> to beginning of the </a:t>
            </a:r>
            <a:r>
              <a:rPr lang="en-US" sz="1200" b="1" dirty="0"/>
              <a:t>bifurcation</a:t>
            </a:r>
            <a:r>
              <a:rPr lang="en-US" sz="1200" dirty="0"/>
              <a:t> along the centerline</a:t>
            </a:r>
            <a:endParaRPr lang="en-US" sz="1200" dirty="0">
              <a:cs typeface="Arial"/>
            </a:endParaRPr>
          </a:p>
          <a:p>
            <a:pPr marL="172720" indent="-172720"/>
            <a:r>
              <a:rPr lang="en-US" sz="1200" dirty="0"/>
              <a:t>Most post-processing platforms with centerline function display distance between the ‘slider’ positions</a:t>
            </a:r>
            <a:endParaRPr lang="en-US" sz="1200" dirty="0">
              <a:cs typeface="Arial"/>
            </a:endParaRPr>
          </a:p>
          <a:p>
            <a:pPr marL="172720" indent="-172720"/>
            <a:endParaRPr lang="en-US" dirty="0">
              <a:cs typeface="Arial"/>
            </a:endParaRPr>
          </a:p>
        </p:txBody>
      </p:sp>
      <p:sp>
        <p:nvSpPr>
          <p:cNvPr id="7" name="Footer Placeholder 6">
            <a:extLst>
              <a:ext uri="{FF2B5EF4-FFF2-40B4-BE49-F238E27FC236}">
                <a16:creationId xmlns:a16="http://schemas.microsoft.com/office/drawing/2014/main" id="{85B51B2E-EED4-724F-A109-4D232B1CEB3D}"/>
              </a:ext>
            </a:extLst>
          </p:cNvPr>
          <p:cNvSpPr>
            <a:spLocks noGrp="1"/>
          </p:cNvSpPr>
          <p:nvPr>
            <p:ph type="ftr" sz="quarter" idx="11"/>
          </p:nvPr>
        </p:nvSpPr>
        <p:spPr>
          <a:xfrm>
            <a:off x="3950208" y="4965192"/>
            <a:ext cx="3108960" cy="182880"/>
          </a:xfrm>
        </p:spPr>
        <p:txBody>
          <a:bodyPr/>
          <a:lstStyle/>
          <a:p>
            <a:r>
              <a:rPr lang="en-US"/>
              <a:t>DOC-0555472 Rev B</a:t>
            </a:r>
            <a:endParaRPr lang="en-US" dirty="0"/>
          </a:p>
        </p:txBody>
      </p:sp>
      <p:grpSp>
        <p:nvGrpSpPr>
          <p:cNvPr id="11" name="Group 10">
            <a:extLst>
              <a:ext uri="{FF2B5EF4-FFF2-40B4-BE49-F238E27FC236}">
                <a16:creationId xmlns:a16="http://schemas.microsoft.com/office/drawing/2014/main" id="{DAF38A7F-E4A1-9F41-9C87-984618FDBA78}"/>
              </a:ext>
            </a:extLst>
          </p:cNvPr>
          <p:cNvGrpSpPr/>
          <p:nvPr/>
        </p:nvGrpSpPr>
        <p:grpSpPr>
          <a:xfrm>
            <a:off x="3747399" y="4497197"/>
            <a:ext cx="1302073" cy="238363"/>
            <a:chOff x="4055031" y="4438100"/>
            <a:chExt cx="1302073" cy="238363"/>
          </a:xfrm>
        </p:grpSpPr>
        <p:sp>
          <p:nvSpPr>
            <p:cNvPr id="12" name="TextBox 11">
              <a:extLst>
                <a:ext uri="{FF2B5EF4-FFF2-40B4-BE49-F238E27FC236}">
                  <a16:creationId xmlns:a16="http://schemas.microsoft.com/office/drawing/2014/main" id="{2D36F4B6-3DFB-FC4A-A43B-E3182BED188B}"/>
                </a:ext>
              </a:extLst>
            </p:cNvPr>
            <p:cNvSpPr txBox="1"/>
            <p:nvPr/>
          </p:nvSpPr>
          <p:spPr>
            <a:xfrm>
              <a:off x="4055031" y="4438100"/>
              <a:ext cx="1302073" cy="238363"/>
            </a:xfrm>
            <a:prstGeom prst="roundRect">
              <a:avLst/>
            </a:prstGeom>
            <a:noFill/>
          </p:spPr>
          <p:txBody>
            <a:bodyPr wrap="square" rtlCol="0">
              <a:spAutoFit/>
            </a:bodyPr>
            <a:lstStyle/>
            <a:p>
              <a:r>
                <a:rPr lang="en-US" sz="800" dirty="0">
                  <a:solidFill>
                    <a:schemeClr val="accent6"/>
                  </a:solidFill>
                </a:rPr>
                <a:t>Annular level</a:t>
              </a:r>
            </a:p>
          </p:txBody>
        </p:sp>
        <p:sp>
          <p:nvSpPr>
            <p:cNvPr id="13" name="Rounded Rectangle 12">
              <a:extLst>
                <a:ext uri="{FF2B5EF4-FFF2-40B4-BE49-F238E27FC236}">
                  <a16:creationId xmlns:a16="http://schemas.microsoft.com/office/drawing/2014/main" id="{5F86A535-9D9C-4547-A068-C520E45A8F0B}"/>
                </a:ext>
              </a:extLst>
            </p:cNvPr>
            <p:cNvSpPr/>
            <p:nvPr/>
          </p:nvSpPr>
          <p:spPr>
            <a:xfrm>
              <a:off x="4064409" y="4533835"/>
              <a:ext cx="46892" cy="46892"/>
            </a:xfrm>
            <a:prstGeom prst="round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6"/>
                </a:solidFill>
              </a:endParaRPr>
            </a:p>
          </p:txBody>
        </p:sp>
      </p:grpSp>
      <p:grpSp>
        <p:nvGrpSpPr>
          <p:cNvPr id="14" name="Group 13">
            <a:extLst>
              <a:ext uri="{FF2B5EF4-FFF2-40B4-BE49-F238E27FC236}">
                <a16:creationId xmlns:a16="http://schemas.microsoft.com/office/drawing/2014/main" id="{A57418EA-56C1-5641-8EEA-16E4E6DA01A9}"/>
              </a:ext>
            </a:extLst>
          </p:cNvPr>
          <p:cNvGrpSpPr/>
          <p:nvPr/>
        </p:nvGrpSpPr>
        <p:grpSpPr>
          <a:xfrm>
            <a:off x="4959663" y="4497197"/>
            <a:ext cx="1302073" cy="238363"/>
            <a:chOff x="4055031" y="4438100"/>
            <a:chExt cx="1302073" cy="238363"/>
          </a:xfrm>
        </p:grpSpPr>
        <p:sp>
          <p:nvSpPr>
            <p:cNvPr id="15" name="TextBox 14">
              <a:extLst>
                <a:ext uri="{FF2B5EF4-FFF2-40B4-BE49-F238E27FC236}">
                  <a16:creationId xmlns:a16="http://schemas.microsoft.com/office/drawing/2014/main" id="{30F43D2E-E0CB-9841-BB50-CC757DF8B318}"/>
                </a:ext>
              </a:extLst>
            </p:cNvPr>
            <p:cNvSpPr txBox="1"/>
            <p:nvPr/>
          </p:nvSpPr>
          <p:spPr>
            <a:xfrm>
              <a:off x="4055031" y="4438100"/>
              <a:ext cx="1302073" cy="238363"/>
            </a:xfrm>
            <a:prstGeom prst="roundRect">
              <a:avLst/>
            </a:prstGeom>
            <a:noFill/>
          </p:spPr>
          <p:txBody>
            <a:bodyPr wrap="square" rtlCol="0">
              <a:spAutoFit/>
            </a:bodyPr>
            <a:lstStyle/>
            <a:p>
              <a:r>
                <a:rPr lang="en-US" sz="800" dirty="0">
                  <a:solidFill>
                    <a:schemeClr val="accent6"/>
                  </a:solidFill>
                </a:rPr>
                <a:t>Bifurcation level</a:t>
              </a:r>
            </a:p>
          </p:txBody>
        </p:sp>
        <p:sp>
          <p:nvSpPr>
            <p:cNvPr id="16" name="Rounded Rectangle 15">
              <a:extLst>
                <a:ext uri="{FF2B5EF4-FFF2-40B4-BE49-F238E27FC236}">
                  <a16:creationId xmlns:a16="http://schemas.microsoft.com/office/drawing/2014/main" id="{48441D7E-E67B-934C-981F-32F843CF991A}"/>
                </a:ext>
              </a:extLst>
            </p:cNvPr>
            <p:cNvSpPr/>
            <p:nvPr/>
          </p:nvSpPr>
          <p:spPr>
            <a:xfrm>
              <a:off x="4064409" y="4533835"/>
              <a:ext cx="46892" cy="46892"/>
            </a:xfrm>
            <a:prstGeom prst="round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6"/>
                </a:solidFill>
              </a:endParaRPr>
            </a:p>
          </p:txBody>
        </p:sp>
      </p:grpSp>
      <p:sp>
        <p:nvSpPr>
          <p:cNvPr id="8" name="Slide Number Placeholder 7">
            <a:extLst>
              <a:ext uri="{FF2B5EF4-FFF2-40B4-BE49-F238E27FC236}">
                <a16:creationId xmlns:a16="http://schemas.microsoft.com/office/drawing/2014/main" id="{B6F59605-75E0-C37C-5AA5-1B27D35FF62F}"/>
              </a:ext>
            </a:extLst>
          </p:cNvPr>
          <p:cNvSpPr>
            <a:spLocks noGrp="1"/>
          </p:cNvSpPr>
          <p:nvPr>
            <p:ph type="sldNum" sz="quarter" idx="12"/>
          </p:nvPr>
        </p:nvSpPr>
        <p:spPr/>
        <p:txBody>
          <a:bodyPr/>
          <a:lstStyle/>
          <a:p>
            <a:fld id="{CDBA9528-BCFE-1E43-A37D-912FF3C527A6}" type="slidenum">
              <a:rPr lang="en-US" smtClean="0"/>
              <a:pPr/>
              <a:t>36</a:t>
            </a:fld>
            <a:endParaRPr lang="en-US" dirty="0"/>
          </a:p>
        </p:txBody>
      </p:sp>
    </p:spTree>
    <p:custDataLst>
      <p:tags r:id="rId1"/>
    </p:custDataLst>
    <p:extLst>
      <p:ext uri="{BB962C8B-B14F-4D97-AF65-F5344CB8AC3E}">
        <p14:creationId xmlns:p14="http://schemas.microsoft.com/office/powerpoint/2010/main" val="1968517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10896"/>
            <a:ext cx="6510528" cy="685800"/>
          </a:xfrm>
        </p:spPr>
        <p:txBody>
          <a:bodyPr/>
          <a:lstStyle/>
          <a:p>
            <a:r>
              <a:rPr lang="en-US" dirty="0"/>
              <a:t>CT assessment</a:t>
            </a:r>
          </a:p>
        </p:txBody>
      </p:sp>
      <p:sp>
        <p:nvSpPr>
          <p:cNvPr id="9" name="Content Placeholder 2">
            <a:extLst>
              <a:ext uri="{FF2B5EF4-FFF2-40B4-BE49-F238E27FC236}">
                <a16:creationId xmlns:a16="http://schemas.microsoft.com/office/drawing/2014/main" id="{587E08BB-FD0B-2D46-A55C-913C005DE2A2}"/>
              </a:ext>
            </a:extLst>
          </p:cNvPr>
          <p:cNvSpPr>
            <a:spLocks noGrp="1"/>
          </p:cNvSpPr>
          <p:nvPr>
            <p:ph idx="1"/>
          </p:nvPr>
        </p:nvSpPr>
        <p:spPr>
          <a:xfrm>
            <a:off x="549275" y="1388028"/>
            <a:ext cx="2870933" cy="2033265"/>
          </a:xfrm>
        </p:spPr>
        <p:txBody>
          <a:bodyPr>
            <a:normAutofit/>
          </a:bodyPr>
          <a:lstStyle/>
          <a:p>
            <a:pPr marL="0" indent="0">
              <a:buNone/>
            </a:pPr>
            <a:r>
              <a:rPr lang="en-US" b="1" dirty="0"/>
              <a:t>Distance to ridge of bifurcation</a:t>
            </a:r>
          </a:p>
          <a:p>
            <a:r>
              <a:rPr lang="en-US" sz="1200" dirty="0"/>
              <a:t>The distance from the beginning of the bifurcation to the ridge is important to estimate how far the stent struts may extend into the bifurcation</a:t>
            </a:r>
          </a:p>
          <a:p>
            <a:r>
              <a:rPr lang="en-US" sz="1200" dirty="0"/>
              <a:t>Measure from beginning of bifurcation to ridge of bifurcation along centerline</a:t>
            </a:r>
          </a:p>
          <a:p>
            <a:endParaRPr lang="en-US" dirty="0"/>
          </a:p>
        </p:txBody>
      </p:sp>
      <p:sp>
        <p:nvSpPr>
          <p:cNvPr id="7" name="Footer Placeholder 6">
            <a:extLst>
              <a:ext uri="{FF2B5EF4-FFF2-40B4-BE49-F238E27FC236}">
                <a16:creationId xmlns:a16="http://schemas.microsoft.com/office/drawing/2014/main" id="{7561B6A3-37E1-0049-A3EA-446BF8710669}"/>
              </a:ext>
            </a:extLst>
          </p:cNvPr>
          <p:cNvSpPr>
            <a:spLocks noGrp="1"/>
          </p:cNvSpPr>
          <p:nvPr>
            <p:ph type="ftr" sz="quarter" idx="11"/>
          </p:nvPr>
        </p:nvSpPr>
        <p:spPr>
          <a:xfrm>
            <a:off x="3950208" y="4965192"/>
            <a:ext cx="3108960" cy="182880"/>
          </a:xfrm>
        </p:spPr>
        <p:txBody>
          <a:bodyPr/>
          <a:lstStyle/>
          <a:p>
            <a:r>
              <a:rPr lang="en-US"/>
              <a:t>DOC-0555472 Rev B</a:t>
            </a:r>
            <a:endParaRPr lang="en-US" dirty="0"/>
          </a:p>
        </p:txBody>
      </p:sp>
      <p:pic>
        <p:nvPicPr>
          <p:cNvPr id="10" name="Content Placeholder 5">
            <a:extLst>
              <a:ext uri="{FF2B5EF4-FFF2-40B4-BE49-F238E27FC236}">
                <a16:creationId xmlns:a16="http://schemas.microsoft.com/office/drawing/2014/main" id="{540BF8E3-174F-2E43-AB85-5A2C572A96E8}"/>
              </a:ext>
            </a:extLst>
          </p:cNvPr>
          <p:cNvPicPr>
            <a:picLocks noChangeAspect="1"/>
          </p:cNvPicPr>
          <p:nvPr/>
        </p:nvPicPr>
        <p:blipFill rotWithShape="1">
          <a:blip r:embed="rId3"/>
          <a:srcRect r="6119"/>
          <a:stretch/>
        </p:blipFill>
        <p:spPr>
          <a:xfrm>
            <a:off x="4572000" y="1317252"/>
            <a:ext cx="2542337" cy="3204621"/>
          </a:xfrm>
          <a:prstGeom prst="rect">
            <a:avLst/>
          </a:prstGeom>
          <a:ln w="38100">
            <a:solidFill>
              <a:schemeClr val="bg1"/>
            </a:solidFill>
            <a:miter lim="800000"/>
          </a:ln>
          <a:effectLst>
            <a:outerShdw blurRad="254000" algn="ctr" rotWithShape="0">
              <a:prstClr val="black">
                <a:alpha val="20000"/>
              </a:prstClr>
            </a:outerShdw>
          </a:effectLst>
        </p:spPr>
      </p:pic>
      <p:grpSp>
        <p:nvGrpSpPr>
          <p:cNvPr id="11" name="Group 10">
            <a:extLst>
              <a:ext uri="{FF2B5EF4-FFF2-40B4-BE49-F238E27FC236}">
                <a16:creationId xmlns:a16="http://schemas.microsoft.com/office/drawing/2014/main" id="{AA032FAF-D472-FC42-8282-CBDC7BCFE534}"/>
              </a:ext>
            </a:extLst>
          </p:cNvPr>
          <p:cNvGrpSpPr/>
          <p:nvPr/>
        </p:nvGrpSpPr>
        <p:grpSpPr>
          <a:xfrm>
            <a:off x="4527080" y="4599534"/>
            <a:ext cx="1302073" cy="238363"/>
            <a:chOff x="4055031" y="4438100"/>
            <a:chExt cx="1302073" cy="238363"/>
          </a:xfrm>
        </p:grpSpPr>
        <p:sp>
          <p:nvSpPr>
            <p:cNvPr id="12" name="TextBox 11">
              <a:extLst>
                <a:ext uri="{FF2B5EF4-FFF2-40B4-BE49-F238E27FC236}">
                  <a16:creationId xmlns:a16="http://schemas.microsoft.com/office/drawing/2014/main" id="{A32A35E1-FF2E-BB4F-A900-43E2D59AC2F1}"/>
                </a:ext>
              </a:extLst>
            </p:cNvPr>
            <p:cNvSpPr txBox="1"/>
            <p:nvPr/>
          </p:nvSpPr>
          <p:spPr>
            <a:xfrm>
              <a:off x="4055031" y="4438100"/>
              <a:ext cx="1302073" cy="238363"/>
            </a:xfrm>
            <a:prstGeom prst="roundRect">
              <a:avLst/>
            </a:prstGeom>
            <a:noFill/>
          </p:spPr>
          <p:txBody>
            <a:bodyPr wrap="square" rtlCol="0">
              <a:spAutoFit/>
            </a:bodyPr>
            <a:lstStyle/>
            <a:p>
              <a:r>
                <a:rPr lang="en-US" sz="800" dirty="0">
                  <a:solidFill>
                    <a:schemeClr val="accent6"/>
                  </a:solidFill>
                </a:rPr>
                <a:t>Annular level</a:t>
              </a:r>
            </a:p>
          </p:txBody>
        </p:sp>
        <p:sp>
          <p:nvSpPr>
            <p:cNvPr id="13" name="Rounded Rectangle 12">
              <a:extLst>
                <a:ext uri="{FF2B5EF4-FFF2-40B4-BE49-F238E27FC236}">
                  <a16:creationId xmlns:a16="http://schemas.microsoft.com/office/drawing/2014/main" id="{197CA718-AD1E-6C47-A2B9-231B128AE7B9}"/>
                </a:ext>
              </a:extLst>
            </p:cNvPr>
            <p:cNvSpPr/>
            <p:nvPr/>
          </p:nvSpPr>
          <p:spPr>
            <a:xfrm>
              <a:off x="4064409" y="4533835"/>
              <a:ext cx="46892" cy="46892"/>
            </a:xfrm>
            <a:prstGeom prst="round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6"/>
                </a:solidFill>
              </a:endParaRPr>
            </a:p>
          </p:txBody>
        </p:sp>
      </p:grpSp>
      <p:grpSp>
        <p:nvGrpSpPr>
          <p:cNvPr id="14" name="Group 13">
            <a:extLst>
              <a:ext uri="{FF2B5EF4-FFF2-40B4-BE49-F238E27FC236}">
                <a16:creationId xmlns:a16="http://schemas.microsoft.com/office/drawing/2014/main" id="{CC371604-C023-E74F-A176-CE0245813CD3}"/>
              </a:ext>
            </a:extLst>
          </p:cNvPr>
          <p:cNvGrpSpPr/>
          <p:nvPr/>
        </p:nvGrpSpPr>
        <p:grpSpPr>
          <a:xfrm>
            <a:off x="5381897" y="4599534"/>
            <a:ext cx="1302073" cy="238363"/>
            <a:chOff x="4055031" y="4438100"/>
            <a:chExt cx="1302073" cy="238363"/>
          </a:xfrm>
        </p:grpSpPr>
        <p:sp>
          <p:nvSpPr>
            <p:cNvPr id="15" name="TextBox 14">
              <a:extLst>
                <a:ext uri="{FF2B5EF4-FFF2-40B4-BE49-F238E27FC236}">
                  <a16:creationId xmlns:a16="http://schemas.microsoft.com/office/drawing/2014/main" id="{06AD397A-F555-464A-B797-9553087B4656}"/>
                </a:ext>
              </a:extLst>
            </p:cNvPr>
            <p:cNvSpPr txBox="1"/>
            <p:nvPr/>
          </p:nvSpPr>
          <p:spPr>
            <a:xfrm>
              <a:off x="4055031" y="4438100"/>
              <a:ext cx="1302073" cy="238363"/>
            </a:xfrm>
            <a:prstGeom prst="roundRect">
              <a:avLst/>
            </a:prstGeom>
            <a:noFill/>
          </p:spPr>
          <p:txBody>
            <a:bodyPr wrap="square" rtlCol="0">
              <a:spAutoFit/>
            </a:bodyPr>
            <a:lstStyle/>
            <a:p>
              <a:r>
                <a:rPr lang="en-US" sz="800" dirty="0">
                  <a:solidFill>
                    <a:schemeClr val="accent6"/>
                  </a:solidFill>
                </a:rPr>
                <a:t>Bifurcation level</a:t>
              </a:r>
            </a:p>
          </p:txBody>
        </p:sp>
        <p:sp>
          <p:nvSpPr>
            <p:cNvPr id="16" name="Rounded Rectangle 15">
              <a:extLst>
                <a:ext uri="{FF2B5EF4-FFF2-40B4-BE49-F238E27FC236}">
                  <a16:creationId xmlns:a16="http://schemas.microsoft.com/office/drawing/2014/main" id="{BB8EDF11-D199-3E47-A2A7-110D8F1B06FB}"/>
                </a:ext>
              </a:extLst>
            </p:cNvPr>
            <p:cNvSpPr/>
            <p:nvPr/>
          </p:nvSpPr>
          <p:spPr>
            <a:xfrm>
              <a:off x="4064409" y="4533835"/>
              <a:ext cx="46892" cy="46892"/>
            </a:xfrm>
            <a:prstGeom prst="round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6"/>
                </a:solidFill>
              </a:endParaRPr>
            </a:p>
          </p:txBody>
        </p:sp>
      </p:grpSp>
      <p:sp>
        <p:nvSpPr>
          <p:cNvPr id="19" name="Slide Number Placeholder 18">
            <a:extLst>
              <a:ext uri="{FF2B5EF4-FFF2-40B4-BE49-F238E27FC236}">
                <a16:creationId xmlns:a16="http://schemas.microsoft.com/office/drawing/2014/main" id="{7E410302-FF7E-47D7-A716-2F3F84EC44AE}"/>
              </a:ext>
            </a:extLst>
          </p:cNvPr>
          <p:cNvSpPr>
            <a:spLocks noGrp="1"/>
          </p:cNvSpPr>
          <p:nvPr>
            <p:ph type="sldNum" sz="quarter" idx="12"/>
          </p:nvPr>
        </p:nvSpPr>
        <p:spPr/>
        <p:txBody>
          <a:bodyPr/>
          <a:lstStyle/>
          <a:p>
            <a:fld id="{CDBA9528-BCFE-1E43-A37D-912FF3C527A6}" type="slidenum">
              <a:rPr lang="en-US" smtClean="0"/>
              <a:pPr/>
              <a:t>37</a:t>
            </a:fld>
            <a:endParaRPr lang="en-US" dirty="0"/>
          </a:p>
        </p:txBody>
      </p:sp>
    </p:spTree>
    <p:custDataLst>
      <p:tags r:id="rId1"/>
    </p:custDataLst>
    <p:extLst>
      <p:ext uri="{BB962C8B-B14F-4D97-AF65-F5344CB8AC3E}">
        <p14:creationId xmlns:p14="http://schemas.microsoft.com/office/powerpoint/2010/main" val="1112403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10896"/>
            <a:ext cx="6510528" cy="685800"/>
          </a:xfrm>
        </p:spPr>
        <p:txBody>
          <a:bodyPr/>
          <a:lstStyle/>
          <a:p>
            <a:r>
              <a:rPr lang="en-US" dirty="0"/>
              <a:t>CT assessment</a:t>
            </a:r>
          </a:p>
        </p:txBody>
      </p:sp>
      <p:sp>
        <p:nvSpPr>
          <p:cNvPr id="10" name="Content Placeholder 2">
            <a:extLst>
              <a:ext uri="{FF2B5EF4-FFF2-40B4-BE49-F238E27FC236}">
                <a16:creationId xmlns:a16="http://schemas.microsoft.com/office/drawing/2014/main" id="{1CA8643B-10DC-9843-9416-759A1278E493}"/>
              </a:ext>
            </a:extLst>
          </p:cNvPr>
          <p:cNvSpPr>
            <a:spLocks noGrp="1"/>
          </p:cNvSpPr>
          <p:nvPr>
            <p:ph idx="1"/>
          </p:nvPr>
        </p:nvSpPr>
        <p:spPr>
          <a:xfrm>
            <a:off x="549275" y="1388028"/>
            <a:ext cx="3688617" cy="3225067"/>
          </a:xfrm>
        </p:spPr>
        <p:txBody>
          <a:bodyPr>
            <a:noAutofit/>
          </a:bodyPr>
          <a:lstStyle/>
          <a:p>
            <a:pPr marL="0" indent="0">
              <a:buNone/>
            </a:pPr>
            <a:r>
              <a:rPr lang="en-US" b="1" dirty="0"/>
              <a:t>RVOT contractility</a:t>
            </a:r>
          </a:p>
          <a:p>
            <a:r>
              <a:rPr lang="en-US" sz="1200" dirty="0"/>
              <a:t>Can be assessed using cine review of multiphasic data sets </a:t>
            </a:r>
          </a:p>
          <a:p>
            <a:r>
              <a:rPr lang="en-US" sz="1200" dirty="0"/>
              <a:t>Contractile RVOT</a:t>
            </a:r>
          </a:p>
          <a:p>
            <a:pPr lvl="1"/>
            <a:r>
              <a:rPr lang="en-US" sz="1100" dirty="0"/>
              <a:t>Muscular tissue contracts in systole and relaxes </a:t>
            </a:r>
            <a:br>
              <a:rPr lang="en-US" sz="1100" dirty="0"/>
            </a:br>
            <a:r>
              <a:rPr lang="en-US" sz="1100" dirty="0"/>
              <a:t>in diastole</a:t>
            </a:r>
          </a:p>
          <a:p>
            <a:pPr lvl="1"/>
            <a:r>
              <a:rPr lang="en-US" sz="1100" dirty="0"/>
              <a:t>Results in larger RVOT cross-sectional dimensions </a:t>
            </a:r>
            <a:br>
              <a:rPr lang="en-US" sz="1100" dirty="0"/>
            </a:br>
            <a:r>
              <a:rPr lang="en-US" sz="1100" dirty="0"/>
              <a:t>in diastole compared to systole</a:t>
            </a:r>
          </a:p>
          <a:p>
            <a:r>
              <a:rPr lang="en-US" sz="1200" dirty="0"/>
              <a:t>Non-contractile RVOT</a:t>
            </a:r>
          </a:p>
          <a:p>
            <a:pPr lvl="1"/>
            <a:r>
              <a:rPr lang="en-US" sz="1100" dirty="0"/>
              <a:t>Absence of myocardial tissue (e.g., due to trans-annular patch) may result in lack of diameter change or outward bulging of scar tissue/patch in systole</a:t>
            </a:r>
          </a:p>
          <a:p>
            <a:pPr lvl="1"/>
            <a:r>
              <a:rPr lang="en-US" sz="1100" dirty="0"/>
              <a:t>Can result in larger RVOT cross-sectional dimensions in systole compared to diastole</a:t>
            </a:r>
          </a:p>
          <a:p>
            <a:endParaRPr lang="en-US" dirty="0"/>
          </a:p>
        </p:txBody>
      </p:sp>
      <p:sp>
        <p:nvSpPr>
          <p:cNvPr id="8" name="Footer Placeholder 7">
            <a:extLst>
              <a:ext uri="{FF2B5EF4-FFF2-40B4-BE49-F238E27FC236}">
                <a16:creationId xmlns:a16="http://schemas.microsoft.com/office/drawing/2014/main" id="{43622CE4-9B26-A743-85F4-B53712D218DA}"/>
              </a:ext>
            </a:extLst>
          </p:cNvPr>
          <p:cNvSpPr>
            <a:spLocks noGrp="1"/>
          </p:cNvSpPr>
          <p:nvPr>
            <p:ph type="ftr" sz="quarter" idx="11"/>
          </p:nvPr>
        </p:nvSpPr>
        <p:spPr>
          <a:xfrm>
            <a:off x="3950208" y="4965192"/>
            <a:ext cx="3108960" cy="182880"/>
          </a:xfrm>
        </p:spPr>
        <p:txBody>
          <a:bodyPr/>
          <a:lstStyle/>
          <a:p>
            <a:r>
              <a:rPr lang="en-US"/>
              <a:t>DOC-0555472 Rev B</a:t>
            </a:r>
            <a:endParaRPr lang="en-US" dirty="0"/>
          </a:p>
        </p:txBody>
      </p:sp>
      <p:pic>
        <p:nvPicPr>
          <p:cNvPr id="11" name="Picture 10">
            <a:extLst>
              <a:ext uri="{FF2B5EF4-FFF2-40B4-BE49-F238E27FC236}">
                <a16:creationId xmlns:a16="http://schemas.microsoft.com/office/drawing/2014/main" id="{980CD6F3-702C-A346-8315-BF8908B358DC}"/>
              </a:ext>
            </a:extLst>
          </p:cNvPr>
          <p:cNvPicPr>
            <a:picLocks noChangeAspect="1"/>
          </p:cNvPicPr>
          <p:nvPr/>
        </p:nvPicPr>
        <p:blipFill>
          <a:blip r:embed="rId3"/>
          <a:stretch>
            <a:fillRect/>
          </a:stretch>
        </p:blipFill>
        <p:spPr>
          <a:xfrm>
            <a:off x="4912369" y="1337053"/>
            <a:ext cx="2561091" cy="1406673"/>
          </a:xfrm>
          <a:prstGeom prst="rect">
            <a:avLst/>
          </a:prstGeom>
          <a:ln w="38100">
            <a:solidFill>
              <a:schemeClr val="bg1"/>
            </a:solidFill>
            <a:miter lim="800000"/>
          </a:ln>
          <a:effectLst>
            <a:outerShdw blurRad="254000" algn="ctr" rotWithShape="0">
              <a:prstClr val="black">
                <a:alpha val="20000"/>
              </a:prstClr>
            </a:outerShdw>
          </a:effectLst>
        </p:spPr>
      </p:pic>
      <p:pic>
        <p:nvPicPr>
          <p:cNvPr id="12" name="Picture 11">
            <a:extLst>
              <a:ext uri="{FF2B5EF4-FFF2-40B4-BE49-F238E27FC236}">
                <a16:creationId xmlns:a16="http://schemas.microsoft.com/office/drawing/2014/main" id="{E0E9D39B-5177-6D48-B0EE-75C2BBD8E1A0}"/>
              </a:ext>
            </a:extLst>
          </p:cNvPr>
          <p:cNvPicPr>
            <a:picLocks noChangeAspect="1"/>
          </p:cNvPicPr>
          <p:nvPr/>
        </p:nvPicPr>
        <p:blipFill>
          <a:blip r:embed="rId4"/>
          <a:stretch>
            <a:fillRect/>
          </a:stretch>
        </p:blipFill>
        <p:spPr>
          <a:xfrm>
            <a:off x="4912368" y="2975004"/>
            <a:ext cx="2561091" cy="1705993"/>
          </a:xfrm>
          <a:prstGeom prst="rect">
            <a:avLst/>
          </a:prstGeom>
          <a:ln w="38100">
            <a:solidFill>
              <a:schemeClr val="bg1"/>
            </a:solidFill>
            <a:miter lim="800000"/>
          </a:ln>
          <a:effectLst>
            <a:outerShdw blurRad="254000" algn="ctr" rotWithShape="0">
              <a:prstClr val="black">
                <a:alpha val="20000"/>
              </a:prstClr>
            </a:outerShdw>
          </a:effectLst>
        </p:spPr>
      </p:pic>
      <p:sp>
        <p:nvSpPr>
          <p:cNvPr id="7" name="Slide Number Placeholder 6">
            <a:extLst>
              <a:ext uri="{FF2B5EF4-FFF2-40B4-BE49-F238E27FC236}">
                <a16:creationId xmlns:a16="http://schemas.microsoft.com/office/drawing/2014/main" id="{95601A93-3654-8C8A-F89F-BCFD799C89FE}"/>
              </a:ext>
            </a:extLst>
          </p:cNvPr>
          <p:cNvSpPr>
            <a:spLocks noGrp="1"/>
          </p:cNvSpPr>
          <p:nvPr>
            <p:ph type="sldNum" sz="quarter" idx="12"/>
          </p:nvPr>
        </p:nvSpPr>
        <p:spPr/>
        <p:txBody>
          <a:bodyPr/>
          <a:lstStyle/>
          <a:p>
            <a:fld id="{CDBA9528-BCFE-1E43-A37D-912FF3C527A6}" type="slidenum">
              <a:rPr lang="en-US" smtClean="0"/>
              <a:pPr/>
              <a:t>38</a:t>
            </a:fld>
            <a:endParaRPr lang="en-US" dirty="0"/>
          </a:p>
        </p:txBody>
      </p:sp>
    </p:spTree>
    <p:custDataLst>
      <p:tags r:id="rId1"/>
    </p:custDataLst>
    <p:extLst>
      <p:ext uri="{BB962C8B-B14F-4D97-AF65-F5344CB8AC3E}">
        <p14:creationId xmlns:p14="http://schemas.microsoft.com/office/powerpoint/2010/main" val="3397057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016EC-6C49-40A1-B8CD-DB41F46FFD45}"/>
              </a:ext>
            </a:extLst>
          </p:cNvPr>
          <p:cNvSpPr>
            <a:spLocks noGrp="1"/>
          </p:cNvSpPr>
          <p:nvPr>
            <p:ph type="title"/>
          </p:nvPr>
        </p:nvSpPr>
        <p:spPr>
          <a:xfrm>
            <a:off x="548640" y="310896"/>
            <a:ext cx="6510528" cy="685800"/>
          </a:xfrm>
        </p:spPr>
        <p:txBody>
          <a:bodyPr anchor="ctr">
            <a:normAutofit/>
          </a:bodyPr>
          <a:lstStyle/>
          <a:p>
            <a:r>
              <a:rPr lang="en-US" dirty="0"/>
              <a:t>CT assessment</a:t>
            </a:r>
          </a:p>
        </p:txBody>
      </p:sp>
      <p:sp>
        <p:nvSpPr>
          <p:cNvPr id="9" name="Content Placeholder 2">
            <a:extLst>
              <a:ext uri="{FF2B5EF4-FFF2-40B4-BE49-F238E27FC236}">
                <a16:creationId xmlns:a16="http://schemas.microsoft.com/office/drawing/2014/main" id="{944A1D22-8A66-8E4F-94BF-5F6BE0F35880}"/>
              </a:ext>
            </a:extLst>
          </p:cNvPr>
          <p:cNvSpPr>
            <a:spLocks noGrp="1"/>
          </p:cNvSpPr>
          <p:nvPr>
            <p:ph idx="1"/>
          </p:nvPr>
        </p:nvSpPr>
        <p:spPr>
          <a:xfrm>
            <a:off x="549275" y="1441938"/>
            <a:ext cx="3580936" cy="2924579"/>
          </a:xfrm>
        </p:spPr>
        <p:txBody>
          <a:bodyPr>
            <a:normAutofit/>
          </a:bodyPr>
          <a:lstStyle/>
          <a:p>
            <a:r>
              <a:rPr lang="en-US" sz="1200" dirty="0"/>
              <a:t>Distance from annular plane to first branch PA</a:t>
            </a:r>
          </a:p>
          <a:p>
            <a:r>
              <a:rPr lang="en-US" sz="1200" dirty="0"/>
              <a:t>Distance from first branch PA to ridge of </a:t>
            </a:r>
            <a:br>
              <a:rPr lang="en-US" sz="1200" dirty="0"/>
            </a:br>
            <a:r>
              <a:rPr lang="en-US" sz="1200" dirty="0"/>
              <a:t>MPA bifurcation 	</a:t>
            </a:r>
          </a:p>
          <a:p>
            <a:r>
              <a:rPr lang="en-US" sz="1200" dirty="0"/>
              <a:t>Right PA branch diameter – systole 	</a:t>
            </a:r>
          </a:p>
          <a:p>
            <a:r>
              <a:rPr lang="en-US" sz="1200" dirty="0"/>
              <a:t>Left PA branch diameter – systole 	</a:t>
            </a:r>
          </a:p>
          <a:p>
            <a:r>
              <a:rPr lang="en-US" sz="1200" dirty="0"/>
              <a:t>RVOT/MPA Calcification severity </a:t>
            </a:r>
            <a:br>
              <a:rPr lang="en-US" sz="1200" dirty="0"/>
            </a:br>
            <a:r>
              <a:rPr lang="en-US" sz="1200" dirty="0"/>
              <a:t>(none, non-protruding, protruding)</a:t>
            </a:r>
          </a:p>
          <a:p>
            <a:r>
              <a:rPr lang="en-US" sz="1200" dirty="0"/>
              <a:t>RVOT/MPA Calcification extend </a:t>
            </a:r>
            <a:br>
              <a:rPr lang="en-US" sz="1200" dirty="0"/>
            </a:br>
            <a:r>
              <a:rPr lang="en-US" sz="1200" dirty="0"/>
              <a:t>(focal, horse-shoe, circumferential)</a:t>
            </a:r>
          </a:p>
          <a:p>
            <a:r>
              <a:rPr lang="en-US" sz="1200" dirty="0"/>
              <a:t>Native pulmonic leaflet present</a:t>
            </a:r>
          </a:p>
          <a:p>
            <a:r>
              <a:rPr lang="en-US" sz="1200" dirty="0"/>
              <a:t>Coronary anomaly</a:t>
            </a:r>
          </a:p>
          <a:p>
            <a:r>
              <a:rPr lang="en-US" sz="1200" dirty="0"/>
              <a:t>Coronary artery proximity</a:t>
            </a:r>
          </a:p>
          <a:p>
            <a:endParaRPr lang="en-US" dirty="0"/>
          </a:p>
        </p:txBody>
      </p:sp>
      <p:sp>
        <p:nvSpPr>
          <p:cNvPr id="4" name="Footer Placeholder 3">
            <a:extLst>
              <a:ext uri="{FF2B5EF4-FFF2-40B4-BE49-F238E27FC236}">
                <a16:creationId xmlns:a16="http://schemas.microsoft.com/office/drawing/2014/main" id="{724B5281-DB59-4956-A85B-1159F1B26F61}"/>
              </a:ext>
            </a:extLst>
          </p:cNvPr>
          <p:cNvSpPr>
            <a:spLocks noGrp="1"/>
          </p:cNvSpPr>
          <p:nvPr>
            <p:ph type="ftr" sz="quarter" idx="11"/>
          </p:nvPr>
        </p:nvSpPr>
        <p:spPr>
          <a:xfrm>
            <a:off x="3950208" y="4965192"/>
            <a:ext cx="3108960" cy="182880"/>
          </a:xfrm>
        </p:spPr>
        <p:txBody>
          <a:bodyPr anchor="ctr">
            <a:normAutofit/>
          </a:bodyPr>
          <a:lstStyle/>
          <a:p>
            <a:r>
              <a:rPr lang="en-US"/>
              <a:t>DOC-0555472 Rev B</a:t>
            </a:r>
            <a:endParaRPr lang="en-US" dirty="0"/>
          </a:p>
        </p:txBody>
      </p:sp>
      <p:pic>
        <p:nvPicPr>
          <p:cNvPr id="10" name="Picture 9">
            <a:extLst>
              <a:ext uri="{FF2B5EF4-FFF2-40B4-BE49-F238E27FC236}">
                <a16:creationId xmlns:a16="http://schemas.microsoft.com/office/drawing/2014/main" id="{4109F67A-0ADB-3348-9AE4-1DD806EA10A1}"/>
              </a:ext>
            </a:extLst>
          </p:cNvPr>
          <p:cNvPicPr>
            <a:picLocks noChangeAspect="1"/>
          </p:cNvPicPr>
          <p:nvPr/>
        </p:nvPicPr>
        <p:blipFill>
          <a:blip r:embed="rId3"/>
          <a:stretch>
            <a:fillRect/>
          </a:stretch>
        </p:blipFill>
        <p:spPr>
          <a:xfrm>
            <a:off x="4354937" y="1227442"/>
            <a:ext cx="3475491" cy="3435997"/>
          </a:xfrm>
          <a:prstGeom prst="rect">
            <a:avLst/>
          </a:prstGeom>
          <a:ln w="38100">
            <a:solidFill>
              <a:schemeClr val="bg1"/>
            </a:solidFill>
            <a:miter lim="800000"/>
          </a:ln>
          <a:effectLst>
            <a:outerShdw blurRad="254000" algn="ctr" rotWithShape="0">
              <a:prstClr val="black">
                <a:alpha val="20000"/>
              </a:prstClr>
            </a:outerShdw>
          </a:effectLst>
        </p:spPr>
      </p:pic>
      <p:sp>
        <p:nvSpPr>
          <p:cNvPr id="8" name="Slide Number Placeholder 7">
            <a:extLst>
              <a:ext uri="{FF2B5EF4-FFF2-40B4-BE49-F238E27FC236}">
                <a16:creationId xmlns:a16="http://schemas.microsoft.com/office/drawing/2014/main" id="{633B8F46-A0EF-F3DA-2FF6-F8F0B91184D6}"/>
              </a:ext>
            </a:extLst>
          </p:cNvPr>
          <p:cNvSpPr>
            <a:spLocks noGrp="1"/>
          </p:cNvSpPr>
          <p:nvPr>
            <p:ph type="sldNum" sz="quarter" idx="12"/>
          </p:nvPr>
        </p:nvSpPr>
        <p:spPr/>
        <p:txBody>
          <a:bodyPr/>
          <a:lstStyle/>
          <a:p>
            <a:fld id="{CDBA9528-BCFE-1E43-A37D-912FF3C527A6}" type="slidenum">
              <a:rPr lang="en-US" smtClean="0"/>
              <a:pPr/>
              <a:t>39</a:t>
            </a:fld>
            <a:endParaRPr lang="en-US" dirty="0"/>
          </a:p>
        </p:txBody>
      </p:sp>
    </p:spTree>
    <p:custDataLst>
      <p:tags r:id="rId1"/>
    </p:custDataLst>
    <p:extLst>
      <p:ext uri="{BB962C8B-B14F-4D97-AF65-F5344CB8AC3E}">
        <p14:creationId xmlns:p14="http://schemas.microsoft.com/office/powerpoint/2010/main" val="697332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1096852"/>
            <a:ext cx="3749040" cy="1600627"/>
          </a:xfrm>
        </p:spPr>
        <p:txBody>
          <a:bodyPr/>
          <a:lstStyle/>
          <a:p>
            <a:r>
              <a:rPr lang="en-US" dirty="0"/>
              <a:t>Procedural animation</a:t>
            </a:r>
          </a:p>
        </p:txBody>
      </p:sp>
    </p:spTree>
    <p:custDataLst>
      <p:tags r:id="rId1"/>
    </p:custDataLst>
    <p:extLst>
      <p:ext uri="{BB962C8B-B14F-4D97-AF65-F5344CB8AC3E}">
        <p14:creationId xmlns:p14="http://schemas.microsoft.com/office/powerpoint/2010/main" val="1706993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10896"/>
            <a:ext cx="6510528" cy="685800"/>
          </a:xfrm>
        </p:spPr>
        <p:txBody>
          <a:bodyPr/>
          <a:lstStyle/>
          <a:p>
            <a:r>
              <a:rPr lang="en-US" dirty="0"/>
              <a:t>Landing zone assessment</a:t>
            </a:r>
          </a:p>
        </p:txBody>
      </p:sp>
      <p:sp>
        <p:nvSpPr>
          <p:cNvPr id="9" name="Content Placeholder 2">
            <a:extLst>
              <a:ext uri="{FF2B5EF4-FFF2-40B4-BE49-F238E27FC236}">
                <a16:creationId xmlns:a16="http://schemas.microsoft.com/office/drawing/2014/main" id="{2F8C6D35-B3EF-0549-845C-83B8ACF95E4D}"/>
              </a:ext>
            </a:extLst>
          </p:cNvPr>
          <p:cNvSpPr>
            <a:spLocks noGrp="1"/>
          </p:cNvSpPr>
          <p:nvPr>
            <p:ph idx="1"/>
          </p:nvPr>
        </p:nvSpPr>
        <p:spPr>
          <a:xfrm>
            <a:off x="549274" y="1371599"/>
            <a:ext cx="5271233" cy="1591409"/>
          </a:xfrm>
        </p:spPr>
        <p:txBody>
          <a:bodyPr>
            <a:normAutofit/>
          </a:bodyPr>
          <a:lstStyle/>
          <a:p>
            <a:r>
              <a:rPr lang="en-US" sz="1200" dirty="0"/>
              <a:t>Ensure the zone where the inflow sealing and the outflow portion of the Alterra lands is within sizing parameters</a:t>
            </a:r>
          </a:p>
          <a:p>
            <a:r>
              <a:rPr lang="en-US" sz="1200" dirty="0"/>
              <a:t>Ensure the ideal location has sufficient length to accommodate the Alterra</a:t>
            </a:r>
          </a:p>
          <a:p>
            <a:pPr lvl="1"/>
            <a:r>
              <a:rPr lang="en-US" sz="1100" dirty="0"/>
              <a:t>≥ 48 mm from contractile tissue to back wall MPA</a:t>
            </a:r>
          </a:p>
          <a:p>
            <a:r>
              <a:rPr lang="en-US" sz="1200" dirty="0"/>
              <a:t>Identify existing structures within RVOT and landing zone (i.e., leaflet remnants, anatomical structures, calcium)</a:t>
            </a:r>
          </a:p>
          <a:p>
            <a:endParaRPr lang="en-US" sz="1200" dirty="0"/>
          </a:p>
          <a:p>
            <a:endParaRPr lang="en-US" sz="1200" dirty="0"/>
          </a:p>
        </p:txBody>
      </p:sp>
      <p:sp>
        <p:nvSpPr>
          <p:cNvPr id="5" name="Footer Placeholder 4"/>
          <p:cNvSpPr>
            <a:spLocks noGrp="1"/>
          </p:cNvSpPr>
          <p:nvPr>
            <p:ph type="ftr" sz="quarter" idx="11"/>
          </p:nvPr>
        </p:nvSpPr>
        <p:spPr>
          <a:xfrm>
            <a:off x="3950208" y="4965192"/>
            <a:ext cx="3108960" cy="182880"/>
          </a:xfrm>
        </p:spPr>
        <p:txBody>
          <a:bodyPr/>
          <a:lstStyle/>
          <a:p>
            <a:r>
              <a:rPr lang="en-US"/>
              <a:t>DOC-0555472 Rev B</a:t>
            </a:r>
            <a:endParaRPr lang="en-US" dirty="0"/>
          </a:p>
        </p:txBody>
      </p:sp>
      <p:sp>
        <p:nvSpPr>
          <p:cNvPr id="11" name="Slide Number Placeholder 10">
            <a:extLst>
              <a:ext uri="{FF2B5EF4-FFF2-40B4-BE49-F238E27FC236}">
                <a16:creationId xmlns:a16="http://schemas.microsoft.com/office/drawing/2014/main" id="{6F68275B-AF93-6AB1-778A-22F52A94C64F}"/>
              </a:ext>
            </a:extLst>
          </p:cNvPr>
          <p:cNvSpPr>
            <a:spLocks noGrp="1"/>
          </p:cNvSpPr>
          <p:nvPr>
            <p:ph type="sldNum" sz="quarter" idx="12"/>
          </p:nvPr>
        </p:nvSpPr>
        <p:spPr>
          <a:xfrm>
            <a:off x="8229198" y="4965192"/>
            <a:ext cx="365760" cy="182880"/>
          </a:xfrm>
        </p:spPr>
        <p:txBody>
          <a:bodyPr/>
          <a:lstStyle/>
          <a:p>
            <a:fld id="{CDBA9528-BCFE-1E43-A37D-912FF3C527A6}" type="slidenum">
              <a:rPr lang="en-US" smtClean="0"/>
              <a:pPr/>
              <a:t>40</a:t>
            </a:fld>
            <a:endParaRPr lang="en-US" dirty="0"/>
          </a:p>
        </p:txBody>
      </p:sp>
      <p:graphicFrame>
        <p:nvGraphicFramePr>
          <p:cNvPr id="10" name="Table 9">
            <a:extLst>
              <a:ext uri="{FF2B5EF4-FFF2-40B4-BE49-F238E27FC236}">
                <a16:creationId xmlns:a16="http://schemas.microsoft.com/office/drawing/2014/main" id="{8DD7FD13-4EB1-2341-B5F7-9515DAF4D90F}"/>
              </a:ext>
            </a:extLst>
          </p:cNvPr>
          <p:cNvGraphicFramePr>
            <a:graphicFrameLocks noGrp="1"/>
          </p:cNvGraphicFramePr>
          <p:nvPr>
            <p:extLst>
              <p:ext uri="{D42A27DB-BD31-4B8C-83A1-F6EECF244321}">
                <p14:modId xmlns:p14="http://schemas.microsoft.com/office/powerpoint/2010/main" val="3155337233"/>
              </p:ext>
            </p:extLst>
          </p:nvPr>
        </p:nvGraphicFramePr>
        <p:xfrm>
          <a:off x="729761" y="3099152"/>
          <a:ext cx="4734605" cy="1095378"/>
        </p:xfrm>
        <a:graphic>
          <a:graphicData uri="http://schemas.openxmlformats.org/drawingml/2006/table">
            <a:tbl>
              <a:tblPr firstRow="1" bandRow="1">
                <a:effectLst>
                  <a:outerShdw blurRad="254000" sx="101000" sy="101000" algn="ctr" rotWithShape="0">
                    <a:prstClr val="black">
                      <a:alpha val="20000"/>
                    </a:prstClr>
                  </a:outerShdw>
                </a:effectLst>
                <a:tableStyleId>{DD3E4D24-59C8-4E92-AF60-1BB1E4F4EC29}</a:tableStyleId>
              </a:tblPr>
              <a:tblGrid>
                <a:gridCol w="2564282">
                  <a:extLst>
                    <a:ext uri="{9D8B030D-6E8A-4147-A177-3AD203B41FA5}">
                      <a16:colId xmlns:a16="http://schemas.microsoft.com/office/drawing/2014/main" val="3359651216"/>
                    </a:ext>
                  </a:extLst>
                </a:gridCol>
                <a:gridCol w="2170323">
                  <a:extLst>
                    <a:ext uri="{9D8B030D-6E8A-4147-A177-3AD203B41FA5}">
                      <a16:colId xmlns:a16="http://schemas.microsoft.com/office/drawing/2014/main" val="450771104"/>
                    </a:ext>
                  </a:extLst>
                </a:gridCol>
              </a:tblGrid>
              <a:tr h="249689">
                <a:tc gridSpan="2">
                  <a:txBody>
                    <a:bodyPr/>
                    <a:lstStyle/>
                    <a:p>
                      <a:pPr algn="l"/>
                      <a:r>
                        <a:rPr lang="en-US" sz="1100" dirty="0"/>
                        <a:t>Alterra adaptive prestent sizing</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hMerge="1">
                  <a:txBody>
                    <a:bodyPr/>
                    <a:lstStyle/>
                    <a:p>
                      <a:endParaRPr lang="en-US"/>
                    </a:p>
                  </a:txBody>
                  <a:tcPr/>
                </a:tc>
                <a:extLst>
                  <a:ext uri="{0D108BD9-81ED-4DB2-BD59-A6C34878D82A}">
                    <a16:rowId xmlns:a16="http://schemas.microsoft.com/office/drawing/2014/main" val="48918160"/>
                  </a:ext>
                </a:extLst>
              </a:tr>
              <a:tr h="396427">
                <a:tc>
                  <a:txBody>
                    <a:bodyPr/>
                    <a:lstStyle/>
                    <a:p>
                      <a:r>
                        <a:rPr lang="en-US" sz="1100" b="1" dirty="0">
                          <a:solidFill>
                            <a:schemeClr val="tx1"/>
                          </a:solidFill>
                        </a:rPr>
                        <a:t>Perimeter</a:t>
                      </a:r>
                    </a:p>
                  </a:txBody>
                  <a:tcPr anchor="ctr">
                    <a:lnL w="12700" cap="flat" cmpd="sng" algn="ctr">
                      <a:no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dirty="0">
                          <a:solidFill>
                            <a:schemeClr val="tx1"/>
                          </a:solidFill>
                        </a:rPr>
                        <a:t>84.9 mm – 119.3 mm</a:t>
                      </a:r>
                    </a:p>
                  </a:txBody>
                  <a:tcPr anchor="ctr">
                    <a:lnL w="3175"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44290302"/>
                  </a:ext>
                </a:extLst>
              </a:tr>
              <a:tr h="439871">
                <a:tc>
                  <a:txBody>
                    <a:bodyPr/>
                    <a:lstStyle/>
                    <a:p>
                      <a:r>
                        <a:rPr lang="en-US" sz="1100" b="1" dirty="0">
                          <a:solidFill>
                            <a:schemeClr val="tx1"/>
                          </a:solidFill>
                        </a:rPr>
                        <a:t>Perimeter derived diameters</a:t>
                      </a:r>
                    </a:p>
                  </a:txBody>
                  <a:tcPr anchor="ctr">
                    <a:lnL w="12700" cap="flat" cmpd="sng" algn="ctr">
                      <a:no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dirty="0">
                          <a:solidFill>
                            <a:schemeClr val="tx1"/>
                          </a:solidFill>
                        </a:rPr>
                        <a:t>27 mm – 38 mm</a:t>
                      </a:r>
                    </a:p>
                  </a:txBody>
                  <a:tcPr anchor="ctr">
                    <a:lnL w="3175"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48789144"/>
                  </a:ext>
                </a:extLst>
              </a:tr>
            </a:tbl>
          </a:graphicData>
        </a:graphic>
      </p:graphicFrame>
    </p:spTree>
    <p:custDataLst>
      <p:tags r:id="rId1"/>
    </p:custDataLst>
    <p:extLst>
      <p:ext uri="{BB962C8B-B14F-4D97-AF65-F5344CB8AC3E}">
        <p14:creationId xmlns:p14="http://schemas.microsoft.com/office/powerpoint/2010/main" val="2810139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ounded Rectangle 29">
            <a:extLst>
              <a:ext uri="{FF2B5EF4-FFF2-40B4-BE49-F238E27FC236}">
                <a16:creationId xmlns:a16="http://schemas.microsoft.com/office/drawing/2014/main" id="{30B0571E-F860-DCCE-3DB7-9B19AD26B917}"/>
              </a:ext>
            </a:extLst>
          </p:cNvPr>
          <p:cNvSpPr/>
          <p:nvPr/>
        </p:nvSpPr>
        <p:spPr>
          <a:xfrm>
            <a:off x="548639" y="1343890"/>
            <a:ext cx="4419016" cy="2512613"/>
          </a:xfrm>
          <a:prstGeom prst="roundRect">
            <a:avLst>
              <a:gd name="adj" fmla="val 8367"/>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1050" dirty="0">
              <a:solidFill>
                <a:schemeClr val="tx1"/>
              </a:solidFill>
              <a:latin typeface="Arial" panose="020B0604020202020204" pitchFamily="34" charset="0"/>
              <a:cs typeface="Arial" panose="020B0604020202020204" pitchFamily="34" charset="0"/>
            </a:endParaRPr>
          </a:p>
        </p:txBody>
      </p:sp>
      <p:sp>
        <p:nvSpPr>
          <p:cNvPr id="2" name="Title 1"/>
          <p:cNvSpPr>
            <a:spLocks noGrp="1"/>
          </p:cNvSpPr>
          <p:nvPr>
            <p:ph type="title"/>
          </p:nvPr>
        </p:nvSpPr>
        <p:spPr>
          <a:xfrm>
            <a:off x="548640" y="310896"/>
            <a:ext cx="6510528" cy="685800"/>
          </a:xfrm>
        </p:spPr>
        <p:txBody>
          <a:bodyPr/>
          <a:lstStyle/>
          <a:p>
            <a:r>
              <a:rPr lang="en-US" dirty="0"/>
              <a:t>Alterra positioning considerations</a:t>
            </a:r>
          </a:p>
        </p:txBody>
      </p:sp>
      <p:sp>
        <p:nvSpPr>
          <p:cNvPr id="16" name="Content Placeholder 7">
            <a:extLst>
              <a:ext uri="{FF2B5EF4-FFF2-40B4-BE49-F238E27FC236}">
                <a16:creationId xmlns:a16="http://schemas.microsoft.com/office/drawing/2014/main" id="{4C1993A7-DF90-4243-966A-E9D39653B351}"/>
              </a:ext>
            </a:extLst>
          </p:cNvPr>
          <p:cNvSpPr>
            <a:spLocks noGrp="1"/>
          </p:cNvSpPr>
          <p:nvPr>
            <p:ph idx="1"/>
          </p:nvPr>
        </p:nvSpPr>
        <p:spPr>
          <a:xfrm>
            <a:off x="871084" y="1565031"/>
            <a:ext cx="3832801" cy="2118946"/>
          </a:xfrm>
        </p:spPr>
        <p:txBody>
          <a:bodyPr>
            <a:normAutofit/>
          </a:bodyPr>
          <a:lstStyle/>
          <a:p>
            <a:r>
              <a:rPr lang="en-US" sz="1200" dirty="0"/>
              <a:t>Shape of the RVOT/PA</a:t>
            </a:r>
          </a:p>
          <a:p>
            <a:r>
              <a:rPr lang="en-US" sz="1200" dirty="0"/>
              <a:t>Contractile tissue</a:t>
            </a:r>
          </a:p>
          <a:p>
            <a:r>
              <a:rPr lang="en-US" sz="1200" dirty="0"/>
              <a:t>Native leaflets</a:t>
            </a:r>
          </a:p>
          <a:p>
            <a:r>
              <a:rPr lang="en-US" sz="1200" dirty="0"/>
              <a:t>Calcification patterns</a:t>
            </a:r>
          </a:p>
          <a:p>
            <a:r>
              <a:rPr lang="en-US" sz="1200" dirty="0"/>
              <a:t>In situ devices</a:t>
            </a:r>
          </a:p>
          <a:p>
            <a:pPr lvl="1"/>
            <a:r>
              <a:rPr lang="en-US" sz="1100" dirty="0"/>
              <a:t>PA stents</a:t>
            </a:r>
          </a:p>
          <a:p>
            <a:r>
              <a:rPr lang="en-US" sz="1200" dirty="0"/>
              <a:t>Angulation and takeoff of branch pulmonary arteries</a:t>
            </a:r>
          </a:p>
        </p:txBody>
      </p:sp>
      <p:sp>
        <p:nvSpPr>
          <p:cNvPr id="5" name="Footer Placeholder 4"/>
          <p:cNvSpPr>
            <a:spLocks noGrp="1"/>
          </p:cNvSpPr>
          <p:nvPr>
            <p:ph type="ftr" sz="quarter" idx="11"/>
          </p:nvPr>
        </p:nvSpPr>
        <p:spPr>
          <a:xfrm>
            <a:off x="3950208" y="4965192"/>
            <a:ext cx="3108960" cy="182880"/>
          </a:xfrm>
        </p:spPr>
        <p:txBody>
          <a:bodyPr/>
          <a:lstStyle/>
          <a:p>
            <a:r>
              <a:rPr lang="en-US"/>
              <a:t>DOC-0555472 Rev B</a:t>
            </a:r>
            <a:endParaRPr lang="en-US" dirty="0"/>
          </a:p>
        </p:txBody>
      </p:sp>
      <p:sp>
        <p:nvSpPr>
          <p:cNvPr id="14" name="Slide Number Placeholder 13">
            <a:extLst>
              <a:ext uri="{FF2B5EF4-FFF2-40B4-BE49-F238E27FC236}">
                <a16:creationId xmlns:a16="http://schemas.microsoft.com/office/drawing/2014/main" id="{BB544E5B-29C1-ABCF-ED61-AE881610C602}"/>
              </a:ext>
            </a:extLst>
          </p:cNvPr>
          <p:cNvSpPr>
            <a:spLocks noGrp="1"/>
          </p:cNvSpPr>
          <p:nvPr>
            <p:ph type="sldNum" sz="quarter" idx="12"/>
          </p:nvPr>
        </p:nvSpPr>
        <p:spPr/>
        <p:txBody>
          <a:bodyPr/>
          <a:lstStyle/>
          <a:p>
            <a:fld id="{CDBA9528-BCFE-1E43-A37D-912FF3C527A6}" type="slidenum">
              <a:rPr lang="en-US" smtClean="0"/>
              <a:pPr/>
              <a:t>41</a:t>
            </a:fld>
            <a:endParaRPr lang="en-US" dirty="0"/>
          </a:p>
        </p:txBody>
      </p:sp>
      <p:grpSp>
        <p:nvGrpSpPr>
          <p:cNvPr id="3" name="Group 2">
            <a:extLst>
              <a:ext uri="{FF2B5EF4-FFF2-40B4-BE49-F238E27FC236}">
                <a16:creationId xmlns:a16="http://schemas.microsoft.com/office/drawing/2014/main" id="{EED632B5-2681-E018-A7C8-565F84F944E5}"/>
              </a:ext>
            </a:extLst>
          </p:cNvPr>
          <p:cNvGrpSpPr/>
          <p:nvPr/>
        </p:nvGrpSpPr>
        <p:grpSpPr>
          <a:xfrm>
            <a:off x="845527" y="3832297"/>
            <a:ext cx="1972650" cy="528686"/>
            <a:chOff x="2858966" y="1282529"/>
            <a:chExt cx="1972650" cy="528686"/>
          </a:xfrm>
        </p:grpSpPr>
        <p:grpSp>
          <p:nvGrpSpPr>
            <p:cNvPr id="4" name="Group 3">
              <a:extLst>
                <a:ext uri="{FF2B5EF4-FFF2-40B4-BE49-F238E27FC236}">
                  <a16:creationId xmlns:a16="http://schemas.microsoft.com/office/drawing/2014/main" id="{1DC22EF1-4AE9-B3E2-3257-D8AB41B3A52A}"/>
                </a:ext>
              </a:extLst>
            </p:cNvPr>
            <p:cNvGrpSpPr/>
            <p:nvPr/>
          </p:nvGrpSpPr>
          <p:grpSpPr>
            <a:xfrm>
              <a:off x="2858966" y="1282529"/>
              <a:ext cx="511695" cy="511210"/>
              <a:chOff x="6550298" y="1216452"/>
              <a:chExt cx="511695" cy="511210"/>
            </a:xfrm>
          </p:grpSpPr>
          <p:sp>
            <p:nvSpPr>
              <p:cNvPr id="7" name="Rounded Rectangle 6">
                <a:extLst>
                  <a:ext uri="{FF2B5EF4-FFF2-40B4-BE49-F238E27FC236}">
                    <a16:creationId xmlns:a16="http://schemas.microsoft.com/office/drawing/2014/main" id="{B6968B54-4A92-D217-BCB0-180F42DAACDA}"/>
                  </a:ext>
                </a:extLst>
              </p:cNvPr>
              <p:cNvSpPr/>
              <p:nvPr/>
            </p:nvSpPr>
            <p:spPr>
              <a:xfrm>
                <a:off x="6550298" y="1216452"/>
                <a:ext cx="511695" cy="511210"/>
              </a:xfrm>
              <a:prstGeom prst="roundRect">
                <a:avLst/>
              </a:prstGeom>
              <a:solidFill>
                <a:schemeClr val="accent3"/>
              </a:solidFill>
              <a:ln w="44450">
                <a:noFill/>
              </a:ln>
              <a:effectLst>
                <a:outerShdw blurRad="190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350" b="1" dirty="0"/>
              </a:p>
            </p:txBody>
          </p:sp>
          <p:sp>
            <p:nvSpPr>
              <p:cNvPr id="17" name="TextBox 16">
                <a:extLst>
                  <a:ext uri="{FF2B5EF4-FFF2-40B4-BE49-F238E27FC236}">
                    <a16:creationId xmlns:a16="http://schemas.microsoft.com/office/drawing/2014/main" id="{C8A84CB3-483A-C075-7796-F50CFB448D30}"/>
                  </a:ext>
                </a:extLst>
              </p:cNvPr>
              <p:cNvSpPr txBox="1"/>
              <p:nvPr/>
            </p:nvSpPr>
            <p:spPr>
              <a:xfrm>
                <a:off x="6562907" y="1549525"/>
                <a:ext cx="395413" cy="115894"/>
              </a:xfrm>
              <a:prstGeom prst="rect">
                <a:avLst/>
              </a:prstGeom>
              <a:noFill/>
            </p:spPr>
            <p:txBody>
              <a:bodyPr wrap="square" lIns="0" tIns="0" rIns="0" bIns="0" rtlCol="0" anchor="ctr">
                <a:noAutofit/>
              </a:bodyPr>
              <a:lstStyle/>
              <a:p>
                <a:pPr algn="ctr"/>
                <a:r>
                  <a:rPr lang="en-US" sz="600" b="1" dirty="0">
                    <a:solidFill>
                      <a:schemeClr val="bg1"/>
                    </a:solidFill>
                  </a:rPr>
                  <a:t>NOTE</a:t>
                </a:r>
              </a:p>
            </p:txBody>
          </p:sp>
          <p:pic>
            <p:nvPicPr>
              <p:cNvPr id="18" name="Graphic 17">
                <a:extLst>
                  <a:ext uri="{FF2B5EF4-FFF2-40B4-BE49-F238E27FC236}">
                    <a16:creationId xmlns:a16="http://schemas.microsoft.com/office/drawing/2014/main" id="{CE292C93-4270-CB64-BC0C-7CCA77FD124B}"/>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81642" y="1307034"/>
                <a:ext cx="157942" cy="199505"/>
              </a:xfrm>
              <a:prstGeom prst="rect">
                <a:avLst/>
              </a:prstGeom>
            </p:spPr>
          </p:pic>
        </p:grpSp>
        <p:sp>
          <p:nvSpPr>
            <p:cNvPr id="6" name="Rectangle 5">
              <a:extLst>
                <a:ext uri="{FF2B5EF4-FFF2-40B4-BE49-F238E27FC236}">
                  <a16:creationId xmlns:a16="http://schemas.microsoft.com/office/drawing/2014/main" id="{F497CBBF-3594-978C-70A7-E3E55AB3D256}"/>
                </a:ext>
              </a:extLst>
            </p:cNvPr>
            <p:cNvSpPr/>
            <p:nvPr/>
          </p:nvSpPr>
          <p:spPr>
            <a:xfrm>
              <a:off x="3261800" y="1282530"/>
              <a:ext cx="1569816" cy="528685"/>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45720" rIns="91440" bIns="45720" rtlCol="0" anchor="ctr" anchorCtr="0">
              <a:noAutofit/>
            </a:bodyPr>
            <a:lstStyle/>
            <a:p>
              <a:pPr marL="7938" lvl="2"/>
              <a:r>
                <a:rPr lang="en-US" sz="800" dirty="0">
                  <a:solidFill>
                    <a:schemeClr val="accent6"/>
                  </a:solidFill>
                  <a:ea typeface="ＭＳ Ｐゴシック"/>
                </a:rPr>
                <a:t>Ensure fabric covered portion</a:t>
              </a:r>
              <a:br>
                <a:rPr lang="en-US" sz="800" dirty="0">
                  <a:solidFill>
                    <a:schemeClr val="accent6"/>
                  </a:solidFill>
                  <a:ea typeface="ＭＳ Ｐゴシック"/>
                </a:rPr>
              </a:br>
              <a:r>
                <a:rPr lang="en-US" sz="800" dirty="0">
                  <a:solidFill>
                    <a:schemeClr val="accent6"/>
                  </a:solidFill>
                  <a:ea typeface="ＭＳ Ｐゴシック"/>
                </a:rPr>
                <a:t>of prestent does not cover pulmonary branches.</a:t>
              </a:r>
            </a:p>
          </p:txBody>
        </p:sp>
      </p:grpSp>
    </p:spTree>
    <p:custDataLst>
      <p:tags r:id="rId1"/>
    </p:custDataLst>
    <p:extLst>
      <p:ext uri="{BB962C8B-B14F-4D97-AF65-F5344CB8AC3E}">
        <p14:creationId xmlns:p14="http://schemas.microsoft.com/office/powerpoint/2010/main" val="358776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72385-D64D-4FEF-8BC7-A8ECA617F397}"/>
              </a:ext>
            </a:extLst>
          </p:cNvPr>
          <p:cNvSpPr>
            <a:spLocks noGrp="1"/>
          </p:cNvSpPr>
          <p:nvPr>
            <p:ph type="title"/>
          </p:nvPr>
        </p:nvSpPr>
        <p:spPr/>
        <p:txBody>
          <a:bodyPr/>
          <a:lstStyle/>
          <a:p>
            <a:r>
              <a:rPr lang="en-US" dirty="0"/>
              <a:t>Alterra screening report </a:t>
            </a:r>
          </a:p>
        </p:txBody>
      </p:sp>
      <p:sp>
        <p:nvSpPr>
          <p:cNvPr id="6" name="Footer Placeholder 5">
            <a:extLst>
              <a:ext uri="{FF2B5EF4-FFF2-40B4-BE49-F238E27FC236}">
                <a16:creationId xmlns:a16="http://schemas.microsoft.com/office/drawing/2014/main" id="{233AF540-C898-5345-B31E-924C883E5587}"/>
              </a:ext>
            </a:extLst>
          </p:cNvPr>
          <p:cNvSpPr>
            <a:spLocks noGrp="1"/>
          </p:cNvSpPr>
          <p:nvPr>
            <p:ph type="ftr" sz="quarter" idx="11"/>
          </p:nvPr>
        </p:nvSpPr>
        <p:spPr/>
        <p:txBody>
          <a:bodyPr/>
          <a:lstStyle/>
          <a:p>
            <a:r>
              <a:rPr lang="en-US"/>
              <a:t>DOC-0555472 Rev B</a:t>
            </a:r>
            <a:endParaRPr lang="en-US" dirty="0"/>
          </a:p>
        </p:txBody>
      </p:sp>
      <p:sp>
        <p:nvSpPr>
          <p:cNvPr id="4" name="Slide Number Placeholder 3">
            <a:extLst>
              <a:ext uri="{FF2B5EF4-FFF2-40B4-BE49-F238E27FC236}">
                <a16:creationId xmlns:a16="http://schemas.microsoft.com/office/drawing/2014/main" id="{60BA872E-F9EE-83B9-F556-EAE60156F4C1}"/>
              </a:ext>
            </a:extLst>
          </p:cNvPr>
          <p:cNvSpPr>
            <a:spLocks noGrp="1"/>
          </p:cNvSpPr>
          <p:nvPr>
            <p:ph type="sldNum" sz="quarter" idx="12"/>
          </p:nvPr>
        </p:nvSpPr>
        <p:spPr/>
        <p:txBody>
          <a:bodyPr/>
          <a:lstStyle/>
          <a:p>
            <a:fld id="{CDBA9528-BCFE-1E43-A37D-912FF3C527A6}" type="slidenum">
              <a:rPr lang="en-US" smtClean="0"/>
              <a:pPr/>
              <a:t>42</a:t>
            </a:fld>
            <a:endParaRPr lang="en-US" dirty="0"/>
          </a:p>
        </p:txBody>
      </p:sp>
      <p:grpSp>
        <p:nvGrpSpPr>
          <p:cNvPr id="7" name="Group 6">
            <a:extLst>
              <a:ext uri="{FF2B5EF4-FFF2-40B4-BE49-F238E27FC236}">
                <a16:creationId xmlns:a16="http://schemas.microsoft.com/office/drawing/2014/main" id="{56735753-603B-9E2D-012A-3F1FFC938C55}"/>
              </a:ext>
            </a:extLst>
          </p:cNvPr>
          <p:cNvGrpSpPr/>
          <p:nvPr/>
        </p:nvGrpSpPr>
        <p:grpSpPr>
          <a:xfrm>
            <a:off x="586899" y="1359403"/>
            <a:ext cx="7981038" cy="3130838"/>
            <a:chOff x="253833" y="1271525"/>
            <a:chExt cx="8864128" cy="3477260"/>
          </a:xfrm>
        </p:grpSpPr>
        <p:sp>
          <p:nvSpPr>
            <p:cNvPr id="19" name="Rectangle 18">
              <a:extLst>
                <a:ext uri="{FF2B5EF4-FFF2-40B4-BE49-F238E27FC236}">
                  <a16:creationId xmlns:a16="http://schemas.microsoft.com/office/drawing/2014/main" id="{B276F579-D3BE-B541-9147-9541EBD45112}"/>
                </a:ext>
              </a:extLst>
            </p:cNvPr>
            <p:cNvSpPr/>
            <p:nvPr/>
          </p:nvSpPr>
          <p:spPr>
            <a:xfrm>
              <a:off x="7023595" y="1271525"/>
              <a:ext cx="2094366" cy="3477260"/>
            </a:xfrm>
            <a:prstGeom prst="rect">
              <a:avLst/>
            </a:prstGeom>
            <a:solidFill>
              <a:schemeClr val="bg1"/>
            </a:solidFill>
            <a:ln w="50800">
              <a:solidFill>
                <a:schemeClr val="bg1"/>
              </a:solidFill>
            </a:ln>
            <a:effectLst>
              <a:outerShdw blurRad="381000" dir="2700000" algn="tl"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chemeClr val="tx1"/>
                </a:solidFill>
              </a:endParaRPr>
            </a:p>
          </p:txBody>
        </p:sp>
        <p:pic>
          <p:nvPicPr>
            <p:cNvPr id="20" name="Picture 19">
              <a:extLst>
                <a:ext uri="{FF2B5EF4-FFF2-40B4-BE49-F238E27FC236}">
                  <a16:creationId xmlns:a16="http://schemas.microsoft.com/office/drawing/2014/main" id="{99AD9645-AF3B-A149-BCDA-A17BDD45EE08}"/>
                </a:ext>
              </a:extLst>
            </p:cNvPr>
            <p:cNvPicPr>
              <a:picLocks noChangeAspect="1"/>
            </p:cNvPicPr>
            <p:nvPr/>
          </p:nvPicPr>
          <p:blipFill rotWithShape="1">
            <a:blip r:embed="rId3"/>
            <a:srcRect t="-1403" b="-2488"/>
            <a:stretch/>
          </p:blipFill>
          <p:spPr>
            <a:xfrm>
              <a:off x="253833" y="1295720"/>
              <a:ext cx="3012292" cy="3417303"/>
            </a:xfrm>
            <a:prstGeom prst="rect">
              <a:avLst/>
            </a:prstGeom>
            <a:solidFill>
              <a:schemeClr val="bg1"/>
            </a:solidFill>
            <a:ln w="50800">
              <a:solidFill>
                <a:schemeClr val="bg1"/>
              </a:solidFill>
            </a:ln>
            <a:effectLst>
              <a:outerShdw blurRad="381000" dir="2700000" algn="tl" rotWithShape="0">
                <a:prstClr val="black">
                  <a:alpha val="25000"/>
                </a:prstClr>
              </a:outerShdw>
            </a:effectLst>
          </p:spPr>
        </p:pic>
        <p:pic>
          <p:nvPicPr>
            <p:cNvPr id="21" name="Picture 20">
              <a:extLst>
                <a:ext uri="{FF2B5EF4-FFF2-40B4-BE49-F238E27FC236}">
                  <a16:creationId xmlns:a16="http://schemas.microsoft.com/office/drawing/2014/main" id="{B9D4BA0C-6CFF-8749-8D85-F37043E13D57}"/>
                </a:ext>
              </a:extLst>
            </p:cNvPr>
            <p:cNvPicPr>
              <a:picLocks noChangeAspect="1"/>
            </p:cNvPicPr>
            <p:nvPr/>
          </p:nvPicPr>
          <p:blipFill rotWithShape="1">
            <a:blip r:embed="rId4"/>
            <a:srcRect t="-3599" b="-1751"/>
            <a:stretch/>
          </p:blipFill>
          <p:spPr>
            <a:xfrm>
              <a:off x="3574460" y="1295722"/>
              <a:ext cx="3140800" cy="3417303"/>
            </a:xfrm>
            <a:prstGeom prst="rect">
              <a:avLst/>
            </a:prstGeom>
            <a:solidFill>
              <a:schemeClr val="bg1"/>
            </a:solidFill>
            <a:ln w="50800">
              <a:solidFill>
                <a:schemeClr val="bg1"/>
              </a:solidFill>
            </a:ln>
            <a:effectLst>
              <a:outerShdw blurRad="381000" dir="2700000" algn="tl" rotWithShape="0">
                <a:prstClr val="black">
                  <a:alpha val="25000"/>
                </a:prstClr>
              </a:outerShdw>
            </a:effectLst>
          </p:spPr>
        </p:pic>
        <p:pic>
          <p:nvPicPr>
            <p:cNvPr id="22" name="Picture 21">
              <a:extLst>
                <a:ext uri="{FF2B5EF4-FFF2-40B4-BE49-F238E27FC236}">
                  <a16:creationId xmlns:a16="http://schemas.microsoft.com/office/drawing/2014/main" id="{6FB65546-393D-3442-A1AF-60764ECB759C}"/>
                </a:ext>
              </a:extLst>
            </p:cNvPr>
            <p:cNvPicPr>
              <a:picLocks noChangeAspect="1"/>
            </p:cNvPicPr>
            <p:nvPr/>
          </p:nvPicPr>
          <p:blipFill rotWithShape="1">
            <a:blip r:embed="rId5"/>
            <a:srcRect l="51136" t="13919" r="3468" b="13761"/>
            <a:stretch/>
          </p:blipFill>
          <p:spPr>
            <a:xfrm>
              <a:off x="7128795" y="3246957"/>
              <a:ext cx="1867726" cy="1441873"/>
            </a:xfrm>
            <a:prstGeom prst="rect">
              <a:avLst/>
            </a:prstGeom>
            <a:noFill/>
            <a:ln w="50800">
              <a:noFill/>
            </a:ln>
            <a:effectLst/>
          </p:spPr>
        </p:pic>
        <p:pic>
          <p:nvPicPr>
            <p:cNvPr id="23" name="Picture 22">
              <a:extLst>
                <a:ext uri="{FF2B5EF4-FFF2-40B4-BE49-F238E27FC236}">
                  <a16:creationId xmlns:a16="http://schemas.microsoft.com/office/drawing/2014/main" id="{212BC5E7-E5CF-AA49-A1B6-CDFBB4971F96}"/>
                </a:ext>
              </a:extLst>
            </p:cNvPr>
            <p:cNvPicPr>
              <a:picLocks noChangeAspect="1"/>
            </p:cNvPicPr>
            <p:nvPr/>
          </p:nvPicPr>
          <p:blipFill rotWithShape="1">
            <a:blip r:embed="rId5"/>
            <a:srcRect l="3043" t="14213" r="51562" b="14638"/>
            <a:stretch/>
          </p:blipFill>
          <p:spPr>
            <a:xfrm>
              <a:off x="7128795" y="1780466"/>
              <a:ext cx="1867725" cy="1418508"/>
            </a:xfrm>
            <a:prstGeom prst="rect">
              <a:avLst/>
            </a:prstGeom>
            <a:noFill/>
            <a:ln w="50800">
              <a:noFill/>
            </a:ln>
            <a:effectLst/>
          </p:spPr>
        </p:pic>
        <p:sp>
          <p:nvSpPr>
            <p:cNvPr id="24" name="TextBox 23">
              <a:extLst>
                <a:ext uri="{FF2B5EF4-FFF2-40B4-BE49-F238E27FC236}">
                  <a16:creationId xmlns:a16="http://schemas.microsoft.com/office/drawing/2014/main" id="{7F2B17CD-B3B7-C043-A001-29984163E51C}"/>
                </a:ext>
              </a:extLst>
            </p:cNvPr>
            <p:cNvSpPr txBox="1"/>
            <p:nvPr/>
          </p:nvSpPr>
          <p:spPr>
            <a:xfrm>
              <a:off x="7128795" y="1307074"/>
              <a:ext cx="1867725" cy="410198"/>
            </a:xfrm>
            <a:prstGeom prst="rect">
              <a:avLst/>
            </a:prstGeom>
            <a:noFill/>
          </p:spPr>
          <p:txBody>
            <a:bodyPr wrap="square" rtlCol="0">
              <a:spAutoFit/>
            </a:bodyPr>
            <a:lstStyle/>
            <a:p>
              <a:pPr algn="ctr">
                <a:lnSpc>
                  <a:spcPct val="90000"/>
                </a:lnSpc>
              </a:pPr>
              <a:r>
                <a:rPr lang="en-US" sz="1000" b="1" dirty="0"/>
                <a:t>Volume rendering</a:t>
              </a:r>
              <a:br>
                <a:rPr lang="en-US" sz="1000" b="1" dirty="0"/>
              </a:br>
              <a:r>
                <a:rPr lang="en-US" sz="1000" b="1" dirty="0"/>
                <a:t>with Alterra</a:t>
              </a:r>
            </a:p>
          </p:txBody>
        </p:sp>
      </p:grpSp>
    </p:spTree>
    <p:custDataLst>
      <p:tags r:id="rId1"/>
    </p:custDataLst>
    <p:extLst>
      <p:ext uri="{BB962C8B-B14F-4D97-AF65-F5344CB8AC3E}">
        <p14:creationId xmlns:p14="http://schemas.microsoft.com/office/powerpoint/2010/main" val="2130804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7204C-B342-4D43-AEFF-87BCDC4D07C4}"/>
              </a:ext>
            </a:extLst>
          </p:cNvPr>
          <p:cNvSpPr>
            <a:spLocks noGrp="1"/>
          </p:cNvSpPr>
          <p:nvPr>
            <p:ph type="title"/>
          </p:nvPr>
        </p:nvSpPr>
        <p:spPr>
          <a:xfrm>
            <a:off x="548640" y="310896"/>
            <a:ext cx="6510528" cy="685800"/>
          </a:xfrm>
        </p:spPr>
        <p:txBody>
          <a:bodyPr/>
          <a:lstStyle/>
          <a:p>
            <a:r>
              <a:rPr lang="en-US" dirty="0"/>
              <a:t>Stent fracture considerations</a:t>
            </a:r>
          </a:p>
        </p:txBody>
      </p:sp>
      <p:sp>
        <p:nvSpPr>
          <p:cNvPr id="15" name="Content Placeholder 2">
            <a:extLst>
              <a:ext uri="{FF2B5EF4-FFF2-40B4-BE49-F238E27FC236}">
                <a16:creationId xmlns:a16="http://schemas.microsoft.com/office/drawing/2014/main" id="{C2E738E9-F8F3-4243-82C6-140B5B8B1FF4}"/>
              </a:ext>
            </a:extLst>
          </p:cNvPr>
          <p:cNvSpPr>
            <a:spLocks noGrp="1"/>
          </p:cNvSpPr>
          <p:nvPr>
            <p:ph idx="1"/>
          </p:nvPr>
        </p:nvSpPr>
        <p:spPr>
          <a:xfrm>
            <a:off x="549276" y="1543174"/>
            <a:ext cx="3073155" cy="2683770"/>
          </a:xfrm>
        </p:spPr>
        <p:txBody>
          <a:bodyPr>
            <a:normAutofit/>
          </a:bodyPr>
          <a:lstStyle/>
          <a:p>
            <a:r>
              <a:rPr lang="en-US" sz="1200" dirty="0"/>
              <a:t>The RVOT is a dynamic structure, and implanted prestents can be exposed to complex cyclic stressors</a:t>
            </a:r>
          </a:p>
          <a:p>
            <a:r>
              <a:rPr lang="en-US" sz="1200" dirty="0"/>
              <a:t>Risk factors for prestent fractures are not fully defined</a:t>
            </a:r>
          </a:p>
          <a:p>
            <a:r>
              <a:rPr lang="en-US" sz="1200" dirty="0"/>
              <a:t>Potential risk factors may include:</a:t>
            </a:r>
          </a:p>
          <a:p>
            <a:pPr lvl="1"/>
            <a:r>
              <a:rPr lang="en-US" sz="1100" dirty="0"/>
              <a:t>Anatomical acute angle next to inflow prestent apices</a:t>
            </a:r>
          </a:p>
          <a:p>
            <a:pPr lvl="1"/>
            <a:r>
              <a:rPr lang="en-US" sz="1100" dirty="0"/>
              <a:t>Engagement of outflow apices with that back wall of the pulmonary artery</a:t>
            </a:r>
          </a:p>
          <a:p>
            <a:pPr lvl="1"/>
            <a:r>
              <a:rPr lang="en-US" sz="1100" dirty="0"/>
              <a:t>Prestent interaction with other devices during the procedure</a:t>
            </a:r>
          </a:p>
          <a:p>
            <a:endParaRPr lang="en-US" sz="1200" dirty="0"/>
          </a:p>
        </p:txBody>
      </p:sp>
      <p:sp>
        <p:nvSpPr>
          <p:cNvPr id="7" name="Footer Placeholder 6">
            <a:extLst>
              <a:ext uri="{FF2B5EF4-FFF2-40B4-BE49-F238E27FC236}">
                <a16:creationId xmlns:a16="http://schemas.microsoft.com/office/drawing/2014/main" id="{6385C8AC-D752-B146-85A5-AFEB5B75975A}"/>
              </a:ext>
            </a:extLst>
          </p:cNvPr>
          <p:cNvSpPr>
            <a:spLocks noGrp="1"/>
          </p:cNvSpPr>
          <p:nvPr>
            <p:ph type="ftr" sz="quarter" idx="11"/>
          </p:nvPr>
        </p:nvSpPr>
        <p:spPr>
          <a:xfrm>
            <a:off x="3950208" y="4965192"/>
            <a:ext cx="3108960" cy="182880"/>
          </a:xfrm>
        </p:spPr>
        <p:txBody>
          <a:bodyPr/>
          <a:lstStyle/>
          <a:p>
            <a:r>
              <a:rPr lang="en-US"/>
              <a:t>DOC-0555472 Rev B</a:t>
            </a:r>
            <a:endParaRPr lang="en-US" dirty="0"/>
          </a:p>
        </p:txBody>
      </p:sp>
      <p:pic>
        <p:nvPicPr>
          <p:cNvPr id="12" name="Picture 11">
            <a:extLst>
              <a:ext uri="{FF2B5EF4-FFF2-40B4-BE49-F238E27FC236}">
                <a16:creationId xmlns:a16="http://schemas.microsoft.com/office/drawing/2014/main" id="{722BE2A8-9619-B44D-A43A-F32BE147170B}"/>
              </a:ext>
            </a:extLst>
          </p:cNvPr>
          <p:cNvPicPr>
            <a:picLocks noChangeAspect="1"/>
          </p:cNvPicPr>
          <p:nvPr/>
        </p:nvPicPr>
        <p:blipFill rotWithShape="1">
          <a:blip r:embed="rId3"/>
          <a:srcRect l="6484" b="10553"/>
          <a:stretch/>
        </p:blipFill>
        <p:spPr>
          <a:xfrm>
            <a:off x="4085073" y="1439412"/>
            <a:ext cx="1998003" cy="2541130"/>
          </a:xfrm>
          <a:prstGeom prst="rect">
            <a:avLst/>
          </a:prstGeom>
          <a:ln w="38100">
            <a:solidFill>
              <a:schemeClr val="bg1"/>
            </a:solidFill>
            <a:miter lim="800000"/>
          </a:ln>
          <a:effectLst>
            <a:outerShdw blurRad="254000" algn="ctr" rotWithShape="0">
              <a:prstClr val="black">
                <a:alpha val="20000"/>
              </a:prstClr>
            </a:outerShdw>
          </a:effectLst>
        </p:spPr>
      </p:pic>
      <p:pic>
        <p:nvPicPr>
          <p:cNvPr id="16" name="Picture 15">
            <a:extLst>
              <a:ext uri="{FF2B5EF4-FFF2-40B4-BE49-F238E27FC236}">
                <a16:creationId xmlns:a16="http://schemas.microsoft.com/office/drawing/2014/main" id="{00A63588-10F1-ED4F-8E61-70CED56D0CB2}"/>
              </a:ext>
            </a:extLst>
          </p:cNvPr>
          <p:cNvPicPr>
            <a:picLocks noChangeAspect="1"/>
          </p:cNvPicPr>
          <p:nvPr/>
        </p:nvPicPr>
        <p:blipFill rotWithShape="1">
          <a:blip r:embed="rId4"/>
          <a:srcRect l="13271" t="5601" r="6545" b="22451"/>
          <a:stretch/>
        </p:blipFill>
        <p:spPr>
          <a:xfrm>
            <a:off x="6273458" y="1439412"/>
            <a:ext cx="2311957" cy="2541130"/>
          </a:xfrm>
          <a:prstGeom prst="rect">
            <a:avLst/>
          </a:prstGeom>
          <a:ln w="38100">
            <a:solidFill>
              <a:schemeClr val="bg1"/>
            </a:solidFill>
            <a:miter lim="800000"/>
          </a:ln>
          <a:effectLst>
            <a:outerShdw blurRad="254000" algn="ctr" rotWithShape="0">
              <a:prstClr val="black">
                <a:alpha val="20000"/>
              </a:prstClr>
            </a:outerShdw>
          </a:effectLst>
        </p:spPr>
      </p:pic>
      <p:sp>
        <p:nvSpPr>
          <p:cNvPr id="17" name="Rounded Rectangle 16">
            <a:extLst>
              <a:ext uri="{FF2B5EF4-FFF2-40B4-BE49-F238E27FC236}">
                <a16:creationId xmlns:a16="http://schemas.microsoft.com/office/drawing/2014/main" id="{8E5135ED-A225-1F49-AF6E-3B5CF5DE96B3}"/>
              </a:ext>
            </a:extLst>
          </p:cNvPr>
          <p:cNvSpPr/>
          <p:nvPr/>
        </p:nvSpPr>
        <p:spPr>
          <a:xfrm>
            <a:off x="4085073" y="4083722"/>
            <a:ext cx="1998002" cy="363638"/>
          </a:xfrm>
          <a:prstGeom prst="roundRect">
            <a:avLst>
              <a:gd name="adj" fmla="val 12273"/>
            </a:avLst>
          </a:prstGeom>
          <a:noFill/>
          <a:ln w="50800">
            <a:noFill/>
          </a:ln>
          <a:effectLst>
            <a:outerShdw blurRad="261923" algn="tl" rotWithShape="0">
              <a:prstClr val="black">
                <a:alpha val="19977"/>
              </a:prstClr>
            </a:outerShdw>
          </a:effectLst>
        </p:spPr>
        <p:style>
          <a:lnRef idx="1">
            <a:schemeClr val="accent1"/>
          </a:lnRef>
          <a:fillRef idx="3">
            <a:schemeClr val="accent1"/>
          </a:fillRef>
          <a:effectRef idx="2">
            <a:schemeClr val="accent1"/>
          </a:effectRef>
          <a:fontRef idx="minor">
            <a:schemeClr val="lt1"/>
          </a:fontRef>
        </p:style>
        <p:txBody>
          <a:bodyPr lIns="0" tIns="0" rIns="0" rtlCol="0" anchor="t"/>
          <a:lstStyle/>
          <a:p>
            <a:r>
              <a:rPr lang="en-US" sz="900" dirty="0">
                <a:solidFill>
                  <a:schemeClr val="tx1"/>
                </a:solidFill>
              </a:rPr>
              <a:t>Outflow apex engaged with pulmonary roof in bifurcation</a:t>
            </a:r>
          </a:p>
        </p:txBody>
      </p:sp>
      <p:sp>
        <p:nvSpPr>
          <p:cNvPr id="18" name="Rounded Rectangle 17">
            <a:extLst>
              <a:ext uri="{FF2B5EF4-FFF2-40B4-BE49-F238E27FC236}">
                <a16:creationId xmlns:a16="http://schemas.microsoft.com/office/drawing/2014/main" id="{7CD8EB53-6A17-3C4A-B285-F2E15EB1D80A}"/>
              </a:ext>
            </a:extLst>
          </p:cNvPr>
          <p:cNvSpPr/>
          <p:nvPr/>
        </p:nvSpPr>
        <p:spPr>
          <a:xfrm>
            <a:off x="6283402" y="4083722"/>
            <a:ext cx="2311957" cy="363638"/>
          </a:xfrm>
          <a:prstGeom prst="roundRect">
            <a:avLst>
              <a:gd name="adj" fmla="val 12273"/>
            </a:avLst>
          </a:prstGeom>
          <a:noFill/>
          <a:ln w="50800">
            <a:noFill/>
          </a:ln>
          <a:effectLst>
            <a:outerShdw blurRad="261923" algn="tl" rotWithShape="0">
              <a:prstClr val="black">
                <a:alpha val="19977"/>
              </a:prstClr>
            </a:outerShdw>
          </a:effectLst>
        </p:spPr>
        <p:style>
          <a:lnRef idx="1">
            <a:schemeClr val="accent1"/>
          </a:lnRef>
          <a:fillRef idx="3">
            <a:schemeClr val="accent1"/>
          </a:fillRef>
          <a:effectRef idx="2">
            <a:schemeClr val="accent1"/>
          </a:effectRef>
          <a:fontRef idx="minor">
            <a:schemeClr val="lt1"/>
          </a:fontRef>
        </p:style>
        <p:txBody>
          <a:bodyPr lIns="0" tIns="0" rIns="0" rtlCol="0" anchor="t"/>
          <a:lstStyle/>
          <a:p>
            <a:r>
              <a:rPr lang="en-US" sz="900" dirty="0">
                <a:solidFill>
                  <a:schemeClr val="tx1"/>
                </a:solidFill>
              </a:rPr>
              <a:t>Inflow apex meeting acute angle of the outer curvature of the vessel</a:t>
            </a:r>
          </a:p>
        </p:txBody>
      </p:sp>
      <p:sp>
        <p:nvSpPr>
          <p:cNvPr id="8" name="Slide Number Placeholder 7">
            <a:extLst>
              <a:ext uri="{FF2B5EF4-FFF2-40B4-BE49-F238E27FC236}">
                <a16:creationId xmlns:a16="http://schemas.microsoft.com/office/drawing/2014/main" id="{87140D50-1645-A9D3-56EE-8C66DF67971B}"/>
              </a:ext>
            </a:extLst>
          </p:cNvPr>
          <p:cNvSpPr>
            <a:spLocks noGrp="1"/>
          </p:cNvSpPr>
          <p:nvPr>
            <p:ph type="sldNum" sz="quarter" idx="12"/>
          </p:nvPr>
        </p:nvSpPr>
        <p:spPr/>
        <p:txBody>
          <a:bodyPr/>
          <a:lstStyle/>
          <a:p>
            <a:fld id="{CDBA9528-BCFE-1E43-A37D-912FF3C527A6}" type="slidenum">
              <a:rPr lang="en-US" smtClean="0"/>
              <a:pPr/>
              <a:t>43</a:t>
            </a:fld>
            <a:endParaRPr lang="en-US" dirty="0"/>
          </a:p>
        </p:txBody>
      </p:sp>
    </p:spTree>
    <p:custDataLst>
      <p:tags r:id="rId1"/>
    </p:custDataLst>
    <p:extLst>
      <p:ext uri="{BB962C8B-B14F-4D97-AF65-F5344CB8AC3E}">
        <p14:creationId xmlns:p14="http://schemas.microsoft.com/office/powerpoint/2010/main" val="5493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8C1DA-AE01-484E-892D-2F7D470C9DBB}"/>
              </a:ext>
            </a:extLst>
          </p:cNvPr>
          <p:cNvSpPr>
            <a:spLocks noGrp="1"/>
          </p:cNvSpPr>
          <p:nvPr>
            <p:ph type="title"/>
          </p:nvPr>
        </p:nvSpPr>
        <p:spPr>
          <a:xfrm>
            <a:off x="548640" y="310896"/>
            <a:ext cx="6510528" cy="685800"/>
          </a:xfrm>
        </p:spPr>
        <p:txBody>
          <a:bodyPr/>
          <a:lstStyle/>
          <a:p>
            <a:r>
              <a:rPr lang="en-US" dirty="0"/>
              <a:t>Staging considerations</a:t>
            </a:r>
          </a:p>
        </p:txBody>
      </p:sp>
      <p:sp>
        <p:nvSpPr>
          <p:cNvPr id="4" name="Footer Placeholder 3">
            <a:extLst>
              <a:ext uri="{FF2B5EF4-FFF2-40B4-BE49-F238E27FC236}">
                <a16:creationId xmlns:a16="http://schemas.microsoft.com/office/drawing/2014/main" id="{4CB5DBF2-0252-4FE7-9F89-9F36D385110C}"/>
              </a:ext>
            </a:extLst>
          </p:cNvPr>
          <p:cNvSpPr>
            <a:spLocks noGrp="1"/>
          </p:cNvSpPr>
          <p:nvPr>
            <p:ph type="ftr" sz="quarter" idx="11"/>
          </p:nvPr>
        </p:nvSpPr>
        <p:spPr/>
        <p:txBody>
          <a:bodyPr/>
          <a:lstStyle/>
          <a:p>
            <a:r>
              <a:rPr lang="en-US"/>
              <a:t>DOC-0555472 Rev B</a:t>
            </a:r>
            <a:endParaRPr lang="en-US" dirty="0"/>
          </a:p>
        </p:txBody>
      </p:sp>
      <p:sp>
        <p:nvSpPr>
          <p:cNvPr id="12" name="Slide Number Placeholder 11">
            <a:extLst>
              <a:ext uri="{FF2B5EF4-FFF2-40B4-BE49-F238E27FC236}">
                <a16:creationId xmlns:a16="http://schemas.microsoft.com/office/drawing/2014/main" id="{9A94DB2C-8E8A-3EC8-9EEF-9BB246079F58}"/>
              </a:ext>
            </a:extLst>
          </p:cNvPr>
          <p:cNvSpPr>
            <a:spLocks noGrp="1"/>
          </p:cNvSpPr>
          <p:nvPr>
            <p:ph type="sldNum" sz="quarter" idx="12"/>
          </p:nvPr>
        </p:nvSpPr>
        <p:spPr/>
        <p:txBody>
          <a:bodyPr/>
          <a:lstStyle/>
          <a:p>
            <a:fld id="{CDBA9528-BCFE-1E43-A37D-912FF3C527A6}" type="slidenum">
              <a:rPr lang="en-US" smtClean="0"/>
              <a:pPr/>
              <a:t>44</a:t>
            </a:fld>
            <a:endParaRPr lang="en-US" dirty="0"/>
          </a:p>
        </p:txBody>
      </p:sp>
      <p:sp>
        <p:nvSpPr>
          <p:cNvPr id="8" name="Content Placeholder 2">
            <a:extLst>
              <a:ext uri="{FF2B5EF4-FFF2-40B4-BE49-F238E27FC236}">
                <a16:creationId xmlns:a16="http://schemas.microsoft.com/office/drawing/2014/main" id="{1698FB16-1D2A-1949-801C-5841C06D8B0A}"/>
              </a:ext>
            </a:extLst>
          </p:cNvPr>
          <p:cNvSpPr>
            <a:spLocks noGrp="1"/>
          </p:cNvSpPr>
          <p:nvPr>
            <p:ph idx="4294967295"/>
          </p:nvPr>
        </p:nvSpPr>
        <p:spPr>
          <a:xfrm>
            <a:off x="548640" y="1092200"/>
            <a:ext cx="6169794" cy="850900"/>
          </a:xfrm>
        </p:spPr>
        <p:txBody>
          <a:bodyPr>
            <a:normAutofit/>
          </a:bodyPr>
          <a:lstStyle/>
          <a:p>
            <a:pPr marL="0" indent="0">
              <a:buNone/>
            </a:pPr>
            <a:endParaRPr lang="en-US" dirty="0"/>
          </a:p>
          <a:p>
            <a:pPr marL="0" indent="0">
              <a:buNone/>
            </a:pPr>
            <a:r>
              <a:rPr lang="en-US" b="1" dirty="0"/>
              <a:t>There is the ability to stage procedure if there is concern about stability of the prestent in anatomy to allow for endothelialization</a:t>
            </a:r>
          </a:p>
          <a:p>
            <a:pPr marL="0" indent="0">
              <a:buNone/>
            </a:pPr>
            <a:endParaRPr lang="en-US" dirty="0"/>
          </a:p>
        </p:txBody>
      </p:sp>
      <p:grpSp>
        <p:nvGrpSpPr>
          <p:cNvPr id="20" name="Group 19">
            <a:extLst>
              <a:ext uri="{FF2B5EF4-FFF2-40B4-BE49-F238E27FC236}">
                <a16:creationId xmlns:a16="http://schemas.microsoft.com/office/drawing/2014/main" id="{D25A60CD-17C5-8326-82C2-8AF5B3491BFA}"/>
              </a:ext>
            </a:extLst>
          </p:cNvPr>
          <p:cNvGrpSpPr/>
          <p:nvPr/>
        </p:nvGrpSpPr>
        <p:grpSpPr>
          <a:xfrm>
            <a:off x="566031" y="2015146"/>
            <a:ext cx="3520440" cy="2011680"/>
            <a:chOff x="566031" y="2155819"/>
            <a:chExt cx="3520440" cy="2011680"/>
          </a:xfrm>
        </p:grpSpPr>
        <p:grpSp>
          <p:nvGrpSpPr>
            <p:cNvPr id="3" name="Group 2">
              <a:extLst>
                <a:ext uri="{FF2B5EF4-FFF2-40B4-BE49-F238E27FC236}">
                  <a16:creationId xmlns:a16="http://schemas.microsoft.com/office/drawing/2014/main" id="{11E02C90-D151-EB09-000B-79E2997A9A41}"/>
                </a:ext>
              </a:extLst>
            </p:cNvPr>
            <p:cNvGrpSpPr/>
            <p:nvPr/>
          </p:nvGrpSpPr>
          <p:grpSpPr>
            <a:xfrm>
              <a:off x="566031" y="2155819"/>
              <a:ext cx="3520440" cy="2011680"/>
              <a:chOff x="0" y="3217204"/>
              <a:chExt cx="2542738" cy="2425151"/>
            </a:xfrm>
          </p:grpSpPr>
          <p:sp>
            <p:nvSpPr>
              <p:cNvPr id="5" name="Rounded Rectangle 29">
                <a:extLst>
                  <a:ext uri="{FF2B5EF4-FFF2-40B4-BE49-F238E27FC236}">
                    <a16:creationId xmlns:a16="http://schemas.microsoft.com/office/drawing/2014/main" id="{8F18130B-CD16-37D6-9BA6-FA63FDEB8F01}"/>
                  </a:ext>
                </a:extLst>
              </p:cNvPr>
              <p:cNvSpPr/>
              <p:nvPr/>
            </p:nvSpPr>
            <p:spPr>
              <a:xfrm>
                <a:off x="0" y="3217204"/>
                <a:ext cx="2542738" cy="2425151"/>
              </a:xfrm>
              <a:prstGeom prst="roundRect">
                <a:avLst>
                  <a:gd name="adj" fmla="val 3573"/>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2880" tIns="548640" rIns="91440" bIns="0" rtlCol="0" anchor="t"/>
              <a:lstStyle/>
              <a:p>
                <a:pPr>
                  <a:spcAft>
                    <a:spcPts val="300"/>
                  </a:spcAft>
                </a:pPr>
                <a:endParaRPr lang="en-US" sz="900" dirty="0">
                  <a:solidFill>
                    <a:schemeClr val="tx1"/>
                  </a:solidFill>
                  <a:latin typeface="Arial" panose="020B0604020202020204" pitchFamily="34" charset="0"/>
                  <a:cs typeface="Arial" panose="020B0604020202020204" pitchFamily="34" charset="0"/>
                </a:endParaRPr>
              </a:p>
            </p:txBody>
          </p:sp>
          <p:sp>
            <p:nvSpPr>
              <p:cNvPr id="6" name="Rounded Rectangle 32">
                <a:extLst>
                  <a:ext uri="{FF2B5EF4-FFF2-40B4-BE49-F238E27FC236}">
                    <a16:creationId xmlns:a16="http://schemas.microsoft.com/office/drawing/2014/main" id="{64D545CC-72EE-351C-5DEE-A54E9997A50E}"/>
                  </a:ext>
                </a:extLst>
              </p:cNvPr>
              <p:cNvSpPr/>
              <p:nvPr/>
            </p:nvSpPr>
            <p:spPr>
              <a:xfrm>
                <a:off x="82556" y="3346084"/>
                <a:ext cx="2377626" cy="440937"/>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r>
                  <a:rPr lang="en-US" sz="1200" b="1" dirty="0"/>
                  <a:t>Pre-procedural considerations for staging</a:t>
                </a:r>
                <a:endParaRPr lang="en-US" sz="1200" i="1" dirty="0"/>
              </a:p>
            </p:txBody>
          </p:sp>
        </p:grpSp>
        <p:sp>
          <p:nvSpPr>
            <p:cNvPr id="16" name="TextBox 15">
              <a:extLst>
                <a:ext uri="{FF2B5EF4-FFF2-40B4-BE49-F238E27FC236}">
                  <a16:creationId xmlns:a16="http://schemas.microsoft.com/office/drawing/2014/main" id="{0F0212DB-FF26-7C7B-04EA-17BCC07E23FE}"/>
                </a:ext>
              </a:extLst>
            </p:cNvPr>
            <p:cNvSpPr txBox="1"/>
            <p:nvPr/>
          </p:nvSpPr>
          <p:spPr>
            <a:xfrm>
              <a:off x="685800" y="2672750"/>
              <a:ext cx="3244362" cy="646331"/>
            </a:xfrm>
            <a:prstGeom prst="rect">
              <a:avLst/>
            </a:prstGeom>
            <a:noFill/>
          </p:spPr>
          <p:txBody>
            <a:bodyPr wrap="square">
              <a:spAutoFit/>
            </a:bodyPr>
            <a:lstStyle/>
            <a:p>
              <a:pPr marL="174625" indent="-174625">
                <a:buClr>
                  <a:schemeClr val="accent1"/>
                </a:buClr>
                <a:buFont typeface="Wingdings" pitchFamily="2" charset="2"/>
                <a:buChar char="§"/>
              </a:pPr>
              <a:r>
                <a:rPr lang="en-US" sz="1200" dirty="0"/>
                <a:t>Limited acceptable zone for deployment secondary to apex engagement</a:t>
              </a:r>
            </a:p>
            <a:p>
              <a:pPr marL="174625" indent="-174625">
                <a:buClr>
                  <a:schemeClr val="accent1"/>
                </a:buClr>
                <a:buFont typeface="Wingdings" pitchFamily="2" charset="2"/>
                <a:buChar char="§"/>
              </a:pPr>
              <a:r>
                <a:rPr lang="en-US" sz="1200" dirty="0"/>
                <a:t>Borderline large patient anatomy</a:t>
              </a:r>
            </a:p>
          </p:txBody>
        </p:sp>
      </p:grpSp>
      <p:grpSp>
        <p:nvGrpSpPr>
          <p:cNvPr id="19" name="Group 18">
            <a:extLst>
              <a:ext uri="{FF2B5EF4-FFF2-40B4-BE49-F238E27FC236}">
                <a16:creationId xmlns:a16="http://schemas.microsoft.com/office/drawing/2014/main" id="{1368AD7E-5AAF-E7A0-13C0-5508C0A406E6}"/>
              </a:ext>
            </a:extLst>
          </p:cNvPr>
          <p:cNvGrpSpPr/>
          <p:nvPr/>
        </p:nvGrpSpPr>
        <p:grpSpPr>
          <a:xfrm>
            <a:off x="4218326" y="2015146"/>
            <a:ext cx="3520440" cy="1828800"/>
            <a:chOff x="4649149" y="2155819"/>
            <a:chExt cx="3520440" cy="1828800"/>
          </a:xfrm>
        </p:grpSpPr>
        <p:grpSp>
          <p:nvGrpSpPr>
            <p:cNvPr id="7" name="Group 6">
              <a:extLst>
                <a:ext uri="{FF2B5EF4-FFF2-40B4-BE49-F238E27FC236}">
                  <a16:creationId xmlns:a16="http://schemas.microsoft.com/office/drawing/2014/main" id="{6A99F277-9793-0F60-1B64-5060F5164077}"/>
                </a:ext>
              </a:extLst>
            </p:cNvPr>
            <p:cNvGrpSpPr/>
            <p:nvPr/>
          </p:nvGrpSpPr>
          <p:grpSpPr>
            <a:xfrm>
              <a:off x="4649149" y="2155819"/>
              <a:ext cx="3520440" cy="1828800"/>
              <a:chOff x="0" y="3217204"/>
              <a:chExt cx="2542738" cy="2204683"/>
            </a:xfrm>
          </p:grpSpPr>
          <p:sp>
            <p:nvSpPr>
              <p:cNvPr id="9" name="Rounded Rectangle 37">
                <a:extLst>
                  <a:ext uri="{FF2B5EF4-FFF2-40B4-BE49-F238E27FC236}">
                    <a16:creationId xmlns:a16="http://schemas.microsoft.com/office/drawing/2014/main" id="{27700BA3-7D30-A5DF-C31D-DA573531583C}"/>
                  </a:ext>
                </a:extLst>
              </p:cNvPr>
              <p:cNvSpPr/>
              <p:nvPr/>
            </p:nvSpPr>
            <p:spPr>
              <a:xfrm>
                <a:off x="0" y="3217204"/>
                <a:ext cx="2542738" cy="2204683"/>
              </a:xfrm>
              <a:prstGeom prst="roundRect">
                <a:avLst>
                  <a:gd name="adj" fmla="val 3573"/>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2880" tIns="548640" rIns="91440" bIns="0" rtlCol="0" anchor="t"/>
              <a:lstStyle/>
              <a:p>
                <a:pPr>
                  <a:spcAft>
                    <a:spcPts val="300"/>
                  </a:spcAft>
                </a:pPr>
                <a:endParaRPr lang="en-US" sz="900" dirty="0">
                  <a:solidFill>
                    <a:schemeClr val="tx1"/>
                  </a:solidFill>
                  <a:latin typeface="Arial" panose="020B0604020202020204" pitchFamily="34" charset="0"/>
                  <a:cs typeface="Arial" panose="020B0604020202020204" pitchFamily="34" charset="0"/>
                </a:endParaRPr>
              </a:p>
            </p:txBody>
          </p:sp>
          <p:sp>
            <p:nvSpPr>
              <p:cNvPr id="10" name="Rounded Rectangle 38">
                <a:extLst>
                  <a:ext uri="{FF2B5EF4-FFF2-40B4-BE49-F238E27FC236}">
                    <a16:creationId xmlns:a16="http://schemas.microsoft.com/office/drawing/2014/main" id="{1DDA9385-FE4D-4426-0F38-03754514DB06}"/>
                  </a:ext>
                </a:extLst>
              </p:cNvPr>
              <p:cNvSpPr/>
              <p:nvPr/>
            </p:nvSpPr>
            <p:spPr>
              <a:xfrm>
                <a:off x="82556" y="3346084"/>
                <a:ext cx="2377626" cy="440937"/>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marL="0" indent="0">
                  <a:spcAft>
                    <a:spcPts val="600"/>
                  </a:spcAft>
                  <a:buNone/>
                </a:pPr>
                <a:r>
                  <a:rPr lang="en-US" sz="1200" b="1" dirty="0">
                    <a:solidFill>
                      <a:schemeClr val="bg1"/>
                    </a:solidFill>
                  </a:rPr>
                  <a:t>Procedural considerations for staging</a:t>
                </a:r>
                <a:endParaRPr lang="en-US" sz="1200" dirty="0">
                  <a:solidFill>
                    <a:schemeClr val="bg1"/>
                  </a:solidFill>
                </a:endParaRPr>
              </a:p>
            </p:txBody>
          </p:sp>
        </p:grpSp>
        <p:sp>
          <p:nvSpPr>
            <p:cNvPr id="18" name="TextBox 17">
              <a:extLst>
                <a:ext uri="{FF2B5EF4-FFF2-40B4-BE49-F238E27FC236}">
                  <a16:creationId xmlns:a16="http://schemas.microsoft.com/office/drawing/2014/main" id="{91B67FF7-D215-5AD3-F2BF-3E857A36C4EC}"/>
                </a:ext>
              </a:extLst>
            </p:cNvPr>
            <p:cNvSpPr txBox="1"/>
            <p:nvPr/>
          </p:nvSpPr>
          <p:spPr>
            <a:xfrm>
              <a:off x="4816203" y="2672750"/>
              <a:ext cx="3202382" cy="830997"/>
            </a:xfrm>
            <a:prstGeom prst="rect">
              <a:avLst/>
            </a:prstGeom>
            <a:noFill/>
          </p:spPr>
          <p:txBody>
            <a:bodyPr wrap="square">
              <a:spAutoFit/>
            </a:bodyPr>
            <a:lstStyle/>
            <a:p>
              <a:pPr marL="174625" lvl="1" indent="-174625">
                <a:buClr>
                  <a:schemeClr val="accent1"/>
                </a:buClr>
                <a:buFont typeface="Wingdings" pitchFamily="2" charset="2"/>
                <a:buChar char="§"/>
              </a:pPr>
              <a:r>
                <a:rPr lang="en-US" sz="1200" dirty="0"/>
                <a:t>Inflow apices are not engaged in anatomy</a:t>
              </a:r>
            </a:p>
            <a:p>
              <a:pPr marL="174625" lvl="1" indent="-174625">
                <a:buClr>
                  <a:schemeClr val="accent1"/>
                </a:buClr>
                <a:buFont typeface="Wingdings" pitchFamily="2" charset="2"/>
                <a:buChar char="§"/>
              </a:pPr>
              <a:r>
                <a:rPr lang="en-US" sz="1200" dirty="0"/>
                <a:t>Excessive motion of the prestent within the anatomy</a:t>
              </a:r>
            </a:p>
            <a:p>
              <a:pPr marL="174625" lvl="1" indent="-174625">
                <a:buClr>
                  <a:schemeClr val="accent1"/>
                </a:buClr>
                <a:buFont typeface="Wingdings" pitchFamily="2" charset="2"/>
                <a:buChar char="§"/>
              </a:pPr>
              <a:r>
                <a:rPr lang="en-US" sz="1200" dirty="0"/>
                <a:t>Wall apposition is not apparent</a:t>
              </a:r>
            </a:p>
          </p:txBody>
        </p:sp>
      </p:grpSp>
    </p:spTree>
    <p:custDataLst>
      <p:tags r:id="rId1"/>
    </p:custDataLst>
    <p:extLst>
      <p:ext uri="{BB962C8B-B14F-4D97-AF65-F5344CB8AC3E}">
        <p14:creationId xmlns:p14="http://schemas.microsoft.com/office/powerpoint/2010/main" val="3316536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1096852"/>
            <a:ext cx="3749040" cy="1600627"/>
          </a:xfrm>
        </p:spPr>
        <p:txBody>
          <a:bodyPr/>
          <a:lstStyle/>
          <a:p>
            <a:r>
              <a:rPr lang="en-US" dirty="0"/>
              <a:t>Alterra procedural overview</a:t>
            </a:r>
          </a:p>
        </p:txBody>
      </p:sp>
    </p:spTree>
    <p:custDataLst>
      <p:tags r:id="rId1"/>
    </p:custDataLst>
    <p:extLst>
      <p:ext uri="{BB962C8B-B14F-4D97-AF65-F5344CB8AC3E}">
        <p14:creationId xmlns:p14="http://schemas.microsoft.com/office/powerpoint/2010/main" val="809598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48640" y="310896"/>
            <a:ext cx="6510528" cy="685800"/>
          </a:xfrm>
        </p:spPr>
        <p:txBody>
          <a:bodyPr/>
          <a:lstStyle/>
          <a:p>
            <a:r>
              <a:rPr lang="en-US" dirty="0"/>
              <a:t>Patient preparation</a:t>
            </a:r>
          </a:p>
        </p:txBody>
      </p:sp>
      <p:sp>
        <p:nvSpPr>
          <p:cNvPr id="9" name="Content Placeholder 6">
            <a:extLst>
              <a:ext uri="{FF2B5EF4-FFF2-40B4-BE49-F238E27FC236}">
                <a16:creationId xmlns:a16="http://schemas.microsoft.com/office/drawing/2014/main" id="{4D88B186-DDB1-704B-8669-012BD8BA208E}"/>
              </a:ext>
            </a:extLst>
          </p:cNvPr>
          <p:cNvSpPr>
            <a:spLocks noGrp="1"/>
          </p:cNvSpPr>
          <p:nvPr>
            <p:ph idx="1"/>
          </p:nvPr>
        </p:nvSpPr>
        <p:spPr>
          <a:xfrm>
            <a:off x="549275" y="1486019"/>
            <a:ext cx="3230411" cy="3178056"/>
          </a:xfrm>
        </p:spPr>
        <p:txBody>
          <a:bodyPr vert="horz" lIns="0" tIns="0" rIns="0" bIns="0" rtlCol="0" anchor="t">
            <a:normAutofit/>
          </a:bodyPr>
          <a:lstStyle/>
          <a:p>
            <a:pPr marL="172720" indent="-172720"/>
            <a:r>
              <a:rPr lang="en-US" sz="1200" dirty="0"/>
              <a:t>Prepare patient per facility standard practice for pulmonary valve implantation</a:t>
            </a:r>
            <a:endParaRPr lang="en-US" dirty="0"/>
          </a:p>
          <a:p>
            <a:pPr marL="172720" indent="-172720"/>
            <a:r>
              <a:rPr lang="en-US" sz="1200" dirty="0"/>
              <a:t>Vascular access</a:t>
            </a:r>
            <a:endParaRPr lang="en-US" sz="1200" dirty="0">
              <a:cs typeface="Arial"/>
            </a:endParaRPr>
          </a:p>
          <a:p>
            <a:pPr marL="172720" lvl="1" indent="0">
              <a:buNone/>
            </a:pPr>
            <a:r>
              <a:rPr lang="en-US" sz="1100" b="1" dirty="0"/>
              <a:t>Arterial</a:t>
            </a:r>
            <a:endParaRPr lang="en-US" sz="1100" b="1" dirty="0">
              <a:cs typeface="Arial"/>
            </a:endParaRPr>
          </a:p>
          <a:p>
            <a:pPr lvl="1" indent="-166370"/>
            <a:r>
              <a:rPr lang="en-US" sz="1100" dirty="0"/>
              <a:t>5Fr or similar access – aortography, </a:t>
            </a:r>
            <a:br>
              <a:rPr lang="en-US" sz="1100" dirty="0"/>
            </a:br>
            <a:r>
              <a:rPr lang="en-US" sz="1100" dirty="0"/>
              <a:t>coronary assessment</a:t>
            </a:r>
            <a:endParaRPr lang="en-US" sz="1100" dirty="0">
              <a:cs typeface="Arial"/>
            </a:endParaRPr>
          </a:p>
          <a:p>
            <a:pPr marL="172720" lvl="1" indent="0">
              <a:buNone/>
            </a:pPr>
            <a:r>
              <a:rPr lang="en-US" sz="1100" b="1" dirty="0"/>
              <a:t>Venous</a:t>
            </a:r>
            <a:endParaRPr lang="en-US" sz="1100" b="1" dirty="0">
              <a:cs typeface="Arial"/>
            </a:endParaRPr>
          </a:p>
          <a:p>
            <a:pPr lvl="1" indent="-166370"/>
            <a:r>
              <a:rPr lang="en-US" sz="1100" dirty="0"/>
              <a:t>7Fr or similar access – serial RVOT </a:t>
            </a:r>
            <a:br>
              <a:rPr lang="en-US" sz="1100" dirty="0"/>
            </a:br>
            <a:r>
              <a:rPr lang="en-US" sz="1100" dirty="0"/>
              <a:t>angiography, pacing (optional)</a:t>
            </a:r>
            <a:endParaRPr lang="en-US" sz="1100" dirty="0">
              <a:cs typeface="Arial"/>
            </a:endParaRPr>
          </a:p>
          <a:p>
            <a:pPr lvl="1" indent="-166370"/>
            <a:r>
              <a:rPr lang="en-US" sz="1100" dirty="0"/>
              <a:t>Device access site</a:t>
            </a:r>
            <a:endParaRPr lang="en-US" sz="1100" dirty="0">
              <a:cs typeface="Arial"/>
            </a:endParaRPr>
          </a:p>
          <a:p>
            <a:pPr marL="512445" lvl="2" indent="-172720"/>
            <a:endParaRPr lang="en-US" sz="1200" dirty="0">
              <a:cs typeface="Arial"/>
            </a:endParaRPr>
          </a:p>
        </p:txBody>
      </p:sp>
      <p:sp>
        <p:nvSpPr>
          <p:cNvPr id="2" name="Footer Placeholder 1">
            <a:extLst>
              <a:ext uri="{FF2B5EF4-FFF2-40B4-BE49-F238E27FC236}">
                <a16:creationId xmlns:a16="http://schemas.microsoft.com/office/drawing/2014/main" id="{B0349864-CA8B-DF41-A8AE-CDD673C13F50}"/>
              </a:ext>
            </a:extLst>
          </p:cNvPr>
          <p:cNvSpPr>
            <a:spLocks noGrp="1"/>
          </p:cNvSpPr>
          <p:nvPr>
            <p:ph type="ftr" sz="quarter" idx="11"/>
          </p:nvPr>
        </p:nvSpPr>
        <p:spPr>
          <a:xfrm>
            <a:off x="3950208" y="4965192"/>
            <a:ext cx="3108960" cy="182880"/>
          </a:xfrm>
        </p:spPr>
        <p:txBody>
          <a:bodyPr/>
          <a:lstStyle/>
          <a:p>
            <a:r>
              <a:rPr lang="en-US"/>
              <a:t>DOC-0555472 Rev B</a:t>
            </a:r>
            <a:endParaRPr lang="en-US" dirty="0"/>
          </a:p>
        </p:txBody>
      </p:sp>
      <p:pic>
        <p:nvPicPr>
          <p:cNvPr id="16" name="Picture 15" descr="A close-up of a x-ray&#10;&#10;Description automatically generated with low confidence">
            <a:extLst>
              <a:ext uri="{FF2B5EF4-FFF2-40B4-BE49-F238E27FC236}">
                <a16:creationId xmlns:a16="http://schemas.microsoft.com/office/drawing/2014/main" id="{AF780281-D7C9-6B4B-9BD2-91FA6921F9A1}"/>
              </a:ext>
            </a:extLst>
          </p:cNvPr>
          <p:cNvPicPr>
            <a:picLocks noChangeAspect="1"/>
          </p:cNvPicPr>
          <p:nvPr/>
        </p:nvPicPr>
        <p:blipFill rotWithShape="1">
          <a:blip r:embed="rId4"/>
          <a:srcRect l="15948" r="19418"/>
          <a:stretch/>
        </p:blipFill>
        <p:spPr>
          <a:xfrm>
            <a:off x="6612718" y="1464398"/>
            <a:ext cx="1769515" cy="2493327"/>
          </a:xfrm>
          <a:prstGeom prst="rect">
            <a:avLst/>
          </a:prstGeom>
          <a:ln w="38100">
            <a:solidFill>
              <a:schemeClr val="bg1"/>
            </a:solidFill>
            <a:miter lim="800000"/>
          </a:ln>
          <a:effectLst>
            <a:outerShdw blurRad="254000" algn="ctr" rotWithShape="0">
              <a:prstClr val="black">
                <a:alpha val="20000"/>
              </a:prstClr>
            </a:outerShdw>
          </a:effectLst>
        </p:spPr>
      </p:pic>
      <p:pic>
        <p:nvPicPr>
          <p:cNvPr id="18" name="Picture 17" descr="A close-up of a human brain&#10;&#10;Description automatically generated with low confidence">
            <a:extLst>
              <a:ext uri="{FF2B5EF4-FFF2-40B4-BE49-F238E27FC236}">
                <a16:creationId xmlns:a16="http://schemas.microsoft.com/office/drawing/2014/main" id="{F3F492C4-A2C5-5E4C-891C-25FE37868E2E}"/>
              </a:ext>
            </a:extLst>
          </p:cNvPr>
          <p:cNvPicPr>
            <a:picLocks noChangeAspect="1"/>
          </p:cNvPicPr>
          <p:nvPr/>
        </p:nvPicPr>
        <p:blipFill rotWithShape="1">
          <a:blip r:embed="rId5"/>
          <a:srcRect l="1339" t="4766" r="21190" b="4766"/>
          <a:stretch/>
        </p:blipFill>
        <p:spPr>
          <a:xfrm>
            <a:off x="4343480" y="1464398"/>
            <a:ext cx="2126350" cy="2483127"/>
          </a:xfrm>
          <a:prstGeom prst="rect">
            <a:avLst/>
          </a:prstGeom>
          <a:ln w="38100">
            <a:solidFill>
              <a:schemeClr val="bg1"/>
            </a:solidFill>
            <a:miter lim="800000"/>
          </a:ln>
          <a:effectLst>
            <a:outerShdw blurRad="254000" algn="ctr" rotWithShape="0">
              <a:prstClr val="black">
                <a:alpha val="20000"/>
              </a:prstClr>
            </a:outerShdw>
          </a:effectLst>
        </p:spPr>
      </p:pic>
      <p:grpSp>
        <p:nvGrpSpPr>
          <p:cNvPr id="20" name="Group 19">
            <a:extLst>
              <a:ext uri="{FF2B5EF4-FFF2-40B4-BE49-F238E27FC236}">
                <a16:creationId xmlns:a16="http://schemas.microsoft.com/office/drawing/2014/main" id="{0DCA102F-50F2-6D71-31C0-7201B9A71974}"/>
              </a:ext>
            </a:extLst>
          </p:cNvPr>
          <p:cNvGrpSpPr/>
          <p:nvPr/>
        </p:nvGrpSpPr>
        <p:grpSpPr>
          <a:xfrm>
            <a:off x="576469" y="4027904"/>
            <a:ext cx="3679983" cy="786730"/>
            <a:chOff x="6537851" y="2050238"/>
            <a:chExt cx="3236645" cy="691950"/>
          </a:xfrm>
        </p:grpSpPr>
        <p:grpSp>
          <p:nvGrpSpPr>
            <p:cNvPr id="21" name="Group 20">
              <a:extLst>
                <a:ext uri="{FF2B5EF4-FFF2-40B4-BE49-F238E27FC236}">
                  <a16:creationId xmlns:a16="http://schemas.microsoft.com/office/drawing/2014/main" id="{09047503-78BC-F7EE-DAF6-9AB43BD5AB72}"/>
                </a:ext>
              </a:extLst>
            </p:cNvPr>
            <p:cNvGrpSpPr/>
            <p:nvPr/>
          </p:nvGrpSpPr>
          <p:grpSpPr>
            <a:xfrm>
              <a:off x="6537851" y="2050238"/>
              <a:ext cx="553390" cy="458208"/>
              <a:chOff x="6537851" y="1216451"/>
              <a:chExt cx="553390" cy="458208"/>
            </a:xfrm>
          </p:grpSpPr>
          <p:sp>
            <p:nvSpPr>
              <p:cNvPr id="23" name="Rounded Rectangle 9">
                <a:extLst>
                  <a:ext uri="{FF2B5EF4-FFF2-40B4-BE49-F238E27FC236}">
                    <a16:creationId xmlns:a16="http://schemas.microsoft.com/office/drawing/2014/main" id="{3074FCD6-7092-BA97-21B4-F3810791E411}"/>
                  </a:ext>
                </a:extLst>
              </p:cNvPr>
              <p:cNvSpPr/>
              <p:nvPr/>
            </p:nvSpPr>
            <p:spPr>
              <a:xfrm>
                <a:off x="6543179" y="1216451"/>
                <a:ext cx="548062" cy="458208"/>
              </a:xfrm>
              <a:prstGeom prst="roundRect">
                <a:avLst/>
              </a:prstGeom>
              <a:solidFill>
                <a:schemeClr val="accent3"/>
              </a:solidFill>
              <a:ln w="44450">
                <a:noFill/>
              </a:ln>
              <a:effectLst>
                <a:outerShdw blurRad="190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154305" rIns="51435" bIns="282893" rtlCol="0" anchor="ctr"/>
              <a:lstStyle/>
              <a:p>
                <a:pPr algn="r"/>
                <a:endParaRPr lang="en-US" sz="1013" b="1" dirty="0"/>
              </a:p>
            </p:txBody>
          </p:sp>
          <p:sp>
            <p:nvSpPr>
              <p:cNvPr id="24" name="TextBox 23">
                <a:extLst>
                  <a:ext uri="{FF2B5EF4-FFF2-40B4-BE49-F238E27FC236}">
                    <a16:creationId xmlns:a16="http://schemas.microsoft.com/office/drawing/2014/main" id="{D69C4C30-4257-A3DC-C3C4-0473691E2A02}"/>
                  </a:ext>
                </a:extLst>
              </p:cNvPr>
              <p:cNvSpPr txBox="1"/>
              <p:nvPr/>
            </p:nvSpPr>
            <p:spPr>
              <a:xfrm>
                <a:off x="6537851" y="1507732"/>
                <a:ext cx="395413" cy="115894"/>
              </a:xfrm>
              <a:prstGeom prst="rect">
                <a:avLst/>
              </a:prstGeom>
              <a:noFill/>
            </p:spPr>
            <p:txBody>
              <a:bodyPr wrap="square" lIns="0" tIns="0" rIns="0" bIns="0" rtlCol="0" anchor="ctr">
                <a:noAutofit/>
              </a:bodyPr>
              <a:lstStyle/>
              <a:p>
                <a:pPr algn="ctr"/>
                <a:r>
                  <a:rPr lang="en-US" sz="600" b="1" dirty="0">
                    <a:solidFill>
                      <a:schemeClr val="bg1"/>
                    </a:solidFill>
                  </a:rPr>
                  <a:t>NOTE</a:t>
                </a:r>
              </a:p>
            </p:txBody>
          </p:sp>
          <p:pic>
            <p:nvPicPr>
              <p:cNvPr id="25" name="Graphic 24">
                <a:extLst>
                  <a:ext uri="{FF2B5EF4-FFF2-40B4-BE49-F238E27FC236}">
                    <a16:creationId xmlns:a16="http://schemas.microsoft.com/office/drawing/2014/main" id="{0E76DD16-BBA5-C10B-8AC0-C2558CC4273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655976" y="1281886"/>
                <a:ext cx="157942" cy="199505"/>
              </a:xfrm>
              <a:prstGeom prst="rect">
                <a:avLst/>
              </a:prstGeom>
            </p:spPr>
          </p:pic>
        </p:grpSp>
        <p:sp>
          <p:nvSpPr>
            <p:cNvPr id="22" name="Rectangle 21">
              <a:extLst>
                <a:ext uri="{FF2B5EF4-FFF2-40B4-BE49-F238E27FC236}">
                  <a16:creationId xmlns:a16="http://schemas.microsoft.com/office/drawing/2014/main" id="{06A78730-512C-3CAC-797B-9F28F82206EA}"/>
                </a:ext>
              </a:extLst>
            </p:cNvPr>
            <p:cNvSpPr/>
            <p:nvPr/>
          </p:nvSpPr>
          <p:spPr>
            <a:xfrm>
              <a:off x="6933263" y="2050238"/>
              <a:ext cx="2841233" cy="691950"/>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45720" rIns="91440" bIns="45720" numCol="1" spcCol="91440" rtlCol="0" anchor="ctr">
              <a:noAutofit/>
            </a:bodyPr>
            <a:lstStyle/>
            <a:p>
              <a:pPr marL="96520" lvl="2" indent="-96520">
                <a:spcBef>
                  <a:spcPts val="600"/>
                </a:spcBef>
                <a:buClr>
                  <a:schemeClr val="accent1"/>
                </a:buClr>
                <a:buFont typeface="Wingdings" panose="05000000000000000000" pitchFamily="2" charset="2"/>
                <a:buChar char="§"/>
              </a:pPr>
              <a:r>
                <a:rPr lang="en-US" sz="800" dirty="0">
                  <a:solidFill>
                    <a:schemeClr val="accent6"/>
                  </a:solidFill>
                  <a:ea typeface="ＭＳ Ｐゴシック" pitchFamily="34" charset="-128"/>
                </a:rPr>
                <a:t>If IJ access warranted, consideration for location of angiographic catheter placement should be made if femoral venous anatomy is not adequate/sufficient</a:t>
              </a:r>
              <a:endParaRPr lang="en-US" dirty="0"/>
            </a:p>
            <a:p>
              <a:pPr marL="96520" lvl="2" indent="-96520">
                <a:spcBef>
                  <a:spcPts val="600"/>
                </a:spcBef>
                <a:buClr>
                  <a:schemeClr val="accent1"/>
                </a:buClr>
                <a:buFont typeface="Wingdings" panose="05000000000000000000" pitchFamily="2" charset="2"/>
                <a:buChar char="§"/>
              </a:pPr>
              <a:r>
                <a:rPr lang="en-US" sz="800" dirty="0">
                  <a:solidFill>
                    <a:schemeClr val="accent6"/>
                  </a:solidFill>
                  <a:ea typeface="ＭＳ Ｐゴシック"/>
                </a:rPr>
                <a:t>A 5Fr or 6Fr angiographic catheter may be put through the same 26Fr sheath if there is only a single point of venous access</a:t>
              </a:r>
              <a:endParaRPr lang="en-US" sz="800" dirty="0">
                <a:solidFill>
                  <a:schemeClr val="accent6"/>
                </a:solidFill>
                <a:ea typeface="ＭＳ Ｐゴシック"/>
                <a:cs typeface="Arial"/>
              </a:endParaRPr>
            </a:p>
          </p:txBody>
        </p:sp>
      </p:grpSp>
      <p:sp>
        <p:nvSpPr>
          <p:cNvPr id="26" name="Slide Number Placeholder 25">
            <a:extLst>
              <a:ext uri="{FF2B5EF4-FFF2-40B4-BE49-F238E27FC236}">
                <a16:creationId xmlns:a16="http://schemas.microsoft.com/office/drawing/2014/main" id="{490DA9FC-7F2C-F184-F45E-71DDECF18E21}"/>
              </a:ext>
            </a:extLst>
          </p:cNvPr>
          <p:cNvSpPr>
            <a:spLocks noGrp="1"/>
          </p:cNvSpPr>
          <p:nvPr>
            <p:ph type="sldNum" sz="quarter" idx="12"/>
          </p:nvPr>
        </p:nvSpPr>
        <p:spPr/>
        <p:txBody>
          <a:bodyPr/>
          <a:lstStyle/>
          <a:p>
            <a:fld id="{CDBA9528-BCFE-1E43-A37D-912FF3C527A6}" type="slidenum">
              <a:rPr lang="en-US" smtClean="0"/>
              <a:pPr/>
              <a:t>46</a:t>
            </a:fld>
            <a:endParaRPr lang="en-US" dirty="0"/>
          </a:p>
        </p:txBody>
      </p:sp>
    </p:spTree>
    <p:custDataLst>
      <p:tags r:id="rId1"/>
    </p:custDataLst>
    <p:extLst>
      <p:ext uri="{BB962C8B-B14F-4D97-AF65-F5344CB8AC3E}">
        <p14:creationId xmlns:p14="http://schemas.microsoft.com/office/powerpoint/2010/main" val="59276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10896"/>
            <a:ext cx="6510528" cy="685800"/>
          </a:xfrm>
        </p:spPr>
        <p:txBody>
          <a:bodyPr/>
          <a:lstStyle/>
          <a:p>
            <a:r>
              <a:rPr lang="en-US" dirty="0"/>
              <a:t>Wire placement</a:t>
            </a:r>
          </a:p>
        </p:txBody>
      </p:sp>
      <p:sp>
        <p:nvSpPr>
          <p:cNvPr id="16" name="Content Placeholder 2">
            <a:extLst>
              <a:ext uri="{FF2B5EF4-FFF2-40B4-BE49-F238E27FC236}">
                <a16:creationId xmlns:a16="http://schemas.microsoft.com/office/drawing/2014/main" id="{D86F3CAA-5817-C243-A3AD-9BD73BC841EE}"/>
              </a:ext>
            </a:extLst>
          </p:cNvPr>
          <p:cNvSpPr>
            <a:spLocks noGrp="1"/>
          </p:cNvSpPr>
          <p:nvPr>
            <p:ph idx="1"/>
          </p:nvPr>
        </p:nvSpPr>
        <p:spPr>
          <a:xfrm>
            <a:off x="549275" y="1291778"/>
            <a:ext cx="2039379" cy="3475037"/>
          </a:xfrm>
        </p:spPr>
        <p:txBody>
          <a:bodyPr>
            <a:normAutofit/>
          </a:bodyPr>
          <a:lstStyle/>
          <a:p>
            <a:r>
              <a:rPr lang="en-US" sz="1200" dirty="0"/>
              <a:t>Utilize balloon tip catheter to position wire as far into the pulmonary vascular bed as possible</a:t>
            </a:r>
          </a:p>
          <a:p>
            <a:r>
              <a:rPr lang="en-US" sz="1200" dirty="0"/>
              <a:t>Consideration of pulmonary artery selection for wire position is critical to facilitate tracking and positioning of the Alterra prestent and the SAPIEN 3 Pulmonic delivery system</a:t>
            </a:r>
          </a:p>
          <a:p>
            <a:r>
              <a:rPr lang="en-US" sz="1200" dirty="0"/>
              <a:t>Stiff guidewire is recommended to facilitate the tracking of the Alterra prestent and SAPIEN 3 Pulmonic delivery system </a:t>
            </a:r>
            <a:br>
              <a:rPr lang="en-US" sz="1200" dirty="0"/>
            </a:br>
            <a:r>
              <a:rPr lang="en-US" sz="1200" dirty="0"/>
              <a:t>(e.g., Lunderquist/Meier)</a:t>
            </a:r>
          </a:p>
        </p:txBody>
      </p:sp>
      <p:sp>
        <p:nvSpPr>
          <p:cNvPr id="6" name="Footer Placeholder 5">
            <a:extLst>
              <a:ext uri="{FF2B5EF4-FFF2-40B4-BE49-F238E27FC236}">
                <a16:creationId xmlns:a16="http://schemas.microsoft.com/office/drawing/2014/main" id="{6B2F07A9-F812-AA45-BDAC-2327A00D159F}"/>
              </a:ext>
            </a:extLst>
          </p:cNvPr>
          <p:cNvSpPr>
            <a:spLocks noGrp="1"/>
          </p:cNvSpPr>
          <p:nvPr>
            <p:ph type="ftr" sz="quarter" idx="11"/>
          </p:nvPr>
        </p:nvSpPr>
        <p:spPr>
          <a:xfrm>
            <a:off x="3950208" y="4965192"/>
            <a:ext cx="3108960" cy="182880"/>
          </a:xfrm>
        </p:spPr>
        <p:txBody>
          <a:bodyPr/>
          <a:lstStyle/>
          <a:p>
            <a:r>
              <a:rPr lang="en-US"/>
              <a:t>DOC-0555472 Rev B</a:t>
            </a:r>
            <a:endParaRPr lang="en-US" dirty="0"/>
          </a:p>
        </p:txBody>
      </p:sp>
      <p:pic>
        <p:nvPicPr>
          <p:cNvPr id="9" name="nationwide RPA">
            <a:hlinkClick r:id="" action="ppaction://media"/>
            <a:extLst>
              <a:ext uri="{FF2B5EF4-FFF2-40B4-BE49-F238E27FC236}">
                <a16:creationId xmlns:a16="http://schemas.microsoft.com/office/drawing/2014/main" id="{C6CC6423-5E72-FB47-9202-0270BF6679F2}"/>
              </a:ext>
            </a:extLst>
          </p:cNvPr>
          <p:cNvPicPr>
            <a:picLocks noChangeAspect="1"/>
          </p:cNvPicPr>
          <p:nvPr>
            <a:videoFile r:link="rId3"/>
            <p:extLst>
              <p:ext uri="{DAA4B4D4-6D71-4841-9C94-3DE7FCFB9230}">
                <p14:media xmlns:p14="http://schemas.microsoft.com/office/powerpoint/2010/main" r:embed="rId2"/>
              </p:ext>
            </p:extLst>
          </p:nvPr>
        </p:nvPicPr>
        <p:blipFill>
          <a:blip r:embed="rId8"/>
          <a:stretch>
            <a:fillRect/>
          </a:stretch>
        </p:blipFill>
        <p:spPr>
          <a:xfrm>
            <a:off x="2923504" y="1381464"/>
            <a:ext cx="2695452" cy="2695452"/>
          </a:xfrm>
          <a:prstGeom prst="rect">
            <a:avLst/>
          </a:prstGeom>
          <a:ln w="38100">
            <a:solidFill>
              <a:schemeClr val="bg1"/>
            </a:solidFill>
            <a:miter lim="800000"/>
          </a:ln>
          <a:effectLst>
            <a:outerShdw blurRad="254000" algn="ctr" rotWithShape="0">
              <a:prstClr val="black">
                <a:alpha val="20000"/>
              </a:prstClr>
            </a:outerShdw>
          </a:effectLst>
        </p:spPr>
      </p:pic>
      <p:pic>
        <p:nvPicPr>
          <p:cNvPr id="10" name="Nationwide LPA">
            <a:hlinkClick r:id="" action="ppaction://media"/>
            <a:extLst>
              <a:ext uri="{FF2B5EF4-FFF2-40B4-BE49-F238E27FC236}">
                <a16:creationId xmlns:a16="http://schemas.microsoft.com/office/drawing/2014/main" id="{4E263F76-C928-2240-BA95-B029857C3235}"/>
              </a:ext>
            </a:extLst>
          </p:cNvPr>
          <p:cNvPicPr>
            <a:picLocks noChangeAspect="1"/>
          </p:cNvPicPr>
          <p:nvPr>
            <a:videoFile r:link="rId5"/>
            <p:extLst>
              <p:ext uri="{DAA4B4D4-6D71-4841-9C94-3DE7FCFB9230}">
                <p14:media xmlns:p14="http://schemas.microsoft.com/office/powerpoint/2010/main" r:embed="rId4"/>
              </p:ext>
            </p:extLst>
          </p:nvPr>
        </p:nvPicPr>
        <p:blipFill>
          <a:blip r:embed="rId9"/>
          <a:stretch>
            <a:fillRect/>
          </a:stretch>
        </p:blipFill>
        <p:spPr>
          <a:xfrm>
            <a:off x="5899908" y="1381464"/>
            <a:ext cx="2695452" cy="2695452"/>
          </a:xfrm>
          <a:prstGeom prst="rect">
            <a:avLst/>
          </a:prstGeom>
          <a:ln w="38100">
            <a:solidFill>
              <a:schemeClr val="bg1"/>
            </a:solidFill>
            <a:miter lim="800000"/>
          </a:ln>
          <a:effectLst>
            <a:outerShdw blurRad="254000" algn="ctr" rotWithShape="0">
              <a:prstClr val="black">
                <a:alpha val="20000"/>
              </a:prstClr>
            </a:outerShdw>
          </a:effectLst>
        </p:spPr>
      </p:pic>
      <p:grpSp>
        <p:nvGrpSpPr>
          <p:cNvPr id="8" name="Group 7">
            <a:extLst>
              <a:ext uri="{FF2B5EF4-FFF2-40B4-BE49-F238E27FC236}">
                <a16:creationId xmlns:a16="http://schemas.microsoft.com/office/drawing/2014/main" id="{4D094638-841B-71B6-FDAF-CEE9AC2FDE64}"/>
              </a:ext>
            </a:extLst>
          </p:cNvPr>
          <p:cNvGrpSpPr/>
          <p:nvPr/>
        </p:nvGrpSpPr>
        <p:grpSpPr>
          <a:xfrm>
            <a:off x="6475584" y="4212692"/>
            <a:ext cx="1544100" cy="187050"/>
            <a:chOff x="4481096" y="3905167"/>
            <a:chExt cx="2406491" cy="443010"/>
          </a:xfrm>
        </p:grpSpPr>
        <p:sp>
          <p:nvSpPr>
            <p:cNvPr id="12" name="TextBox 11">
              <a:extLst>
                <a:ext uri="{FF2B5EF4-FFF2-40B4-BE49-F238E27FC236}">
                  <a16:creationId xmlns:a16="http://schemas.microsoft.com/office/drawing/2014/main" id="{AB704C94-1C8E-25B1-752C-3EF3353D5ABD}"/>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3" name="Freeform 8">
              <a:extLst>
                <a:ext uri="{FF2B5EF4-FFF2-40B4-BE49-F238E27FC236}">
                  <a16:creationId xmlns:a16="http://schemas.microsoft.com/office/drawing/2014/main" id="{CC12E8C9-0AB0-7FE2-5DBB-7EC324C71A7E}"/>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grpSp>
        <p:nvGrpSpPr>
          <p:cNvPr id="14" name="Group 13">
            <a:extLst>
              <a:ext uri="{FF2B5EF4-FFF2-40B4-BE49-F238E27FC236}">
                <a16:creationId xmlns:a16="http://schemas.microsoft.com/office/drawing/2014/main" id="{84AC1E69-DFA5-D973-A160-7B515014937C}"/>
              </a:ext>
            </a:extLst>
          </p:cNvPr>
          <p:cNvGrpSpPr/>
          <p:nvPr/>
        </p:nvGrpSpPr>
        <p:grpSpPr>
          <a:xfrm>
            <a:off x="3499180" y="4212692"/>
            <a:ext cx="1544100" cy="187050"/>
            <a:chOff x="4481096" y="3905167"/>
            <a:chExt cx="2406491" cy="443010"/>
          </a:xfrm>
        </p:grpSpPr>
        <p:sp>
          <p:nvSpPr>
            <p:cNvPr id="15" name="TextBox 14">
              <a:extLst>
                <a:ext uri="{FF2B5EF4-FFF2-40B4-BE49-F238E27FC236}">
                  <a16:creationId xmlns:a16="http://schemas.microsoft.com/office/drawing/2014/main" id="{C7A55938-EB63-9D22-2E85-70118951200B}"/>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7" name="Freeform 8">
              <a:extLst>
                <a:ext uri="{FF2B5EF4-FFF2-40B4-BE49-F238E27FC236}">
                  <a16:creationId xmlns:a16="http://schemas.microsoft.com/office/drawing/2014/main" id="{AA1FE683-757A-68FD-86FC-7D0562F0E94D}"/>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sp>
        <p:nvSpPr>
          <p:cNvPr id="21" name="Slide Number Placeholder 20">
            <a:extLst>
              <a:ext uri="{FF2B5EF4-FFF2-40B4-BE49-F238E27FC236}">
                <a16:creationId xmlns:a16="http://schemas.microsoft.com/office/drawing/2014/main" id="{26C390E8-D9BE-15B5-DA28-FACF37EF056C}"/>
              </a:ext>
            </a:extLst>
          </p:cNvPr>
          <p:cNvSpPr>
            <a:spLocks noGrp="1"/>
          </p:cNvSpPr>
          <p:nvPr>
            <p:ph type="sldNum" sz="quarter" idx="12"/>
          </p:nvPr>
        </p:nvSpPr>
        <p:spPr/>
        <p:txBody>
          <a:bodyPr/>
          <a:lstStyle/>
          <a:p>
            <a:fld id="{CDBA9528-BCFE-1E43-A37D-912FF3C527A6}" type="slidenum">
              <a:rPr lang="en-US" smtClean="0"/>
              <a:pPr/>
              <a:t>47</a:t>
            </a:fld>
            <a:endParaRPr lang="en-US" dirty="0"/>
          </a:p>
        </p:txBody>
      </p:sp>
    </p:spTree>
    <p:custDataLst>
      <p:tags r:id="rId1"/>
    </p:custDataLst>
    <p:extLst>
      <p:ext uri="{BB962C8B-B14F-4D97-AF65-F5344CB8AC3E}">
        <p14:creationId xmlns:p14="http://schemas.microsoft.com/office/powerpoint/2010/main" val="109946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900" fill="hold"/>
                                        <p:tgtEl>
                                          <p:spTgt spid="9"/>
                                        </p:tgtEl>
                                      </p:cBhvr>
                                    </p:cmd>
                                  </p:childTnLst>
                                </p:cTn>
                              </p:par>
                              <p:par>
                                <p:cTn id="7" presetID="1" presetClass="mediacall" presetSubtype="0" fill="hold" nodeType="withEffect">
                                  <p:stCondLst>
                                    <p:cond delay="0"/>
                                  </p:stCondLst>
                                  <p:childTnLst>
                                    <p:cmd type="call" cmd="playFrom(0.0)">
                                      <p:cBhvr>
                                        <p:cTn id="8" dur="4500"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9"/>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p:cTn id="13" dur="1" fill="hold"/>
                                        <p:tgtEl>
                                          <p:spTgt spid="9"/>
                                        </p:tgtEl>
                                      </p:cBhvr>
                                    </p:cmd>
                                  </p:childTnLst>
                                </p:cTn>
                              </p:par>
                            </p:childTnLst>
                          </p:cTn>
                        </p:par>
                      </p:childTnLst>
                    </p:cTn>
                  </p:par>
                </p:childTnLst>
              </p:cTn>
              <p:nextCondLst>
                <p:cond evt="onClick" delay="0">
                  <p:tgtEl>
                    <p:spTgt spid="9"/>
                  </p:tgtEl>
                </p:cond>
              </p:nextCondLst>
            </p:seq>
            <p:seq concurrent="1" nextAc="seek">
              <p:cTn id="14" restart="whenNotActive" fill="hold" evtFilter="cancelBubble" nodeType="interactiveSeq">
                <p:stCondLst>
                  <p:cond evt="onClick" delay="0">
                    <p:tgtEl>
                      <p:spTgt spid="10"/>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10"/>
                                        </p:tgtEl>
                                      </p:cBhvr>
                                    </p:cmd>
                                  </p:childTnLst>
                                </p:cTn>
                              </p:par>
                            </p:childTnLst>
                          </p:cTn>
                        </p:par>
                      </p:childTnLst>
                    </p:cTn>
                  </p:par>
                </p:childTnLst>
              </p:cTn>
              <p:nextCondLst>
                <p:cond evt="onClick" delay="0">
                  <p:tgtEl>
                    <p:spTgt spid="10"/>
                  </p:tgtEl>
                </p:cond>
              </p:nextCondLst>
            </p:seq>
            <p:video>
              <p:cMediaNode vol="80000">
                <p:cTn id="19" repeatCount="indefinite" fill="hold" display="0">
                  <p:stCondLst>
                    <p:cond delay="indefinite"/>
                  </p:stCondLst>
                </p:cTn>
                <p:tgtEl>
                  <p:spTgt spid="9"/>
                </p:tgtEl>
              </p:cMediaNode>
            </p:video>
            <p:video>
              <p:cMediaNode vol="80000">
                <p:cTn id="20" repeatCount="indefinite" fill="hold" display="0">
                  <p:stCondLst>
                    <p:cond delay="indefinite"/>
                  </p:stCondLst>
                </p:cTn>
                <p:tgtEl>
                  <p:spTgt spid="10"/>
                </p:tgtEl>
              </p:cMediaNode>
            </p:vide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B3067-3FB7-A7FD-5DBF-D6FD0C59ACB1}"/>
              </a:ext>
            </a:extLst>
          </p:cNvPr>
          <p:cNvSpPr>
            <a:spLocks noGrp="1"/>
          </p:cNvSpPr>
          <p:nvPr>
            <p:ph type="title"/>
          </p:nvPr>
        </p:nvSpPr>
        <p:spPr>
          <a:xfrm>
            <a:off x="548640" y="310896"/>
            <a:ext cx="6510528" cy="685800"/>
          </a:xfrm>
        </p:spPr>
        <p:txBody>
          <a:bodyPr/>
          <a:lstStyle/>
          <a:p>
            <a:r>
              <a:rPr lang="en-US" dirty="0"/>
              <a:t>Wire placement – RPA vs LPA</a:t>
            </a:r>
          </a:p>
        </p:txBody>
      </p:sp>
      <p:sp>
        <p:nvSpPr>
          <p:cNvPr id="3" name="Content Placeholder 2">
            <a:extLst>
              <a:ext uri="{FF2B5EF4-FFF2-40B4-BE49-F238E27FC236}">
                <a16:creationId xmlns:a16="http://schemas.microsoft.com/office/drawing/2014/main" id="{ECEE24F9-1FC0-6995-90E3-164C30F9C0E1}"/>
              </a:ext>
            </a:extLst>
          </p:cNvPr>
          <p:cNvSpPr>
            <a:spLocks noGrp="1"/>
          </p:cNvSpPr>
          <p:nvPr>
            <p:ph idx="1"/>
          </p:nvPr>
        </p:nvSpPr>
        <p:spPr>
          <a:xfrm>
            <a:off x="549275" y="1726058"/>
            <a:ext cx="1884832" cy="1808252"/>
          </a:xfrm>
        </p:spPr>
        <p:txBody>
          <a:bodyPr/>
          <a:lstStyle/>
          <a:p>
            <a:pPr marL="0" indent="0">
              <a:buNone/>
            </a:pPr>
            <a:r>
              <a:rPr lang="en-US" b="1" dirty="0"/>
              <a:t>Considerations for wire positioning</a:t>
            </a:r>
          </a:p>
          <a:p>
            <a:r>
              <a:rPr lang="en-US" sz="1200" dirty="0"/>
              <a:t>Coaxiality with the landing zone</a:t>
            </a:r>
          </a:p>
          <a:p>
            <a:r>
              <a:rPr lang="en-US" sz="1200" dirty="0"/>
              <a:t>Support for tracking Alterra and the pulmonic delivery system</a:t>
            </a:r>
          </a:p>
        </p:txBody>
      </p:sp>
      <p:sp>
        <p:nvSpPr>
          <p:cNvPr id="4" name="Footer Placeholder 3">
            <a:extLst>
              <a:ext uri="{FF2B5EF4-FFF2-40B4-BE49-F238E27FC236}">
                <a16:creationId xmlns:a16="http://schemas.microsoft.com/office/drawing/2014/main" id="{96542C7D-2AE4-7044-D313-2D87409E7A08}"/>
              </a:ext>
            </a:extLst>
          </p:cNvPr>
          <p:cNvSpPr>
            <a:spLocks noGrp="1"/>
          </p:cNvSpPr>
          <p:nvPr>
            <p:ph type="ftr" sz="quarter" idx="11"/>
          </p:nvPr>
        </p:nvSpPr>
        <p:spPr>
          <a:xfrm>
            <a:off x="3950208" y="4965192"/>
            <a:ext cx="3108960" cy="182880"/>
          </a:xfrm>
        </p:spPr>
        <p:txBody>
          <a:bodyPr/>
          <a:lstStyle/>
          <a:p>
            <a:r>
              <a:rPr lang="en-US"/>
              <a:t>DOC-0555472 Rev B</a:t>
            </a:r>
            <a:endParaRPr lang="en-US" dirty="0"/>
          </a:p>
        </p:txBody>
      </p:sp>
      <p:pic>
        <p:nvPicPr>
          <p:cNvPr id="9" name="MOVIE-0001">
            <a:hlinkClick r:id="" action="ppaction://media"/>
            <a:extLst>
              <a:ext uri="{FF2B5EF4-FFF2-40B4-BE49-F238E27FC236}">
                <a16:creationId xmlns:a16="http://schemas.microsoft.com/office/drawing/2014/main" id="{DF1CB925-2F0D-874F-8121-28A0C11D91BF}"/>
              </a:ext>
            </a:extLst>
          </p:cNvPr>
          <p:cNvPicPr>
            <a:picLocks noChangeAspect="1"/>
          </p:cNvPicPr>
          <p:nvPr>
            <a:videoFile r:link="rId3"/>
            <p:extLst>
              <p:ext uri="{DAA4B4D4-6D71-4841-9C94-3DE7FCFB9230}">
                <p14:media xmlns:p14="http://schemas.microsoft.com/office/powerpoint/2010/main" r:embed="rId2"/>
              </p:ext>
            </p:extLst>
          </p:nvPr>
        </p:nvPicPr>
        <p:blipFill>
          <a:blip r:embed="rId8"/>
          <a:stretch>
            <a:fillRect/>
          </a:stretch>
        </p:blipFill>
        <p:spPr>
          <a:xfrm>
            <a:off x="3246921" y="1396969"/>
            <a:ext cx="2382408" cy="2382410"/>
          </a:xfrm>
          <a:prstGeom prst="rect">
            <a:avLst/>
          </a:prstGeom>
          <a:ln w="38100">
            <a:solidFill>
              <a:schemeClr val="bg1"/>
            </a:solidFill>
            <a:miter lim="800000"/>
          </a:ln>
          <a:effectLst>
            <a:outerShdw blurRad="254000" algn="ctr" rotWithShape="0">
              <a:prstClr val="black">
                <a:alpha val="20000"/>
              </a:prstClr>
            </a:outerShdw>
          </a:effectLst>
        </p:spPr>
      </p:pic>
      <p:pic>
        <p:nvPicPr>
          <p:cNvPr id="10" name="MOVIE-0002">
            <a:hlinkClick r:id="" action="ppaction://media"/>
            <a:extLst>
              <a:ext uri="{FF2B5EF4-FFF2-40B4-BE49-F238E27FC236}">
                <a16:creationId xmlns:a16="http://schemas.microsoft.com/office/drawing/2014/main" id="{2DC140E8-6BB2-7044-A659-985859FCEB83}"/>
              </a:ext>
            </a:extLst>
          </p:cNvPr>
          <p:cNvPicPr>
            <a:picLocks noChangeAspect="1"/>
          </p:cNvPicPr>
          <p:nvPr>
            <a:videoFile r:link="rId5"/>
            <p:extLst>
              <p:ext uri="{DAA4B4D4-6D71-4841-9C94-3DE7FCFB9230}">
                <p14:media xmlns:p14="http://schemas.microsoft.com/office/powerpoint/2010/main" r:embed="rId4"/>
              </p:ext>
            </p:extLst>
          </p:nvPr>
        </p:nvPicPr>
        <p:blipFill>
          <a:blip r:embed="rId9"/>
          <a:stretch>
            <a:fillRect/>
          </a:stretch>
        </p:blipFill>
        <p:spPr>
          <a:xfrm>
            <a:off x="6212317" y="1396970"/>
            <a:ext cx="2382408" cy="2382410"/>
          </a:xfrm>
          <a:prstGeom prst="rect">
            <a:avLst/>
          </a:prstGeom>
          <a:ln w="38100">
            <a:solidFill>
              <a:schemeClr val="bg1"/>
            </a:solidFill>
            <a:miter lim="800000"/>
          </a:ln>
          <a:effectLst>
            <a:outerShdw blurRad="254000" algn="ctr" rotWithShape="0">
              <a:prstClr val="black">
                <a:alpha val="20000"/>
              </a:prstClr>
            </a:outerShdw>
          </a:effectLst>
        </p:spPr>
      </p:pic>
      <p:grpSp>
        <p:nvGrpSpPr>
          <p:cNvPr id="6" name="Group 5">
            <a:extLst>
              <a:ext uri="{FF2B5EF4-FFF2-40B4-BE49-F238E27FC236}">
                <a16:creationId xmlns:a16="http://schemas.microsoft.com/office/drawing/2014/main" id="{F113EBAD-2828-F72D-4C15-05CE29C7E73D}"/>
              </a:ext>
            </a:extLst>
          </p:cNvPr>
          <p:cNvGrpSpPr/>
          <p:nvPr/>
        </p:nvGrpSpPr>
        <p:grpSpPr>
          <a:xfrm>
            <a:off x="6685098" y="3941830"/>
            <a:ext cx="1544100" cy="187050"/>
            <a:chOff x="4481096" y="3905167"/>
            <a:chExt cx="2406491" cy="443010"/>
          </a:xfrm>
        </p:grpSpPr>
        <p:sp>
          <p:nvSpPr>
            <p:cNvPr id="7" name="TextBox 6">
              <a:extLst>
                <a:ext uri="{FF2B5EF4-FFF2-40B4-BE49-F238E27FC236}">
                  <a16:creationId xmlns:a16="http://schemas.microsoft.com/office/drawing/2014/main" id="{D5FA06DA-A31F-8A6A-7D46-C038A53210CC}"/>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8" name="Freeform 8">
              <a:extLst>
                <a:ext uri="{FF2B5EF4-FFF2-40B4-BE49-F238E27FC236}">
                  <a16:creationId xmlns:a16="http://schemas.microsoft.com/office/drawing/2014/main" id="{6E32211F-D41F-A443-E069-7514C02CB05E}"/>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grpSp>
        <p:nvGrpSpPr>
          <p:cNvPr id="12" name="Group 11">
            <a:extLst>
              <a:ext uri="{FF2B5EF4-FFF2-40B4-BE49-F238E27FC236}">
                <a16:creationId xmlns:a16="http://schemas.microsoft.com/office/drawing/2014/main" id="{7D4A3DC5-C342-2CF1-0C64-4B2EE3978F23}"/>
              </a:ext>
            </a:extLst>
          </p:cNvPr>
          <p:cNvGrpSpPr/>
          <p:nvPr/>
        </p:nvGrpSpPr>
        <p:grpSpPr>
          <a:xfrm>
            <a:off x="3719702" y="3941830"/>
            <a:ext cx="1544100" cy="187050"/>
            <a:chOff x="4481096" y="3905167"/>
            <a:chExt cx="2406491" cy="443010"/>
          </a:xfrm>
        </p:grpSpPr>
        <p:sp>
          <p:nvSpPr>
            <p:cNvPr id="13" name="TextBox 12">
              <a:extLst>
                <a:ext uri="{FF2B5EF4-FFF2-40B4-BE49-F238E27FC236}">
                  <a16:creationId xmlns:a16="http://schemas.microsoft.com/office/drawing/2014/main" id="{1E00EFAA-50E2-36E1-0BC9-5E7B7B3D8504}"/>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4" name="Freeform 8">
              <a:extLst>
                <a:ext uri="{FF2B5EF4-FFF2-40B4-BE49-F238E27FC236}">
                  <a16:creationId xmlns:a16="http://schemas.microsoft.com/office/drawing/2014/main" id="{C4905AF3-5E48-E857-47B3-8AC73C0B4D40}"/>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sp>
        <p:nvSpPr>
          <p:cNvPr id="18" name="Slide Number Placeholder 17">
            <a:extLst>
              <a:ext uri="{FF2B5EF4-FFF2-40B4-BE49-F238E27FC236}">
                <a16:creationId xmlns:a16="http://schemas.microsoft.com/office/drawing/2014/main" id="{F713634E-CA55-3B7E-CAFE-1CBD7FA145C6}"/>
              </a:ext>
            </a:extLst>
          </p:cNvPr>
          <p:cNvSpPr>
            <a:spLocks noGrp="1"/>
          </p:cNvSpPr>
          <p:nvPr>
            <p:ph type="sldNum" sz="quarter" idx="12"/>
          </p:nvPr>
        </p:nvSpPr>
        <p:spPr/>
        <p:txBody>
          <a:bodyPr/>
          <a:lstStyle/>
          <a:p>
            <a:fld id="{CDBA9528-BCFE-1E43-A37D-912FF3C527A6}" type="slidenum">
              <a:rPr lang="en-US" smtClean="0"/>
              <a:pPr/>
              <a:t>48</a:t>
            </a:fld>
            <a:endParaRPr lang="en-US" dirty="0"/>
          </a:p>
        </p:txBody>
      </p:sp>
      <p:grpSp>
        <p:nvGrpSpPr>
          <p:cNvPr id="5" name="Group 4">
            <a:extLst>
              <a:ext uri="{FF2B5EF4-FFF2-40B4-BE49-F238E27FC236}">
                <a16:creationId xmlns:a16="http://schemas.microsoft.com/office/drawing/2014/main" id="{7F535FF9-A36A-1E43-F45B-2B1751F8A3B3}"/>
              </a:ext>
            </a:extLst>
          </p:cNvPr>
          <p:cNvGrpSpPr/>
          <p:nvPr/>
        </p:nvGrpSpPr>
        <p:grpSpPr>
          <a:xfrm>
            <a:off x="471539" y="4179654"/>
            <a:ext cx="3081132" cy="623087"/>
            <a:chOff x="6537851" y="2050238"/>
            <a:chExt cx="2709939" cy="548022"/>
          </a:xfrm>
        </p:grpSpPr>
        <p:grpSp>
          <p:nvGrpSpPr>
            <p:cNvPr id="11" name="Group 10">
              <a:extLst>
                <a:ext uri="{FF2B5EF4-FFF2-40B4-BE49-F238E27FC236}">
                  <a16:creationId xmlns:a16="http://schemas.microsoft.com/office/drawing/2014/main" id="{4D7C3561-B036-3971-5185-E47163215BEB}"/>
                </a:ext>
              </a:extLst>
            </p:cNvPr>
            <p:cNvGrpSpPr/>
            <p:nvPr/>
          </p:nvGrpSpPr>
          <p:grpSpPr>
            <a:xfrm>
              <a:off x="6537851" y="2050238"/>
              <a:ext cx="553390" cy="458208"/>
              <a:chOff x="6537851" y="1216451"/>
              <a:chExt cx="553390" cy="458208"/>
            </a:xfrm>
          </p:grpSpPr>
          <p:sp>
            <p:nvSpPr>
              <p:cNvPr id="16" name="Rounded Rectangle 9">
                <a:extLst>
                  <a:ext uri="{FF2B5EF4-FFF2-40B4-BE49-F238E27FC236}">
                    <a16:creationId xmlns:a16="http://schemas.microsoft.com/office/drawing/2014/main" id="{74ED56CC-8FCF-2719-BD29-FB639CFB2FD5}"/>
                  </a:ext>
                </a:extLst>
              </p:cNvPr>
              <p:cNvSpPr/>
              <p:nvPr/>
            </p:nvSpPr>
            <p:spPr>
              <a:xfrm>
                <a:off x="6543179" y="1216451"/>
                <a:ext cx="548062" cy="458208"/>
              </a:xfrm>
              <a:prstGeom prst="roundRect">
                <a:avLst/>
              </a:prstGeom>
              <a:solidFill>
                <a:schemeClr val="accent3"/>
              </a:solidFill>
              <a:ln w="44450">
                <a:noFill/>
              </a:ln>
              <a:effectLst>
                <a:outerShdw blurRad="190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154305" rIns="51435" bIns="282893" rtlCol="0" anchor="ctr"/>
              <a:lstStyle/>
              <a:p>
                <a:pPr algn="r"/>
                <a:endParaRPr lang="en-US" sz="1013" b="1" dirty="0"/>
              </a:p>
            </p:txBody>
          </p:sp>
          <p:sp>
            <p:nvSpPr>
              <p:cNvPr id="17" name="TextBox 16">
                <a:extLst>
                  <a:ext uri="{FF2B5EF4-FFF2-40B4-BE49-F238E27FC236}">
                    <a16:creationId xmlns:a16="http://schemas.microsoft.com/office/drawing/2014/main" id="{98067E73-24DA-67A8-F4B3-136EC58F8F46}"/>
                  </a:ext>
                </a:extLst>
              </p:cNvPr>
              <p:cNvSpPr txBox="1"/>
              <p:nvPr/>
            </p:nvSpPr>
            <p:spPr>
              <a:xfrm>
                <a:off x="6537851" y="1507732"/>
                <a:ext cx="395413" cy="115894"/>
              </a:xfrm>
              <a:prstGeom prst="rect">
                <a:avLst/>
              </a:prstGeom>
              <a:noFill/>
            </p:spPr>
            <p:txBody>
              <a:bodyPr wrap="square" lIns="0" tIns="0" rIns="0" bIns="0" rtlCol="0" anchor="ctr">
                <a:noAutofit/>
              </a:bodyPr>
              <a:lstStyle/>
              <a:p>
                <a:pPr algn="ctr"/>
                <a:r>
                  <a:rPr lang="en-US" sz="600" b="1" dirty="0">
                    <a:solidFill>
                      <a:schemeClr val="bg1"/>
                    </a:solidFill>
                  </a:rPr>
                  <a:t>NOTE</a:t>
                </a:r>
              </a:p>
            </p:txBody>
          </p:sp>
          <p:pic>
            <p:nvPicPr>
              <p:cNvPr id="19" name="Graphic 18">
                <a:extLst>
                  <a:ext uri="{FF2B5EF4-FFF2-40B4-BE49-F238E27FC236}">
                    <a16:creationId xmlns:a16="http://schemas.microsoft.com/office/drawing/2014/main" id="{64CB3F77-428A-E866-5A9B-443B7334AC27}"/>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655976" y="1281886"/>
                <a:ext cx="157942" cy="199505"/>
              </a:xfrm>
              <a:prstGeom prst="rect">
                <a:avLst/>
              </a:prstGeom>
            </p:spPr>
          </p:pic>
        </p:grpSp>
        <p:sp>
          <p:nvSpPr>
            <p:cNvPr id="15" name="Rectangle 14">
              <a:extLst>
                <a:ext uri="{FF2B5EF4-FFF2-40B4-BE49-F238E27FC236}">
                  <a16:creationId xmlns:a16="http://schemas.microsoft.com/office/drawing/2014/main" id="{5938AEF9-C64C-FBCD-73F6-34F96F441927}"/>
                </a:ext>
              </a:extLst>
            </p:cNvPr>
            <p:cNvSpPr/>
            <p:nvPr/>
          </p:nvSpPr>
          <p:spPr>
            <a:xfrm>
              <a:off x="6933263" y="2050238"/>
              <a:ext cx="2314527" cy="548022"/>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45720" rIns="91440" bIns="45720" numCol="1" spcCol="91440" rtlCol="0" anchor="ctr">
              <a:noAutofit/>
            </a:bodyPr>
            <a:lstStyle/>
            <a:p>
              <a:pPr marL="114300" lvl="2" indent="-114300">
                <a:buClr>
                  <a:schemeClr val="accent1"/>
                </a:buClr>
                <a:buFont typeface="Wingdings" pitchFamily="2" charset="2"/>
                <a:buChar char="§"/>
              </a:pPr>
              <a:r>
                <a:rPr lang="en-US" sz="800" dirty="0">
                  <a:solidFill>
                    <a:schemeClr val="accent6"/>
                  </a:solidFill>
                  <a:ea typeface="ＭＳ Ｐゴシック" pitchFamily="34" charset="-128"/>
                </a:rPr>
                <a:t>For patients that present without previous surgical intervention it is strongly recommended to utilize RPA wire positioning to assist with coaxial positioning within the MPA.  </a:t>
              </a:r>
            </a:p>
          </p:txBody>
        </p:sp>
      </p:grpSp>
    </p:spTree>
    <p:custDataLst>
      <p:tags r:id="rId1"/>
    </p:custDataLst>
    <p:extLst>
      <p:ext uri="{BB962C8B-B14F-4D97-AF65-F5344CB8AC3E}">
        <p14:creationId xmlns:p14="http://schemas.microsoft.com/office/powerpoint/2010/main" val="1730165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66"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5266"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9"/>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9"/>
                                        </p:tgtEl>
                                      </p:cBhvr>
                                    </p:cmd>
                                  </p:childTnLst>
                                </p:cTn>
                              </p:par>
                            </p:childTnLst>
                          </p:cTn>
                        </p:par>
                      </p:childTnLst>
                    </p:cTn>
                  </p:par>
                </p:childTnLst>
              </p:cTn>
              <p:nextCondLst>
                <p:cond evt="onClick" delay="0">
                  <p:tgtEl>
                    <p:spTgt spid="9"/>
                  </p:tgtEl>
                </p:cond>
              </p:nextCondLst>
            </p:seq>
            <p:seq concurrent="1" nextAc="seek">
              <p:cTn id="16" restart="whenNotActive" fill="hold" evtFilter="cancelBubble" nodeType="interactiveSeq">
                <p:stCondLst>
                  <p:cond evt="onClick" delay="0">
                    <p:tgtEl>
                      <p:spTgt spid="10"/>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10"/>
                                        </p:tgtEl>
                                      </p:cBhvr>
                                    </p:cmd>
                                  </p:childTnLst>
                                </p:cTn>
                              </p:par>
                            </p:childTnLst>
                          </p:cTn>
                        </p:par>
                      </p:childTnLst>
                    </p:cTn>
                  </p:par>
                </p:childTnLst>
              </p:cTn>
              <p:nextCondLst>
                <p:cond evt="onClick" delay="0">
                  <p:tgtEl>
                    <p:spTgt spid="10"/>
                  </p:tgtEl>
                </p:cond>
              </p:nextCondLst>
            </p:seq>
            <p:video>
              <p:cMediaNode vol="80000">
                <p:cTn id="21" fill="hold" display="0">
                  <p:stCondLst>
                    <p:cond delay="indefinite"/>
                  </p:stCondLst>
                </p:cTn>
                <p:tgtEl>
                  <p:spTgt spid="9"/>
                </p:tgtEl>
              </p:cMediaNode>
            </p:video>
            <p:video>
              <p:cMediaNode vol="80000">
                <p:cTn id="22" fill="hold" display="0">
                  <p:stCondLst>
                    <p:cond delay="indefinite"/>
                  </p:stCondLst>
                </p:cTn>
                <p:tgtEl>
                  <p:spTgt spid="10"/>
                </p:tgtEl>
              </p:cMediaNode>
            </p:vide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465A1-1E51-742E-447F-EC1D4BFB2A00}"/>
              </a:ext>
            </a:extLst>
          </p:cNvPr>
          <p:cNvSpPr>
            <a:spLocks noGrp="1"/>
          </p:cNvSpPr>
          <p:nvPr>
            <p:ph type="title"/>
          </p:nvPr>
        </p:nvSpPr>
        <p:spPr/>
        <p:txBody>
          <a:bodyPr/>
          <a:lstStyle/>
          <a:p>
            <a:r>
              <a:rPr lang="en-US" dirty="0"/>
              <a:t>Wire placement – RPA vs LPA</a:t>
            </a:r>
          </a:p>
        </p:txBody>
      </p:sp>
      <p:sp>
        <p:nvSpPr>
          <p:cNvPr id="3" name="Content Placeholder 2">
            <a:extLst>
              <a:ext uri="{FF2B5EF4-FFF2-40B4-BE49-F238E27FC236}">
                <a16:creationId xmlns:a16="http://schemas.microsoft.com/office/drawing/2014/main" id="{B34C2FD4-525E-C958-C552-18B3157752D3}"/>
              </a:ext>
            </a:extLst>
          </p:cNvPr>
          <p:cNvSpPr>
            <a:spLocks noGrp="1"/>
          </p:cNvSpPr>
          <p:nvPr>
            <p:ph idx="1"/>
          </p:nvPr>
        </p:nvSpPr>
        <p:spPr>
          <a:xfrm>
            <a:off x="548640" y="1786050"/>
            <a:ext cx="1949862" cy="1820008"/>
          </a:xfrm>
        </p:spPr>
        <p:txBody>
          <a:bodyPr>
            <a:normAutofit/>
          </a:bodyPr>
          <a:lstStyle/>
          <a:p>
            <a:r>
              <a:rPr lang="en-US" sz="1200" dirty="0"/>
              <a:t>RPA wire position attempt</a:t>
            </a:r>
          </a:p>
          <a:p>
            <a:r>
              <a:rPr lang="en-US" sz="1200" dirty="0"/>
              <a:t>Note the posterior location of the Alterra and </a:t>
            </a:r>
            <a:br>
              <a:rPr lang="en-US" sz="1200" dirty="0"/>
            </a:br>
            <a:r>
              <a:rPr lang="en-US" sz="1200" dirty="0"/>
              <a:t>the lower position near the STJ on the lateral projection</a:t>
            </a:r>
          </a:p>
          <a:p>
            <a:r>
              <a:rPr lang="en-US" sz="1200" dirty="0"/>
              <a:t>Device recaptured </a:t>
            </a:r>
            <a:br>
              <a:rPr lang="en-US" sz="1200" dirty="0"/>
            </a:br>
            <a:r>
              <a:rPr lang="en-US" sz="1200" dirty="0"/>
              <a:t>and removed</a:t>
            </a:r>
          </a:p>
        </p:txBody>
      </p:sp>
      <p:sp>
        <p:nvSpPr>
          <p:cNvPr id="4" name="Footer Placeholder 3">
            <a:extLst>
              <a:ext uri="{FF2B5EF4-FFF2-40B4-BE49-F238E27FC236}">
                <a16:creationId xmlns:a16="http://schemas.microsoft.com/office/drawing/2014/main" id="{FEC0F2B6-D20E-C7D4-D974-E3C6B32FBB0F}"/>
              </a:ext>
            </a:extLst>
          </p:cNvPr>
          <p:cNvSpPr>
            <a:spLocks noGrp="1"/>
          </p:cNvSpPr>
          <p:nvPr>
            <p:ph type="ftr" sz="quarter" idx="11"/>
          </p:nvPr>
        </p:nvSpPr>
        <p:spPr/>
        <p:txBody>
          <a:bodyPr/>
          <a:lstStyle/>
          <a:p>
            <a:r>
              <a:rPr lang="en-US"/>
              <a:t>DOC-0555472 Rev B</a:t>
            </a:r>
            <a:endParaRPr lang="en-US" dirty="0"/>
          </a:p>
        </p:txBody>
      </p:sp>
      <p:pic>
        <p:nvPicPr>
          <p:cNvPr id="12" name="MOVIE-0005">
            <a:hlinkClick r:id="" action="ppaction://media"/>
            <a:extLst>
              <a:ext uri="{FF2B5EF4-FFF2-40B4-BE49-F238E27FC236}">
                <a16:creationId xmlns:a16="http://schemas.microsoft.com/office/drawing/2014/main" id="{717E455B-7426-314B-B6F3-B9B526361051}"/>
              </a:ext>
            </a:extLst>
          </p:cNvPr>
          <p:cNvPicPr>
            <a:picLocks noChangeAspect="1"/>
          </p:cNvPicPr>
          <p:nvPr>
            <a:videoFile r:link="rId3"/>
            <p:extLst>
              <p:ext uri="{DAA4B4D4-6D71-4841-9C94-3DE7FCFB9230}">
                <p14:media xmlns:p14="http://schemas.microsoft.com/office/powerpoint/2010/main" r:embed="rId2"/>
              </p:ext>
            </p:extLst>
          </p:nvPr>
        </p:nvPicPr>
        <p:blipFill>
          <a:blip r:embed="rId7"/>
          <a:stretch>
            <a:fillRect/>
          </a:stretch>
        </p:blipFill>
        <p:spPr>
          <a:xfrm>
            <a:off x="2910626" y="1465189"/>
            <a:ext cx="2709981" cy="2709981"/>
          </a:xfrm>
          <a:prstGeom prst="rect">
            <a:avLst/>
          </a:prstGeom>
          <a:ln w="38100">
            <a:solidFill>
              <a:schemeClr val="bg1"/>
            </a:solidFill>
            <a:miter lim="800000"/>
          </a:ln>
          <a:effectLst>
            <a:outerShdw blurRad="254000" algn="ctr" rotWithShape="0">
              <a:prstClr val="black">
                <a:alpha val="20000"/>
              </a:prstClr>
            </a:outerShdw>
          </a:effectLst>
        </p:spPr>
      </p:pic>
      <p:pic>
        <p:nvPicPr>
          <p:cNvPr id="13" name="MOVIE-0006">
            <a:hlinkClick r:id="" action="ppaction://media"/>
            <a:extLst>
              <a:ext uri="{FF2B5EF4-FFF2-40B4-BE49-F238E27FC236}">
                <a16:creationId xmlns:a16="http://schemas.microsoft.com/office/drawing/2014/main" id="{23FD4103-1333-8F4C-BA9B-CA1812310FF0}"/>
              </a:ext>
            </a:extLst>
          </p:cNvPr>
          <p:cNvPicPr>
            <a:picLocks noChangeAspect="1"/>
          </p:cNvPicPr>
          <p:nvPr>
            <a:videoFile r:link="rId5"/>
            <p:extLst>
              <p:ext uri="{DAA4B4D4-6D71-4841-9C94-3DE7FCFB9230}">
                <p14:media xmlns:p14="http://schemas.microsoft.com/office/powerpoint/2010/main" r:embed="rId4"/>
              </p:ext>
            </p:extLst>
          </p:nvPr>
        </p:nvPicPr>
        <p:blipFill>
          <a:blip r:embed="rId8"/>
          <a:stretch>
            <a:fillRect/>
          </a:stretch>
        </p:blipFill>
        <p:spPr>
          <a:xfrm>
            <a:off x="5887386" y="1465189"/>
            <a:ext cx="2707973" cy="2707973"/>
          </a:xfrm>
          <a:prstGeom prst="rect">
            <a:avLst/>
          </a:prstGeom>
          <a:ln w="38100">
            <a:solidFill>
              <a:schemeClr val="bg1"/>
            </a:solidFill>
            <a:miter lim="800000"/>
          </a:ln>
          <a:effectLst>
            <a:outerShdw blurRad="254000" algn="ctr" rotWithShape="0">
              <a:prstClr val="black">
                <a:alpha val="20000"/>
              </a:prstClr>
            </a:outerShdw>
          </a:effectLst>
        </p:spPr>
      </p:pic>
      <p:grpSp>
        <p:nvGrpSpPr>
          <p:cNvPr id="6" name="Group 5">
            <a:extLst>
              <a:ext uri="{FF2B5EF4-FFF2-40B4-BE49-F238E27FC236}">
                <a16:creationId xmlns:a16="http://schemas.microsoft.com/office/drawing/2014/main" id="{C69262FA-23EE-9931-FF3F-0255F97CF58B}"/>
              </a:ext>
            </a:extLst>
          </p:cNvPr>
          <p:cNvGrpSpPr/>
          <p:nvPr/>
        </p:nvGrpSpPr>
        <p:grpSpPr>
          <a:xfrm>
            <a:off x="6469322" y="4328224"/>
            <a:ext cx="1544100" cy="187050"/>
            <a:chOff x="4481096" y="3905167"/>
            <a:chExt cx="2406491" cy="443010"/>
          </a:xfrm>
        </p:grpSpPr>
        <p:sp>
          <p:nvSpPr>
            <p:cNvPr id="7" name="TextBox 6">
              <a:extLst>
                <a:ext uri="{FF2B5EF4-FFF2-40B4-BE49-F238E27FC236}">
                  <a16:creationId xmlns:a16="http://schemas.microsoft.com/office/drawing/2014/main" id="{A3E18DE8-64B4-02C5-7D76-A527E765B30E}"/>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8" name="Freeform 8">
              <a:extLst>
                <a:ext uri="{FF2B5EF4-FFF2-40B4-BE49-F238E27FC236}">
                  <a16:creationId xmlns:a16="http://schemas.microsoft.com/office/drawing/2014/main" id="{53875A15-F107-8581-4F8E-F9A1F2B6F279}"/>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grpSp>
        <p:nvGrpSpPr>
          <p:cNvPr id="9" name="Group 8">
            <a:extLst>
              <a:ext uri="{FF2B5EF4-FFF2-40B4-BE49-F238E27FC236}">
                <a16:creationId xmlns:a16="http://schemas.microsoft.com/office/drawing/2014/main" id="{0D6D5CF0-0795-69C7-DC87-88B12D3648FE}"/>
              </a:ext>
            </a:extLst>
          </p:cNvPr>
          <p:cNvGrpSpPr/>
          <p:nvPr/>
        </p:nvGrpSpPr>
        <p:grpSpPr>
          <a:xfrm>
            <a:off x="3493566" y="4328224"/>
            <a:ext cx="1544100" cy="187050"/>
            <a:chOff x="4481096" y="3905167"/>
            <a:chExt cx="2406491" cy="443010"/>
          </a:xfrm>
        </p:grpSpPr>
        <p:sp>
          <p:nvSpPr>
            <p:cNvPr id="10" name="TextBox 9">
              <a:extLst>
                <a:ext uri="{FF2B5EF4-FFF2-40B4-BE49-F238E27FC236}">
                  <a16:creationId xmlns:a16="http://schemas.microsoft.com/office/drawing/2014/main" id="{4593E532-9A97-8483-CBDA-7D174551AC66}"/>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1" name="Freeform 8">
              <a:extLst>
                <a:ext uri="{FF2B5EF4-FFF2-40B4-BE49-F238E27FC236}">
                  <a16:creationId xmlns:a16="http://schemas.microsoft.com/office/drawing/2014/main" id="{4CFEA456-EC60-DD89-24CF-9645D26D02FC}"/>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sp>
        <p:nvSpPr>
          <p:cNvPr id="16" name="Slide Number Placeholder 15">
            <a:extLst>
              <a:ext uri="{FF2B5EF4-FFF2-40B4-BE49-F238E27FC236}">
                <a16:creationId xmlns:a16="http://schemas.microsoft.com/office/drawing/2014/main" id="{7AFD0498-B126-BBEE-D5B9-61B3849FC7B8}"/>
              </a:ext>
            </a:extLst>
          </p:cNvPr>
          <p:cNvSpPr>
            <a:spLocks noGrp="1"/>
          </p:cNvSpPr>
          <p:nvPr>
            <p:ph type="sldNum" sz="quarter" idx="12"/>
          </p:nvPr>
        </p:nvSpPr>
        <p:spPr/>
        <p:txBody>
          <a:bodyPr/>
          <a:lstStyle/>
          <a:p>
            <a:fld id="{CDBA9528-BCFE-1E43-A37D-912FF3C527A6}" type="slidenum">
              <a:rPr lang="en-US" smtClean="0"/>
              <a:pPr/>
              <a:t>49</a:t>
            </a:fld>
            <a:endParaRPr lang="en-US" dirty="0"/>
          </a:p>
        </p:txBody>
      </p:sp>
    </p:spTree>
    <p:custDataLst>
      <p:tags r:id="rId1"/>
    </p:custDataLst>
    <p:extLst>
      <p:ext uri="{BB962C8B-B14F-4D97-AF65-F5344CB8AC3E}">
        <p14:creationId xmlns:p14="http://schemas.microsoft.com/office/powerpoint/2010/main" val="1300744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199" fill="hold"/>
                                        <p:tgtEl>
                                          <p:spTgt spid="13"/>
                                        </p:tgtEl>
                                      </p:cBhvr>
                                    </p:cmd>
                                  </p:childTnLst>
                                </p:cTn>
                              </p:par>
                            </p:childTnLst>
                          </p:cTn>
                        </p:par>
                        <p:par>
                          <p:cTn id="7" fill="hold">
                            <p:stCondLst>
                              <p:cond delay="4199"/>
                            </p:stCondLst>
                            <p:childTnLst>
                              <p:par>
                                <p:cTn id="8" presetID="1" presetClass="mediacall" presetSubtype="0" fill="hold" nodeType="afterEffect">
                                  <p:stCondLst>
                                    <p:cond delay="0"/>
                                  </p:stCondLst>
                                  <p:childTnLst>
                                    <p:cmd type="call" cmd="playFrom(0.0)">
                                      <p:cBhvr>
                                        <p:cTn id="9" dur="4199"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3"/>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13"/>
                                        </p:tgtEl>
                                      </p:cBhvr>
                                    </p:cmd>
                                  </p:childTnLst>
                                </p:cTn>
                              </p:par>
                            </p:childTnLst>
                          </p:cTn>
                        </p:par>
                      </p:childTnLst>
                    </p:cTn>
                  </p:par>
                </p:childTnLst>
              </p:cTn>
              <p:nextCondLst>
                <p:cond evt="onClick" delay="0">
                  <p:tgtEl>
                    <p:spTgt spid="13"/>
                  </p:tgtEl>
                </p:cond>
              </p:nextCondLst>
            </p:seq>
            <p:seq concurrent="1" nextAc="seek">
              <p:cTn id="15" restart="whenNotActive" fill="hold" evtFilter="cancelBubble" nodeType="interactiveSeq">
                <p:stCondLst>
                  <p:cond evt="onClick" delay="0">
                    <p:tgtEl>
                      <p:spTgt spid="12"/>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12"/>
                                        </p:tgtEl>
                                      </p:cBhvr>
                                    </p:cmd>
                                  </p:childTnLst>
                                </p:cTn>
                              </p:par>
                            </p:childTnLst>
                          </p:cTn>
                        </p:par>
                      </p:childTnLst>
                    </p:cTn>
                  </p:par>
                </p:childTnLst>
              </p:cTn>
              <p:nextCondLst>
                <p:cond evt="onClick" delay="0">
                  <p:tgtEl>
                    <p:spTgt spid="12"/>
                  </p:tgtEl>
                </p:cond>
              </p:nextCondLst>
            </p:seq>
            <p:video>
              <p:cMediaNode vol="80000">
                <p:cTn id="20" repeatCount="indefinite" fill="hold" display="0">
                  <p:stCondLst>
                    <p:cond delay="indefinite"/>
                  </p:stCondLst>
                </p:cTn>
                <p:tgtEl>
                  <p:spTgt spid="13"/>
                </p:tgtEl>
              </p:cMediaNode>
            </p:video>
            <p:video>
              <p:cMediaNode vol="80000">
                <p:cTn id="21" repeatCount="indefinite" fill="hold" display="0">
                  <p:stCondLst>
                    <p:cond delay="indefinite"/>
                  </p:stCondLst>
                </p:cTn>
                <p:tgtEl>
                  <p:spTgt spid="12"/>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10896"/>
            <a:ext cx="7996844" cy="685800"/>
          </a:xfrm>
        </p:spPr>
        <p:txBody>
          <a:bodyPr/>
          <a:lstStyle/>
          <a:p>
            <a:r>
              <a:rPr lang="en-US" sz="1800" dirty="0"/>
              <a:t>Alterra adaptive prestent with the SAPIEN 3 Pulmonic delivery system</a:t>
            </a:r>
          </a:p>
        </p:txBody>
      </p:sp>
      <p:sp>
        <p:nvSpPr>
          <p:cNvPr id="5" name="Footer Placeholder 4"/>
          <p:cNvSpPr>
            <a:spLocks noGrp="1"/>
          </p:cNvSpPr>
          <p:nvPr>
            <p:ph type="ftr" sz="quarter" idx="11"/>
          </p:nvPr>
        </p:nvSpPr>
        <p:spPr/>
        <p:txBody>
          <a:bodyPr/>
          <a:lstStyle/>
          <a:p>
            <a:r>
              <a:rPr lang="en-US"/>
              <a:t>DOC-0555472 Rev B</a:t>
            </a:r>
            <a:endParaRPr lang="en-US" dirty="0"/>
          </a:p>
        </p:txBody>
      </p:sp>
      <p:sp>
        <p:nvSpPr>
          <p:cNvPr id="14" name="Slide Number Placeholder 13">
            <a:extLst>
              <a:ext uri="{FF2B5EF4-FFF2-40B4-BE49-F238E27FC236}">
                <a16:creationId xmlns:a16="http://schemas.microsoft.com/office/drawing/2014/main" id="{272C883D-BEED-BCCB-7129-DE32AD605385}"/>
              </a:ext>
            </a:extLst>
          </p:cNvPr>
          <p:cNvSpPr>
            <a:spLocks noGrp="1"/>
          </p:cNvSpPr>
          <p:nvPr>
            <p:ph type="sldNum" sz="quarter" idx="12"/>
          </p:nvPr>
        </p:nvSpPr>
        <p:spPr/>
        <p:txBody>
          <a:bodyPr/>
          <a:lstStyle/>
          <a:p>
            <a:fld id="{CDBA9528-BCFE-1E43-A37D-912FF3C527A6}" type="slidenum">
              <a:rPr lang="en-US" smtClean="0"/>
              <a:pPr/>
              <a:t>5</a:t>
            </a:fld>
            <a:endParaRPr lang="en-US" dirty="0"/>
          </a:p>
        </p:txBody>
      </p:sp>
      <p:grpSp>
        <p:nvGrpSpPr>
          <p:cNvPr id="8" name="Group 7">
            <a:extLst>
              <a:ext uri="{FF2B5EF4-FFF2-40B4-BE49-F238E27FC236}">
                <a16:creationId xmlns:a16="http://schemas.microsoft.com/office/drawing/2014/main" id="{F32D0C10-6675-BB65-696C-86B5887995AD}"/>
              </a:ext>
            </a:extLst>
          </p:cNvPr>
          <p:cNvGrpSpPr/>
          <p:nvPr/>
        </p:nvGrpSpPr>
        <p:grpSpPr>
          <a:xfrm>
            <a:off x="3972985" y="4624322"/>
            <a:ext cx="1544100" cy="187050"/>
            <a:chOff x="4481096" y="3905167"/>
            <a:chExt cx="2406491" cy="443010"/>
          </a:xfrm>
        </p:grpSpPr>
        <p:sp>
          <p:nvSpPr>
            <p:cNvPr id="9" name="TextBox 8">
              <a:extLst>
                <a:ext uri="{FF2B5EF4-FFF2-40B4-BE49-F238E27FC236}">
                  <a16:creationId xmlns:a16="http://schemas.microsoft.com/office/drawing/2014/main" id="{27BC5E07-9E28-5987-D4AB-1B708A37589A}"/>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1" name="Freeform 8">
              <a:extLst>
                <a:ext uri="{FF2B5EF4-FFF2-40B4-BE49-F238E27FC236}">
                  <a16:creationId xmlns:a16="http://schemas.microsoft.com/office/drawing/2014/main" id="{45CA922F-46C5-E187-3335-B57491F6E165}"/>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pic>
        <p:nvPicPr>
          <p:cNvPr id="3" name="EL.16.11-AlterraPrestent.Proc_06_PDS_WithTitle PP--US6391">
            <a:hlinkClick r:id="" action="ppaction://media"/>
            <a:extLst>
              <a:ext uri="{FF2B5EF4-FFF2-40B4-BE49-F238E27FC236}">
                <a16:creationId xmlns:a16="http://schemas.microsoft.com/office/drawing/2014/main" id="{9CF7B798-22A2-583D-56BA-D2B426A3353A}"/>
              </a:ext>
            </a:extLst>
          </p:cNvPr>
          <p:cNvPicPr>
            <a:picLocks noChangeAspect="1"/>
          </p:cNvPicPr>
          <p:nvPr>
            <a:videoFile r:link="rId3"/>
            <p:extLst>
              <p:ext uri="{DAA4B4D4-6D71-4841-9C94-3DE7FCFB9230}">
                <p14:media xmlns:p14="http://schemas.microsoft.com/office/powerpoint/2010/main" r:embed="rId2"/>
              </p:ext>
            </p:extLst>
          </p:nvPr>
        </p:nvPicPr>
        <p:blipFill>
          <a:blip r:embed="rId5"/>
          <a:stretch>
            <a:fillRect/>
          </a:stretch>
        </p:blipFill>
        <p:spPr>
          <a:xfrm>
            <a:off x="1585744" y="1103152"/>
            <a:ext cx="5972512" cy="3356089"/>
          </a:xfrm>
          <a:prstGeom prst="rect">
            <a:avLst/>
          </a:prstGeom>
          <a:ln w="38100">
            <a:solidFill>
              <a:schemeClr val="bg1"/>
            </a:solidFill>
            <a:miter lim="800000"/>
          </a:ln>
          <a:effectLst>
            <a:outerShdw blurRad="254000" dir="2700000" algn="tl" rotWithShape="0">
              <a:prstClr val="black">
                <a:alpha val="20000"/>
              </a:prstClr>
            </a:outerShdw>
          </a:effectLst>
        </p:spPr>
      </p:pic>
    </p:spTree>
    <p:custDataLst>
      <p:tags r:id="rId1"/>
    </p:custDataLst>
    <p:extLst>
      <p:ext uri="{BB962C8B-B14F-4D97-AF65-F5344CB8AC3E}">
        <p14:creationId xmlns:p14="http://schemas.microsoft.com/office/powerpoint/2010/main" val="2136448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587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with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465A1-1E51-742E-447F-EC1D4BFB2A00}"/>
              </a:ext>
            </a:extLst>
          </p:cNvPr>
          <p:cNvSpPr>
            <a:spLocks noGrp="1"/>
          </p:cNvSpPr>
          <p:nvPr>
            <p:ph type="title"/>
          </p:nvPr>
        </p:nvSpPr>
        <p:spPr/>
        <p:txBody>
          <a:bodyPr/>
          <a:lstStyle/>
          <a:p>
            <a:r>
              <a:rPr lang="en-US" dirty="0"/>
              <a:t>Wire placement – RPA vs LPA</a:t>
            </a:r>
          </a:p>
        </p:txBody>
      </p:sp>
      <p:sp>
        <p:nvSpPr>
          <p:cNvPr id="3" name="Content Placeholder 2">
            <a:extLst>
              <a:ext uri="{FF2B5EF4-FFF2-40B4-BE49-F238E27FC236}">
                <a16:creationId xmlns:a16="http://schemas.microsoft.com/office/drawing/2014/main" id="{B34C2FD4-525E-C958-C552-18B3157752D3}"/>
              </a:ext>
            </a:extLst>
          </p:cNvPr>
          <p:cNvSpPr>
            <a:spLocks noGrp="1"/>
          </p:cNvSpPr>
          <p:nvPr>
            <p:ph idx="1"/>
          </p:nvPr>
        </p:nvSpPr>
        <p:spPr>
          <a:xfrm>
            <a:off x="548639" y="1768466"/>
            <a:ext cx="2115430" cy="1186961"/>
          </a:xfrm>
        </p:spPr>
        <p:txBody>
          <a:bodyPr>
            <a:normAutofit/>
          </a:bodyPr>
          <a:lstStyle/>
          <a:p>
            <a:r>
              <a:rPr lang="en-US" sz="1200" dirty="0"/>
              <a:t>Wire positioned into the LPA</a:t>
            </a:r>
          </a:p>
          <a:p>
            <a:r>
              <a:rPr lang="en-US" sz="1200" dirty="0"/>
              <a:t>Alterra advanced into LPA and deployment initiated</a:t>
            </a:r>
          </a:p>
          <a:p>
            <a:endParaRPr lang="en-US" sz="1400" dirty="0"/>
          </a:p>
        </p:txBody>
      </p:sp>
      <p:sp>
        <p:nvSpPr>
          <p:cNvPr id="4" name="Footer Placeholder 3">
            <a:extLst>
              <a:ext uri="{FF2B5EF4-FFF2-40B4-BE49-F238E27FC236}">
                <a16:creationId xmlns:a16="http://schemas.microsoft.com/office/drawing/2014/main" id="{FEC0F2B6-D20E-C7D4-D974-E3C6B32FBB0F}"/>
              </a:ext>
            </a:extLst>
          </p:cNvPr>
          <p:cNvSpPr>
            <a:spLocks noGrp="1"/>
          </p:cNvSpPr>
          <p:nvPr>
            <p:ph type="ftr" sz="quarter" idx="11"/>
          </p:nvPr>
        </p:nvSpPr>
        <p:spPr/>
        <p:txBody>
          <a:bodyPr/>
          <a:lstStyle/>
          <a:p>
            <a:r>
              <a:rPr lang="en-US"/>
              <a:t>DOC-0555472 Rev B</a:t>
            </a:r>
            <a:endParaRPr lang="en-US" dirty="0"/>
          </a:p>
        </p:txBody>
      </p:sp>
      <p:pic>
        <p:nvPicPr>
          <p:cNvPr id="9" name="MOVIE-0010">
            <a:hlinkClick r:id="" action="ppaction://media"/>
            <a:extLst>
              <a:ext uri="{FF2B5EF4-FFF2-40B4-BE49-F238E27FC236}">
                <a16:creationId xmlns:a16="http://schemas.microsoft.com/office/drawing/2014/main" id="{0CABC0D6-D05B-D945-B402-AC5A3EFDBC71}"/>
              </a:ext>
            </a:extLst>
          </p:cNvPr>
          <p:cNvPicPr>
            <a:picLocks noChangeAspect="1"/>
          </p:cNvPicPr>
          <p:nvPr>
            <a:videoFile r:link="rId3"/>
            <p:extLst>
              <p:ext uri="{DAA4B4D4-6D71-4841-9C94-3DE7FCFB9230}">
                <p14:media xmlns:p14="http://schemas.microsoft.com/office/powerpoint/2010/main" r:embed="rId2"/>
              </p:ext>
            </p:extLst>
          </p:nvPr>
        </p:nvPicPr>
        <p:blipFill>
          <a:blip r:embed="rId8"/>
          <a:stretch>
            <a:fillRect/>
          </a:stretch>
        </p:blipFill>
        <p:spPr>
          <a:xfrm>
            <a:off x="5883629" y="1468648"/>
            <a:ext cx="2711730" cy="2711730"/>
          </a:xfrm>
          <a:prstGeom prst="rect">
            <a:avLst/>
          </a:prstGeom>
          <a:ln w="38100">
            <a:solidFill>
              <a:schemeClr val="bg1"/>
            </a:solidFill>
            <a:miter lim="800000"/>
          </a:ln>
          <a:effectLst>
            <a:outerShdw blurRad="254000" algn="ctr" rotWithShape="0">
              <a:prstClr val="black">
                <a:alpha val="20000"/>
              </a:prstClr>
            </a:outerShdw>
          </a:effectLst>
        </p:spPr>
      </p:pic>
      <p:pic>
        <p:nvPicPr>
          <p:cNvPr id="10" name="MOVIE-0009">
            <a:hlinkClick r:id="" action="ppaction://media"/>
            <a:extLst>
              <a:ext uri="{FF2B5EF4-FFF2-40B4-BE49-F238E27FC236}">
                <a16:creationId xmlns:a16="http://schemas.microsoft.com/office/drawing/2014/main" id="{5D2AC28A-B038-5040-98AB-AF2136836C9D}"/>
              </a:ext>
            </a:extLst>
          </p:cNvPr>
          <p:cNvPicPr>
            <a:picLocks noChangeAspect="1"/>
          </p:cNvPicPr>
          <p:nvPr>
            <a:videoFile r:link="rId5"/>
            <p:extLst>
              <p:ext uri="{DAA4B4D4-6D71-4841-9C94-3DE7FCFB9230}">
                <p14:media xmlns:p14="http://schemas.microsoft.com/office/powerpoint/2010/main" r:embed="rId4"/>
              </p:ext>
            </p:extLst>
          </p:nvPr>
        </p:nvPicPr>
        <p:blipFill>
          <a:blip r:embed="rId9"/>
          <a:stretch>
            <a:fillRect/>
          </a:stretch>
        </p:blipFill>
        <p:spPr>
          <a:xfrm>
            <a:off x="2906636" y="1461433"/>
            <a:ext cx="2711730" cy="2711730"/>
          </a:xfrm>
          <a:prstGeom prst="rect">
            <a:avLst/>
          </a:prstGeom>
          <a:ln w="38100">
            <a:solidFill>
              <a:schemeClr val="bg1"/>
            </a:solidFill>
            <a:miter lim="800000"/>
          </a:ln>
          <a:effectLst>
            <a:outerShdw blurRad="254000" algn="ctr" rotWithShape="0">
              <a:prstClr val="black">
                <a:alpha val="20000"/>
              </a:prstClr>
            </a:outerShdw>
          </a:effectLst>
        </p:spPr>
      </p:pic>
      <p:grpSp>
        <p:nvGrpSpPr>
          <p:cNvPr id="6" name="Group 5">
            <a:extLst>
              <a:ext uri="{FF2B5EF4-FFF2-40B4-BE49-F238E27FC236}">
                <a16:creationId xmlns:a16="http://schemas.microsoft.com/office/drawing/2014/main" id="{F854BAA4-03FB-5E74-8B51-BBAA773E29C0}"/>
              </a:ext>
            </a:extLst>
          </p:cNvPr>
          <p:cNvGrpSpPr/>
          <p:nvPr/>
        </p:nvGrpSpPr>
        <p:grpSpPr>
          <a:xfrm>
            <a:off x="6467444" y="4338498"/>
            <a:ext cx="1544100" cy="187050"/>
            <a:chOff x="4481096" y="3905167"/>
            <a:chExt cx="2406491" cy="443010"/>
          </a:xfrm>
        </p:grpSpPr>
        <p:sp>
          <p:nvSpPr>
            <p:cNvPr id="7" name="TextBox 6">
              <a:extLst>
                <a:ext uri="{FF2B5EF4-FFF2-40B4-BE49-F238E27FC236}">
                  <a16:creationId xmlns:a16="http://schemas.microsoft.com/office/drawing/2014/main" id="{2A345B59-5875-74D9-CDE0-18C7D1A7D874}"/>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8" name="Freeform 8">
              <a:extLst>
                <a:ext uri="{FF2B5EF4-FFF2-40B4-BE49-F238E27FC236}">
                  <a16:creationId xmlns:a16="http://schemas.microsoft.com/office/drawing/2014/main" id="{03B9188B-B7CD-7845-755B-95AFDED9D7E4}"/>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grpSp>
        <p:nvGrpSpPr>
          <p:cNvPr id="11" name="Group 10">
            <a:extLst>
              <a:ext uri="{FF2B5EF4-FFF2-40B4-BE49-F238E27FC236}">
                <a16:creationId xmlns:a16="http://schemas.microsoft.com/office/drawing/2014/main" id="{3D78EB0B-4018-6AC5-AF6D-7BDE8B8024AD}"/>
              </a:ext>
            </a:extLst>
          </p:cNvPr>
          <p:cNvGrpSpPr/>
          <p:nvPr/>
        </p:nvGrpSpPr>
        <p:grpSpPr>
          <a:xfrm>
            <a:off x="3490451" y="4338498"/>
            <a:ext cx="1544100" cy="187050"/>
            <a:chOff x="4481096" y="3905167"/>
            <a:chExt cx="2406491" cy="443010"/>
          </a:xfrm>
        </p:grpSpPr>
        <p:sp>
          <p:nvSpPr>
            <p:cNvPr id="13" name="TextBox 12">
              <a:extLst>
                <a:ext uri="{FF2B5EF4-FFF2-40B4-BE49-F238E27FC236}">
                  <a16:creationId xmlns:a16="http://schemas.microsoft.com/office/drawing/2014/main" id="{CB27BD16-6A61-F083-8A99-B63C6745D47D}"/>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4" name="Freeform 8">
              <a:extLst>
                <a:ext uri="{FF2B5EF4-FFF2-40B4-BE49-F238E27FC236}">
                  <a16:creationId xmlns:a16="http://schemas.microsoft.com/office/drawing/2014/main" id="{0D77CD17-A507-2451-3821-1B7344C9178E}"/>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sp>
        <p:nvSpPr>
          <p:cNvPr id="16" name="Slide Number Placeholder 15">
            <a:extLst>
              <a:ext uri="{FF2B5EF4-FFF2-40B4-BE49-F238E27FC236}">
                <a16:creationId xmlns:a16="http://schemas.microsoft.com/office/drawing/2014/main" id="{D05A3904-3CE4-88D6-0286-1735BDED3247}"/>
              </a:ext>
            </a:extLst>
          </p:cNvPr>
          <p:cNvSpPr>
            <a:spLocks noGrp="1"/>
          </p:cNvSpPr>
          <p:nvPr>
            <p:ph type="sldNum" sz="quarter" idx="12"/>
          </p:nvPr>
        </p:nvSpPr>
        <p:spPr/>
        <p:txBody>
          <a:bodyPr/>
          <a:lstStyle/>
          <a:p>
            <a:fld id="{CDBA9528-BCFE-1E43-A37D-912FF3C527A6}" type="slidenum">
              <a:rPr lang="en-US" smtClean="0"/>
              <a:pPr/>
              <a:t>50</a:t>
            </a:fld>
            <a:endParaRPr lang="en-US" dirty="0"/>
          </a:p>
        </p:txBody>
      </p:sp>
    </p:spTree>
    <p:custDataLst>
      <p:tags r:id="rId1"/>
    </p:custDataLst>
    <p:extLst>
      <p:ext uri="{BB962C8B-B14F-4D97-AF65-F5344CB8AC3E}">
        <p14:creationId xmlns:p14="http://schemas.microsoft.com/office/powerpoint/2010/main" val="1479686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33"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933"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9"/>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9"/>
                                        </p:tgtEl>
                                      </p:cBhvr>
                                    </p:cmd>
                                  </p:childTnLst>
                                </p:cTn>
                              </p:par>
                            </p:childTnLst>
                          </p:cTn>
                        </p:par>
                      </p:childTnLst>
                    </p:cTn>
                  </p:par>
                </p:childTnLst>
              </p:cTn>
              <p:nextCondLst>
                <p:cond evt="onClick" delay="0">
                  <p:tgtEl>
                    <p:spTgt spid="9"/>
                  </p:tgtEl>
                </p:cond>
              </p:nextCondLst>
            </p:seq>
            <p:seq concurrent="1" nextAc="seek">
              <p:cTn id="16" restart="whenNotActive" fill="hold" evtFilter="cancelBubble" nodeType="interactiveSeq">
                <p:stCondLst>
                  <p:cond evt="onClick" delay="0">
                    <p:tgtEl>
                      <p:spTgt spid="10"/>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10"/>
                                        </p:tgtEl>
                                      </p:cBhvr>
                                    </p:cmd>
                                  </p:childTnLst>
                                </p:cTn>
                              </p:par>
                            </p:childTnLst>
                          </p:cTn>
                        </p:par>
                      </p:childTnLst>
                    </p:cTn>
                  </p:par>
                </p:childTnLst>
              </p:cTn>
              <p:nextCondLst>
                <p:cond evt="onClick" delay="0">
                  <p:tgtEl>
                    <p:spTgt spid="10"/>
                  </p:tgtEl>
                </p:cond>
              </p:nextCondLst>
            </p:seq>
            <p:video>
              <p:cMediaNode vol="80000">
                <p:cTn id="21" fill="hold" display="0">
                  <p:stCondLst>
                    <p:cond delay="indefinite"/>
                  </p:stCondLst>
                </p:cTn>
                <p:tgtEl>
                  <p:spTgt spid="9"/>
                </p:tgtEl>
              </p:cMediaNode>
            </p:video>
            <p:video>
              <p:cMediaNode vol="80000">
                <p:cTn id="22" fill="hold" display="0">
                  <p:stCondLst>
                    <p:cond delay="indefinite"/>
                  </p:stCondLst>
                </p:cTn>
                <p:tgtEl>
                  <p:spTgt spid="10"/>
                </p:tgtEl>
              </p:cMediaNode>
            </p:vide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48640" y="310896"/>
            <a:ext cx="6510528" cy="685800"/>
          </a:xfrm>
        </p:spPr>
        <p:txBody>
          <a:bodyPr/>
          <a:lstStyle/>
          <a:p>
            <a:r>
              <a:rPr lang="en-US" dirty="0"/>
              <a:t>Sheath insertion</a:t>
            </a:r>
          </a:p>
        </p:txBody>
      </p:sp>
      <p:sp>
        <p:nvSpPr>
          <p:cNvPr id="20" name="Content Placeholder 11">
            <a:extLst>
              <a:ext uri="{FF2B5EF4-FFF2-40B4-BE49-F238E27FC236}">
                <a16:creationId xmlns:a16="http://schemas.microsoft.com/office/drawing/2014/main" id="{1FB08F4D-6A13-6B48-BD9E-014BF312D784}"/>
              </a:ext>
            </a:extLst>
          </p:cNvPr>
          <p:cNvSpPr>
            <a:spLocks noGrp="1"/>
          </p:cNvSpPr>
          <p:nvPr>
            <p:ph idx="1"/>
          </p:nvPr>
        </p:nvSpPr>
        <p:spPr>
          <a:xfrm>
            <a:off x="549275" y="2810863"/>
            <a:ext cx="4380969" cy="2305508"/>
          </a:xfrm>
        </p:spPr>
        <p:txBody>
          <a:bodyPr>
            <a:normAutofit/>
          </a:bodyPr>
          <a:lstStyle/>
          <a:p>
            <a:r>
              <a:rPr lang="en-US" sz="1200" dirty="0"/>
              <a:t>The proximal tapered end of the sheath is larger in diameter</a:t>
            </a:r>
          </a:p>
          <a:p>
            <a:r>
              <a:rPr lang="en-US" sz="1200" dirty="0"/>
              <a:t>Hydrate sheath but do not wipe off hydrophilic coating</a:t>
            </a:r>
          </a:p>
          <a:p>
            <a:r>
              <a:rPr lang="en-US" sz="1200" dirty="0"/>
              <a:t>Insert the sheath with the </a:t>
            </a:r>
            <a:r>
              <a:rPr lang="en-US" sz="1200" b="1" dirty="0"/>
              <a:t>Edwards logo facing upward </a:t>
            </a:r>
            <a:r>
              <a:rPr lang="en-US" sz="1200" dirty="0"/>
              <a:t>so the seam remains down to ensure proper sheath performance</a:t>
            </a:r>
          </a:p>
          <a:p>
            <a:r>
              <a:rPr lang="en-US" sz="1200" dirty="0"/>
              <a:t>Insert slowly with continuous motion to minimize friction</a:t>
            </a:r>
          </a:p>
          <a:p>
            <a:r>
              <a:rPr lang="en-US" sz="1200" dirty="0"/>
              <a:t>Ensure fully expandable portion remains completely </a:t>
            </a:r>
            <a:br>
              <a:rPr lang="en-US" sz="1200" dirty="0"/>
            </a:br>
            <a:r>
              <a:rPr lang="en-US" sz="1200" dirty="0"/>
              <a:t>within the vessel for proper hemostasis</a:t>
            </a:r>
          </a:p>
          <a:p>
            <a:r>
              <a:rPr lang="en-US" sz="1200" dirty="0"/>
              <a:t>Ensure the sheath tip is inserted beyond the bifurcation</a:t>
            </a:r>
          </a:p>
        </p:txBody>
      </p:sp>
      <p:sp>
        <p:nvSpPr>
          <p:cNvPr id="5" name="Footer Placeholder 4">
            <a:extLst>
              <a:ext uri="{FF2B5EF4-FFF2-40B4-BE49-F238E27FC236}">
                <a16:creationId xmlns:a16="http://schemas.microsoft.com/office/drawing/2014/main" id="{60C88D86-7927-DD4A-B793-64519B5E7202}"/>
              </a:ext>
            </a:extLst>
          </p:cNvPr>
          <p:cNvSpPr>
            <a:spLocks noGrp="1"/>
          </p:cNvSpPr>
          <p:nvPr>
            <p:ph type="ftr" sz="quarter" idx="11"/>
          </p:nvPr>
        </p:nvSpPr>
        <p:spPr>
          <a:xfrm>
            <a:off x="3950208" y="4965192"/>
            <a:ext cx="3108960" cy="182880"/>
          </a:xfrm>
        </p:spPr>
        <p:txBody>
          <a:bodyPr/>
          <a:lstStyle/>
          <a:p>
            <a:r>
              <a:rPr lang="en-US"/>
              <a:t>DOC-0555472 Rev B</a:t>
            </a:r>
            <a:endParaRPr lang="en-US" dirty="0"/>
          </a:p>
        </p:txBody>
      </p:sp>
      <p:grpSp>
        <p:nvGrpSpPr>
          <p:cNvPr id="21" name="Group 20">
            <a:extLst>
              <a:ext uri="{FF2B5EF4-FFF2-40B4-BE49-F238E27FC236}">
                <a16:creationId xmlns:a16="http://schemas.microsoft.com/office/drawing/2014/main" id="{588BC3E9-F132-9049-882A-B67EBA9D76E9}"/>
              </a:ext>
            </a:extLst>
          </p:cNvPr>
          <p:cNvGrpSpPr/>
          <p:nvPr/>
        </p:nvGrpSpPr>
        <p:grpSpPr>
          <a:xfrm>
            <a:off x="571782" y="925734"/>
            <a:ext cx="7774764" cy="1762509"/>
            <a:chOff x="180142" y="4360248"/>
            <a:chExt cx="8935284" cy="2025593"/>
          </a:xfrm>
        </p:grpSpPr>
        <p:pic>
          <p:nvPicPr>
            <p:cNvPr id="22" name="Picture 5" descr="J:\THV Global Marketing\Products\SAPIEN 3\Downstream OUS Launch\CG Images\S3-CMDR Image Catalog\eSheath Catalog\TransBG\40_eSheath.SL.WhtBG.01.03.14-16F.CamFullSheath.FlushPortUp.F000.01.png">
              <a:extLst>
                <a:ext uri="{FF2B5EF4-FFF2-40B4-BE49-F238E27FC236}">
                  <a16:creationId xmlns:a16="http://schemas.microsoft.com/office/drawing/2014/main" id="{6F031293-9CFF-9F4A-9D22-F42DCA2892B7}"/>
                </a:ext>
              </a:extLst>
            </p:cNvPr>
            <p:cNvPicPr>
              <a:picLocks noChangeAspect="1" noChangeArrowheads="1"/>
            </p:cNvPicPr>
            <p:nvPr/>
          </p:nvPicPr>
          <p:blipFill>
            <a:blip r:embed="rId4" cstate="print"/>
            <a:srcRect l="23815" t="32308" r="1019" b="42898"/>
            <a:stretch>
              <a:fillRect/>
            </a:stretch>
          </p:blipFill>
          <p:spPr bwMode="auto">
            <a:xfrm>
              <a:off x="180142" y="4360248"/>
              <a:ext cx="8935284" cy="1658040"/>
            </a:xfrm>
            <a:prstGeom prst="rect">
              <a:avLst/>
            </a:prstGeom>
            <a:noFill/>
            <a:effectLst>
              <a:outerShdw blurRad="190500" dir="5400000" algn="t" rotWithShape="0">
                <a:prstClr val="black">
                  <a:alpha val="40000"/>
                </a:prstClr>
              </a:outerShdw>
            </a:effectLst>
          </p:spPr>
        </p:pic>
        <p:sp>
          <p:nvSpPr>
            <p:cNvPr id="35" name="TextBox 34">
              <a:extLst>
                <a:ext uri="{FF2B5EF4-FFF2-40B4-BE49-F238E27FC236}">
                  <a16:creationId xmlns:a16="http://schemas.microsoft.com/office/drawing/2014/main" id="{51E672C3-C05A-994B-85D5-51A0DC681BF9}"/>
                </a:ext>
              </a:extLst>
            </p:cNvPr>
            <p:cNvSpPr txBox="1"/>
            <p:nvPr/>
          </p:nvSpPr>
          <p:spPr>
            <a:xfrm>
              <a:off x="4900508" y="5961380"/>
              <a:ext cx="2067782" cy="424461"/>
            </a:xfrm>
            <a:prstGeom prst="rect">
              <a:avLst/>
            </a:prstGeom>
            <a:noFill/>
          </p:spPr>
          <p:txBody>
            <a:bodyPr wrap="square" rtlCol="0">
              <a:spAutoFit/>
            </a:bodyPr>
            <a:lstStyle/>
            <a:p>
              <a:pPr algn="ctr" defTabSz="685800">
                <a:defRPr/>
              </a:pPr>
              <a:r>
                <a:rPr lang="en-US" sz="900" kern="0" dirty="0"/>
                <a:t>Partially</a:t>
              </a:r>
              <a:br>
                <a:rPr lang="en-US" sz="900" kern="0" dirty="0"/>
              </a:br>
              <a:r>
                <a:rPr lang="en-US" sz="900" kern="0" dirty="0"/>
                <a:t>expandable</a:t>
              </a:r>
            </a:p>
          </p:txBody>
        </p:sp>
        <p:sp>
          <p:nvSpPr>
            <p:cNvPr id="36" name="TextBox 35">
              <a:extLst>
                <a:ext uri="{FF2B5EF4-FFF2-40B4-BE49-F238E27FC236}">
                  <a16:creationId xmlns:a16="http://schemas.microsoft.com/office/drawing/2014/main" id="{CF6DF37E-5B3D-1447-99D2-A68537FA8C44}"/>
                </a:ext>
              </a:extLst>
            </p:cNvPr>
            <p:cNvSpPr txBox="1"/>
            <p:nvPr/>
          </p:nvSpPr>
          <p:spPr>
            <a:xfrm>
              <a:off x="1710553" y="5961380"/>
              <a:ext cx="1828176" cy="424461"/>
            </a:xfrm>
            <a:prstGeom prst="rect">
              <a:avLst/>
            </a:prstGeom>
            <a:noFill/>
          </p:spPr>
          <p:txBody>
            <a:bodyPr wrap="square" rtlCol="0">
              <a:spAutoFit/>
            </a:bodyPr>
            <a:lstStyle/>
            <a:p>
              <a:pPr algn="ctr" defTabSz="685800">
                <a:defRPr/>
              </a:pPr>
              <a:r>
                <a:rPr lang="en-US" sz="900" kern="0" dirty="0"/>
                <a:t>Fully</a:t>
              </a:r>
              <a:br>
                <a:rPr lang="en-US" sz="900" kern="0" dirty="0"/>
              </a:br>
              <a:r>
                <a:rPr lang="en-US" sz="900" kern="0" dirty="0"/>
                <a:t>expandable</a:t>
              </a:r>
            </a:p>
          </p:txBody>
        </p:sp>
        <p:sp>
          <p:nvSpPr>
            <p:cNvPr id="37" name="Left Brace 36">
              <a:extLst>
                <a:ext uri="{FF2B5EF4-FFF2-40B4-BE49-F238E27FC236}">
                  <a16:creationId xmlns:a16="http://schemas.microsoft.com/office/drawing/2014/main" id="{17FBE584-E5E9-5C45-90A2-0637DFCBE9B2}"/>
                </a:ext>
              </a:extLst>
            </p:cNvPr>
            <p:cNvSpPr/>
            <p:nvPr/>
          </p:nvSpPr>
          <p:spPr>
            <a:xfrm rot="16200000" flipV="1">
              <a:off x="2492903" y="3452509"/>
              <a:ext cx="283345" cy="4718232"/>
            </a:xfrm>
            <a:prstGeom prst="leftBrace">
              <a:avLst>
                <a:gd name="adj1" fmla="val 49708"/>
                <a:gd name="adj2" fmla="val 50000"/>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dirty="0"/>
            </a:p>
          </p:txBody>
        </p:sp>
        <p:sp>
          <p:nvSpPr>
            <p:cNvPr id="38" name="Left Brace 37">
              <a:extLst>
                <a:ext uri="{FF2B5EF4-FFF2-40B4-BE49-F238E27FC236}">
                  <a16:creationId xmlns:a16="http://schemas.microsoft.com/office/drawing/2014/main" id="{4BEE4002-5FE2-6941-A37F-57017CAF4C65}"/>
                </a:ext>
              </a:extLst>
            </p:cNvPr>
            <p:cNvSpPr/>
            <p:nvPr/>
          </p:nvSpPr>
          <p:spPr>
            <a:xfrm rot="16200000" flipV="1">
              <a:off x="5762181" y="4954879"/>
              <a:ext cx="293737" cy="1723885"/>
            </a:xfrm>
            <a:prstGeom prst="leftBrace">
              <a:avLst>
                <a:gd name="adj1" fmla="val 29507"/>
                <a:gd name="adj2" fmla="val 50000"/>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dirty="0"/>
            </a:p>
          </p:txBody>
        </p:sp>
      </p:grpSp>
      <p:sp>
        <p:nvSpPr>
          <p:cNvPr id="19" name="Slide Number Placeholder 18">
            <a:extLst>
              <a:ext uri="{FF2B5EF4-FFF2-40B4-BE49-F238E27FC236}">
                <a16:creationId xmlns:a16="http://schemas.microsoft.com/office/drawing/2014/main" id="{3F9745D8-394F-7BCB-D757-80A3B03D35D8}"/>
              </a:ext>
            </a:extLst>
          </p:cNvPr>
          <p:cNvSpPr>
            <a:spLocks noGrp="1"/>
          </p:cNvSpPr>
          <p:nvPr>
            <p:ph type="sldNum" sz="quarter" idx="12"/>
          </p:nvPr>
        </p:nvSpPr>
        <p:spPr/>
        <p:txBody>
          <a:bodyPr/>
          <a:lstStyle/>
          <a:p>
            <a:fld id="{CDBA9528-BCFE-1E43-A37D-912FF3C527A6}" type="slidenum">
              <a:rPr lang="en-US" smtClean="0"/>
              <a:pPr/>
              <a:t>51</a:t>
            </a:fld>
            <a:endParaRPr lang="en-US" dirty="0"/>
          </a:p>
        </p:txBody>
      </p:sp>
      <p:grpSp>
        <p:nvGrpSpPr>
          <p:cNvPr id="2" name="Group 1">
            <a:extLst>
              <a:ext uri="{FF2B5EF4-FFF2-40B4-BE49-F238E27FC236}">
                <a16:creationId xmlns:a16="http://schemas.microsoft.com/office/drawing/2014/main" id="{690BA36C-BF04-DCF9-B27C-1BAC8B57698E}"/>
              </a:ext>
            </a:extLst>
          </p:cNvPr>
          <p:cNvGrpSpPr/>
          <p:nvPr/>
        </p:nvGrpSpPr>
        <p:grpSpPr>
          <a:xfrm>
            <a:off x="5320335" y="3000309"/>
            <a:ext cx="2518771" cy="1013186"/>
            <a:chOff x="2858966" y="1282529"/>
            <a:chExt cx="2518771" cy="1013186"/>
          </a:xfrm>
        </p:grpSpPr>
        <p:grpSp>
          <p:nvGrpSpPr>
            <p:cNvPr id="3" name="Group 2">
              <a:extLst>
                <a:ext uri="{FF2B5EF4-FFF2-40B4-BE49-F238E27FC236}">
                  <a16:creationId xmlns:a16="http://schemas.microsoft.com/office/drawing/2014/main" id="{3985F2D5-D801-C593-33C0-FC35856FDCC4}"/>
                </a:ext>
              </a:extLst>
            </p:cNvPr>
            <p:cNvGrpSpPr/>
            <p:nvPr/>
          </p:nvGrpSpPr>
          <p:grpSpPr>
            <a:xfrm>
              <a:off x="2858966" y="1282529"/>
              <a:ext cx="511695" cy="511210"/>
              <a:chOff x="6550298" y="1216452"/>
              <a:chExt cx="511695" cy="511210"/>
            </a:xfrm>
          </p:grpSpPr>
          <p:sp>
            <p:nvSpPr>
              <p:cNvPr id="7" name="Rounded Rectangle 6">
                <a:extLst>
                  <a:ext uri="{FF2B5EF4-FFF2-40B4-BE49-F238E27FC236}">
                    <a16:creationId xmlns:a16="http://schemas.microsoft.com/office/drawing/2014/main" id="{1DC1860F-A757-88E0-11C6-9D4B53B8DE81}"/>
                  </a:ext>
                </a:extLst>
              </p:cNvPr>
              <p:cNvSpPr/>
              <p:nvPr/>
            </p:nvSpPr>
            <p:spPr>
              <a:xfrm>
                <a:off x="6550298" y="1216452"/>
                <a:ext cx="511695" cy="511210"/>
              </a:xfrm>
              <a:prstGeom prst="roundRect">
                <a:avLst/>
              </a:prstGeom>
              <a:solidFill>
                <a:schemeClr val="accent3"/>
              </a:solidFill>
              <a:ln w="44450">
                <a:noFill/>
              </a:ln>
              <a:effectLst>
                <a:outerShdw blurRad="190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350" b="1" dirty="0"/>
              </a:p>
            </p:txBody>
          </p:sp>
          <p:sp>
            <p:nvSpPr>
              <p:cNvPr id="8" name="TextBox 7">
                <a:extLst>
                  <a:ext uri="{FF2B5EF4-FFF2-40B4-BE49-F238E27FC236}">
                    <a16:creationId xmlns:a16="http://schemas.microsoft.com/office/drawing/2014/main" id="{3C91A60B-495B-3954-C63E-3C36BADB1056}"/>
                  </a:ext>
                </a:extLst>
              </p:cNvPr>
              <p:cNvSpPr txBox="1"/>
              <p:nvPr/>
            </p:nvSpPr>
            <p:spPr>
              <a:xfrm>
                <a:off x="6562907" y="1549525"/>
                <a:ext cx="395413" cy="115894"/>
              </a:xfrm>
              <a:prstGeom prst="rect">
                <a:avLst/>
              </a:prstGeom>
              <a:noFill/>
            </p:spPr>
            <p:txBody>
              <a:bodyPr wrap="square" lIns="0" tIns="0" rIns="0" bIns="0" rtlCol="0" anchor="ctr">
                <a:noAutofit/>
              </a:bodyPr>
              <a:lstStyle/>
              <a:p>
                <a:pPr algn="ctr"/>
                <a:r>
                  <a:rPr lang="en-US" sz="600" b="1" dirty="0">
                    <a:solidFill>
                      <a:schemeClr val="bg1"/>
                    </a:solidFill>
                  </a:rPr>
                  <a:t>NOTE</a:t>
                </a:r>
              </a:p>
            </p:txBody>
          </p:sp>
          <p:pic>
            <p:nvPicPr>
              <p:cNvPr id="9" name="Graphic 8">
                <a:extLst>
                  <a:ext uri="{FF2B5EF4-FFF2-40B4-BE49-F238E27FC236}">
                    <a16:creationId xmlns:a16="http://schemas.microsoft.com/office/drawing/2014/main" id="{E35A5A43-4774-12DC-F011-C773915B32D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81642" y="1307034"/>
                <a:ext cx="157942" cy="199505"/>
              </a:xfrm>
              <a:prstGeom prst="rect">
                <a:avLst/>
              </a:prstGeom>
            </p:spPr>
          </p:pic>
        </p:grpSp>
        <p:sp>
          <p:nvSpPr>
            <p:cNvPr id="6" name="Rectangle 5">
              <a:extLst>
                <a:ext uri="{FF2B5EF4-FFF2-40B4-BE49-F238E27FC236}">
                  <a16:creationId xmlns:a16="http://schemas.microsoft.com/office/drawing/2014/main" id="{4A85F458-617A-6C60-F473-95841EE51771}"/>
                </a:ext>
              </a:extLst>
            </p:cNvPr>
            <p:cNvSpPr/>
            <p:nvPr/>
          </p:nvSpPr>
          <p:spPr>
            <a:xfrm>
              <a:off x="3261800" y="1282529"/>
              <a:ext cx="2115937" cy="1013186"/>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45720" rIns="91440" bIns="45720" rtlCol="0" anchor="ctr" anchorCtr="0">
              <a:noAutofit/>
            </a:bodyPr>
            <a:lstStyle/>
            <a:p>
              <a:pPr marL="122238" lvl="2" indent="-122238">
                <a:spcAft>
                  <a:spcPts val="300"/>
                </a:spcAft>
                <a:buClr>
                  <a:schemeClr val="accent1"/>
                </a:buClr>
                <a:buFont typeface="Wingdings" pitchFamily="2" charset="2"/>
                <a:buChar char="§"/>
              </a:pPr>
              <a:r>
                <a:rPr lang="en-US" sz="800" dirty="0">
                  <a:solidFill>
                    <a:schemeClr val="accent6"/>
                  </a:solidFill>
                  <a:ea typeface="ＭＳ Ｐゴシック"/>
                </a:rPr>
                <a:t>Alterra adaptive prestent is compatible with the 16Fr eSheath or equivalent short sheath. Alterra delivery system outer diameter is 6.7 mm / 20Fr</a:t>
              </a:r>
            </a:p>
            <a:p>
              <a:pPr marL="122238" lvl="2" indent="-122238">
                <a:spcAft>
                  <a:spcPts val="300"/>
                </a:spcAft>
                <a:buClr>
                  <a:schemeClr val="accent1"/>
                </a:buClr>
                <a:buFont typeface="Wingdings" pitchFamily="2" charset="2"/>
                <a:buChar char="§"/>
              </a:pPr>
              <a:r>
                <a:rPr lang="en-US" sz="800" dirty="0">
                  <a:solidFill>
                    <a:schemeClr val="accent6"/>
                  </a:solidFill>
                  <a:ea typeface="ＭＳ Ｐゴシック" pitchFamily="34" charset="-128"/>
                </a:rPr>
                <a:t>Do not use if the sheath is damaged (i.e., kinked or stretched)</a:t>
              </a:r>
            </a:p>
          </p:txBody>
        </p:sp>
      </p:grpSp>
    </p:spTree>
    <p:custDataLst>
      <p:tags r:id="rId1"/>
    </p:custDataLst>
    <p:extLst>
      <p:ext uri="{BB962C8B-B14F-4D97-AF65-F5344CB8AC3E}">
        <p14:creationId xmlns:p14="http://schemas.microsoft.com/office/powerpoint/2010/main" val="3202090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F2271A97-C072-3B4A-8323-D43CF2C0DB34}"/>
              </a:ext>
            </a:extLst>
          </p:cNvPr>
          <p:cNvGrpSpPr/>
          <p:nvPr/>
        </p:nvGrpSpPr>
        <p:grpSpPr>
          <a:xfrm>
            <a:off x="600259" y="4176752"/>
            <a:ext cx="2027086" cy="578297"/>
            <a:chOff x="716109" y="3542074"/>
            <a:chExt cx="2027086" cy="578297"/>
          </a:xfrm>
        </p:grpSpPr>
        <p:grpSp>
          <p:nvGrpSpPr>
            <p:cNvPr id="3" name="Group 2">
              <a:extLst>
                <a:ext uri="{FF2B5EF4-FFF2-40B4-BE49-F238E27FC236}">
                  <a16:creationId xmlns:a16="http://schemas.microsoft.com/office/drawing/2014/main" id="{4AFBFA2E-3290-2205-5B82-D1328F09F0E8}"/>
                </a:ext>
              </a:extLst>
            </p:cNvPr>
            <p:cNvGrpSpPr/>
            <p:nvPr/>
          </p:nvGrpSpPr>
          <p:grpSpPr>
            <a:xfrm>
              <a:off x="716109" y="3542074"/>
              <a:ext cx="511695" cy="511210"/>
              <a:chOff x="6550298" y="1216452"/>
              <a:chExt cx="511695" cy="511210"/>
            </a:xfrm>
          </p:grpSpPr>
          <p:sp>
            <p:nvSpPr>
              <p:cNvPr id="5" name="Rounded Rectangle 4">
                <a:extLst>
                  <a:ext uri="{FF2B5EF4-FFF2-40B4-BE49-F238E27FC236}">
                    <a16:creationId xmlns:a16="http://schemas.microsoft.com/office/drawing/2014/main" id="{27B943B6-66F5-25E0-15BA-8C31E9CC401C}"/>
                  </a:ext>
                </a:extLst>
              </p:cNvPr>
              <p:cNvSpPr/>
              <p:nvPr/>
            </p:nvSpPr>
            <p:spPr>
              <a:xfrm>
                <a:off x="6550298" y="1216452"/>
                <a:ext cx="511695" cy="511210"/>
              </a:xfrm>
              <a:prstGeom prst="roundRect">
                <a:avLst/>
              </a:prstGeom>
              <a:solidFill>
                <a:schemeClr val="accent3"/>
              </a:solidFill>
              <a:ln w="44450">
                <a:noFill/>
              </a:ln>
              <a:effectLst>
                <a:outerShdw blurRad="190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350" b="1" dirty="0"/>
              </a:p>
            </p:txBody>
          </p:sp>
          <p:sp>
            <p:nvSpPr>
              <p:cNvPr id="6" name="TextBox 5">
                <a:extLst>
                  <a:ext uri="{FF2B5EF4-FFF2-40B4-BE49-F238E27FC236}">
                    <a16:creationId xmlns:a16="http://schemas.microsoft.com/office/drawing/2014/main" id="{091A9AF0-A5AC-23ED-A844-540B480F3E43}"/>
                  </a:ext>
                </a:extLst>
              </p:cNvPr>
              <p:cNvSpPr txBox="1"/>
              <p:nvPr/>
            </p:nvSpPr>
            <p:spPr>
              <a:xfrm>
                <a:off x="6562907" y="1549525"/>
                <a:ext cx="395413" cy="115894"/>
              </a:xfrm>
              <a:prstGeom prst="rect">
                <a:avLst/>
              </a:prstGeom>
              <a:noFill/>
            </p:spPr>
            <p:txBody>
              <a:bodyPr wrap="square" lIns="0" tIns="0" rIns="0" bIns="0" rtlCol="0" anchor="ctr">
                <a:noAutofit/>
              </a:bodyPr>
              <a:lstStyle/>
              <a:p>
                <a:pPr algn="ctr"/>
                <a:r>
                  <a:rPr lang="en-US" sz="600" b="1" dirty="0">
                    <a:solidFill>
                      <a:schemeClr val="bg1"/>
                    </a:solidFill>
                  </a:rPr>
                  <a:t>NOTE</a:t>
                </a:r>
              </a:p>
            </p:txBody>
          </p:sp>
          <p:pic>
            <p:nvPicPr>
              <p:cNvPr id="7" name="Graphic 6">
                <a:extLst>
                  <a:ext uri="{FF2B5EF4-FFF2-40B4-BE49-F238E27FC236}">
                    <a16:creationId xmlns:a16="http://schemas.microsoft.com/office/drawing/2014/main" id="{DE5CBCE6-5399-9CDF-B69C-C24E231F6ED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681642" y="1307034"/>
                <a:ext cx="157942" cy="199505"/>
              </a:xfrm>
              <a:prstGeom prst="rect">
                <a:avLst/>
              </a:prstGeom>
            </p:spPr>
          </p:pic>
        </p:grpSp>
        <p:sp>
          <p:nvSpPr>
            <p:cNvPr id="20" name="Rectangle 19">
              <a:extLst>
                <a:ext uri="{FF2B5EF4-FFF2-40B4-BE49-F238E27FC236}">
                  <a16:creationId xmlns:a16="http://schemas.microsoft.com/office/drawing/2014/main" id="{5975CECE-6AA6-E04F-3BF9-103B6D82BBEB}"/>
                </a:ext>
              </a:extLst>
            </p:cNvPr>
            <p:cNvSpPr/>
            <p:nvPr/>
          </p:nvSpPr>
          <p:spPr>
            <a:xfrm>
              <a:off x="1118330" y="3542074"/>
              <a:ext cx="1624865" cy="578297"/>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0" rIns="91440" bIns="0" rtlCol="0" anchor="ctr">
              <a:noAutofit/>
            </a:bodyPr>
            <a:lstStyle/>
            <a:p>
              <a:pPr marL="0" lvl="2">
                <a:spcBef>
                  <a:spcPts val="600"/>
                </a:spcBef>
              </a:pPr>
              <a:r>
                <a:rPr lang="en-US" sz="800" dirty="0">
                  <a:solidFill>
                    <a:schemeClr val="accent6"/>
                  </a:solidFill>
                  <a:ea typeface="ＭＳ Ｐゴシック" pitchFamily="34" charset="-128"/>
                </a:rPr>
                <a:t>It is recommended to perform the RV angiogram with the stiff working wire in position.</a:t>
              </a:r>
            </a:p>
          </p:txBody>
        </p:sp>
      </p:grpSp>
      <p:sp>
        <p:nvSpPr>
          <p:cNvPr id="2" name="Title 1">
            <a:extLst>
              <a:ext uri="{FF2B5EF4-FFF2-40B4-BE49-F238E27FC236}">
                <a16:creationId xmlns:a16="http://schemas.microsoft.com/office/drawing/2014/main" id="{BA1A427B-5661-4E5D-B7AF-73FAD6AEE3EF}"/>
              </a:ext>
            </a:extLst>
          </p:cNvPr>
          <p:cNvSpPr>
            <a:spLocks noGrp="1"/>
          </p:cNvSpPr>
          <p:nvPr>
            <p:ph type="title"/>
          </p:nvPr>
        </p:nvSpPr>
        <p:spPr>
          <a:xfrm>
            <a:off x="548640" y="310896"/>
            <a:ext cx="6510528" cy="685800"/>
          </a:xfrm>
        </p:spPr>
        <p:txBody>
          <a:bodyPr/>
          <a:lstStyle/>
          <a:p>
            <a:r>
              <a:rPr lang="en-US" dirty="0"/>
              <a:t>Landing zone interrogation</a:t>
            </a:r>
          </a:p>
        </p:txBody>
      </p:sp>
      <p:sp>
        <p:nvSpPr>
          <p:cNvPr id="4" name="Footer Placeholder 3">
            <a:extLst>
              <a:ext uri="{FF2B5EF4-FFF2-40B4-BE49-F238E27FC236}">
                <a16:creationId xmlns:a16="http://schemas.microsoft.com/office/drawing/2014/main" id="{31CC1428-E874-43C3-98CC-3EC7DC53FE5C}"/>
              </a:ext>
            </a:extLst>
          </p:cNvPr>
          <p:cNvSpPr>
            <a:spLocks noGrp="1"/>
          </p:cNvSpPr>
          <p:nvPr>
            <p:ph type="ftr" sz="quarter" idx="11"/>
          </p:nvPr>
        </p:nvSpPr>
        <p:spPr/>
        <p:txBody>
          <a:bodyPr/>
          <a:lstStyle/>
          <a:p>
            <a:r>
              <a:rPr lang="en-US"/>
              <a:t>DOC-0555472 Rev B</a:t>
            </a:r>
            <a:endParaRPr lang="en-US" dirty="0"/>
          </a:p>
        </p:txBody>
      </p:sp>
      <p:sp>
        <p:nvSpPr>
          <p:cNvPr id="8" name="Content Placeholder 2">
            <a:extLst>
              <a:ext uri="{FF2B5EF4-FFF2-40B4-BE49-F238E27FC236}">
                <a16:creationId xmlns:a16="http://schemas.microsoft.com/office/drawing/2014/main" id="{E29F1E3D-5DBF-4A46-862D-61573C536C3C}"/>
              </a:ext>
            </a:extLst>
          </p:cNvPr>
          <p:cNvSpPr>
            <a:spLocks noGrp="1"/>
          </p:cNvSpPr>
          <p:nvPr>
            <p:ph idx="1"/>
          </p:nvPr>
        </p:nvSpPr>
        <p:spPr>
          <a:xfrm>
            <a:off x="548640" y="1529883"/>
            <a:ext cx="2172258" cy="2332013"/>
          </a:xfrm>
        </p:spPr>
        <p:txBody>
          <a:bodyPr/>
          <a:lstStyle/>
          <a:p>
            <a:r>
              <a:rPr lang="en-US" sz="1200" dirty="0"/>
              <a:t>Baseline right heart pressures</a:t>
            </a:r>
          </a:p>
          <a:p>
            <a:r>
              <a:rPr lang="en-US" sz="1200" dirty="0"/>
              <a:t>RVOT/PA angiography</a:t>
            </a:r>
          </a:p>
          <a:p>
            <a:pPr lvl="1"/>
            <a:r>
              <a:rPr lang="en-US" sz="1100" dirty="0"/>
              <a:t>Identification of landmarks</a:t>
            </a:r>
          </a:p>
          <a:p>
            <a:pPr lvl="1"/>
            <a:r>
              <a:rPr lang="en-US" sz="1100" dirty="0"/>
              <a:t>Determine ideal </a:t>
            </a:r>
            <a:br>
              <a:rPr lang="en-US" sz="1100" dirty="0"/>
            </a:br>
            <a:r>
              <a:rPr lang="en-US" sz="1100" dirty="0"/>
              <a:t>c-arm angles </a:t>
            </a:r>
            <a:br>
              <a:rPr lang="en-US" sz="1100" dirty="0"/>
            </a:br>
            <a:r>
              <a:rPr lang="en-US" sz="1100" dirty="0"/>
              <a:t>(AP/CRA, lateral)</a:t>
            </a:r>
          </a:p>
          <a:p>
            <a:pPr lvl="1"/>
            <a:r>
              <a:rPr lang="en-US" sz="1100" dirty="0"/>
              <a:t>Recommended to utilize both AP/CRA and LAT views to assist with visualization in the </a:t>
            </a:r>
            <a:br>
              <a:rPr lang="en-US" sz="1100" dirty="0"/>
            </a:br>
            <a:r>
              <a:rPr lang="en-US" sz="1100" dirty="0"/>
              <a:t>3-dimensional space</a:t>
            </a:r>
            <a:endParaRPr lang="en-US" sz="1100" dirty="0">
              <a:solidFill>
                <a:schemeClr val="accent6"/>
              </a:solidFill>
            </a:endParaRPr>
          </a:p>
        </p:txBody>
      </p:sp>
      <p:pic>
        <p:nvPicPr>
          <p:cNvPr id="16" name="MOVIE-0004">
            <a:hlinkClick r:id="" action="ppaction://media"/>
            <a:extLst>
              <a:ext uri="{FF2B5EF4-FFF2-40B4-BE49-F238E27FC236}">
                <a16:creationId xmlns:a16="http://schemas.microsoft.com/office/drawing/2014/main" id="{0C9ACB27-AA48-5146-B499-C1FDF1894AD8}"/>
              </a:ext>
            </a:extLst>
          </p:cNvPr>
          <p:cNvPicPr>
            <a:picLocks noChangeAspect="1"/>
          </p:cNvPicPr>
          <p:nvPr>
            <a:videoFile r:link="rId3"/>
            <p:extLst>
              <p:ext uri="{DAA4B4D4-6D71-4841-9C94-3DE7FCFB9230}">
                <p14:media xmlns:p14="http://schemas.microsoft.com/office/powerpoint/2010/main" r:embed="rId2"/>
              </p:ext>
            </p:extLst>
          </p:nvPr>
        </p:nvPicPr>
        <p:blipFill>
          <a:blip r:embed="rId10"/>
          <a:stretch>
            <a:fillRect/>
          </a:stretch>
        </p:blipFill>
        <p:spPr>
          <a:xfrm>
            <a:off x="3043718" y="1329769"/>
            <a:ext cx="2651760" cy="2651760"/>
          </a:xfrm>
          <a:prstGeom prst="rect">
            <a:avLst/>
          </a:prstGeom>
          <a:ln w="38100">
            <a:solidFill>
              <a:schemeClr val="bg1"/>
            </a:solidFill>
            <a:miter lim="800000"/>
          </a:ln>
          <a:effectLst>
            <a:outerShdw blurRad="254000" algn="ctr" rotWithShape="0">
              <a:prstClr val="black">
                <a:alpha val="20000"/>
              </a:prstClr>
            </a:outerShdw>
          </a:effectLst>
        </p:spPr>
      </p:pic>
      <p:pic>
        <p:nvPicPr>
          <p:cNvPr id="17" name="MOVIE-0005">
            <a:hlinkClick r:id="" action="ppaction://media"/>
            <a:extLst>
              <a:ext uri="{FF2B5EF4-FFF2-40B4-BE49-F238E27FC236}">
                <a16:creationId xmlns:a16="http://schemas.microsoft.com/office/drawing/2014/main" id="{440266E9-B4B3-3041-A309-DB47EA8CE9D7}"/>
              </a:ext>
            </a:extLst>
          </p:cNvPr>
          <p:cNvPicPr>
            <a:picLocks noChangeAspect="1"/>
          </p:cNvPicPr>
          <p:nvPr>
            <a:videoFile r:link="rId5"/>
            <p:extLst>
              <p:ext uri="{DAA4B4D4-6D71-4841-9C94-3DE7FCFB9230}">
                <p14:media xmlns:p14="http://schemas.microsoft.com/office/powerpoint/2010/main" r:embed="rId4"/>
              </p:ext>
            </p:extLst>
          </p:nvPr>
        </p:nvPicPr>
        <p:blipFill>
          <a:blip r:embed="rId11"/>
          <a:stretch>
            <a:fillRect/>
          </a:stretch>
        </p:blipFill>
        <p:spPr>
          <a:xfrm>
            <a:off x="5938347" y="1329769"/>
            <a:ext cx="2651760" cy="2651760"/>
          </a:xfrm>
          <a:prstGeom prst="rect">
            <a:avLst/>
          </a:prstGeom>
          <a:ln w="38100">
            <a:solidFill>
              <a:schemeClr val="bg1"/>
            </a:solidFill>
            <a:miter lim="800000"/>
          </a:ln>
          <a:effectLst>
            <a:outerShdw blurRad="254000" algn="ctr" rotWithShape="0">
              <a:prstClr val="black">
                <a:alpha val="20000"/>
              </a:prstClr>
            </a:outerShdw>
          </a:effectLst>
        </p:spPr>
      </p:pic>
      <p:grpSp>
        <p:nvGrpSpPr>
          <p:cNvPr id="24" name="Group 23">
            <a:extLst>
              <a:ext uri="{FF2B5EF4-FFF2-40B4-BE49-F238E27FC236}">
                <a16:creationId xmlns:a16="http://schemas.microsoft.com/office/drawing/2014/main" id="{498E4E91-316A-4622-AF5D-10ADDC1E72A6}"/>
              </a:ext>
            </a:extLst>
          </p:cNvPr>
          <p:cNvGrpSpPr/>
          <p:nvPr/>
        </p:nvGrpSpPr>
        <p:grpSpPr>
          <a:xfrm>
            <a:off x="6492177" y="4136566"/>
            <a:ext cx="1544100" cy="187050"/>
            <a:chOff x="4481096" y="3905167"/>
            <a:chExt cx="2406491" cy="443010"/>
          </a:xfrm>
        </p:grpSpPr>
        <p:sp>
          <p:nvSpPr>
            <p:cNvPr id="25" name="TextBox 24">
              <a:extLst>
                <a:ext uri="{FF2B5EF4-FFF2-40B4-BE49-F238E27FC236}">
                  <a16:creationId xmlns:a16="http://schemas.microsoft.com/office/drawing/2014/main" id="{9C3F3AB6-BCF9-B5AE-70E7-026767BA88F6}"/>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26" name="Freeform 8">
              <a:extLst>
                <a:ext uri="{FF2B5EF4-FFF2-40B4-BE49-F238E27FC236}">
                  <a16:creationId xmlns:a16="http://schemas.microsoft.com/office/drawing/2014/main" id="{D21FA37D-1B6A-07B3-2CB8-BFC06202753E}"/>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grpSp>
        <p:nvGrpSpPr>
          <p:cNvPr id="27" name="Group 26">
            <a:extLst>
              <a:ext uri="{FF2B5EF4-FFF2-40B4-BE49-F238E27FC236}">
                <a16:creationId xmlns:a16="http://schemas.microsoft.com/office/drawing/2014/main" id="{BDF0D40C-5829-37BC-B581-8553B33CCD75}"/>
              </a:ext>
            </a:extLst>
          </p:cNvPr>
          <p:cNvGrpSpPr/>
          <p:nvPr/>
        </p:nvGrpSpPr>
        <p:grpSpPr>
          <a:xfrm>
            <a:off x="3597548" y="4136566"/>
            <a:ext cx="1544100" cy="187050"/>
            <a:chOff x="4481096" y="3905167"/>
            <a:chExt cx="2406491" cy="443010"/>
          </a:xfrm>
        </p:grpSpPr>
        <p:sp>
          <p:nvSpPr>
            <p:cNvPr id="28" name="TextBox 27">
              <a:extLst>
                <a:ext uri="{FF2B5EF4-FFF2-40B4-BE49-F238E27FC236}">
                  <a16:creationId xmlns:a16="http://schemas.microsoft.com/office/drawing/2014/main" id="{45CE7879-3A62-7D32-912B-F7F2516C461C}"/>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29" name="Freeform 8">
              <a:extLst>
                <a:ext uri="{FF2B5EF4-FFF2-40B4-BE49-F238E27FC236}">
                  <a16:creationId xmlns:a16="http://schemas.microsoft.com/office/drawing/2014/main" id="{2146D022-A006-D1D6-35B2-90410DF6A244}"/>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sp>
        <p:nvSpPr>
          <p:cNvPr id="30" name="Slide Number Placeholder 29">
            <a:extLst>
              <a:ext uri="{FF2B5EF4-FFF2-40B4-BE49-F238E27FC236}">
                <a16:creationId xmlns:a16="http://schemas.microsoft.com/office/drawing/2014/main" id="{9336CC1E-663D-1D80-1F3E-63C4167D20C2}"/>
              </a:ext>
            </a:extLst>
          </p:cNvPr>
          <p:cNvSpPr>
            <a:spLocks noGrp="1"/>
          </p:cNvSpPr>
          <p:nvPr>
            <p:ph type="sldNum" sz="quarter" idx="12"/>
          </p:nvPr>
        </p:nvSpPr>
        <p:spPr/>
        <p:txBody>
          <a:bodyPr/>
          <a:lstStyle/>
          <a:p>
            <a:fld id="{CDBA9528-BCFE-1E43-A37D-912FF3C527A6}" type="slidenum">
              <a:rPr lang="en-US" smtClean="0"/>
              <a:pPr/>
              <a:t>52</a:t>
            </a:fld>
            <a:endParaRPr lang="en-US" dirty="0"/>
          </a:p>
        </p:txBody>
      </p:sp>
    </p:spTree>
    <p:custDataLst>
      <p:tags r:id="rId1"/>
    </p:custDataLst>
    <p:extLst>
      <p:ext uri="{BB962C8B-B14F-4D97-AF65-F5344CB8AC3E}">
        <p14:creationId xmlns:p14="http://schemas.microsoft.com/office/powerpoint/2010/main" val="4055315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733" fill="hold"/>
                                        <p:tgtEl>
                                          <p:spTgt spid="16"/>
                                        </p:tgtEl>
                                      </p:cBhvr>
                                    </p:cmd>
                                  </p:childTnLst>
                                </p:cTn>
                              </p:par>
                            </p:childTnLst>
                          </p:cTn>
                        </p:par>
                        <p:par>
                          <p:cTn id="7" fill="hold">
                            <p:stCondLst>
                              <p:cond delay="6733"/>
                            </p:stCondLst>
                            <p:childTnLst>
                              <p:par>
                                <p:cTn id="8" presetID="1" presetClass="mediacall" presetSubtype="0" fill="hold" nodeType="afterEffect">
                                  <p:stCondLst>
                                    <p:cond delay="0"/>
                                  </p:stCondLst>
                                  <p:childTnLst>
                                    <p:cmd type="call" cmd="playFrom(0.0)">
                                      <p:cBhvr>
                                        <p:cTn id="9" dur="6733"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6"/>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16"/>
                                        </p:tgtEl>
                                      </p:cBhvr>
                                    </p:cmd>
                                  </p:childTnLst>
                                </p:cTn>
                              </p:par>
                            </p:childTnLst>
                          </p:cTn>
                        </p:par>
                      </p:childTnLst>
                    </p:cTn>
                  </p:par>
                </p:childTnLst>
              </p:cTn>
              <p:nextCondLst>
                <p:cond evt="onClick" delay="0">
                  <p:tgtEl>
                    <p:spTgt spid="16"/>
                  </p:tgtEl>
                </p:cond>
              </p:nextCondLst>
            </p:seq>
            <p:seq concurrent="1" nextAc="seek">
              <p:cTn id="15" restart="whenNotActive" fill="hold" evtFilter="cancelBubble" nodeType="interactiveSeq">
                <p:stCondLst>
                  <p:cond evt="onClick" delay="0">
                    <p:tgtEl>
                      <p:spTgt spid="17"/>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17"/>
                                        </p:tgtEl>
                                      </p:cBhvr>
                                    </p:cmd>
                                  </p:childTnLst>
                                </p:cTn>
                              </p:par>
                            </p:childTnLst>
                          </p:cTn>
                        </p:par>
                      </p:childTnLst>
                    </p:cTn>
                  </p:par>
                </p:childTnLst>
              </p:cTn>
              <p:nextCondLst>
                <p:cond evt="onClick" delay="0">
                  <p:tgtEl>
                    <p:spTgt spid="17"/>
                  </p:tgtEl>
                </p:cond>
              </p:nextCondLst>
            </p:seq>
            <p:video>
              <p:cMediaNode vol="80000">
                <p:cTn id="20" repeatCount="indefinite" fill="hold" display="0">
                  <p:stCondLst>
                    <p:cond delay="indefinite"/>
                  </p:stCondLst>
                </p:cTn>
                <p:tgtEl>
                  <p:spTgt spid="16"/>
                </p:tgtEl>
              </p:cMediaNode>
            </p:video>
            <p:video>
              <p:cMediaNode vol="80000">
                <p:cTn id="21" repeatCount="indefinite" fill="hold" display="0">
                  <p:stCondLst>
                    <p:cond delay="indefinite"/>
                  </p:stCondLst>
                </p:cTn>
                <p:tgtEl>
                  <p:spTgt spid="17"/>
                </p:tgtEl>
              </p:cMediaNode>
            </p:vide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A427B-5661-4E5D-B7AF-73FAD6AEE3EF}"/>
              </a:ext>
            </a:extLst>
          </p:cNvPr>
          <p:cNvSpPr>
            <a:spLocks noGrp="1"/>
          </p:cNvSpPr>
          <p:nvPr>
            <p:ph type="title"/>
          </p:nvPr>
        </p:nvSpPr>
        <p:spPr>
          <a:xfrm>
            <a:off x="548640" y="310896"/>
            <a:ext cx="6510528" cy="685800"/>
          </a:xfrm>
        </p:spPr>
        <p:txBody>
          <a:bodyPr/>
          <a:lstStyle/>
          <a:p>
            <a:r>
              <a:rPr lang="en-US" dirty="0"/>
              <a:t>Landing zone interrogation</a:t>
            </a:r>
          </a:p>
        </p:txBody>
      </p:sp>
      <p:sp>
        <p:nvSpPr>
          <p:cNvPr id="8" name="Content Placeholder 2">
            <a:extLst>
              <a:ext uri="{FF2B5EF4-FFF2-40B4-BE49-F238E27FC236}">
                <a16:creationId xmlns:a16="http://schemas.microsoft.com/office/drawing/2014/main" id="{E29F1E3D-5DBF-4A46-862D-61573C536C3C}"/>
              </a:ext>
            </a:extLst>
          </p:cNvPr>
          <p:cNvSpPr>
            <a:spLocks noGrp="1"/>
          </p:cNvSpPr>
          <p:nvPr>
            <p:ph idx="1"/>
          </p:nvPr>
        </p:nvSpPr>
        <p:spPr>
          <a:xfrm>
            <a:off x="549276" y="1518624"/>
            <a:ext cx="2742564" cy="3239721"/>
          </a:xfrm>
        </p:spPr>
        <p:txBody>
          <a:bodyPr>
            <a:normAutofit/>
          </a:bodyPr>
          <a:lstStyle/>
          <a:p>
            <a:pPr marL="0" indent="0">
              <a:buNone/>
            </a:pPr>
            <a:r>
              <a:rPr lang="en-US" b="1" dirty="0"/>
              <a:t>Balloon interrogation for borderline anatomies</a:t>
            </a:r>
          </a:p>
          <a:p>
            <a:r>
              <a:rPr lang="en-US" sz="1200" dirty="0"/>
              <a:t>Perform with soft balloon i.e., PTS/Amplatzer sizing balloon</a:t>
            </a:r>
          </a:p>
          <a:p>
            <a:pPr marL="0" indent="0">
              <a:buNone/>
            </a:pPr>
            <a:endParaRPr lang="en-US" b="1" dirty="0"/>
          </a:p>
          <a:p>
            <a:pPr marL="0" indent="0">
              <a:buNone/>
            </a:pPr>
            <a:r>
              <a:rPr lang="en-US" b="1" dirty="0"/>
              <a:t>Optional baseline ICE imaging at physician preference</a:t>
            </a:r>
          </a:p>
          <a:p>
            <a:r>
              <a:rPr lang="en-US" sz="1200" dirty="0"/>
              <a:t>Identification of anatomical features</a:t>
            </a:r>
          </a:p>
          <a:p>
            <a:pPr lvl="1"/>
            <a:r>
              <a:rPr lang="en-US" sz="1100" dirty="0"/>
              <a:t>Leaflet remnants</a:t>
            </a:r>
          </a:p>
          <a:p>
            <a:pPr lvl="1"/>
            <a:r>
              <a:rPr lang="en-US" sz="1100" dirty="0"/>
              <a:t>Baseline tricuspid valve interrogation</a:t>
            </a:r>
          </a:p>
          <a:p>
            <a:pPr lvl="2"/>
            <a:endParaRPr lang="en-US" dirty="0"/>
          </a:p>
        </p:txBody>
      </p:sp>
      <p:sp>
        <p:nvSpPr>
          <p:cNvPr id="4" name="Footer Placeholder 3">
            <a:extLst>
              <a:ext uri="{FF2B5EF4-FFF2-40B4-BE49-F238E27FC236}">
                <a16:creationId xmlns:a16="http://schemas.microsoft.com/office/drawing/2014/main" id="{31CC1428-E874-43C3-98CC-3EC7DC53FE5C}"/>
              </a:ext>
            </a:extLst>
          </p:cNvPr>
          <p:cNvSpPr>
            <a:spLocks noGrp="1"/>
          </p:cNvSpPr>
          <p:nvPr>
            <p:ph type="ftr" sz="quarter" idx="11"/>
          </p:nvPr>
        </p:nvSpPr>
        <p:spPr>
          <a:xfrm>
            <a:off x="3950208" y="4965192"/>
            <a:ext cx="3108960" cy="182880"/>
          </a:xfrm>
        </p:spPr>
        <p:txBody>
          <a:bodyPr/>
          <a:lstStyle/>
          <a:p>
            <a:r>
              <a:rPr lang="en-US"/>
              <a:t>DOC-0555472 Rev B</a:t>
            </a:r>
            <a:endParaRPr lang="en-US" dirty="0"/>
          </a:p>
        </p:txBody>
      </p:sp>
      <p:grpSp>
        <p:nvGrpSpPr>
          <p:cNvPr id="9" name="Group 8">
            <a:extLst>
              <a:ext uri="{FF2B5EF4-FFF2-40B4-BE49-F238E27FC236}">
                <a16:creationId xmlns:a16="http://schemas.microsoft.com/office/drawing/2014/main" id="{94C39975-DB0B-A86E-8FB9-980E983FEC62}"/>
              </a:ext>
            </a:extLst>
          </p:cNvPr>
          <p:cNvGrpSpPr/>
          <p:nvPr/>
        </p:nvGrpSpPr>
        <p:grpSpPr>
          <a:xfrm>
            <a:off x="4232688" y="1353866"/>
            <a:ext cx="3518610" cy="3167929"/>
            <a:chOff x="5179590" y="1188720"/>
            <a:chExt cx="3335302" cy="3002890"/>
          </a:xfrm>
        </p:grpSpPr>
        <p:pic>
          <p:nvPicPr>
            <p:cNvPr id="6" name="Picture 5" descr="A picture containing text, white, old&#10;&#10;Description automatically generated">
              <a:extLst>
                <a:ext uri="{FF2B5EF4-FFF2-40B4-BE49-F238E27FC236}">
                  <a16:creationId xmlns:a16="http://schemas.microsoft.com/office/drawing/2014/main" id="{340E2B2D-B068-132A-E063-96C07BB7667E}"/>
                </a:ext>
              </a:extLst>
            </p:cNvPr>
            <p:cNvPicPr>
              <a:picLocks noChangeAspect="1"/>
            </p:cNvPicPr>
            <p:nvPr/>
          </p:nvPicPr>
          <p:blipFill rotWithShape="1">
            <a:blip r:embed="rId4"/>
            <a:srcRect l="7760" t="5831" r="7334" b="17724"/>
            <a:stretch/>
          </p:blipFill>
          <p:spPr>
            <a:xfrm>
              <a:off x="5179590" y="1188720"/>
              <a:ext cx="3335302" cy="3002890"/>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sp>
          <p:nvSpPr>
            <p:cNvPr id="7" name="TextBox 6">
              <a:extLst>
                <a:ext uri="{FF2B5EF4-FFF2-40B4-BE49-F238E27FC236}">
                  <a16:creationId xmlns:a16="http://schemas.microsoft.com/office/drawing/2014/main" id="{AE1EB392-1355-DBF4-EF82-D2E9E2C2FA10}"/>
                </a:ext>
              </a:extLst>
            </p:cNvPr>
            <p:cNvSpPr txBox="1"/>
            <p:nvPr/>
          </p:nvSpPr>
          <p:spPr>
            <a:xfrm>
              <a:off x="5179590" y="3591446"/>
              <a:ext cx="1719274" cy="568897"/>
            </a:xfrm>
            <a:prstGeom prst="rect">
              <a:avLst/>
            </a:prstGeom>
            <a:noFill/>
          </p:spPr>
          <p:txBody>
            <a:bodyPr wrap="square" rtlCol="0">
              <a:spAutoFit/>
            </a:bodyPr>
            <a:lstStyle/>
            <a:p>
              <a:r>
                <a:rPr lang="en-US" sz="1100" b="1" dirty="0">
                  <a:solidFill>
                    <a:schemeClr val="bg1">
                      <a:lumMod val="95000"/>
                    </a:schemeClr>
                  </a:solidFill>
                  <a:effectLst>
                    <a:outerShdw blurRad="63500" sx="102000" sy="102000" algn="ctr" rotWithShape="0">
                      <a:prstClr val="black">
                        <a:alpha val="40000"/>
                      </a:prstClr>
                    </a:outerShdw>
                  </a:effectLst>
                </a:rPr>
                <a:t>X1 Distance: 23.57 mm</a:t>
              </a:r>
            </a:p>
            <a:p>
              <a:r>
                <a:rPr lang="en-US" sz="1100" b="1" dirty="0">
                  <a:solidFill>
                    <a:schemeClr val="bg1">
                      <a:lumMod val="95000"/>
                    </a:schemeClr>
                  </a:solidFill>
                  <a:effectLst>
                    <a:outerShdw blurRad="63500" sx="102000" sy="102000" algn="ctr" rotWithShape="0">
                      <a:prstClr val="black">
                        <a:alpha val="40000"/>
                      </a:prstClr>
                    </a:outerShdw>
                  </a:effectLst>
                </a:rPr>
                <a:t>X2 Distance: 26.47 mm</a:t>
              </a:r>
            </a:p>
            <a:p>
              <a:r>
                <a:rPr lang="en-US" sz="1100" b="1" dirty="0">
                  <a:solidFill>
                    <a:schemeClr val="bg1">
                      <a:lumMod val="95000"/>
                    </a:schemeClr>
                  </a:solidFill>
                  <a:effectLst>
                    <a:outerShdw blurRad="63500" sx="102000" sy="102000" algn="ctr" rotWithShape="0">
                      <a:prstClr val="black">
                        <a:alpha val="40000"/>
                      </a:prstClr>
                    </a:outerShdw>
                  </a:effectLst>
                </a:rPr>
                <a:t>X3 Distance: 26.35 mm</a:t>
              </a:r>
            </a:p>
          </p:txBody>
        </p:sp>
      </p:grpSp>
      <p:sp>
        <p:nvSpPr>
          <p:cNvPr id="12" name="Slide Number Placeholder 11">
            <a:extLst>
              <a:ext uri="{FF2B5EF4-FFF2-40B4-BE49-F238E27FC236}">
                <a16:creationId xmlns:a16="http://schemas.microsoft.com/office/drawing/2014/main" id="{3D91E7D8-0A7F-12F5-5921-65208C71DE35}"/>
              </a:ext>
            </a:extLst>
          </p:cNvPr>
          <p:cNvSpPr>
            <a:spLocks noGrp="1"/>
          </p:cNvSpPr>
          <p:nvPr>
            <p:ph type="sldNum" sz="quarter" idx="12"/>
          </p:nvPr>
        </p:nvSpPr>
        <p:spPr/>
        <p:txBody>
          <a:bodyPr/>
          <a:lstStyle/>
          <a:p>
            <a:fld id="{CDBA9528-BCFE-1E43-A37D-912FF3C527A6}" type="slidenum">
              <a:rPr lang="en-US" smtClean="0"/>
              <a:pPr/>
              <a:t>53</a:t>
            </a:fld>
            <a:endParaRPr lang="en-US" dirty="0"/>
          </a:p>
        </p:txBody>
      </p:sp>
    </p:spTree>
    <p:custDataLst>
      <p:tags r:id="rId1"/>
    </p:custDataLst>
    <p:extLst>
      <p:ext uri="{BB962C8B-B14F-4D97-AF65-F5344CB8AC3E}">
        <p14:creationId xmlns:p14="http://schemas.microsoft.com/office/powerpoint/2010/main" val="3256478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F1E97A22-C511-4077-05F4-176E832F0560}"/>
              </a:ext>
            </a:extLst>
          </p:cNvPr>
          <p:cNvGrpSpPr/>
          <p:nvPr/>
        </p:nvGrpSpPr>
        <p:grpSpPr>
          <a:xfrm>
            <a:off x="624666" y="3203454"/>
            <a:ext cx="2526962" cy="685800"/>
            <a:chOff x="624666" y="3203454"/>
            <a:chExt cx="2526962" cy="685800"/>
          </a:xfrm>
        </p:grpSpPr>
        <p:grpSp>
          <p:nvGrpSpPr>
            <p:cNvPr id="4" name="Group 3">
              <a:extLst>
                <a:ext uri="{FF2B5EF4-FFF2-40B4-BE49-F238E27FC236}">
                  <a16:creationId xmlns:a16="http://schemas.microsoft.com/office/drawing/2014/main" id="{4ECEB85F-BC21-0E89-2800-C3FF9E2A71D7}"/>
                </a:ext>
              </a:extLst>
            </p:cNvPr>
            <p:cNvGrpSpPr/>
            <p:nvPr/>
          </p:nvGrpSpPr>
          <p:grpSpPr>
            <a:xfrm>
              <a:off x="624666" y="3203454"/>
              <a:ext cx="511695" cy="511210"/>
              <a:chOff x="6550298" y="1216452"/>
              <a:chExt cx="511695" cy="511210"/>
            </a:xfrm>
          </p:grpSpPr>
          <p:sp>
            <p:nvSpPr>
              <p:cNvPr id="15" name="Rounded Rectangle 14">
                <a:extLst>
                  <a:ext uri="{FF2B5EF4-FFF2-40B4-BE49-F238E27FC236}">
                    <a16:creationId xmlns:a16="http://schemas.microsoft.com/office/drawing/2014/main" id="{17505A6B-3124-7CFC-D05C-2294FA58504A}"/>
                  </a:ext>
                </a:extLst>
              </p:cNvPr>
              <p:cNvSpPr/>
              <p:nvPr/>
            </p:nvSpPr>
            <p:spPr>
              <a:xfrm>
                <a:off x="6550298" y="1216452"/>
                <a:ext cx="511695" cy="511210"/>
              </a:xfrm>
              <a:prstGeom prst="roundRect">
                <a:avLst/>
              </a:prstGeom>
              <a:solidFill>
                <a:schemeClr val="accent3"/>
              </a:solidFill>
              <a:ln w="44450">
                <a:noFill/>
              </a:ln>
              <a:effectLst>
                <a:outerShdw blurRad="190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350" b="1" dirty="0"/>
              </a:p>
            </p:txBody>
          </p:sp>
          <p:sp>
            <p:nvSpPr>
              <p:cNvPr id="16" name="TextBox 15">
                <a:extLst>
                  <a:ext uri="{FF2B5EF4-FFF2-40B4-BE49-F238E27FC236}">
                    <a16:creationId xmlns:a16="http://schemas.microsoft.com/office/drawing/2014/main" id="{6F3E1C6A-87FE-62EB-F372-979F88486850}"/>
                  </a:ext>
                </a:extLst>
              </p:cNvPr>
              <p:cNvSpPr txBox="1"/>
              <p:nvPr/>
            </p:nvSpPr>
            <p:spPr>
              <a:xfrm>
                <a:off x="6562907" y="1549525"/>
                <a:ext cx="395413" cy="115894"/>
              </a:xfrm>
              <a:prstGeom prst="rect">
                <a:avLst/>
              </a:prstGeom>
              <a:noFill/>
            </p:spPr>
            <p:txBody>
              <a:bodyPr wrap="square" lIns="0" tIns="0" rIns="0" bIns="0" rtlCol="0" anchor="ctr">
                <a:noAutofit/>
              </a:bodyPr>
              <a:lstStyle/>
              <a:p>
                <a:pPr algn="ctr"/>
                <a:r>
                  <a:rPr lang="en-US" sz="600" b="1" dirty="0">
                    <a:solidFill>
                      <a:schemeClr val="bg1"/>
                    </a:solidFill>
                  </a:rPr>
                  <a:t>NOTE</a:t>
                </a:r>
              </a:p>
            </p:txBody>
          </p:sp>
          <p:pic>
            <p:nvPicPr>
              <p:cNvPr id="17" name="Graphic 16">
                <a:extLst>
                  <a:ext uri="{FF2B5EF4-FFF2-40B4-BE49-F238E27FC236}">
                    <a16:creationId xmlns:a16="http://schemas.microsoft.com/office/drawing/2014/main" id="{A29406BD-F79A-ED87-D6B3-BCC3D7436BB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681642" y="1307034"/>
                <a:ext cx="157942" cy="199505"/>
              </a:xfrm>
              <a:prstGeom prst="rect">
                <a:avLst/>
              </a:prstGeom>
            </p:spPr>
          </p:pic>
        </p:grpSp>
        <p:sp>
          <p:nvSpPr>
            <p:cNvPr id="8" name="Rectangle 7">
              <a:extLst>
                <a:ext uri="{FF2B5EF4-FFF2-40B4-BE49-F238E27FC236}">
                  <a16:creationId xmlns:a16="http://schemas.microsoft.com/office/drawing/2014/main" id="{D00C02AB-7C14-5D49-6F41-862B960335FA}"/>
                </a:ext>
              </a:extLst>
            </p:cNvPr>
            <p:cNvSpPr/>
            <p:nvPr/>
          </p:nvSpPr>
          <p:spPr>
            <a:xfrm>
              <a:off x="1036887" y="3203454"/>
              <a:ext cx="2114741" cy="685800"/>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0" rIns="91440" bIns="0" rtlCol="0" anchor="ctr">
              <a:noAutofit/>
            </a:bodyPr>
            <a:lstStyle/>
            <a:p>
              <a:pPr marL="0" lvl="2"/>
              <a:r>
                <a:rPr lang="en-US" sz="800" dirty="0">
                  <a:solidFill>
                    <a:schemeClr val="accent6"/>
                  </a:solidFill>
                  <a:ea typeface="ＭＳ Ｐゴシック" pitchFamily="34" charset="-128"/>
                </a:rPr>
                <a:t>Insertion force through the partially expandable portion of the sheath can be higher than the push force through the fully expandable portion.</a:t>
              </a:r>
            </a:p>
          </p:txBody>
        </p:sp>
      </p:grpSp>
      <p:sp>
        <p:nvSpPr>
          <p:cNvPr id="2" name="Title 1"/>
          <p:cNvSpPr>
            <a:spLocks noGrp="1"/>
          </p:cNvSpPr>
          <p:nvPr>
            <p:ph type="title"/>
          </p:nvPr>
        </p:nvSpPr>
        <p:spPr>
          <a:xfrm>
            <a:off x="548640" y="310896"/>
            <a:ext cx="6510528" cy="685800"/>
          </a:xfrm>
        </p:spPr>
        <p:txBody>
          <a:bodyPr/>
          <a:lstStyle/>
          <a:p>
            <a:r>
              <a:rPr lang="en-US" dirty="0"/>
              <a:t>Delivery system insertion</a:t>
            </a:r>
          </a:p>
        </p:txBody>
      </p:sp>
      <p:sp>
        <p:nvSpPr>
          <p:cNvPr id="19" name="Content Placeholder 2">
            <a:extLst>
              <a:ext uri="{FF2B5EF4-FFF2-40B4-BE49-F238E27FC236}">
                <a16:creationId xmlns:a16="http://schemas.microsoft.com/office/drawing/2014/main" id="{8535455A-EFAF-5D48-A150-BAB6AB875B65}"/>
              </a:ext>
            </a:extLst>
          </p:cNvPr>
          <p:cNvSpPr>
            <a:spLocks noGrp="1"/>
          </p:cNvSpPr>
          <p:nvPr>
            <p:ph idx="1"/>
          </p:nvPr>
        </p:nvSpPr>
        <p:spPr>
          <a:xfrm>
            <a:off x="549275" y="1729639"/>
            <a:ext cx="3996348" cy="3028706"/>
          </a:xfrm>
        </p:spPr>
        <p:txBody>
          <a:bodyPr>
            <a:normAutofit/>
          </a:bodyPr>
          <a:lstStyle/>
          <a:p>
            <a:r>
              <a:rPr lang="en-US" sz="1200" dirty="0"/>
              <a:t>Insert and advance the delivery system </a:t>
            </a:r>
          </a:p>
          <a:p>
            <a:r>
              <a:rPr lang="en-US" sz="1200" b="1" dirty="0"/>
              <a:t>Important: </a:t>
            </a:r>
            <a:r>
              <a:rPr lang="en-US" sz="1200" dirty="0"/>
              <a:t>Advance the delivery system from the shaft</a:t>
            </a:r>
          </a:p>
          <a:p>
            <a:pPr lvl="1"/>
            <a:r>
              <a:rPr lang="en-US" sz="1100" b="1" dirty="0"/>
              <a:t>Do not </a:t>
            </a:r>
            <a:r>
              <a:rPr lang="en-US" sz="1100" dirty="0"/>
              <a:t>push the delivery system in from the handle</a:t>
            </a:r>
          </a:p>
          <a:p>
            <a:pPr lvl="1"/>
            <a:r>
              <a:rPr lang="en-US" sz="1100" b="1" dirty="0"/>
              <a:t>Do not </a:t>
            </a:r>
            <a:r>
              <a:rPr lang="en-US" sz="1100" dirty="0"/>
              <a:t>rotate the wheel during advancement of the delivery system</a:t>
            </a:r>
          </a:p>
        </p:txBody>
      </p:sp>
      <p:sp>
        <p:nvSpPr>
          <p:cNvPr id="6" name="Footer Placeholder 5">
            <a:extLst>
              <a:ext uri="{FF2B5EF4-FFF2-40B4-BE49-F238E27FC236}">
                <a16:creationId xmlns:a16="http://schemas.microsoft.com/office/drawing/2014/main" id="{AEA1D361-8B0C-E14E-8F99-440362B2E509}"/>
              </a:ext>
            </a:extLst>
          </p:cNvPr>
          <p:cNvSpPr>
            <a:spLocks noGrp="1"/>
          </p:cNvSpPr>
          <p:nvPr>
            <p:ph type="ftr" sz="quarter" idx="11"/>
          </p:nvPr>
        </p:nvSpPr>
        <p:spPr>
          <a:xfrm>
            <a:off x="3950208" y="4965192"/>
            <a:ext cx="3108960" cy="182880"/>
          </a:xfrm>
        </p:spPr>
        <p:txBody>
          <a:bodyPr/>
          <a:lstStyle/>
          <a:p>
            <a:r>
              <a:rPr lang="en-US"/>
              <a:t>DOC-0555472 Rev B</a:t>
            </a:r>
            <a:endParaRPr lang="en-US" dirty="0"/>
          </a:p>
        </p:txBody>
      </p:sp>
      <p:pic>
        <p:nvPicPr>
          <p:cNvPr id="5" name="MOVIE-0006">
            <a:hlinkClick r:id="" action="ppaction://media"/>
            <a:extLst>
              <a:ext uri="{FF2B5EF4-FFF2-40B4-BE49-F238E27FC236}">
                <a16:creationId xmlns:a16="http://schemas.microsoft.com/office/drawing/2014/main" id="{389D81FB-6D6E-E763-131E-B7044422FE43}"/>
              </a:ext>
            </a:extLst>
          </p:cNvPr>
          <p:cNvPicPr>
            <a:picLocks noChangeAspect="1"/>
          </p:cNvPicPr>
          <p:nvPr>
            <a:videoFile r:link="rId3"/>
            <p:extLst>
              <p:ext uri="{DAA4B4D4-6D71-4841-9C94-3DE7FCFB9230}">
                <p14:media xmlns:p14="http://schemas.microsoft.com/office/powerpoint/2010/main" r:embed="rId2"/>
              </p:ext>
            </p:extLst>
          </p:nvPr>
        </p:nvPicPr>
        <p:blipFill>
          <a:blip r:embed="rId8"/>
          <a:stretch>
            <a:fillRect/>
          </a:stretch>
        </p:blipFill>
        <p:spPr>
          <a:xfrm>
            <a:off x="4736028" y="1338532"/>
            <a:ext cx="3017307" cy="3017307"/>
          </a:xfrm>
          <a:prstGeom prst="rect">
            <a:avLst/>
          </a:prstGeom>
          <a:ln w="38100">
            <a:solidFill>
              <a:schemeClr val="bg1"/>
            </a:solidFill>
            <a:miter lim="800000"/>
          </a:ln>
          <a:effectLst>
            <a:outerShdw blurRad="254000" algn="ctr" rotWithShape="0">
              <a:prstClr val="black">
                <a:alpha val="20000"/>
              </a:prstClr>
            </a:outerShdw>
          </a:effectLst>
        </p:spPr>
      </p:pic>
      <p:grpSp>
        <p:nvGrpSpPr>
          <p:cNvPr id="12" name="Group 11">
            <a:extLst>
              <a:ext uri="{FF2B5EF4-FFF2-40B4-BE49-F238E27FC236}">
                <a16:creationId xmlns:a16="http://schemas.microsoft.com/office/drawing/2014/main" id="{A7E21C46-E7F6-5938-2660-DADF3A42E340}"/>
              </a:ext>
            </a:extLst>
          </p:cNvPr>
          <p:cNvGrpSpPr/>
          <p:nvPr/>
        </p:nvGrpSpPr>
        <p:grpSpPr>
          <a:xfrm>
            <a:off x="5472631" y="4498213"/>
            <a:ext cx="1544100" cy="187050"/>
            <a:chOff x="4481096" y="3905167"/>
            <a:chExt cx="2406491" cy="443010"/>
          </a:xfrm>
        </p:grpSpPr>
        <p:sp>
          <p:nvSpPr>
            <p:cNvPr id="13" name="TextBox 12">
              <a:extLst>
                <a:ext uri="{FF2B5EF4-FFF2-40B4-BE49-F238E27FC236}">
                  <a16:creationId xmlns:a16="http://schemas.microsoft.com/office/drawing/2014/main" id="{16285EB1-9F09-6601-7F2A-E5680BE2B1B1}"/>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4" name="Freeform 8">
              <a:extLst>
                <a:ext uri="{FF2B5EF4-FFF2-40B4-BE49-F238E27FC236}">
                  <a16:creationId xmlns:a16="http://schemas.microsoft.com/office/drawing/2014/main" id="{A32624AB-8193-966B-7BAA-5EA82AC0CC9F}"/>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sp>
        <p:nvSpPr>
          <p:cNvPr id="22" name="Slide Number Placeholder 21">
            <a:extLst>
              <a:ext uri="{FF2B5EF4-FFF2-40B4-BE49-F238E27FC236}">
                <a16:creationId xmlns:a16="http://schemas.microsoft.com/office/drawing/2014/main" id="{A07920CB-3515-01A6-1DD4-1E5C6724B556}"/>
              </a:ext>
            </a:extLst>
          </p:cNvPr>
          <p:cNvSpPr>
            <a:spLocks noGrp="1"/>
          </p:cNvSpPr>
          <p:nvPr>
            <p:ph type="sldNum" sz="quarter" idx="12"/>
          </p:nvPr>
        </p:nvSpPr>
        <p:spPr/>
        <p:txBody>
          <a:bodyPr/>
          <a:lstStyle/>
          <a:p>
            <a:fld id="{CDBA9528-BCFE-1E43-A37D-912FF3C527A6}" type="slidenum">
              <a:rPr lang="en-US" smtClean="0"/>
              <a:pPr/>
              <a:t>54</a:t>
            </a:fld>
            <a:endParaRPr lang="en-US" dirty="0"/>
          </a:p>
        </p:txBody>
      </p:sp>
    </p:spTree>
    <p:custDataLst>
      <p:tags r:id="rId1"/>
    </p:custDataLst>
    <p:extLst>
      <p:ext uri="{BB962C8B-B14F-4D97-AF65-F5344CB8AC3E}">
        <p14:creationId xmlns:p14="http://schemas.microsoft.com/office/powerpoint/2010/main" val="3416177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99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C8955-576D-C010-152D-09A076EE7CBF}"/>
              </a:ext>
            </a:extLst>
          </p:cNvPr>
          <p:cNvSpPr>
            <a:spLocks noGrp="1"/>
          </p:cNvSpPr>
          <p:nvPr>
            <p:ph type="title"/>
          </p:nvPr>
        </p:nvSpPr>
        <p:spPr>
          <a:xfrm>
            <a:off x="548640" y="310896"/>
            <a:ext cx="6510528" cy="685800"/>
          </a:xfrm>
        </p:spPr>
        <p:txBody>
          <a:bodyPr/>
          <a:lstStyle/>
          <a:p>
            <a:r>
              <a:rPr lang="en-US" dirty="0"/>
              <a:t>Deployment strategies</a:t>
            </a:r>
          </a:p>
        </p:txBody>
      </p:sp>
      <p:sp>
        <p:nvSpPr>
          <p:cNvPr id="3" name="Content Placeholder 2">
            <a:extLst>
              <a:ext uri="{FF2B5EF4-FFF2-40B4-BE49-F238E27FC236}">
                <a16:creationId xmlns:a16="http://schemas.microsoft.com/office/drawing/2014/main" id="{1C8F826A-4D4A-DFB2-0F2B-C2D7A3AEA99C}"/>
              </a:ext>
            </a:extLst>
          </p:cNvPr>
          <p:cNvSpPr>
            <a:spLocks noGrp="1"/>
          </p:cNvSpPr>
          <p:nvPr>
            <p:ph idx="1"/>
          </p:nvPr>
        </p:nvSpPr>
        <p:spPr>
          <a:xfrm>
            <a:off x="549275" y="1597756"/>
            <a:ext cx="3293259" cy="2666020"/>
          </a:xfrm>
        </p:spPr>
        <p:txBody>
          <a:bodyPr>
            <a:normAutofit/>
          </a:bodyPr>
          <a:lstStyle/>
          <a:p>
            <a:r>
              <a:rPr lang="en-US" sz="1200" dirty="0"/>
              <a:t>Continue to advance the Alterra delivery system until at the desired location for initiating deployment</a:t>
            </a:r>
          </a:p>
          <a:p>
            <a:pPr lvl="1"/>
            <a:r>
              <a:rPr lang="en-US" sz="1100" b="1" dirty="0"/>
              <a:t>“Pull back technique” </a:t>
            </a:r>
            <a:r>
              <a:rPr lang="en-US" sz="1100" dirty="0"/>
              <a:t> </a:t>
            </a:r>
            <a:br>
              <a:rPr lang="en-US" sz="1100" dirty="0"/>
            </a:br>
            <a:r>
              <a:rPr lang="en-US" sz="1100" dirty="0"/>
              <a:t>Initiate deployment distal to intended landing zone the retract the Alterra to the intended landing zone</a:t>
            </a:r>
          </a:p>
          <a:p>
            <a:pPr lvl="1"/>
            <a:r>
              <a:rPr lang="en-US" sz="1100" b="1" dirty="0"/>
              <a:t>“Stationary technique” </a:t>
            </a:r>
            <a:r>
              <a:rPr lang="en-US" sz="1100" dirty="0"/>
              <a:t> </a:t>
            </a:r>
            <a:br>
              <a:rPr lang="en-US" sz="1100" dirty="0"/>
            </a:br>
            <a:r>
              <a:rPr lang="en-US" sz="1100" dirty="0"/>
              <a:t>Initiate deployment at the intended </a:t>
            </a:r>
            <a:br>
              <a:rPr lang="en-US" sz="1100" dirty="0"/>
            </a:br>
            <a:r>
              <a:rPr lang="en-US" sz="1100" dirty="0"/>
              <a:t>landing zone </a:t>
            </a:r>
          </a:p>
          <a:p>
            <a:r>
              <a:rPr lang="en-US" sz="1200" dirty="0"/>
              <a:t>Utilize stent connector as inflow </a:t>
            </a:r>
            <a:br>
              <a:rPr lang="en-US" sz="1200" dirty="0"/>
            </a:br>
            <a:r>
              <a:rPr lang="en-US" sz="1200" dirty="0"/>
              <a:t>positioning marker</a:t>
            </a:r>
          </a:p>
        </p:txBody>
      </p:sp>
      <p:sp>
        <p:nvSpPr>
          <p:cNvPr id="4" name="Footer Placeholder 3">
            <a:extLst>
              <a:ext uri="{FF2B5EF4-FFF2-40B4-BE49-F238E27FC236}">
                <a16:creationId xmlns:a16="http://schemas.microsoft.com/office/drawing/2014/main" id="{8DAE5D89-D1E0-2E4F-14D9-FBBDAF4F93F4}"/>
              </a:ext>
            </a:extLst>
          </p:cNvPr>
          <p:cNvSpPr>
            <a:spLocks noGrp="1"/>
          </p:cNvSpPr>
          <p:nvPr>
            <p:ph type="ftr" sz="quarter" idx="11"/>
          </p:nvPr>
        </p:nvSpPr>
        <p:spPr>
          <a:xfrm>
            <a:off x="3950208" y="4965192"/>
            <a:ext cx="3108960" cy="182880"/>
          </a:xfrm>
        </p:spPr>
        <p:txBody>
          <a:bodyPr/>
          <a:lstStyle/>
          <a:p>
            <a:r>
              <a:rPr lang="en-US"/>
              <a:t>DOC-0555472 Rev B</a:t>
            </a:r>
            <a:endParaRPr lang="en-US" dirty="0"/>
          </a:p>
        </p:txBody>
      </p:sp>
      <p:pic>
        <p:nvPicPr>
          <p:cNvPr id="10" name="MOVIE-0009">
            <a:hlinkClick r:id="" action="ppaction://media"/>
            <a:extLst>
              <a:ext uri="{FF2B5EF4-FFF2-40B4-BE49-F238E27FC236}">
                <a16:creationId xmlns:a16="http://schemas.microsoft.com/office/drawing/2014/main" id="{3C22A86C-BEF6-1AE5-3465-8D9A9B041B61}"/>
              </a:ext>
            </a:extLst>
          </p:cNvPr>
          <p:cNvPicPr>
            <a:picLocks noChangeAspect="1"/>
          </p:cNvPicPr>
          <p:nvPr>
            <a:videoFile r:link="rId3"/>
            <p:extLst>
              <p:ext uri="{DAA4B4D4-6D71-4841-9C94-3DE7FCFB9230}">
                <p14:media xmlns:p14="http://schemas.microsoft.com/office/powerpoint/2010/main" r:embed="rId2"/>
              </p:ext>
            </p:extLst>
          </p:nvPr>
        </p:nvPicPr>
        <p:blipFill rotWithShape="1">
          <a:blip r:embed="rId6"/>
          <a:srcRect l="5091" t="10952" r="5749" b="8060"/>
          <a:stretch/>
        </p:blipFill>
        <p:spPr>
          <a:xfrm>
            <a:off x="4176020" y="1330816"/>
            <a:ext cx="3321747" cy="3017307"/>
          </a:xfrm>
          <a:prstGeom prst="rect">
            <a:avLst/>
          </a:prstGeom>
          <a:ln w="38100">
            <a:solidFill>
              <a:schemeClr val="bg1"/>
            </a:solidFill>
            <a:miter lim="800000"/>
          </a:ln>
          <a:effectLst>
            <a:outerShdw blurRad="254000" algn="ctr" rotWithShape="0">
              <a:prstClr val="black">
                <a:alpha val="20000"/>
              </a:prstClr>
            </a:outerShdw>
          </a:effectLst>
        </p:spPr>
      </p:pic>
      <p:sp>
        <p:nvSpPr>
          <p:cNvPr id="12" name="TextBox 11">
            <a:extLst>
              <a:ext uri="{FF2B5EF4-FFF2-40B4-BE49-F238E27FC236}">
                <a16:creationId xmlns:a16="http://schemas.microsoft.com/office/drawing/2014/main" id="{5512E7A2-E6EA-E66F-1AB9-AC78CC743870}"/>
              </a:ext>
            </a:extLst>
          </p:cNvPr>
          <p:cNvSpPr txBox="1"/>
          <p:nvPr/>
        </p:nvSpPr>
        <p:spPr>
          <a:xfrm>
            <a:off x="6245593" y="3183746"/>
            <a:ext cx="1075543" cy="461665"/>
          </a:xfrm>
          <a:prstGeom prst="rect">
            <a:avLst/>
          </a:prstGeom>
          <a:noFill/>
        </p:spPr>
        <p:txBody>
          <a:bodyPr wrap="square" lIns="91440" tIns="45720" rIns="91440" bIns="45720" rtlCol="0" anchor="t">
            <a:spAutoFit/>
          </a:bodyPr>
          <a:lstStyle/>
          <a:p>
            <a:pPr algn="ctr"/>
            <a:r>
              <a:rPr lang="en-US" sz="1200" b="1" dirty="0">
                <a:solidFill>
                  <a:schemeClr val="bg1">
                    <a:lumMod val="95000"/>
                  </a:schemeClr>
                </a:solidFill>
              </a:rPr>
              <a:t>Stent connector</a:t>
            </a:r>
          </a:p>
        </p:txBody>
      </p:sp>
      <p:cxnSp>
        <p:nvCxnSpPr>
          <p:cNvPr id="13" name="Straight Connector 12">
            <a:extLst>
              <a:ext uri="{FF2B5EF4-FFF2-40B4-BE49-F238E27FC236}">
                <a16:creationId xmlns:a16="http://schemas.microsoft.com/office/drawing/2014/main" id="{BCD103B5-9D3E-E53F-A61A-0BB31EF6B09A}"/>
              </a:ext>
            </a:extLst>
          </p:cNvPr>
          <p:cNvCxnSpPr/>
          <p:nvPr/>
        </p:nvCxnSpPr>
        <p:spPr>
          <a:xfrm flipV="1">
            <a:off x="6783365" y="2681986"/>
            <a:ext cx="394010" cy="505521"/>
          </a:xfrm>
          <a:prstGeom prst="line">
            <a:avLst/>
          </a:prstGeom>
          <a:ln>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3E807862-4322-D031-1234-718A37676EB1}"/>
              </a:ext>
            </a:extLst>
          </p:cNvPr>
          <p:cNvGrpSpPr/>
          <p:nvPr/>
        </p:nvGrpSpPr>
        <p:grpSpPr>
          <a:xfrm>
            <a:off x="5064843" y="4490497"/>
            <a:ext cx="1544100" cy="187050"/>
            <a:chOff x="4481096" y="3905167"/>
            <a:chExt cx="2406491" cy="443010"/>
          </a:xfrm>
        </p:grpSpPr>
        <p:sp>
          <p:nvSpPr>
            <p:cNvPr id="17" name="TextBox 16">
              <a:extLst>
                <a:ext uri="{FF2B5EF4-FFF2-40B4-BE49-F238E27FC236}">
                  <a16:creationId xmlns:a16="http://schemas.microsoft.com/office/drawing/2014/main" id="{1B263C73-9029-E45F-5906-139DB8A67733}"/>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8" name="Freeform 8">
              <a:extLst>
                <a:ext uri="{FF2B5EF4-FFF2-40B4-BE49-F238E27FC236}">
                  <a16:creationId xmlns:a16="http://schemas.microsoft.com/office/drawing/2014/main" id="{C585B823-AA59-D1CD-D59E-C759F0830C89}"/>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sp>
        <p:nvSpPr>
          <p:cNvPr id="23" name="Slide Number Placeholder 22">
            <a:extLst>
              <a:ext uri="{FF2B5EF4-FFF2-40B4-BE49-F238E27FC236}">
                <a16:creationId xmlns:a16="http://schemas.microsoft.com/office/drawing/2014/main" id="{EDB50B93-DD7D-2F25-34C5-C41285AF4BB2}"/>
              </a:ext>
            </a:extLst>
          </p:cNvPr>
          <p:cNvSpPr>
            <a:spLocks noGrp="1"/>
          </p:cNvSpPr>
          <p:nvPr>
            <p:ph type="sldNum" sz="quarter" idx="12"/>
          </p:nvPr>
        </p:nvSpPr>
        <p:spPr/>
        <p:txBody>
          <a:bodyPr/>
          <a:lstStyle/>
          <a:p>
            <a:fld id="{CDBA9528-BCFE-1E43-A37D-912FF3C527A6}" type="slidenum">
              <a:rPr lang="en-US" smtClean="0"/>
              <a:pPr/>
              <a:t>55</a:t>
            </a:fld>
            <a:endParaRPr lang="en-US" dirty="0"/>
          </a:p>
        </p:txBody>
      </p:sp>
    </p:spTree>
    <p:custDataLst>
      <p:tags r:id="rId1"/>
    </p:custDataLst>
    <p:extLst>
      <p:ext uri="{BB962C8B-B14F-4D97-AF65-F5344CB8AC3E}">
        <p14:creationId xmlns:p14="http://schemas.microsoft.com/office/powerpoint/2010/main" val="2492687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400"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B3E33-E517-C182-A6D1-A4680BEE2F1D}"/>
              </a:ext>
            </a:extLst>
          </p:cNvPr>
          <p:cNvSpPr>
            <a:spLocks noGrp="1"/>
          </p:cNvSpPr>
          <p:nvPr>
            <p:ph type="title"/>
          </p:nvPr>
        </p:nvSpPr>
        <p:spPr>
          <a:xfrm>
            <a:off x="548640" y="310896"/>
            <a:ext cx="6510528" cy="685800"/>
          </a:xfrm>
        </p:spPr>
        <p:txBody>
          <a:bodyPr/>
          <a:lstStyle/>
          <a:p>
            <a:r>
              <a:rPr lang="en-US" dirty="0"/>
              <a:t>Deployment strategies</a:t>
            </a:r>
          </a:p>
        </p:txBody>
      </p:sp>
      <p:sp>
        <p:nvSpPr>
          <p:cNvPr id="3" name="Content Placeholder 2">
            <a:extLst>
              <a:ext uri="{FF2B5EF4-FFF2-40B4-BE49-F238E27FC236}">
                <a16:creationId xmlns:a16="http://schemas.microsoft.com/office/drawing/2014/main" id="{2C03AFF1-51A8-3030-7809-025E69D13ACE}"/>
              </a:ext>
            </a:extLst>
          </p:cNvPr>
          <p:cNvSpPr>
            <a:spLocks noGrp="1"/>
          </p:cNvSpPr>
          <p:nvPr>
            <p:ph idx="1"/>
          </p:nvPr>
        </p:nvSpPr>
        <p:spPr>
          <a:xfrm>
            <a:off x="549275" y="1520575"/>
            <a:ext cx="3064364" cy="3237770"/>
          </a:xfrm>
        </p:spPr>
        <p:txBody>
          <a:bodyPr>
            <a:normAutofit/>
          </a:bodyPr>
          <a:lstStyle/>
          <a:p>
            <a:r>
              <a:rPr lang="en-US" sz="1200" dirty="0"/>
              <a:t>Stepwise deployment pausing with </a:t>
            </a:r>
            <a:br>
              <a:rPr lang="en-US" sz="1200" dirty="0"/>
            </a:br>
            <a:r>
              <a:rPr lang="en-US" sz="1200" dirty="0"/>
              <a:t>marker band at:</a:t>
            </a:r>
          </a:p>
          <a:p>
            <a:pPr lvl="1"/>
            <a:r>
              <a:rPr lang="en-US" sz="1100" dirty="0"/>
              <a:t>~30% - delivery system marker band at crest of distal “wave” of Alterra </a:t>
            </a:r>
          </a:p>
          <a:p>
            <a:pPr lvl="1"/>
            <a:r>
              <a:rPr lang="en-US" sz="1100" dirty="0"/>
              <a:t>~50% - delivery system marker band just proximal to waist markers</a:t>
            </a:r>
          </a:p>
          <a:p>
            <a:pPr lvl="1"/>
            <a:r>
              <a:rPr lang="en-US" sz="1100" dirty="0"/>
              <a:t>~65% - delivery system marker band at crest of proximal “wave” of Alterra</a:t>
            </a:r>
          </a:p>
          <a:p>
            <a:r>
              <a:rPr lang="en-US" sz="1200" dirty="0"/>
              <a:t>At the pauses perform angiography </a:t>
            </a:r>
            <a:br>
              <a:rPr lang="en-US" sz="1200" dirty="0"/>
            </a:br>
            <a:r>
              <a:rPr lang="en-US" sz="1200" dirty="0"/>
              <a:t>to assess:</a:t>
            </a:r>
          </a:p>
          <a:p>
            <a:pPr lvl="1"/>
            <a:r>
              <a:rPr lang="en-US" sz="1100" dirty="0"/>
              <a:t>Alterra positioning</a:t>
            </a:r>
          </a:p>
          <a:p>
            <a:pPr lvl="1"/>
            <a:r>
              <a:rPr lang="en-US" sz="1100" dirty="0"/>
              <a:t>Coaxiality of the Alterra within the MPA</a:t>
            </a:r>
          </a:p>
          <a:p>
            <a:pPr lvl="1"/>
            <a:r>
              <a:rPr lang="en-US" sz="1100" dirty="0"/>
              <a:t>Deployment angulation of outflow apices</a:t>
            </a:r>
          </a:p>
          <a:p>
            <a:pPr lvl="1"/>
            <a:endParaRPr lang="en-US" sz="1200" dirty="0"/>
          </a:p>
        </p:txBody>
      </p:sp>
      <p:sp>
        <p:nvSpPr>
          <p:cNvPr id="4" name="Footer Placeholder 3">
            <a:extLst>
              <a:ext uri="{FF2B5EF4-FFF2-40B4-BE49-F238E27FC236}">
                <a16:creationId xmlns:a16="http://schemas.microsoft.com/office/drawing/2014/main" id="{3905021F-9B36-44FF-D5B1-D183388C874E}"/>
              </a:ext>
            </a:extLst>
          </p:cNvPr>
          <p:cNvSpPr>
            <a:spLocks noGrp="1"/>
          </p:cNvSpPr>
          <p:nvPr>
            <p:ph type="ftr" sz="quarter" idx="11"/>
          </p:nvPr>
        </p:nvSpPr>
        <p:spPr>
          <a:xfrm>
            <a:off x="3950208" y="4965192"/>
            <a:ext cx="3108960" cy="182880"/>
          </a:xfrm>
        </p:spPr>
        <p:txBody>
          <a:bodyPr/>
          <a:lstStyle/>
          <a:p>
            <a:r>
              <a:rPr lang="en-US"/>
              <a:t>DOC-0555472 Rev B</a:t>
            </a:r>
            <a:endParaRPr lang="en-US" dirty="0"/>
          </a:p>
        </p:txBody>
      </p:sp>
      <p:grpSp>
        <p:nvGrpSpPr>
          <p:cNvPr id="21" name="Group 20">
            <a:extLst>
              <a:ext uri="{FF2B5EF4-FFF2-40B4-BE49-F238E27FC236}">
                <a16:creationId xmlns:a16="http://schemas.microsoft.com/office/drawing/2014/main" id="{9EE4527A-6E98-BFE3-5170-966DCD5F6826}"/>
              </a:ext>
            </a:extLst>
          </p:cNvPr>
          <p:cNvGrpSpPr/>
          <p:nvPr/>
        </p:nvGrpSpPr>
        <p:grpSpPr>
          <a:xfrm>
            <a:off x="4029919" y="1313470"/>
            <a:ext cx="4108240" cy="3413760"/>
            <a:chOff x="3885599" y="1245591"/>
            <a:chExt cx="4194316" cy="3360978"/>
          </a:xfrm>
        </p:grpSpPr>
        <p:pic>
          <p:nvPicPr>
            <p:cNvPr id="11" name="Picture 10" descr="A picture containing bubble, indoor, white, bell jar&#10;&#10;Description automatically generated">
              <a:extLst>
                <a:ext uri="{FF2B5EF4-FFF2-40B4-BE49-F238E27FC236}">
                  <a16:creationId xmlns:a16="http://schemas.microsoft.com/office/drawing/2014/main" id="{43E6B4FB-342C-A057-088F-B7E87B0115A2}"/>
                </a:ext>
              </a:extLst>
            </p:cNvPr>
            <p:cNvPicPr>
              <a:picLocks noChangeAspect="1"/>
            </p:cNvPicPr>
            <p:nvPr/>
          </p:nvPicPr>
          <p:blipFill rotWithShape="1">
            <a:blip r:embed="rId4"/>
            <a:srcRect l="29569" t="6300" r="15953" b="49949"/>
            <a:stretch/>
          </p:blipFill>
          <p:spPr>
            <a:xfrm>
              <a:off x="3885599" y="1245591"/>
              <a:ext cx="4185022" cy="3360978"/>
            </a:xfrm>
            <a:prstGeom prst="rect">
              <a:avLst/>
            </a:prstGeom>
            <a:ln w="38100">
              <a:solidFill>
                <a:schemeClr val="bg1"/>
              </a:solidFill>
              <a:miter lim="800000"/>
            </a:ln>
            <a:effectLst>
              <a:outerShdw blurRad="254000" algn="ctr" rotWithShape="0">
                <a:prstClr val="black">
                  <a:alpha val="20000"/>
                </a:prstClr>
              </a:outerShdw>
            </a:effectLst>
          </p:spPr>
        </p:pic>
        <p:sp>
          <p:nvSpPr>
            <p:cNvPr id="12" name="TextBox 11">
              <a:extLst>
                <a:ext uri="{FF2B5EF4-FFF2-40B4-BE49-F238E27FC236}">
                  <a16:creationId xmlns:a16="http://schemas.microsoft.com/office/drawing/2014/main" id="{314525F8-F733-7965-848A-B001CA9EF22A}"/>
                </a:ext>
              </a:extLst>
            </p:cNvPr>
            <p:cNvSpPr txBox="1"/>
            <p:nvPr/>
          </p:nvSpPr>
          <p:spPr>
            <a:xfrm>
              <a:off x="6709317" y="1732899"/>
              <a:ext cx="683942" cy="276999"/>
            </a:xfrm>
            <a:prstGeom prst="rect">
              <a:avLst/>
            </a:prstGeom>
            <a:noFill/>
          </p:spPr>
          <p:txBody>
            <a:bodyPr wrap="square" rtlCol="0">
              <a:spAutoFit/>
            </a:bodyPr>
            <a:lstStyle/>
            <a:p>
              <a:r>
                <a:rPr lang="en-US" sz="1200" b="1" dirty="0">
                  <a:solidFill>
                    <a:schemeClr val="bg1"/>
                  </a:solidFill>
                  <a:effectLst>
                    <a:outerShdw blurRad="63500" sx="102000" sy="102000" algn="ctr" rotWithShape="0">
                      <a:prstClr val="black">
                        <a:alpha val="40000"/>
                      </a:prstClr>
                    </a:outerShdw>
                  </a:effectLst>
                </a:rPr>
                <a:t>~30%</a:t>
              </a:r>
            </a:p>
          </p:txBody>
        </p:sp>
        <p:cxnSp>
          <p:nvCxnSpPr>
            <p:cNvPr id="14" name="Straight Connector 13">
              <a:extLst>
                <a:ext uri="{FF2B5EF4-FFF2-40B4-BE49-F238E27FC236}">
                  <a16:creationId xmlns:a16="http://schemas.microsoft.com/office/drawing/2014/main" id="{EC3036B0-1986-04EE-4AFA-3D36ADCDCF38}"/>
                </a:ext>
              </a:extLst>
            </p:cNvPr>
            <p:cNvCxnSpPr/>
            <p:nvPr/>
          </p:nvCxnSpPr>
          <p:spPr>
            <a:xfrm flipV="1">
              <a:off x="6512312" y="2009898"/>
              <a:ext cx="394010" cy="505521"/>
            </a:xfrm>
            <a:prstGeom prst="line">
              <a:avLst/>
            </a:prstGeom>
            <a:ln>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852EDFC-079D-004A-D5C9-EE53AEEB5755}"/>
                </a:ext>
              </a:extLst>
            </p:cNvPr>
            <p:cNvCxnSpPr>
              <a:cxnSpLocks/>
            </p:cNvCxnSpPr>
            <p:nvPr/>
          </p:nvCxnSpPr>
          <p:spPr>
            <a:xfrm flipV="1">
              <a:off x="6819256" y="2556340"/>
              <a:ext cx="538976" cy="334128"/>
            </a:xfrm>
            <a:prstGeom prst="line">
              <a:avLst/>
            </a:prstGeom>
            <a:ln>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7D11A92-0ACD-705A-E37E-0D396FC78D34}"/>
                </a:ext>
              </a:extLst>
            </p:cNvPr>
            <p:cNvCxnSpPr>
              <a:cxnSpLocks/>
            </p:cNvCxnSpPr>
            <p:nvPr/>
          </p:nvCxnSpPr>
          <p:spPr>
            <a:xfrm>
              <a:off x="6783944" y="3207943"/>
              <a:ext cx="609600" cy="0"/>
            </a:xfrm>
            <a:prstGeom prst="line">
              <a:avLst/>
            </a:prstGeom>
            <a:ln>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F8DDEF9A-764B-A4C4-8645-B54090EE3DD4}"/>
                </a:ext>
              </a:extLst>
            </p:cNvPr>
            <p:cNvSpPr txBox="1"/>
            <p:nvPr/>
          </p:nvSpPr>
          <p:spPr>
            <a:xfrm>
              <a:off x="7395973" y="3083343"/>
              <a:ext cx="683942" cy="276999"/>
            </a:xfrm>
            <a:prstGeom prst="rect">
              <a:avLst/>
            </a:prstGeom>
            <a:noFill/>
          </p:spPr>
          <p:txBody>
            <a:bodyPr wrap="square" rtlCol="0">
              <a:spAutoFit/>
            </a:bodyPr>
            <a:lstStyle/>
            <a:p>
              <a:r>
                <a:rPr lang="en-US" sz="1200" b="1" dirty="0">
                  <a:solidFill>
                    <a:schemeClr val="bg1"/>
                  </a:solidFill>
                  <a:effectLst>
                    <a:outerShdw blurRad="63500" sx="102000" sy="102000" algn="ctr" rotWithShape="0">
                      <a:prstClr val="black">
                        <a:alpha val="40000"/>
                      </a:prstClr>
                    </a:outerShdw>
                  </a:effectLst>
                </a:rPr>
                <a:t> ~65%</a:t>
              </a:r>
            </a:p>
          </p:txBody>
        </p:sp>
        <p:sp>
          <p:nvSpPr>
            <p:cNvPr id="20" name="TextBox 19">
              <a:extLst>
                <a:ext uri="{FF2B5EF4-FFF2-40B4-BE49-F238E27FC236}">
                  <a16:creationId xmlns:a16="http://schemas.microsoft.com/office/drawing/2014/main" id="{05E9B250-60AB-7947-956E-DFE6346EF86F}"/>
                </a:ext>
              </a:extLst>
            </p:cNvPr>
            <p:cNvSpPr txBox="1"/>
            <p:nvPr/>
          </p:nvSpPr>
          <p:spPr>
            <a:xfrm>
              <a:off x="7358232" y="2408121"/>
              <a:ext cx="683942" cy="276999"/>
            </a:xfrm>
            <a:prstGeom prst="rect">
              <a:avLst/>
            </a:prstGeom>
            <a:noFill/>
          </p:spPr>
          <p:txBody>
            <a:bodyPr wrap="square" rtlCol="0">
              <a:spAutoFit/>
            </a:bodyPr>
            <a:lstStyle/>
            <a:p>
              <a:r>
                <a:rPr lang="en-US" sz="1200" b="1" dirty="0">
                  <a:solidFill>
                    <a:schemeClr val="bg1"/>
                  </a:solidFill>
                  <a:effectLst>
                    <a:outerShdw blurRad="63500" sx="102000" sy="102000" algn="ctr" rotWithShape="0">
                      <a:prstClr val="black">
                        <a:alpha val="40000"/>
                      </a:prstClr>
                    </a:outerShdw>
                  </a:effectLst>
                </a:rPr>
                <a:t>~50%</a:t>
              </a:r>
            </a:p>
          </p:txBody>
        </p:sp>
      </p:grpSp>
      <p:sp>
        <p:nvSpPr>
          <p:cNvPr id="9" name="Slide Number Placeholder 8">
            <a:extLst>
              <a:ext uri="{FF2B5EF4-FFF2-40B4-BE49-F238E27FC236}">
                <a16:creationId xmlns:a16="http://schemas.microsoft.com/office/drawing/2014/main" id="{E03A3050-EABE-1CA5-9399-2AED91EC1499}"/>
              </a:ext>
            </a:extLst>
          </p:cNvPr>
          <p:cNvSpPr>
            <a:spLocks noGrp="1"/>
          </p:cNvSpPr>
          <p:nvPr>
            <p:ph type="sldNum" sz="quarter" idx="12"/>
          </p:nvPr>
        </p:nvSpPr>
        <p:spPr/>
        <p:txBody>
          <a:bodyPr/>
          <a:lstStyle/>
          <a:p>
            <a:fld id="{CDBA9528-BCFE-1E43-A37D-912FF3C527A6}" type="slidenum">
              <a:rPr lang="en-US" smtClean="0"/>
              <a:pPr/>
              <a:t>56</a:t>
            </a:fld>
            <a:endParaRPr lang="en-US" dirty="0"/>
          </a:p>
        </p:txBody>
      </p:sp>
    </p:spTree>
    <p:custDataLst>
      <p:tags r:id="rId1"/>
    </p:custDataLst>
    <p:extLst>
      <p:ext uri="{BB962C8B-B14F-4D97-AF65-F5344CB8AC3E}">
        <p14:creationId xmlns:p14="http://schemas.microsoft.com/office/powerpoint/2010/main" val="1234434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33FCD747-3706-1536-3EE5-B01C368218AA}"/>
              </a:ext>
            </a:extLst>
          </p:cNvPr>
          <p:cNvGrpSpPr/>
          <p:nvPr/>
        </p:nvGrpSpPr>
        <p:grpSpPr>
          <a:xfrm>
            <a:off x="2882171" y="3405519"/>
            <a:ext cx="2398745" cy="914400"/>
            <a:chOff x="2882171" y="3405519"/>
            <a:chExt cx="2398745" cy="914400"/>
          </a:xfrm>
        </p:grpSpPr>
        <p:grpSp>
          <p:nvGrpSpPr>
            <p:cNvPr id="3" name="Group 2">
              <a:extLst>
                <a:ext uri="{FF2B5EF4-FFF2-40B4-BE49-F238E27FC236}">
                  <a16:creationId xmlns:a16="http://schemas.microsoft.com/office/drawing/2014/main" id="{59D1AA47-75E1-C82E-335B-6E2FBEEDEFC8}"/>
                </a:ext>
              </a:extLst>
            </p:cNvPr>
            <p:cNvGrpSpPr/>
            <p:nvPr/>
          </p:nvGrpSpPr>
          <p:grpSpPr>
            <a:xfrm>
              <a:off x="2882171" y="3405519"/>
              <a:ext cx="511695" cy="511210"/>
              <a:chOff x="6550298" y="1216452"/>
              <a:chExt cx="511695" cy="511210"/>
            </a:xfrm>
          </p:grpSpPr>
          <p:sp>
            <p:nvSpPr>
              <p:cNvPr id="4" name="Rounded Rectangle 3">
                <a:extLst>
                  <a:ext uri="{FF2B5EF4-FFF2-40B4-BE49-F238E27FC236}">
                    <a16:creationId xmlns:a16="http://schemas.microsoft.com/office/drawing/2014/main" id="{6ECEBF2C-52B2-E6B9-006D-5E7680327E90}"/>
                  </a:ext>
                </a:extLst>
              </p:cNvPr>
              <p:cNvSpPr/>
              <p:nvPr/>
            </p:nvSpPr>
            <p:spPr>
              <a:xfrm>
                <a:off x="6550298" y="1216452"/>
                <a:ext cx="511695" cy="511210"/>
              </a:xfrm>
              <a:prstGeom prst="roundRect">
                <a:avLst/>
              </a:prstGeom>
              <a:solidFill>
                <a:schemeClr val="accent3"/>
              </a:solidFill>
              <a:ln w="44450">
                <a:noFill/>
              </a:ln>
              <a:effectLst>
                <a:outerShdw blurRad="190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350" b="1" dirty="0"/>
              </a:p>
            </p:txBody>
          </p:sp>
          <p:sp>
            <p:nvSpPr>
              <p:cNvPr id="5" name="TextBox 4">
                <a:extLst>
                  <a:ext uri="{FF2B5EF4-FFF2-40B4-BE49-F238E27FC236}">
                    <a16:creationId xmlns:a16="http://schemas.microsoft.com/office/drawing/2014/main" id="{B4B6B7D4-06E6-1B6C-6C0A-1364B3457A5B}"/>
                  </a:ext>
                </a:extLst>
              </p:cNvPr>
              <p:cNvSpPr txBox="1"/>
              <p:nvPr/>
            </p:nvSpPr>
            <p:spPr>
              <a:xfrm>
                <a:off x="6562907" y="1549525"/>
                <a:ext cx="395413" cy="115894"/>
              </a:xfrm>
              <a:prstGeom prst="rect">
                <a:avLst/>
              </a:prstGeom>
              <a:noFill/>
            </p:spPr>
            <p:txBody>
              <a:bodyPr wrap="square" lIns="0" tIns="0" rIns="0" bIns="0" rtlCol="0" anchor="ctr">
                <a:noAutofit/>
              </a:bodyPr>
              <a:lstStyle/>
              <a:p>
                <a:pPr algn="ctr"/>
                <a:r>
                  <a:rPr lang="en-US" sz="600" b="1" dirty="0">
                    <a:solidFill>
                      <a:schemeClr val="bg1"/>
                    </a:solidFill>
                  </a:rPr>
                  <a:t>NOTE</a:t>
                </a:r>
              </a:p>
            </p:txBody>
          </p:sp>
          <p:pic>
            <p:nvPicPr>
              <p:cNvPr id="20" name="Graphic 19">
                <a:extLst>
                  <a:ext uri="{FF2B5EF4-FFF2-40B4-BE49-F238E27FC236}">
                    <a16:creationId xmlns:a16="http://schemas.microsoft.com/office/drawing/2014/main" id="{9CF788A1-D85A-D833-7059-116B8DDA62A4}"/>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681642" y="1307034"/>
                <a:ext cx="157942" cy="199505"/>
              </a:xfrm>
              <a:prstGeom prst="rect">
                <a:avLst/>
              </a:prstGeom>
            </p:spPr>
          </p:pic>
        </p:grpSp>
        <p:sp>
          <p:nvSpPr>
            <p:cNvPr id="9" name="Rectangle 8">
              <a:extLst>
                <a:ext uri="{FF2B5EF4-FFF2-40B4-BE49-F238E27FC236}">
                  <a16:creationId xmlns:a16="http://schemas.microsoft.com/office/drawing/2014/main" id="{21AD474F-C306-D5EB-EABA-CF3125185BA9}"/>
                </a:ext>
              </a:extLst>
            </p:cNvPr>
            <p:cNvSpPr/>
            <p:nvPr/>
          </p:nvSpPr>
          <p:spPr>
            <a:xfrm>
              <a:off x="3295955" y="3405519"/>
              <a:ext cx="1984961" cy="914400"/>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0" rIns="91440" bIns="0" rtlCol="0" anchor="ctr">
              <a:noAutofit/>
            </a:bodyPr>
            <a:lstStyle/>
            <a:p>
              <a:pPr marL="122238" lvl="2" indent="-122238">
                <a:spcAft>
                  <a:spcPts val="300"/>
                </a:spcAft>
                <a:buClr>
                  <a:schemeClr val="accent1"/>
                </a:buClr>
                <a:buFont typeface="Wingdings" pitchFamily="2" charset="2"/>
                <a:buChar char="§"/>
              </a:pPr>
              <a:r>
                <a:rPr lang="en-US" sz="800" dirty="0">
                  <a:solidFill>
                    <a:schemeClr val="accent6"/>
                  </a:solidFill>
                  <a:ea typeface="ＭＳ Ｐゴシック" pitchFamily="34" charset="-128"/>
                </a:rPr>
                <a:t>The delivery system marker band is </a:t>
              </a:r>
              <a:r>
                <a:rPr lang="en-US" sz="800" dirty="0">
                  <a:solidFill>
                    <a:schemeClr val="accent6"/>
                  </a:solidFill>
                  <a:ea typeface="ＭＳ Ｐゴシック"/>
                </a:rPr>
                <a:t>located slightly proximal to the distal edge of the outer shaft.</a:t>
              </a:r>
            </a:p>
            <a:p>
              <a:pPr marL="122238" lvl="2" indent="-122238">
                <a:spcAft>
                  <a:spcPts val="300"/>
                </a:spcAft>
                <a:buClr>
                  <a:schemeClr val="accent1"/>
                </a:buClr>
                <a:buFont typeface="Wingdings" pitchFamily="2" charset="2"/>
                <a:buChar char="§"/>
              </a:pPr>
              <a:r>
                <a:rPr lang="en-US" sz="800" dirty="0">
                  <a:solidFill>
                    <a:schemeClr val="accent6"/>
                  </a:solidFill>
                  <a:ea typeface="ＭＳ Ｐゴシック"/>
                </a:rPr>
                <a:t>The prestent can be recaptured into the outer shaft and repositioned if deployed approximately 65%.</a:t>
              </a:r>
            </a:p>
          </p:txBody>
        </p:sp>
      </p:grpSp>
      <p:sp>
        <p:nvSpPr>
          <p:cNvPr id="2" name="Title 1"/>
          <p:cNvSpPr>
            <a:spLocks noGrp="1"/>
          </p:cNvSpPr>
          <p:nvPr>
            <p:ph type="title"/>
          </p:nvPr>
        </p:nvSpPr>
        <p:spPr>
          <a:xfrm>
            <a:off x="548640" y="310896"/>
            <a:ext cx="6510528" cy="685800"/>
          </a:xfrm>
        </p:spPr>
        <p:txBody>
          <a:bodyPr/>
          <a:lstStyle/>
          <a:p>
            <a:r>
              <a:rPr lang="en-US" dirty="0"/>
              <a:t>Alterra deployment</a:t>
            </a:r>
          </a:p>
        </p:txBody>
      </p:sp>
      <p:sp>
        <p:nvSpPr>
          <p:cNvPr id="44" name="Content Placeholder 2">
            <a:extLst>
              <a:ext uri="{FF2B5EF4-FFF2-40B4-BE49-F238E27FC236}">
                <a16:creationId xmlns:a16="http://schemas.microsoft.com/office/drawing/2014/main" id="{F3270362-2E05-5149-9512-10794CB83B33}"/>
              </a:ext>
            </a:extLst>
          </p:cNvPr>
          <p:cNvSpPr>
            <a:spLocks noGrp="1"/>
          </p:cNvSpPr>
          <p:nvPr>
            <p:ph idx="1"/>
          </p:nvPr>
        </p:nvSpPr>
        <p:spPr>
          <a:xfrm>
            <a:off x="549275" y="1520795"/>
            <a:ext cx="4022725" cy="1000247"/>
          </a:xfrm>
        </p:spPr>
        <p:txBody>
          <a:bodyPr>
            <a:noAutofit/>
          </a:bodyPr>
          <a:lstStyle/>
          <a:p>
            <a:pPr marL="0" indent="0">
              <a:buNone/>
            </a:pPr>
            <a:r>
              <a:rPr lang="en-US" sz="1200" dirty="0"/>
              <a:t>While maintaining back tension on the delivery system begin to rotate the deployment wheel towards the open Alterra   (counterclockwise) until the Alterra beings to “flower” out of the delivery system</a:t>
            </a:r>
          </a:p>
          <a:p>
            <a:pPr marL="0" indent="0">
              <a:buNone/>
            </a:pPr>
            <a:endParaRPr lang="en-US" sz="1200" dirty="0"/>
          </a:p>
          <a:p>
            <a:pPr marL="0" indent="0">
              <a:buNone/>
            </a:pPr>
            <a:endParaRPr lang="en-US" sz="1200" dirty="0"/>
          </a:p>
          <a:p>
            <a:pPr marL="0" indent="0">
              <a:buNone/>
            </a:pPr>
            <a:endParaRPr lang="en-US" sz="1200" dirty="0"/>
          </a:p>
        </p:txBody>
      </p:sp>
      <p:sp>
        <p:nvSpPr>
          <p:cNvPr id="7" name="Footer Placeholder 6">
            <a:extLst>
              <a:ext uri="{FF2B5EF4-FFF2-40B4-BE49-F238E27FC236}">
                <a16:creationId xmlns:a16="http://schemas.microsoft.com/office/drawing/2014/main" id="{CEB43C6D-729F-5749-98E7-FA3C2EF4712C}"/>
              </a:ext>
            </a:extLst>
          </p:cNvPr>
          <p:cNvSpPr>
            <a:spLocks noGrp="1"/>
          </p:cNvSpPr>
          <p:nvPr>
            <p:ph type="ftr" sz="quarter" idx="11"/>
          </p:nvPr>
        </p:nvSpPr>
        <p:spPr>
          <a:xfrm>
            <a:off x="3950208" y="4965192"/>
            <a:ext cx="3108960" cy="182880"/>
          </a:xfrm>
        </p:spPr>
        <p:txBody>
          <a:bodyPr/>
          <a:lstStyle/>
          <a:p>
            <a:r>
              <a:rPr lang="en-US"/>
              <a:t>DOC-0555472 Rev B</a:t>
            </a:r>
            <a:endParaRPr lang="en-US" dirty="0"/>
          </a:p>
        </p:txBody>
      </p:sp>
      <p:grpSp>
        <p:nvGrpSpPr>
          <p:cNvPr id="46" name="Group 45">
            <a:extLst>
              <a:ext uri="{FF2B5EF4-FFF2-40B4-BE49-F238E27FC236}">
                <a16:creationId xmlns:a16="http://schemas.microsoft.com/office/drawing/2014/main" id="{652C75D3-3D56-3B48-958C-DD8A03FEF69E}"/>
              </a:ext>
            </a:extLst>
          </p:cNvPr>
          <p:cNvGrpSpPr/>
          <p:nvPr/>
        </p:nvGrpSpPr>
        <p:grpSpPr>
          <a:xfrm>
            <a:off x="512786" y="2319723"/>
            <a:ext cx="4984933" cy="991588"/>
            <a:chOff x="708234" y="1887148"/>
            <a:chExt cx="4984933" cy="991588"/>
          </a:xfrm>
        </p:grpSpPr>
        <p:pic>
          <p:nvPicPr>
            <p:cNvPr id="47" name="Picture 46" descr="A picture containing weapon, knife, light, flying&#10;&#10;Description automatically generated">
              <a:extLst>
                <a:ext uri="{FF2B5EF4-FFF2-40B4-BE49-F238E27FC236}">
                  <a16:creationId xmlns:a16="http://schemas.microsoft.com/office/drawing/2014/main" id="{80673D72-A443-0548-A447-37CB853DD250}"/>
                </a:ext>
              </a:extLst>
            </p:cNvPr>
            <p:cNvPicPr>
              <a:picLocks noChangeAspect="1"/>
            </p:cNvPicPr>
            <p:nvPr/>
          </p:nvPicPr>
          <p:blipFill rotWithShape="1">
            <a:blip r:embed="rId8"/>
            <a:srcRect l="56932" t="40170" r="8321" b="40551"/>
            <a:stretch/>
          </p:blipFill>
          <p:spPr>
            <a:xfrm>
              <a:off x="2515815" y="1887148"/>
              <a:ext cx="3177352" cy="991588"/>
            </a:xfrm>
            <a:prstGeom prst="rect">
              <a:avLst/>
            </a:prstGeom>
            <a:noFill/>
            <a:ln>
              <a:noFill/>
            </a:ln>
            <a:effectLst>
              <a:outerShdw blurRad="190500" dir="5400000" algn="t" rotWithShape="0">
                <a:prstClr val="black">
                  <a:alpha val="40000"/>
                </a:prstClr>
              </a:outerShdw>
            </a:effectLst>
          </p:spPr>
        </p:pic>
        <p:sp>
          <p:nvSpPr>
            <p:cNvPr id="48" name="Arrow: Curved Right 7">
              <a:extLst>
                <a:ext uri="{FF2B5EF4-FFF2-40B4-BE49-F238E27FC236}">
                  <a16:creationId xmlns:a16="http://schemas.microsoft.com/office/drawing/2014/main" id="{C4311521-6EEC-1648-91F4-27036DF9591C}"/>
                </a:ext>
              </a:extLst>
            </p:cNvPr>
            <p:cNvSpPr/>
            <p:nvPr/>
          </p:nvSpPr>
          <p:spPr>
            <a:xfrm>
              <a:off x="2787562" y="2044220"/>
              <a:ext cx="230818" cy="739896"/>
            </a:xfrm>
            <a:prstGeom prst="curved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49" name="Picture 48">
              <a:extLst>
                <a:ext uri="{FF2B5EF4-FFF2-40B4-BE49-F238E27FC236}">
                  <a16:creationId xmlns:a16="http://schemas.microsoft.com/office/drawing/2014/main" id="{9F6EE0BB-D005-354B-9FF0-0729ADF65CAD}"/>
                </a:ext>
              </a:extLst>
            </p:cNvPr>
            <p:cNvPicPr>
              <a:picLocks noChangeAspect="1"/>
            </p:cNvPicPr>
            <p:nvPr/>
          </p:nvPicPr>
          <p:blipFill rotWithShape="1">
            <a:blip r:embed="rId9">
              <a:clrChange>
                <a:clrFrom>
                  <a:srgbClr val="FFFFFF"/>
                </a:clrFrom>
                <a:clrTo>
                  <a:srgbClr val="FFFFFF">
                    <a:alpha val="0"/>
                  </a:srgbClr>
                </a:clrTo>
              </a:clrChange>
            </a:blip>
            <a:srcRect l="44265" r="44967"/>
            <a:stretch/>
          </p:blipFill>
          <p:spPr>
            <a:xfrm rot="16200000">
              <a:off x="1415082" y="1534924"/>
              <a:ext cx="335003" cy="1748700"/>
            </a:xfrm>
            <a:prstGeom prst="rect">
              <a:avLst/>
            </a:prstGeom>
            <a:noFill/>
            <a:effectLst>
              <a:outerShdw blurRad="190500" dir="5400000" algn="t" rotWithShape="0">
                <a:prstClr val="black">
                  <a:alpha val="40000"/>
                </a:prstClr>
              </a:outerShdw>
            </a:effectLst>
          </p:spPr>
        </p:pic>
      </p:grpSp>
      <p:pic>
        <p:nvPicPr>
          <p:cNvPr id="50" name="Picture 2">
            <a:extLst>
              <a:ext uri="{FF2B5EF4-FFF2-40B4-BE49-F238E27FC236}">
                <a16:creationId xmlns:a16="http://schemas.microsoft.com/office/drawing/2014/main" id="{932CD5C8-05C4-3C4A-BA03-DD24A30EF7E7}"/>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55041"/>
          <a:stretch/>
        </p:blipFill>
        <p:spPr bwMode="auto">
          <a:xfrm rot="16200000">
            <a:off x="975923" y="1941415"/>
            <a:ext cx="168867" cy="101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MOVIE-0001">
            <a:hlinkClick r:id="" action="ppaction://media"/>
            <a:extLst>
              <a:ext uri="{FF2B5EF4-FFF2-40B4-BE49-F238E27FC236}">
                <a16:creationId xmlns:a16="http://schemas.microsoft.com/office/drawing/2014/main" id="{1E75CBF2-CC9B-C24A-9951-EBAEE1B10AE8}"/>
              </a:ext>
            </a:extLst>
          </p:cNvPr>
          <p:cNvPicPr>
            <a:picLocks noChangeAspect="1"/>
          </p:cNvPicPr>
          <p:nvPr>
            <a:videoFile r:link="rId3"/>
            <p:extLst>
              <p:ext uri="{DAA4B4D4-6D71-4841-9C94-3DE7FCFB9230}">
                <p14:media xmlns:p14="http://schemas.microsoft.com/office/powerpoint/2010/main" r:embed="rId2"/>
              </p:ext>
            </p:extLst>
          </p:nvPr>
        </p:nvPicPr>
        <p:blipFill rotWithShape="1">
          <a:blip r:embed="rId11"/>
          <a:srcRect t="7336" r="15955" b="19955"/>
          <a:stretch/>
        </p:blipFill>
        <p:spPr>
          <a:xfrm>
            <a:off x="5413913" y="1414969"/>
            <a:ext cx="3184108" cy="2754629"/>
          </a:xfrm>
          <a:prstGeom prst="rect">
            <a:avLst/>
          </a:prstGeom>
          <a:ln w="38100">
            <a:solidFill>
              <a:schemeClr val="bg1"/>
            </a:solidFill>
            <a:miter lim="800000"/>
          </a:ln>
          <a:effectLst>
            <a:outerShdw blurRad="254000" algn="ctr" rotWithShape="0">
              <a:prstClr val="black">
                <a:alpha val="20000"/>
              </a:prstClr>
            </a:outerShdw>
          </a:effectLst>
        </p:spPr>
      </p:pic>
      <p:grpSp>
        <p:nvGrpSpPr>
          <p:cNvPr id="40" name="Group 39">
            <a:extLst>
              <a:ext uri="{FF2B5EF4-FFF2-40B4-BE49-F238E27FC236}">
                <a16:creationId xmlns:a16="http://schemas.microsoft.com/office/drawing/2014/main" id="{93DDBFFB-4A04-7D92-D73C-F1D29CD17778}"/>
              </a:ext>
            </a:extLst>
          </p:cNvPr>
          <p:cNvGrpSpPr/>
          <p:nvPr/>
        </p:nvGrpSpPr>
        <p:grpSpPr>
          <a:xfrm>
            <a:off x="6233917" y="4334913"/>
            <a:ext cx="1544100" cy="187050"/>
            <a:chOff x="4481096" y="3905167"/>
            <a:chExt cx="2406491" cy="443010"/>
          </a:xfrm>
        </p:grpSpPr>
        <p:sp>
          <p:nvSpPr>
            <p:cNvPr id="41" name="TextBox 40">
              <a:extLst>
                <a:ext uri="{FF2B5EF4-FFF2-40B4-BE49-F238E27FC236}">
                  <a16:creationId xmlns:a16="http://schemas.microsoft.com/office/drawing/2014/main" id="{8F202C8F-AFBF-9184-9CE0-9398C6EE34DF}"/>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42" name="Freeform 8">
              <a:extLst>
                <a:ext uri="{FF2B5EF4-FFF2-40B4-BE49-F238E27FC236}">
                  <a16:creationId xmlns:a16="http://schemas.microsoft.com/office/drawing/2014/main" id="{9F163408-1889-8182-9633-D52713388EE0}"/>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sp>
        <p:nvSpPr>
          <p:cNvPr id="43" name="Slide Number Placeholder 42">
            <a:extLst>
              <a:ext uri="{FF2B5EF4-FFF2-40B4-BE49-F238E27FC236}">
                <a16:creationId xmlns:a16="http://schemas.microsoft.com/office/drawing/2014/main" id="{412A165D-8C32-DA51-1453-6CBFE443600A}"/>
              </a:ext>
            </a:extLst>
          </p:cNvPr>
          <p:cNvSpPr>
            <a:spLocks noGrp="1"/>
          </p:cNvSpPr>
          <p:nvPr>
            <p:ph type="sldNum" sz="quarter" idx="12"/>
          </p:nvPr>
        </p:nvSpPr>
        <p:spPr/>
        <p:txBody>
          <a:bodyPr/>
          <a:lstStyle/>
          <a:p>
            <a:fld id="{CDBA9528-BCFE-1E43-A37D-912FF3C527A6}" type="slidenum">
              <a:rPr lang="en-US" smtClean="0"/>
              <a:pPr/>
              <a:t>57</a:t>
            </a:fld>
            <a:endParaRPr lang="en-US" dirty="0"/>
          </a:p>
        </p:txBody>
      </p:sp>
      <p:grpSp>
        <p:nvGrpSpPr>
          <p:cNvPr id="22" name="Group 21">
            <a:extLst>
              <a:ext uri="{FF2B5EF4-FFF2-40B4-BE49-F238E27FC236}">
                <a16:creationId xmlns:a16="http://schemas.microsoft.com/office/drawing/2014/main" id="{6C2CB6F1-CEF3-1B5D-4748-3C97B9C0E69B}"/>
              </a:ext>
            </a:extLst>
          </p:cNvPr>
          <p:cNvGrpSpPr/>
          <p:nvPr/>
        </p:nvGrpSpPr>
        <p:grpSpPr>
          <a:xfrm>
            <a:off x="549275" y="3405519"/>
            <a:ext cx="2127018" cy="866658"/>
            <a:chOff x="3870372" y="2050239"/>
            <a:chExt cx="2127018" cy="866658"/>
          </a:xfrm>
        </p:grpSpPr>
        <p:grpSp>
          <p:nvGrpSpPr>
            <p:cNvPr id="23" name="Group 22">
              <a:extLst>
                <a:ext uri="{FF2B5EF4-FFF2-40B4-BE49-F238E27FC236}">
                  <a16:creationId xmlns:a16="http://schemas.microsoft.com/office/drawing/2014/main" id="{6E7607D9-F7F5-6F80-3695-3DCFA6797F24}"/>
                </a:ext>
              </a:extLst>
            </p:cNvPr>
            <p:cNvGrpSpPr/>
            <p:nvPr/>
          </p:nvGrpSpPr>
          <p:grpSpPr>
            <a:xfrm>
              <a:off x="3870372" y="2050239"/>
              <a:ext cx="510581" cy="554945"/>
              <a:chOff x="4177122" y="1239444"/>
              <a:chExt cx="510581" cy="554945"/>
            </a:xfrm>
          </p:grpSpPr>
          <p:sp>
            <p:nvSpPr>
              <p:cNvPr id="25" name="Round Same Side Corner Rectangle 61">
                <a:extLst>
                  <a:ext uri="{FF2B5EF4-FFF2-40B4-BE49-F238E27FC236}">
                    <a16:creationId xmlns:a16="http://schemas.microsoft.com/office/drawing/2014/main" id="{7A2A5A8E-1916-0D6F-45BA-52A60AA5E538}"/>
                  </a:ext>
                </a:extLst>
              </p:cNvPr>
              <p:cNvSpPr/>
              <p:nvPr/>
            </p:nvSpPr>
            <p:spPr>
              <a:xfrm rot="16200000">
                <a:off x="4154940" y="1261626"/>
                <a:ext cx="554945" cy="510581"/>
              </a:xfrm>
              <a:prstGeom prst="round2SameRect">
                <a:avLst>
                  <a:gd name="adj1" fmla="val 16667"/>
                  <a:gd name="adj2" fmla="val 0"/>
                </a:avLst>
              </a:prstGeom>
              <a:solidFill>
                <a:srgbClr val="FFC000"/>
              </a:solidFill>
              <a:ln w="44450">
                <a:noFill/>
              </a:ln>
              <a:effectLst>
                <a:outerShdw blurRad="1016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500" b="1" dirty="0"/>
              </a:p>
            </p:txBody>
          </p:sp>
          <p:sp>
            <p:nvSpPr>
              <p:cNvPr id="26" name="TextBox 25">
                <a:extLst>
                  <a:ext uri="{FF2B5EF4-FFF2-40B4-BE49-F238E27FC236}">
                    <a16:creationId xmlns:a16="http://schemas.microsoft.com/office/drawing/2014/main" id="{AF405987-762E-71D3-1B8F-11F23A85E635}"/>
                  </a:ext>
                </a:extLst>
              </p:cNvPr>
              <p:cNvSpPr txBox="1"/>
              <p:nvPr/>
            </p:nvSpPr>
            <p:spPr>
              <a:xfrm>
                <a:off x="4214075" y="1558189"/>
                <a:ext cx="436675" cy="184666"/>
              </a:xfrm>
              <a:prstGeom prst="rect">
                <a:avLst/>
              </a:prstGeom>
              <a:noFill/>
              <a:ln>
                <a:noFill/>
              </a:ln>
            </p:spPr>
            <p:txBody>
              <a:bodyPr wrap="none" lIns="0" tIns="0" rIns="0" bIns="0" rtlCol="0" anchor="ctr">
                <a:noAutofit/>
              </a:bodyPr>
              <a:lstStyle/>
              <a:p>
                <a:pPr algn="ctr"/>
                <a:r>
                  <a:rPr lang="en-US" sz="600" b="1" dirty="0">
                    <a:solidFill>
                      <a:srgbClr val="C8102E"/>
                    </a:solidFill>
                  </a:rPr>
                  <a:t>CAUTION</a:t>
                </a:r>
              </a:p>
            </p:txBody>
          </p:sp>
          <p:pic>
            <p:nvPicPr>
              <p:cNvPr id="27" name="Graphic 26">
                <a:extLst>
                  <a:ext uri="{FF2B5EF4-FFF2-40B4-BE49-F238E27FC236}">
                    <a16:creationId xmlns:a16="http://schemas.microsoft.com/office/drawing/2014/main" id="{5C21697C-F5AB-042C-B4D7-7D4A1093AA72}"/>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317758" y="1347046"/>
                <a:ext cx="229309" cy="201345"/>
              </a:xfrm>
              <a:prstGeom prst="rect">
                <a:avLst/>
              </a:prstGeom>
            </p:spPr>
          </p:pic>
        </p:grpSp>
        <p:sp>
          <p:nvSpPr>
            <p:cNvPr id="24" name="Rectangle 23">
              <a:extLst>
                <a:ext uri="{FF2B5EF4-FFF2-40B4-BE49-F238E27FC236}">
                  <a16:creationId xmlns:a16="http://schemas.microsoft.com/office/drawing/2014/main" id="{B88EE159-7895-F7FB-0CA3-05F156406E4E}"/>
                </a:ext>
              </a:extLst>
            </p:cNvPr>
            <p:cNvSpPr/>
            <p:nvPr/>
          </p:nvSpPr>
          <p:spPr>
            <a:xfrm>
              <a:off x="4374648" y="2050240"/>
              <a:ext cx="1622742" cy="866657"/>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45720" rIns="91440" bIns="45720" rtlCol="0" anchor="ctr" anchorCtr="0">
              <a:noAutofit/>
            </a:bodyPr>
            <a:lstStyle/>
            <a:p>
              <a:pPr marL="0" lvl="2"/>
              <a:r>
                <a:rPr lang="en-US" sz="800" dirty="0">
                  <a:solidFill>
                    <a:schemeClr val="accent6"/>
                  </a:solidFill>
                  <a:ea typeface="ＭＳ Ｐゴシック"/>
                </a:rPr>
                <a:t>Once deployment has begun do not reposition the device more distally. Advancement of the device with the prestent exposed may increase the risk for vascular damage. </a:t>
              </a:r>
            </a:p>
          </p:txBody>
        </p:sp>
      </p:grpSp>
    </p:spTree>
    <p:custDataLst>
      <p:tags r:id="rId1"/>
    </p:custDataLst>
    <p:extLst>
      <p:ext uri="{BB962C8B-B14F-4D97-AF65-F5344CB8AC3E}">
        <p14:creationId xmlns:p14="http://schemas.microsoft.com/office/powerpoint/2010/main" val="1006951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666" fill="hold"/>
                                        <p:tgtEl>
                                          <p:spTgt spid="3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9"/>
                                        </p:tgtEl>
                                      </p:cBhvr>
                                    </p:cmd>
                                  </p:childTnLst>
                                </p:cTn>
                              </p:par>
                            </p:childTnLst>
                          </p:cTn>
                        </p:par>
                      </p:childTnLst>
                    </p:cTn>
                  </p:par>
                </p:childTnLst>
              </p:cTn>
              <p:nextCondLst>
                <p:cond evt="onClick" delay="0">
                  <p:tgtEl>
                    <p:spTgt spid="39"/>
                  </p:tgtEl>
                </p:cond>
              </p:nextCondLst>
            </p:seq>
            <p:video>
              <p:cMediaNode vol="80000">
                <p:cTn id="12" fill="hold" display="0">
                  <p:stCondLst>
                    <p:cond delay="indefinite"/>
                  </p:stCondLst>
                </p:cTn>
                <p:tgtEl>
                  <p:spTgt spid="39"/>
                </p:tgtEl>
              </p:cMediaNode>
            </p:vide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48F95-992D-414B-9513-F71D0E032EC8}"/>
              </a:ext>
            </a:extLst>
          </p:cNvPr>
          <p:cNvSpPr>
            <a:spLocks noGrp="1"/>
          </p:cNvSpPr>
          <p:nvPr>
            <p:ph type="title"/>
          </p:nvPr>
        </p:nvSpPr>
        <p:spPr/>
        <p:txBody>
          <a:bodyPr/>
          <a:lstStyle/>
          <a:p>
            <a:r>
              <a:rPr lang="en-US" dirty="0"/>
              <a:t>Initial deployment &amp; positioning example – </a:t>
            </a:r>
            <a:br>
              <a:rPr lang="en-US" dirty="0"/>
            </a:br>
            <a:r>
              <a:rPr lang="en-US" dirty="0"/>
              <a:t>“Pull-back technique”</a:t>
            </a:r>
          </a:p>
        </p:txBody>
      </p:sp>
      <p:sp>
        <p:nvSpPr>
          <p:cNvPr id="6" name="Footer Placeholder 5">
            <a:extLst>
              <a:ext uri="{FF2B5EF4-FFF2-40B4-BE49-F238E27FC236}">
                <a16:creationId xmlns:a16="http://schemas.microsoft.com/office/drawing/2014/main" id="{4BA9AF5D-A567-154C-8186-3A9021B86344}"/>
              </a:ext>
            </a:extLst>
          </p:cNvPr>
          <p:cNvSpPr>
            <a:spLocks noGrp="1"/>
          </p:cNvSpPr>
          <p:nvPr>
            <p:ph type="ftr" sz="quarter" idx="11"/>
          </p:nvPr>
        </p:nvSpPr>
        <p:spPr/>
        <p:txBody>
          <a:bodyPr/>
          <a:lstStyle/>
          <a:p>
            <a:r>
              <a:rPr lang="en-US"/>
              <a:t>DOC-0555472 Rev B</a:t>
            </a:r>
            <a:endParaRPr lang="en-US" dirty="0"/>
          </a:p>
        </p:txBody>
      </p:sp>
      <p:sp>
        <p:nvSpPr>
          <p:cNvPr id="20" name="TextBox 19">
            <a:extLst>
              <a:ext uri="{FF2B5EF4-FFF2-40B4-BE49-F238E27FC236}">
                <a16:creationId xmlns:a16="http://schemas.microsoft.com/office/drawing/2014/main" id="{835D6031-0B0C-BD47-A4CA-39F133DF9818}"/>
              </a:ext>
            </a:extLst>
          </p:cNvPr>
          <p:cNvSpPr txBox="1"/>
          <p:nvPr/>
        </p:nvSpPr>
        <p:spPr>
          <a:xfrm>
            <a:off x="548639" y="4758798"/>
            <a:ext cx="2114843" cy="200055"/>
          </a:xfrm>
          <a:prstGeom prst="rect">
            <a:avLst/>
          </a:prstGeom>
          <a:noFill/>
        </p:spPr>
        <p:txBody>
          <a:bodyPr wrap="square" lIns="0">
            <a:spAutoFit/>
          </a:bodyPr>
          <a:lstStyle>
            <a:defPPr>
              <a:defRPr lang="en-US"/>
            </a:defPPr>
            <a:lvl1pPr>
              <a:defRPr sz="698"/>
            </a:lvl1pPr>
          </a:lstStyle>
          <a:p>
            <a:r>
              <a:rPr lang="en-US" dirty="0"/>
              <a:t>Previous generation device used for illustration</a:t>
            </a:r>
          </a:p>
        </p:txBody>
      </p:sp>
      <p:pic>
        <p:nvPicPr>
          <p:cNvPr id="16" name="position proximal">
            <a:hlinkClick r:id="" action="ppaction://media"/>
            <a:extLst>
              <a:ext uri="{FF2B5EF4-FFF2-40B4-BE49-F238E27FC236}">
                <a16:creationId xmlns:a16="http://schemas.microsoft.com/office/drawing/2014/main" id="{06A952B5-CCB4-DD49-9C4E-D747CFB939A8}"/>
              </a:ext>
            </a:extLst>
          </p:cNvPr>
          <p:cNvPicPr>
            <a:picLocks noChangeAspect="1"/>
          </p:cNvPicPr>
          <p:nvPr>
            <a:videoFile r:link="rId3"/>
            <p:extLst>
              <p:ext uri="{DAA4B4D4-6D71-4841-9C94-3DE7FCFB9230}">
                <p14:media xmlns:p14="http://schemas.microsoft.com/office/powerpoint/2010/main" r:embed="rId2"/>
              </p:ext>
            </p:extLst>
          </p:nvPr>
        </p:nvPicPr>
        <p:blipFill rotWithShape="1">
          <a:blip r:embed="rId9"/>
          <a:srcRect l="2280" t="3483" r="6100" b="4183"/>
          <a:stretch/>
        </p:blipFill>
        <p:spPr bwMode="gray">
          <a:xfrm>
            <a:off x="585671" y="1512882"/>
            <a:ext cx="2491573" cy="2532888"/>
          </a:xfrm>
          <a:prstGeom prst="rect">
            <a:avLst/>
          </a:prstGeom>
          <a:ln w="38100">
            <a:solidFill>
              <a:schemeClr val="bg1"/>
            </a:solidFill>
            <a:miter lim="800000"/>
          </a:ln>
          <a:effectLst>
            <a:outerShdw blurRad="254000" algn="ctr" rotWithShape="0">
              <a:prstClr val="black">
                <a:alpha val="20000"/>
              </a:prstClr>
            </a:outerShdw>
          </a:effectLst>
        </p:spPr>
      </p:pic>
      <p:pic>
        <p:nvPicPr>
          <p:cNvPr id="17" name="position proximal angio">
            <a:hlinkClick r:id="" action="ppaction://media"/>
            <a:extLst>
              <a:ext uri="{FF2B5EF4-FFF2-40B4-BE49-F238E27FC236}">
                <a16:creationId xmlns:a16="http://schemas.microsoft.com/office/drawing/2014/main" id="{C82FB9F9-CA97-A240-8F36-E4A61ED362C3}"/>
              </a:ext>
            </a:extLst>
          </p:cNvPr>
          <p:cNvPicPr>
            <a:picLocks noChangeAspect="1"/>
          </p:cNvPicPr>
          <p:nvPr>
            <a:videoFile r:link="rId5"/>
            <p:extLst>
              <p:ext uri="{DAA4B4D4-6D71-4841-9C94-3DE7FCFB9230}">
                <p14:media xmlns:p14="http://schemas.microsoft.com/office/powerpoint/2010/main" r:embed="rId4"/>
              </p:ext>
            </p:extLst>
          </p:nvPr>
        </p:nvPicPr>
        <p:blipFill rotWithShape="1">
          <a:blip r:embed="rId10"/>
          <a:srcRect l="5125" t="3833" r="6080" b="3833"/>
          <a:stretch/>
        </p:blipFill>
        <p:spPr>
          <a:xfrm>
            <a:off x="3424783" y="1512882"/>
            <a:ext cx="2431089" cy="2527912"/>
          </a:xfrm>
          <a:prstGeom prst="rect">
            <a:avLst/>
          </a:prstGeom>
          <a:ln w="38100">
            <a:solidFill>
              <a:schemeClr val="bg1"/>
            </a:solidFill>
            <a:miter lim="800000"/>
          </a:ln>
          <a:effectLst>
            <a:outerShdw blurRad="254000" algn="ctr" rotWithShape="0">
              <a:prstClr val="black">
                <a:alpha val="20000"/>
              </a:prstClr>
            </a:outerShdw>
          </a:effectLst>
        </p:spPr>
      </p:pic>
      <p:pic>
        <p:nvPicPr>
          <p:cNvPr id="24" name="position proximal angio 2">
            <a:hlinkClick r:id="" action="ppaction://media"/>
            <a:extLst>
              <a:ext uri="{FF2B5EF4-FFF2-40B4-BE49-F238E27FC236}">
                <a16:creationId xmlns:a16="http://schemas.microsoft.com/office/drawing/2014/main" id="{FE5789FA-5BA1-6242-9129-2D4B9348CFE9}"/>
              </a:ext>
            </a:extLst>
          </p:cNvPr>
          <p:cNvPicPr>
            <a:picLocks noChangeAspect="1"/>
          </p:cNvPicPr>
          <p:nvPr>
            <a:videoFile r:link="rId7"/>
            <p:extLst>
              <p:ext uri="{DAA4B4D4-6D71-4841-9C94-3DE7FCFB9230}">
                <p14:media xmlns:p14="http://schemas.microsoft.com/office/powerpoint/2010/main" r:embed="rId6"/>
              </p:ext>
            </p:extLst>
          </p:nvPr>
        </p:nvPicPr>
        <p:blipFill rotWithShape="1">
          <a:blip r:embed="rId11"/>
          <a:srcRect l="6230" t="3833" r="3755" b="3833"/>
          <a:stretch/>
        </p:blipFill>
        <p:spPr>
          <a:xfrm>
            <a:off x="6203411" y="1512882"/>
            <a:ext cx="2464381" cy="2527913"/>
          </a:xfrm>
          <a:prstGeom prst="rect">
            <a:avLst/>
          </a:prstGeom>
          <a:ln w="38100">
            <a:solidFill>
              <a:schemeClr val="bg1"/>
            </a:solidFill>
            <a:miter lim="800000"/>
          </a:ln>
          <a:effectLst>
            <a:outerShdw blurRad="254000" algn="ctr" rotWithShape="0">
              <a:prstClr val="black">
                <a:alpha val="20000"/>
              </a:prstClr>
            </a:outerShdw>
          </a:effectLst>
        </p:spPr>
      </p:pic>
      <p:grpSp>
        <p:nvGrpSpPr>
          <p:cNvPr id="3" name="Group 2">
            <a:extLst>
              <a:ext uri="{FF2B5EF4-FFF2-40B4-BE49-F238E27FC236}">
                <a16:creationId xmlns:a16="http://schemas.microsoft.com/office/drawing/2014/main" id="{2AAA50A8-7496-6950-7F26-8AD3DDB1814E}"/>
              </a:ext>
            </a:extLst>
          </p:cNvPr>
          <p:cNvGrpSpPr/>
          <p:nvPr/>
        </p:nvGrpSpPr>
        <p:grpSpPr>
          <a:xfrm>
            <a:off x="6663551" y="4189437"/>
            <a:ext cx="1544100" cy="187050"/>
            <a:chOff x="4481096" y="3905167"/>
            <a:chExt cx="2406491" cy="443010"/>
          </a:xfrm>
        </p:grpSpPr>
        <p:sp>
          <p:nvSpPr>
            <p:cNvPr id="4" name="TextBox 3">
              <a:extLst>
                <a:ext uri="{FF2B5EF4-FFF2-40B4-BE49-F238E27FC236}">
                  <a16:creationId xmlns:a16="http://schemas.microsoft.com/office/drawing/2014/main" id="{FDBF851B-6D2B-D87D-450B-B5F89D3A7EDD}"/>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7" name="Freeform 8">
              <a:extLst>
                <a:ext uri="{FF2B5EF4-FFF2-40B4-BE49-F238E27FC236}">
                  <a16:creationId xmlns:a16="http://schemas.microsoft.com/office/drawing/2014/main" id="{871FC3A5-3C67-3A69-2D7F-E524AF107B00}"/>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grpSp>
        <p:nvGrpSpPr>
          <p:cNvPr id="8" name="Group 7">
            <a:extLst>
              <a:ext uri="{FF2B5EF4-FFF2-40B4-BE49-F238E27FC236}">
                <a16:creationId xmlns:a16="http://schemas.microsoft.com/office/drawing/2014/main" id="{808D4FB9-D01A-F2BA-5D89-96AE8FCD176F}"/>
              </a:ext>
            </a:extLst>
          </p:cNvPr>
          <p:cNvGrpSpPr/>
          <p:nvPr/>
        </p:nvGrpSpPr>
        <p:grpSpPr>
          <a:xfrm>
            <a:off x="3868277" y="4189437"/>
            <a:ext cx="1544100" cy="187050"/>
            <a:chOff x="4481096" y="3905167"/>
            <a:chExt cx="2406491" cy="443010"/>
          </a:xfrm>
        </p:grpSpPr>
        <p:sp>
          <p:nvSpPr>
            <p:cNvPr id="9" name="TextBox 8">
              <a:extLst>
                <a:ext uri="{FF2B5EF4-FFF2-40B4-BE49-F238E27FC236}">
                  <a16:creationId xmlns:a16="http://schemas.microsoft.com/office/drawing/2014/main" id="{868E4AF3-9432-241E-80E1-CA2919268BA0}"/>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0" name="Freeform 8">
              <a:extLst>
                <a:ext uri="{FF2B5EF4-FFF2-40B4-BE49-F238E27FC236}">
                  <a16:creationId xmlns:a16="http://schemas.microsoft.com/office/drawing/2014/main" id="{658A1DE0-6DF0-641F-6405-ADC2E6732857}"/>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grpSp>
        <p:nvGrpSpPr>
          <p:cNvPr id="11" name="Group 10">
            <a:extLst>
              <a:ext uri="{FF2B5EF4-FFF2-40B4-BE49-F238E27FC236}">
                <a16:creationId xmlns:a16="http://schemas.microsoft.com/office/drawing/2014/main" id="{E1CAD895-20AA-19F7-07A3-C4DCEC19841D}"/>
              </a:ext>
            </a:extLst>
          </p:cNvPr>
          <p:cNvGrpSpPr/>
          <p:nvPr/>
        </p:nvGrpSpPr>
        <p:grpSpPr>
          <a:xfrm>
            <a:off x="1047597" y="4189437"/>
            <a:ext cx="1544100" cy="187050"/>
            <a:chOff x="4481096" y="3905167"/>
            <a:chExt cx="2406491" cy="443010"/>
          </a:xfrm>
        </p:grpSpPr>
        <p:sp>
          <p:nvSpPr>
            <p:cNvPr id="14" name="TextBox 13">
              <a:extLst>
                <a:ext uri="{FF2B5EF4-FFF2-40B4-BE49-F238E27FC236}">
                  <a16:creationId xmlns:a16="http://schemas.microsoft.com/office/drawing/2014/main" id="{827F8CC9-3333-A8B5-4568-FCBD5DA64E34}"/>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8" name="Freeform 8">
              <a:extLst>
                <a:ext uri="{FF2B5EF4-FFF2-40B4-BE49-F238E27FC236}">
                  <a16:creationId xmlns:a16="http://schemas.microsoft.com/office/drawing/2014/main" id="{A1114D4B-271E-A6EB-5F52-3AE312F8CE71}"/>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sp>
        <p:nvSpPr>
          <p:cNvPr id="25" name="Slide Number Placeholder 24">
            <a:extLst>
              <a:ext uri="{FF2B5EF4-FFF2-40B4-BE49-F238E27FC236}">
                <a16:creationId xmlns:a16="http://schemas.microsoft.com/office/drawing/2014/main" id="{C312F945-1219-D5C4-018F-EC4278A0758C}"/>
              </a:ext>
            </a:extLst>
          </p:cNvPr>
          <p:cNvSpPr>
            <a:spLocks noGrp="1"/>
          </p:cNvSpPr>
          <p:nvPr>
            <p:ph type="sldNum" sz="quarter" idx="12"/>
          </p:nvPr>
        </p:nvSpPr>
        <p:spPr/>
        <p:txBody>
          <a:bodyPr/>
          <a:lstStyle/>
          <a:p>
            <a:fld id="{CDBA9528-BCFE-1E43-A37D-912FF3C527A6}" type="slidenum">
              <a:rPr lang="en-US" smtClean="0"/>
              <a:pPr/>
              <a:t>58</a:t>
            </a:fld>
            <a:endParaRPr lang="en-US" dirty="0"/>
          </a:p>
        </p:txBody>
      </p:sp>
    </p:spTree>
    <p:custDataLst>
      <p:tags r:id="rId1"/>
    </p:custDataLst>
    <p:extLst>
      <p:ext uri="{BB962C8B-B14F-4D97-AF65-F5344CB8AC3E}">
        <p14:creationId xmlns:p14="http://schemas.microsoft.com/office/powerpoint/2010/main" val="3569051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1375" fill="hold"/>
                                        <p:tgtEl>
                                          <p:spTgt spid="16"/>
                                        </p:tgtEl>
                                      </p:cBhvr>
                                    </p:cmd>
                                  </p:childTnLst>
                                </p:cTn>
                              </p:par>
                              <p:par>
                                <p:cTn id="7" presetID="1" presetClass="mediacall" presetSubtype="0" fill="hold" nodeType="withEffect">
                                  <p:stCondLst>
                                    <p:cond delay="0"/>
                                  </p:stCondLst>
                                  <p:childTnLst>
                                    <p:cmd type="call" cmd="playFrom(0.0)">
                                      <p:cBhvr>
                                        <p:cTn id="8" dur="4266" fill="hold"/>
                                        <p:tgtEl>
                                          <p:spTgt spid="17"/>
                                        </p:tgtEl>
                                      </p:cBhvr>
                                    </p:cmd>
                                  </p:childTnLst>
                                </p:cTn>
                              </p:par>
                              <p:par>
                                <p:cTn id="9" presetID="1" presetClass="mediacall" presetSubtype="0" fill="hold" nodeType="withEffect">
                                  <p:stCondLst>
                                    <p:cond delay="0"/>
                                  </p:stCondLst>
                                  <p:childTnLst>
                                    <p:cmd type="call" cmd="playFrom(0.0)">
                                      <p:cBhvr>
                                        <p:cTn id="10" dur="3999"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16"/>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16"/>
                                        </p:tgtEl>
                                      </p:cBhvr>
                                    </p:cmd>
                                  </p:childTnLst>
                                </p:cTn>
                              </p:par>
                            </p:childTnLst>
                          </p:cTn>
                        </p:par>
                      </p:childTnLst>
                    </p:cTn>
                  </p:par>
                </p:childTnLst>
              </p:cTn>
              <p:nextCondLst>
                <p:cond evt="onClick" delay="0">
                  <p:tgtEl>
                    <p:spTgt spid="16"/>
                  </p:tgtEl>
                </p:cond>
              </p:nextCondLst>
            </p:seq>
            <p:seq concurrent="1" nextAc="seek">
              <p:cTn id="16" restart="whenNotActive" fill="hold" evtFilter="cancelBubble" nodeType="interactiveSeq">
                <p:stCondLst>
                  <p:cond evt="onClick" delay="0">
                    <p:tgtEl>
                      <p:spTgt spid="17"/>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17"/>
                                        </p:tgtEl>
                                      </p:cBhvr>
                                    </p:cmd>
                                  </p:childTnLst>
                                </p:cTn>
                              </p:par>
                            </p:childTnLst>
                          </p:cTn>
                        </p:par>
                      </p:childTnLst>
                    </p:cTn>
                  </p:par>
                </p:childTnLst>
              </p:cTn>
              <p:nextCondLst>
                <p:cond evt="onClick" delay="0">
                  <p:tgtEl>
                    <p:spTgt spid="17"/>
                  </p:tgtEl>
                </p:cond>
              </p:nextCondLst>
            </p:seq>
            <p:seq concurrent="1" nextAc="seek">
              <p:cTn id="21" restart="whenNotActive" fill="hold" evtFilter="cancelBubble" nodeType="interactiveSeq">
                <p:stCondLst>
                  <p:cond evt="onClick" delay="0">
                    <p:tgtEl>
                      <p:spTgt spid="24"/>
                    </p:tgtEl>
                  </p:cond>
                </p:stCondLst>
                <p:endSync evt="end" delay="0">
                  <p:rtn val="all"/>
                </p:endSync>
                <p:childTnLst>
                  <p:par>
                    <p:cTn id="22" fill="hold">
                      <p:stCondLst>
                        <p:cond delay="0"/>
                      </p:stCondLst>
                      <p:childTnLst>
                        <p:par>
                          <p:cTn id="23" fill="hold">
                            <p:stCondLst>
                              <p:cond delay="0"/>
                            </p:stCondLst>
                            <p:childTnLst>
                              <p:par>
                                <p:cTn id="24" presetID="2" presetClass="mediacall" presetSubtype="0" fill="hold" nodeType="clickEffect">
                                  <p:stCondLst>
                                    <p:cond delay="0"/>
                                  </p:stCondLst>
                                  <p:childTnLst>
                                    <p:cmd type="call" cmd="togglePause">
                                      <p:cBhvr>
                                        <p:cTn id="25" dur="1" fill="hold"/>
                                        <p:tgtEl>
                                          <p:spTgt spid="24"/>
                                        </p:tgtEl>
                                      </p:cBhvr>
                                    </p:cmd>
                                  </p:childTnLst>
                                </p:cTn>
                              </p:par>
                            </p:childTnLst>
                          </p:cTn>
                        </p:par>
                      </p:childTnLst>
                    </p:cTn>
                  </p:par>
                </p:childTnLst>
              </p:cTn>
              <p:nextCondLst>
                <p:cond evt="onClick" delay="0">
                  <p:tgtEl>
                    <p:spTgt spid="24"/>
                  </p:tgtEl>
                </p:cond>
              </p:nextCondLst>
            </p:seq>
            <p:video>
              <p:cMediaNode vol="80000">
                <p:cTn id="26" repeatCount="indefinite" fill="hold" display="0">
                  <p:stCondLst>
                    <p:cond delay="indefinite"/>
                  </p:stCondLst>
                </p:cTn>
                <p:tgtEl>
                  <p:spTgt spid="16"/>
                </p:tgtEl>
              </p:cMediaNode>
            </p:video>
            <p:video>
              <p:cMediaNode vol="80000">
                <p:cTn id="27" repeatCount="indefinite" fill="hold" display="0">
                  <p:stCondLst>
                    <p:cond delay="indefinite"/>
                  </p:stCondLst>
                </p:cTn>
                <p:tgtEl>
                  <p:spTgt spid="17"/>
                </p:tgtEl>
              </p:cMediaNode>
            </p:video>
            <p:video>
              <p:cMediaNode vol="80000">
                <p:cTn id="28" repeatCount="indefinite" fill="hold" display="0">
                  <p:stCondLst>
                    <p:cond delay="indefinite"/>
                  </p:stCondLst>
                </p:cTn>
                <p:tgtEl>
                  <p:spTgt spid="24"/>
                </p:tgtEl>
              </p:cMediaNode>
            </p:vide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48F95-992D-414B-9513-F71D0E032EC8}"/>
              </a:ext>
            </a:extLst>
          </p:cNvPr>
          <p:cNvSpPr>
            <a:spLocks noGrp="1"/>
          </p:cNvSpPr>
          <p:nvPr>
            <p:ph type="title"/>
          </p:nvPr>
        </p:nvSpPr>
        <p:spPr/>
        <p:txBody>
          <a:bodyPr/>
          <a:lstStyle/>
          <a:p>
            <a:r>
              <a:rPr lang="en-US" dirty="0"/>
              <a:t>Initial deployment &amp; positioning example – </a:t>
            </a:r>
            <a:br>
              <a:rPr lang="en-US" dirty="0"/>
            </a:br>
            <a:r>
              <a:rPr lang="en-US" dirty="0"/>
              <a:t>“Pull-back technique”</a:t>
            </a:r>
          </a:p>
        </p:txBody>
      </p:sp>
      <p:sp>
        <p:nvSpPr>
          <p:cNvPr id="6" name="Footer Placeholder 5">
            <a:extLst>
              <a:ext uri="{FF2B5EF4-FFF2-40B4-BE49-F238E27FC236}">
                <a16:creationId xmlns:a16="http://schemas.microsoft.com/office/drawing/2014/main" id="{4BA9AF5D-A567-154C-8186-3A9021B86344}"/>
              </a:ext>
            </a:extLst>
          </p:cNvPr>
          <p:cNvSpPr>
            <a:spLocks noGrp="1"/>
          </p:cNvSpPr>
          <p:nvPr>
            <p:ph type="ftr" sz="quarter" idx="11"/>
          </p:nvPr>
        </p:nvSpPr>
        <p:spPr/>
        <p:txBody>
          <a:bodyPr/>
          <a:lstStyle/>
          <a:p>
            <a:r>
              <a:rPr lang="en-US"/>
              <a:t>DOC-0555472 Rev B</a:t>
            </a:r>
            <a:endParaRPr lang="en-US" dirty="0"/>
          </a:p>
        </p:txBody>
      </p:sp>
      <p:pic>
        <p:nvPicPr>
          <p:cNvPr id="17" name="MOVIE-0006">
            <a:hlinkClick r:id="" action="ppaction://media"/>
            <a:extLst>
              <a:ext uri="{FF2B5EF4-FFF2-40B4-BE49-F238E27FC236}">
                <a16:creationId xmlns:a16="http://schemas.microsoft.com/office/drawing/2014/main" id="{EC488C2B-4E8E-0947-B487-002909A660F7}"/>
              </a:ext>
            </a:extLst>
          </p:cNvPr>
          <p:cNvPicPr>
            <a:picLocks noChangeAspect="1"/>
          </p:cNvPicPr>
          <p:nvPr>
            <a:videoFile r:link="rId3"/>
            <p:extLst>
              <p:ext uri="{DAA4B4D4-6D71-4841-9C94-3DE7FCFB9230}">
                <p14:media xmlns:p14="http://schemas.microsoft.com/office/powerpoint/2010/main" r:embed="rId2"/>
              </p:ext>
            </p:extLst>
          </p:nvPr>
        </p:nvPicPr>
        <p:blipFill rotWithShape="1">
          <a:blip r:embed="rId9"/>
          <a:srcRect l="11601" t="7734" r="12281" b="12368"/>
          <a:stretch/>
        </p:blipFill>
        <p:spPr>
          <a:xfrm>
            <a:off x="586323" y="1509714"/>
            <a:ext cx="2438252" cy="2532888"/>
          </a:xfrm>
          <a:prstGeom prst="rect">
            <a:avLst/>
          </a:prstGeom>
          <a:ln w="38100">
            <a:solidFill>
              <a:schemeClr val="bg1"/>
            </a:solidFill>
            <a:miter lim="800000"/>
          </a:ln>
          <a:effectLst>
            <a:outerShdw blurRad="254000" algn="ctr" rotWithShape="0">
              <a:prstClr val="black">
                <a:alpha val="20000"/>
              </a:prstClr>
            </a:outerShdw>
          </a:effectLst>
        </p:spPr>
      </p:pic>
      <p:pic>
        <p:nvPicPr>
          <p:cNvPr id="18" name="MOVIE-0008">
            <a:hlinkClick r:id="" action="ppaction://media"/>
            <a:extLst>
              <a:ext uri="{FF2B5EF4-FFF2-40B4-BE49-F238E27FC236}">
                <a16:creationId xmlns:a16="http://schemas.microsoft.com/office/drawing/2014/main" id="{7602CF64-D8F7-1E43-A1E1-356C887050CF}"/>
              </a:ext>
            </a:extLst>
          </p:cNvPr>
          <p:cNvPicPr>
            <a:picLocks noChangeAspect="1"/>
          </p:cNvPicPr>
          <p:nvPr>
            <a:videoFile r:link="rId5"/>
            <p:extLst>
              <p:ext uri="{DAA4B4D4-6D71-4841-9C94-3DE7FCFB9230}">
                <p14:media xmlns:p14="http://schemas.microsoft.com/office/powerpoint/2010/main" r:embed="rId4"/>
              </p:ext>
            </p:extLst>
          </p:nvPr>
        </p:nvPicPr>
        <p:blipFill rotWithShape="1">
          <a:blip r:embed="rId10"/>
          <a:srcRect l="11436" t="5831" r="20544" b="13784"/>
          <a:stretch/>
        </p:blipFill>
        <p:spPr>
          <a:xfrm>
            <a:off x="3405139" y="1509714"/>
            <a:ext cx="2429732" cy="2532888"/>
          </a:xfrm>
          <a:prstGeom prst="rect">
            <a:avLst/>
          </a:prstGeom>
          <a:ln w="38100">
            <a:solidFill>
              <a:schemeClr val="bg1"/>
            </a:solidFill>
            <a:miter lim="800000"/>
          </a:ln>
          <a:effectLst>
            <a:outerShdw blurRad="254000" algn="ctr" rotWithShape="0">
              <a:prstClr val="black">
                <a:alpha val="20000"/>
              </a:prstClr>
            </a:outerShdw>
          </a:effectLst>
        </p:spPr>
      </p:pic>
      <p:pic>
        <p:nvPicPr>
          <p:cNvPr id="19" name="MOVIE-0010">
            <a:hlinkClick r:id="" action="ppaction://media"/>
            <a:extLst>
              <a:ext uri="{FF2B5EF4-FFF2-40B4-BE49-F238E27FC236}">
                <a16:creationId xmlns:a16="http://schemas.microsoft.com/office/drawing/2014/main" id="{35772BFA-C1F3-F747-A254-D66A98619D72}"/>
              </a:ext>
            </a:extLst>
          </p:cNvPr>
          <p:cNvPicPr>
            <a:picLocks noChangeAspect="1"/>
          </p:cNvPicPr>
          <p:nvPr>
            <a:videoFile r:link="rId7"/>
            <p:extLst>
              <p:ext uri="{DAA4B4D4-6D71-4841-9C94-3DE7FCFB9230}">
                <p14:media xmlns:p14="http://schemas.microsoft.com/office/powerpoint/2010/main" r:embed="rId6"/>
              </p:ext>
            </p:extLst>
          </p:nvPr>
        </p:nvPicPr>
        <p:blipFill rotWithShape="1">
          <a:blip r:embed="rId11"/>
          <a:srcRect l="8515" t="7912" r="16402" b="11217"/>
          <a:stretch/>
        </p:blipFill>
        <p:spPr>
          <a:xfrm>
            <a:off x="6222229" y="1509714"/>
            <a:ext cx="2427640" cy="2532888"/>
          </a:xfrm>
          <a:prstGeom prst="rect">
            <a:avLst/>
          </a:prstGeom>
          <a:ln w="38100">
            <a:solidFill>
              <a:schemeClr val="bg1"/>
            </a:solidFill>
            <a:miter lim="800000"/>
          </a:ln>
          <a:effectLst>
            <a:outerShdw blurRad="254000" algn="ctr" rotWithShape="0">
              <a:prstClr val="black">
                <a:alpha val="20000"/>
              </a:prstClr>
            </a:outerShdw>
          </a:effectLst>
        </p:spPr>
      </p:pic>
      <p:grpSp>
        <p:nvGrpSpPr>
          <p:cNvPr id="3" name="Group 2">
            <a:extLst>
              <a:ext uri="{FF2B5EF4-FFF2-40B4-BE49-F238E27FC236}">
                <a16:creationId xmlns:a16="http://schemas.microsoft.com/office/drawing/2014/main" id="{A77459E0-0315-04B2-090C-EF70E41FAF30}"/>
              </a:ext>
            </a:extLst>
          </p:cNvPr>
          <p:cNvGrpSpPr/>
          <p:nvPr/>
        </p:nvGrpSpPr>
        <p:grpSpPr>
          <a:xfrm>
            <a:off x="6663999" y="4178316"/>
            <a:ext cx="1544100" cy="187050"/>
            <a:chOff x="4481096" y="3905167"/>
            <a:chExt cx="2406491" cy="443010"/>
          </a:xfrm>
        </p:grpSpPr>
        <p:sp>
          <p:nvSpPr>
            <p:cNvPr id="4" name="TextBox 3">
              <a:extLst>
                <a:ext uri="{FF2B5EF4-FFF2-40B4-BE49-F238E27FC236}">
                  <a16:creationId xmlns:a16="http://schemas.microsoft.com/office/drawing/2014/main" id="{E8639C19-5922-06E6-E062-AF331108C6F4}"/>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7" name="Freeform 8">
              <a:extLst>
                <a:ext uri="{FF2B5EF4-FFF2-40B4-BE49-F238E27FC236}">
                  <a16:creationId xmlns:a16="http://schemas.microsoft.com/office/drawing/2014/main" id="{79BA6880-B72A-967D-8BF3-6F00E088636D}"/>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grpSp>
        <p:nvGrpSpPr>
          <p:cNvPr id="8" name="Group 7">
            <a:extLst>
              <a:ext uri="{FF2B5EF4-FFF2-40B4-BE49-F238E27FC236}">
                <a16:creationId xmlns:a16="http://schemas.microsoft.com/office/drawing/2014/main" id="{A9CCD964-4836-88A3-35E1-F6D1D72937E4}"/>
              </a:ext>
            </a:extLst>
          </p:cNvPr>
          <p:cNvGrpSpPr/>
          <p:nvPr/>
        </p:nvGrpSpPr>
        <p:grpSpPr>
          <a:xfrm>
            <a:off x="3847955" y="4178316"/>
            <a:ext cx="1544100" cy="187050"/>
            <a:chOff x="4481096" y="3905167"/>
            <a:chExt cx="2406491" cy="443010"/>
          </a:xfrm>
        </p:grpSpPr>
        <p:sp>
          <p:nvSpPr>
            <p:cNvPr id="9" name="TextBox 8">
              <a:extLst>
                <a:ext uri="{FF2B5EF4-FFF2-40B4-BE49-F238E27FC236}">
                  <a16:creationId xmlns:a16="http://schemas.microsoft.com/office/drawing/2014/main" id="{09F86672-7480-6D30-918F-8995971F9062}"/>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0" name="Freeform 8">
              <a:extLst>
                <a:ext uri="{FF2B5EF4-FFF2-40B4-BE49-F238E27FC236}">
                  <a16:creationId xmlns:a16="http://schemas.microsoft.com/office/drawing/2014/main" id="{38BA2A9B-E384-D253-7B1F-ED485AA88E33}"/>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grpSp>
        <p:nvGrpSpPr>
          <p:cNvPr id="14" name="Group 13">
            <a:extLst>
              <a:ext uri="{FF2B5EF4-FFF2-40B4-BE49-F238E27FC236}">
                <a16:creationId xmlns:a16="http://schemas.microsoft.com/office/drawing/2014/main" id="{CBFB6405-7724-C41D-8A73-658B83FACF43}"/>
              </a:ext>
            </a:extLst>
          </p:cNvPr>
          <p:cNvGrpSpPr/>
          <p:nvPr/>
        </p:nvGrpSpPr>
        <p:grpSpPr>
          <a:xfrm>
            <a:off x="1033399" y="4178316"/>
            <a:ext cx="1544100" cy="187050"/>
            <a:chOff x="4481096" y="3905167"/>
            <a:chExt cx="2406491" cy="443010"/>
          </a:xfrm>
        </p:grpSpPr>
        <p:sp>
          <p:nvSpPr>
            <p:cNvPr id="15" name="TextBox 14">
              <a:extLst>
                <a:ext uri="{FF2B5EF4-FFF2-40B4-BE49-F238E27FC236}">
                  <a16:creationId xmlns:a16="http://schemas.microsoft.com/office/drawing/2014/main" id="{24C96243-5350-42DF-75C9-43C2988ABA3A}"/>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6" name="Freeform 8">
              <a:extLst>
                <a:ext uri="{FF2B5EF4-FFF2-40B4-BE49-F238E27FC236}">
                  <a16:creationId xmlns:a16="http://schemas.microsoft.com/office/drawing/2014/main" id="{E2241EC2-8E73-7315-EF96-64251CD9F9AE}"/>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sp>
        <p:nvSpPr>
          <p:cNvPr id="24" name="Slide Number Placeholder 23">
            <a:extLst>
              <a:ext uri="{FF2B5EF4-FFF2-40B4-BE49-F238E27FC236}">
                <a16:creationId xmlns:a16="http://schemas.microsoft.com/office/drawing/2014/main" id="{9E0563BD-CFED-0A3B-4C68-599BDFC5B021}"/>
              </a:ext>
            </a:extLst>
          </p:cNvPr>
          <p:cNvSpPr>
            <a:spLocks noGrp="1"/>
          </p:cNvSpPr>
          <p:nvPr>
            <p:ph type="sldNum" sz="quarter" idx="12"/>
          </p:nvPr>
        </p:nvSpPr>
        <p:spPr/>
        <p:txBody>
          <a:bodyPr/>
          <a:lstStyle/>
          <a:p>
            <a:fld id="{CDBA9528-BCFE-1E43-A37D-912FF3C527A6}" type="slidenum">
              <a:rPr lang="en-US" smtClean="0"/>
              <a:pPr/>
              <a:t>59</a:t>
            </a:fld>
            <a:endParaRPr lang="en-US" dirty="0"/>
          </a:p>
        </p:txBody>
      </p:sp>
    </p:spTree>
    <p:custDataLst>
      <p:tags r:id="rId1"/>
    </p:custDataLst>
    <p:extLst>
      <p:ext uri="{BB962C8B-B14F-4D97-AF65-F5344CB8AC3E}">
        <p14:creationId xmlns:p14="http://schemas.microsoft.com/office/powerpoint/2010/main" val="66314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8000" fill="hold"/>
                                        <p:tgtEl>
                                          <p:spTgt spid="17"/>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500" fill="hold"/>
                                        <p:tgtEl>
                                          <p:spTgt spid="18"/>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26375"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17"/>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17"/>
                                        </p:tgtEl>
                                      </p:cBhvr>
                                    </p:cmd>
                                  </p:childTnLst>
                                </p:cTn>
                              </p:par>
                            </p:childTnLst>
                          </p:cTn>
                        </p:par>
                      </p:childTnLst>
                    </p:cTn>
                  </p:par>
                </p:childTnLst>
              </p:cTn>
              <p:nextCondLst>
                <p:cond evt="onClick" delay="0">
                  <p:tgtEl>
                    <p:spTgt spid="17"/>
                  </p:tgtEl>
                </p:cond>
              </p:nextCondLst>
            </p:seq>
            <p:seq concurrent="1" nextAc="seek">
              <p:cTn id="20" restart="whenNotActive" fill="hold" evtFilter="cancelBubble" nodeType="interactiveSeq">
                <p:stCondLst>
                  <p:cond evt="onClick" delay="0">
                    <p:tgtEl>
                      <p:spTgt spid="18"/>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18"/>
                                        </p:tgtEl>
                                      </p:cBhvr>
                                    </p:cmd>
                                  </p:childTnLst>
                                </p:cTn>
                              </p:par>
                            </p:childTnLst>
                          </p:cTn>
                        </p:par>
                      </p:childTnLst>
                    </p:cTn>
                  </p:par>
                </p:childTnLst>
              </p:cTn>
              <p:nextCondLst>
                <p:cond evt="onClick" delay="0">
                  <p:tgtEl>
                    <p:spTgt spid="18"/>
                  </p:tgtEl>
                </p:cond>
              </p:nextCondLst>
            </p:seq>
            <p:seq concurrent="1" nextAc="seek">
              <p:cTn id="25" restart="whenNotActive" fill="hold" evtFilter="cancelBubble" nodeType="interactiveSeq">
                <p:stCondLst>
                  <p:cond evt="onClick" delay="0">
                    <p:tgtEl>
                      <p:spTgt spid="19"/>
                    </p:tgtEl>
                  </p:cond>
                </p:stCondLst>
                <p:endSync evt="end" delay="0">
                  <p:rtn val="all"/>
                </p:endSync>
                <p:childTnLst>
                  <p:par>
                    <p:cTn id="26" fill="hold">
                      <p:stCondLst>
                        <p:cond delay="0"/>
                      </p:stCondLst>
                      <p:childTnLst>
                        <p:par>
                          <p:cTn id="27" fill="hold">
                            <p:stCondLst>
                              <p:cond delay="0"/>
                            </p:stCondLst>
                            <p:childTnLst>
                              <p:par>
                                <p:cTn id="28" presetID="2" presetClass="mediacall" presetSubtype="0" fill="hold" nodeType="clickEffect">
                                  <p:stCondLst>
                                    <p:cond delay="0"/>
                                  </p:stCondLst>
                                  <p:childTnLst>
                                    <p:cmd type="call" cmd="togglePause">
                                      <p:cBhvr>
                                        <p:cTn id="29" dur="1" fill="hold"/>
                                        <p:tgtEl>
                                          <p:spTgt spid="19"/>
                                        </p:tgtEl>
                                      </p:cBhvr>
                                    </p:cmd>
                                  </p:childTnLst>
                                </p:cTn>
                              </p:par>
                            </p:childTnLst>
                          </p:cTn>
                        </p:par>
                      </p:childTnLst>
                    </p:cTn>
                  </p:par>
                </p:childTnLst>
              </p:cTn>
              <p:nextCondLst>
                <p:cond evt="onClick" delay="0">
                  <p:tgtEl>
                    <p:spTgt spid="19"/>
                  </p:tgtEl>
                </p:cond>
              </p:nextCondLst>
            </p:seq>
            <p:video>
              <p:cMediaNode vol="80000">
                <p:cTn id="30" fill="hold" display="0">
                  <p:stCondLst>
                    <p:cond delay="indefinite"/>
                  </p:stCondLst>
                </p:cTn>
                <p:tgtEl>
                  <p:spTgt spid="17"/>
                </p:tgtEl>
              </p:cMediaNode>
            </p:video>
            <p:video>
              <p:cMediaNode vol="80000">
                <p:cTn id="31" fill="hold" display="0">
                  <p:stCondLst>
                    <p:cond delay="indefinite"/>
                  </p:stCondLst>
                </p:cTn>
                <p:tgtEl>
                  <p:spTgt spid="18"/>
                </p:tgtEl>
              </p:cMediaNode>
            </p:video>
            <p:video>
              <p:cMediaNode vol="80000">
                <p:cTn id="32" fill="hold" display="0">
                  <p:stCondLst>
                    <p:cond delay="indefinite"/>
                  </p:stCondLst>
                </p:cTn>
                <p:tgtEl>
                  <p:spTgt spid="19"/>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1096852"/>
            <a:ext cx="5021650" cy="1600627"/>
          </a:xfrm>
        </p:spPr>
        <p:txBody>
          <a:bodyPr/>
          <a:lstStyle/>
          <a:p>
            <a:r>
              <a:rPr lang="en-US" dirty="0"/>
              <a:t>Alterra adaptive prestent: Device specifications</a:t>
            </a:r>
          </a:p>
        </p:txBody>
      </p:sp>
    </p:spTree>
    <p:custDataLst>
      <p:tags r:id="rId1"/>
    </p:custDataLst>
    <p:extLst>
      <p:ext uri="{BB962C8B-B14F-4D97-AF65-F5344CB8AC3E}">
        <p14:creationId xmlns:p14="http://schemas.microsoft.com/office/powerpoint/2010/main" val="1408144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48F95-992D-414B-9513-F71D0E032EC8}"/>
              </a:ext>
            </a:extLst>
          </p:cNvPr>
          <p:cNvSpPr>
            <a:spLocks noGrp="1"/>
          </p:cNvSpPr>
          <p:nvPr>
            <p:ph type="title"/>
          </p:nvPr>
        </p:nvSpPr>
        <p:spPr/>
        <p:txBody>
          <a:bodyPr>
            <a:normAutofit/>
          </a:bodyPr>
          <a:lstStyle/>
          <a:p>
            <a:r>
              <a:rPr lang="en-US" dirty="0"/>
              <a:t>Initial deployment &amp; positioning example – </a:t>
            </a:r>
            <a:br>
              <a:rPr lang="en-US" dirty="0"/>
            </a:br>
            <a:r>
              <a:rPr lang="en-US" dirty="0"/>
              <a:t>“Stationary technique”</a:t>
            </a:r>
          </a:p>
        </p:txBody>
      </p:sp>
      <p:sp>
        <p:nvSpPr>
          <p:cNvPr id="6" name="Footer Placeholder 5">
            <a:extLst>
              <a:ext uri="{FF2B5EF4-FFF2-40B4-BE49-F238E27FC236}">
                <a16:creationId xmlns:a16="http://schemas.microsoft.com/office/drawing/2014/main" id="{4BA9AF5D-A567-154C-8186-3A9021B86344}"/>
              </a:ext>
            </a:extLst>
          </p:cNvPr>
          <p:cNvSpPr>
            <a:spLocks noGrp="1"/>
          </p:cNvSpPr>
          <p:nvPr>
            <p:ph type="ftr" sz="quarter" idx="11"/>
          </p:nvPr>
        </p:nvSpPr>
        <p:spPr/>
        <p:txBody>
          <a:bodyPr/>
          <a:lstStyle/>
          <a:p>
            <a:r>
              <a:rPr lang="en-US"/>
              <a:t>DOC-0555472 Rev B</a:t>
            </a:r>
            <a:endParaRPr lang="en-US" dirty="0"/>
          </a:p>
        </p:txBody>
      </p:sp>
      <p:sp>
        <p:nvSpPr>
          <p:cNvPr id="21" name="Slide Number Placeholder 20">
            <a:extLst>
              <a:ext uri="{FF2B5EF4-FFF2-40B4-BE49-F238E27FC236}">
                <a16:creationId xmlns:a16="http://schemas.microsoft.com/office/drawing/2014/main" id="{F4417800-AFCE-E3A8-78C8-386D9FD02407}"/>
              </a:ext>
            </a:extLst>
          </p:cNvPr>
          <p:cNvSpPr>
            <a:spLocks noGrp="1"/>
          </p:cNvSpPr>
          <p:nvPr>
            <p:ph type="sldNum" sz="quarter" idx="12"/>
          </p:nvPr>
        </p:nvSpPr>
        <p:spPr/>
        <p:txBody>
          <a:bodyPr/>
          <a:lstStyle/>
          <a:p>
            <a:fld id="{CDBA9528-BCFE-1E43-A37D-912FF3C527A6}" type="slidenum">
              <a:rPr lang="en-US" smtClean="0"/>
              <a:pPr/>
              <a:t>60</a:t>
            </a:fld>
            <a:endParaRPr lang="en-US" dirty="0"/>
          </a:p>
        </p:txBody>
      </p:sp>
      <p:pic>
        <p:nvPicPr>
          <p:cNvPr id="11" name="MOVIE-0007">
            <a:hlinkClick r:id="" action="ppaction://media"/>
            <a:extLst>
              <a:ext uri="{FF2B5EF4-FFF2-40B4-BE49-F238E27FC236}">
                <a16:creationId xmlns:a16="http://schemas.microsoft.com/office/drawing/2014/main" id="{26D491EF-A130-7F45-8E2B-B71B4BC5C80B}"/>
              </a:ext>
            </a:extLst>
          </p:cNvPr>
          <p:cNvPicPr>
            <a:picLocks noChangeAspect="1"/>
          </p:cNvPicPr>
          <p:nvPr>
            <a:videoFile r:link="rId3"/>
            <p:extLst>
              <p:ext uri="{DAA4B4D4-6D71-4841-9C94-3DE7FCFB9230}">
                <p14:media xmlns:p14="http://schemas.microsoft.com/office/powerpoint/2010/main" r:embed="rId2"/>
              </p:ext>
            </p:extLst>
          </p:nvPr>
        </p:nvPicPr>
        <p:blipFill rotWithShape="1">
          <a:blip r:embed="rId9"/>
          <a:srcRect l="-1" r="24604" b="19367"/>
          <a:stretch/>
        </p:blipFill>
        <p:spPr>
          <a:xfrm>
            <a:off x="582527" y="1485509"/>
            <a:ext cx="2444179" cy="2559080"/>
          </a:xfrm>
          <a:prstGeom prst="rect">
            <a:avLst/>
          </a:prstGeom>
          <a:ln w="38100">
            <a:solidFill>
              <a:schemeClr val="bg1"/>
            </a:solidFill>
            <a:miter lim="800000"/>
          </a:ln>
          <a:effectLst>
            <a:outerShdw blurRad="254000" algn="ctr" rotWithShape="0">
              <a:prstClr val="black">
                <a:alpha val="20000"/>
              </a:prstClr>
            </a:outerShdw>
          </a:effectLst>
        </p:spPr>
      </p:pic>
      <p:pic>
        <p:nvPicPr>
          <p:cNvPr id="12" name="MOVIE-0008">
            <a:hlinkClick r:id="" action="ppaction://media"/>
            <a:extLst>
              <a:ext uri="{FF2B5EF4-FFF2-40B4-BE49-F238E27FC236}">
                <a16:creationId xmlns:a16="http://schemas.microsoft.com/office/drawing/2014/main" id="{94308196-2984-5344-96A7-9A41D484CE64}"/>
              </a:ext>
            </a:extLst>
          </p:cNvPr>
          <p:cNvPicPr>
            <a:picLocks noChangeAspect="1"/>
          </p:cNvPicPr>
          <p:nvPr>
            <a:videoFile r:link="rId5"/>
            <p:extLst>
              <p:ext uri="{DAA4B4D4-6D71-4841-9C94-3DE7FCFB9230}">
                <p14:media xmlns:p14="http://schemas.microsoft.com/office/powerpoint/2010/main" r:embed="rId4"/>
              </p:ext>
            </p:extLst>
          </p:nvPr>
        </p:nvPicPr>
        <p:blipFill rotWithShape="1">
          <a:blip r:embed="rId10"/>
          <a:srcRect l="2741" r="22588" b="19367"/>
          <a:stretch/>
        </p:blipFill>
        <p:spPr>
          <a:xfrm>
            <a:off x="3416347" y="1485509"/>
            <a:ext cx="2420639" cy="2559081"/>
          </a:xfrm>
          <a:prstGeom prst="rect">
            <a:avLst/>
          </a:prstGeom>
          <a:ln w="38100">
            <a:solidFill>
              <a:schemeClr val="bg1"/>
            </a:solidFill>
            <a:miter lim="800000"/>
          </a:ln>
          <a:effectLst>
            <a:outerShdw blurRad="254000" algn="ctr" rotWithShape="0">
              <a:prstClr val="black">
                <a:alpha val="20000"/>
              </a:prstClr>
            </a:outerShdw>
          </a:effectLst>
        </p:spPr>
      </p:pic>
      <p:pic>
        <p:nvPicPr>
          <p:cNvPr id="13" name="MOVIE-0011">
            <a:hlinkClick r:id="" action="ppaction://media"/>
            <a:extLst>
              <a:ext uri="{FF2B5EF4-FFF2-40B4-BE49-F238E27FC236}">
                <a16:creationId xmlns:a16="http://schemas.microsoft.com/office/drawing/2014/main" id="{02F0BCF2-7C4C-3D4D-A11F-266E0553276B}"/>
              </a:ext>
            </a:extLst>
          </p:cNvPr>
          <p:cNvPicPr>
            <a:picLocks noChangeAspect="1"/>
          </p:cNvPicPr>
          <p:nvPr>
            <a:videoFile r:link="rId7"/>
            <p:extLst>
              <p:ext uri="{DAA4B4D4-6D71-4841-9C94-3DE7FCFB9230}">
                <p14:media xmlns:p14="http://schemas.microsoft.com/office/powerpoint/2010/main" r:embed="rId6"/>
              </p:ext>
            </p:extLst>
          </p:nvPr>
        </p:nvPicPr>
        <p:blipFill rotWithShape="1">
          <a:blip r:embed="rId11"/>
          <a:srcRect l="-1" r="24360" b="19367"/>
          <a:stretch/>
        </p:blipFill>
        <p:spPr>
          <a:xfrm>
            <a:off x="6208577" y="1485509"/>
            <a:ext cx="2452116" cy="2559083"/>
          </a:xfrm>
          <a:prstGeom prst="rect">
            <a:avLst/>
          </a:prstGeom>
          <a:ln w="38100">
            <a:solidFill>
              <a:schemeClr val="bg1"/>
            </a:solidFill>
            <a:miter lim="800000"/>
          </a:ln>
          <a:effectLst>
            <a:outerShdw blurRad="254000" algn="ctr" rotWithShape="0">
              <a:prstClr val="black">
                <a:alpha val="20000"/>
              </a:prstClr>
            </a:outerShdw>
          </a:effectLst>
        </p:spPr>
      </p:pic>
      <p:grpSp>
        <p:nvGrpSpPr>
          <p:cNvPr id="3" name="Group 2">
            <a:extLst>
              <a:ext uri="{FF2B5EF4-FFF2-40B4-BE49-F238E27FC236}">
                <a16:creationId xmlns:a16="http://schemas.microsoft.com/office/drawing/2014/main" id="{CA28D203-5CF0-956B-1DE3-8276E496837D}"/>
              </a:ext>
            </a:extLst>
          </p:cNvPr>
          <p:cNvGrpSpPr/>
          <p:nvPr/>
        </p:nvGrpSpPr>
        <p:grpSpPr>
          <a:xfrm>
            <a:off x="6662585" y="4190284"/>
            <a:ext cx="1544100" cy="187050"/>
            <a:chOff x="4481096" y="3905167"/>
            <a:chExt cx="2406491" cy="443010"/>
          </a:xfrm>
        </p:grpSpPr>
        <p:sp>
          <p:nvSpPr>
            <p:cNvPr id="4" name="TextBox 3">
              <a:extLst>
                <a:ext uri="{FF2B5EF4-FFF2-40B4-BE49-F238E27FC236}">
                  <a16:creationId xmlns:a16="http://schemas.microsoft.com/office/drawing/2014/main" id="{C976E40D-696D-1EA1-545A-D38BF6F6368D}"/>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7" name="Freeform 8">
              <a:extLst>
                <a:ext uri="{FF2B5EF4-FFF2-40B4-BE49-F238E27FC236}">
                  <a16:creationId xmlns:a16="http://schemas.microsoft.com/office/drawing/2014/main" id="{CB5D5804-D2B9-FF4C-1559-15D524E1CE8A}"/>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grpSp>
        <p:nvGrpSpPr>
          <p:cNvPr id="8" name="Group 7">
            <a:extLst>
              <a:ext uri="{FF2B5EF4-FFF2-40B4-BE49-F238E27FC236}">
                <a16:creationId xmlns:a16="http://schemas.microsoft.com/office/drawing/2014/main" id="{4B4538B0-9147-84E8-BD72-E126D2E4527A}"/>
              </a:ext>
            </a:extLst>
          </p:cNvPr>
          <p:cNvGrpSpPr/>
          <p:nvPr/>
        </p:nvGrpSpPr>
        <p:grpSpPr>
          <a:xfrm>
            <a:off x="3854616" y="4190284"/>
            <a:ext cx="1544100" cy="187050"/>
            <a:chOff x="4481096" y="3905167"/>
            <a:chExt cx="2406491" cy="443010"/>
          </a:xfrm>
        </p:grpSpPr>
        <p:sp>
          <p:nvSpPr>
            <p:cNvPr id="9" name="TextBox 8">
              <a:extLst>
                <a:ext uri="{FF2B5EF4-FFF2-40B4-BE49-F238E27FC236}">
                  <a16:creationId xmlns:a16="http://schemas.microsoft.com/office/drawing/2014/main" id="{6D38E986-2091-F062-63D4-CFB7DD461B6A}"/>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0" name="Freeform 8">
              <a:extLst>
                <a:ext uri="{FF2B5EF4-FFF2-40B4-BE49-F238E27FC236}">
                  <a16:creationId xmlns:a16="http://schemas.microsoft.com/office/drawing/2014/main" id="{C5A0BE54-2AE2-41DE-C3FA-72C7D1720B8D}"/>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grpSp>
        <p:nvGrpSpPr>
          <p:cNvPr id="17" name="Group 16">
            <a:extLst>
              <a:ext uri="{FF2B5EF4-FFF2-40B4-BE49-F238E27FC236}">
                <a16:creationId xmlns:a16="http://schemas.microsoft.com/office/drawing/2014/main" id="{BBF9DD2B-BB10-1CCC-DD91-2A7BEA324082}"/>
              </a:ext>
            </a:extLst>
          </p:cNvPr>
          <p:cNvGrpSpPr/>
          <p:nvPr/>
        </p:nvGrpSpPr>
        <p:grpSpPr>
          <a:xfrm>
            <a:off x="1032566" y="4190284"/>
            <a:ext cx="1544100" cy="187050"/>
            <a:chOff x="4481096" y="3905167"/>
            <a:chExt cx="2406491" cy="443010"/>
          </a:xfrm>
        </p:grpSpPr>
        <p:sp>
          <p:nvSpPr>
            <p:cNvPr id="18" name="TextBox 17">
              <a:extLst>
                <a:ext uri="{FF2B5EF4-FFF2-40B4-BE49-F238E27FC236}">
                  <a16:creationId xmlns:a16="http://schemas.microsoft.com/office/drawing/2014/main" id="{AC8AA67B-66CC-9261-CF54-AF600071FE2D}"/>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9" name="Freeform 8">
              <a:extLst>
                <a:ext uri="{FF2B5EF4-FFF2-40B4-BE49-F238E27FC236}">
                  <a16:creationId xmlns:a16="http://schemas.microsoft.com/office/drawing/2014/main" id="{84BAD999-A2C0-3610-D1EC-AF6C96543742}"/>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spTree>
    <p:custDataLst>
      <p:tags r:id="rId1"/>
    </p:custDataLst>
    <p:extLst>
      <p:ext uri="{BB962C8B-B14F-4D97-AF65-F5344CB8AC3E}">
        <p14:creationId xmlns:p14="http://schemas.microsoft.com/office/powerpoint/2010/main" val="910347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750"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8750" fill="hold"/>
                                        <p:tgtEl>
                                          <p:spTgt spid="12"/>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0000"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11"/>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11"/>
                                        </p:tgtEl>
                                      </p:cBhvr>
                                    </p:cmd>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2"/>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12"/>
                                        </p:tgtEl>
                                      </p:cBhvr>
                                    </p:cmd>
                                  </p:childTnLst>
                                </p:cTn>
                              </p:par>
                            </p:childTnLst>
                          </p:cTn>
                        </p:par>
                      </p:childTnLst>
                    </p:cTn>
                  </p:par>
                </p:childTnLst>
              </p:cTn>
              <p:nextCondLst>
                <p:cond evt="onClick" delay="0">
                  <p:tgtEl>
                    <p:spTgt spid="12"/>
                  </p:tgtEl>
                </p:cond>
              </p:nextCondLst>
            </p:seq>
            <p:seq concurrent="1" nextAc="seek">
              <p:cTn id="25" restart="whenNotActive" fill="hold" evtFilter="cancelBubble" nodeType="interactiveSeq">
                <p:stCondLst>
                  <p:cond evt="onClick" delay="0">
                    <p:tgtEl>
                      <p:spTgt spid="13"/>
                    </p:tgtEl>
                  </p:cond>
                </p:stCondLst>
                <p:endSync evt="end" delay="0">
                  <p:rtn val="all"/>
                </p:endSync>
                <p:childTnLst>
                  <p:par>
                    <p:cTn id="26" fill="hold">
                      <p:stCondLst>
                        <p:cond delay="0"/>
                      </p:stCondLst>
                      <p:childTnLst>
                        <p:par>
                          <p:cTn id="27" fill="hold">
                            <p:stCondLst>
                              <p:cond delay="0"/>
                            </p:stCondLst>
                            <p:childTnLst>
                              <p:par>
                                <p:cTn id="28" presetID="2" presetClass="mediacall" presetSubtype="0" fill="hold" nodeType="clickEffect">
                                  <p:stCondLst>
                                    <p:cond delay="0"/>
                                  </p:stCondLst>
                                  <p:childTnLst>
                                    <p:cmd type="call" cmd="togglePause">
                                      <p:cBhvr>
                                        <p:cTn id="29" dur="1" fill="hold"/>
                                        <p:tgtEl>
                                          <p:spTgt spid="13"/>
                                        </p:tgtEl>
                                      </p:cBhvr>
                                    </p:cmd>
                                  </p:childTnLst>
                                </p:cTn>
                              </p:par>
                            </p:childTnLst>
                          </p:cTn>
                        </p:par>
                      </p:childTnLst>
                    </p:cTn>
                  </p:par>
                </p:childTnLst>
              </p:cTn>
              <p:nextCondLst>
                <p:cond evt="onClick" delay="0">
                  <p:tgtEl>
                    <p:spTgt spid="13"/>
                  </p:tgtEl>
                </p:cond>
              </p:nextCondLst>
            </p:seq>
            <p:video>
              <p:cMediaNode vol="80000">
                <p:cTn id="30" fill="hold" display="0">
                  <p:stCondLst>
                    <p:cond delay="indefinite"/>
                  </p:stCondLst>
                </p:cTn>
                <p:tgtEl>
                  <p:spTgt spid="11"/>
                </p:tgtEl>
              </p:cMediaNode>
            </p:video>
            <p:video>
              <p:cMediaNode vol="80000">
                <p:cTn id="31" fill="hold" display="0">
                  <p:stCondLst>
                    <p:cond delay="indefinite"/>
                  </p:stCondLst>
                </p:cTn>
                <p:tgtEl>
                  <p:spTgt spid="12"/>
                </p:tgtEl>
              </p:cMediaNode>
            </p:video>
            <p:video>
              <p:cMediaNode vol="80000">
                <p:cTn id="32" fill="hold" display="0">
                  <p:stCondLst>
                    <p:cond delay="indefinite"/>
                  </p:stCondLst>
                </p:cTn>
                <p:tgtEl>
                  <p:spTgt spid="13"/>
                </p:tgtEl>
              </p:cMediaNode>
            </p:vide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10896"/>
            <a:ext cx="6510528" cy="685800"/>
          </a:xfrm>
        </p:spPr>
        <p:txBody>
          <a:bodyPr/>
          <a:lstStyle/>
          <a:p>
            <a:r>
              <a:rPr lang="en-US" dirty="0"/>
              <a:t>Alterra deployment</a:t>
            </a:r>
          </a:p>
        </p:txBody>
      </p:sp>
      <p:sp>
        <p:nvSpPr>
          <p:cNvPr id="30" name="Content Placeholder 2">
            <a:extLst>
              <a:ext uri="{FF2B5EF4-FFF2-40B4-BE49-F238E27FC236}">
                <a16:creationId xmlns:a16="http://schemas.microsoft.com/office/drawing/2014/main" id="{C7A8EE3B-E6DB-CA43-9849-C41D7CB9ECDC}"/>
              </a:ext>
            </a:extLst>
          </p:cNvPr>
          <p:cNvSpPr>
            <a:spLocks noGrp="1"/>
          </p:cNvSpPr>
          <p:nvPr>
            <p:ph idx="1"/>
          </p:nvPr>
        </p:nvSpPr>
        <p:spPr>
          <a:xfrm>
            <a:off x="549275" y="1283309"/>
            <a:ext cx="3993849" cy="1653586"/>
          </a:xfrm>
        </p:spPr>
        <p:txBody>
          <a:bodyPr>
            <a:normAutofit/>
          </a:bodyPr>
          <a:lstStyle/>
          <a:p>
            <a:r>
              <a:rPr lang="en-US" sz="1200" dirty="0"/>
              <a:t>Once the outflow of the device is in the desired position continue rotating the deployment wheel towards the open Alterra     (counterclockwise) until ~65% of the Alterra is deployed</a:t>
            </a:r>
          </a:p>
          <a:p>
            <a:r>
              <a:rPr lang="en-US" sz="1200" dirty="0"/>
              <a:t>At ~65% deployment, the delivery system marker band will be at crest of the crimped proximal/inflow sealing portion of the Alterra prestent</a:t>
            </a:r>
          </a:p>
          <a:p>
            <a:endParaRPr lang="en-US" sz="1200" dirty="0"/>
          </a:p>
        </p:txBody>
      </p:sp>
      <p:sp>
        <p:nvSpPr>
          <p:cNvPr id="7" name="Footer Placeholder 6">
            <a:extLst>
              <a:ext uri="{FF2B5EF4-FFF2-40B4-BE49-F238E27FC236}">
                <a16:creationId xmlns:a16="http://schemas.microsoft.com/office/drawing/2014/main" id="{232E8515-E6B0-3745-ACB2-963A412C3838}"/>
              </a:ext>
            </a:extLst>
          </p:cNvPr>
          <p:cNvSpPr>
            <a:spLocks noGrp="1"/>
          </p:cNvSpPr>
          <p:nvPr>
            <p:ph type="ftr" sz="quarter" idx="11"/>
          </p:nvPr>
        </p:nvSpPr>
        <p:spPr>
          <a:xfrm>
            <a:off x="3950208" y="4965192"/>
            <a:ext cx="3108960" cy="182880"/>
          </a:xfrm>
        </p:spPr>
        <p:txBody>
          <a:bodyPr/>
          <a:lstStyle/>
          <a:p>
            <a:r>
              <a:rPr lang="en-US"/>
              <a:t>DOC-0555472 Rev B</a:t>
            </a:r>
            <a:endParaRPr lang="en-US" dirty="0"/>
          </a:p>
        </p:txBody>
      </p:sp>
      <p:pic>
        <p:nvPicPr>
          <p:cNvPr id="32" name="Picture 2">
            <a:extLst>
              <a:ext uri="{FF2B5EF4-FFF2-40B4-BE49-F238E27FC236}">
                <a16:creationId xmlns:a16="http://schemas.microsoft.com/office/drawing/2014/main" id="{2015C8E5-3537-D84A-9B6C-49A8057B3F0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55041"/>
          <a:stretch/>
        </p:blipFill>
        <p:spPr bwMode="auto">
          <a:xfrm rot="16200000">
            <a:off x="1550452" y="1703342"/>
            <a:ext cx="187620" cy="112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Text&#10;&#10;Description automatically generated with low confidence">
            <a:extLst>
              <a:ext uri="{FF2B5EF4-FFF2-40B4-BE49-F238E27FC236}">
                <a16:creationId xmlns:a16="http://schemas.microsoft.com/office/drawing/2014/main" id="{058D1C87-B047-759A-DBCC-32A0DDE86A3E}"/>
              </a:ext>
            </a:extLst>
          </p:cNvPr>
          <p:cNvPicPr>
            <a:picLocks noChangeAspect="1"/>
          </p:cNvPicPr>
          <p:nvPr/>
        </p:nvPicPr>
        <p:blipFill rotWithShape="1">
          <a:blip r:embed="rId5">
            <a:clrChange>
              <a:clrFrom>
                <a:srgbClr val="FFFFFF"/>
              </a:clrFrom>
              <a:clrTo>
                <a:srgbClr val="FFFFFF">
                  <a:alpha val="0"/>
                </a:srgbClr>
              </a:clrTo>
            </a:clrChange>
          </a:blip>
          <a:srcRect l="22627" t="30061" r="22477" b="31450"/>
          <a:stretch/>
        </p:blipFill>
        <p:spPr>
          <a:xfrm>
            <a:off x="90624" y="2780644"/>
            <a:ext cx="2648906" cy="1044662"/>
          </a:xfrm>
          <a:prstGeom prst="rect">
            <a:avLst/>
          </a:prstGeom>
          <a:noFill/>
          <a:effectLst>
            <a:outerShdw blurRad="190500" dir="5400000" algn="t" rotWithShape="0">
              <a:prstClr val="black">
                <a:alpha val="40000"/>
              </a:prstClr>
            </a:outerShdw>
          </a:effectLst>
        </p:spPr>
      </p:pic>
      <p:grpSp>
        <p:nvGrpSpPr>
          <p:cNvPr id="48" name="Group 47">
            <a:extLst>
              <a:ext uri="{FF2B5EF4-FFF2-40B4-BE49-F238E27FC236}">
                <a16:creationId xmlns:a16="http://schemas.microsoft.com/office/drawing/2014/main" id="{B55E4647-F755-A644-A11F-6E41B400D379}"/>
              </a:ext>
            </a:extLst>
          </p:cNvPr>
          <p:cNvGrpSpPr/>
          <p:nvPr/>
        </p:nvGrpSpPr>
        <p:grpSpPr>
          <a:xfrm>
            <a:off x="1567868" y="2793706"/>
            <a:ext cx="3650689" cy="902175"/>
            <a:chOff x="1781894" y="2315042"/>
            <a:chExt cx="4029914" cy="995891"/>
          </a:xfrm>
        </p:grpSpPr>
        <p:pic>
          <p:nvPicPr>
            <p:cNvPr id="55" name="Picture 54" descr="A picture containing weapon, knife, light, flying&#10;&#10;Description automatically generated">
              <a:extLst>
                <a:ext uri="{FF2B5EF4-FFF2-40B4-BE49-F238E27FC236}">
                  <a16:creationId xmlns:a16="http://schemas.microsoft.com/office/drawing/2014/main" id="{44653E2C-93DB-3B42-9D71-3838AE603BFE}"/>
                </a:ext>
              </a:extLst>
            </p:cNvPr>
            <p:cNvPicPr>
              <a:picLocks noChangeAspect="1"/>
            </p:cNvPicPr>
            <p:nvPr/>
          </p:nvPicPr>
          <p:blipFill rotWithShape="1">
            <a:blip r:embed="rId6"/>
            <a:srcRect l="58038" t="41485" r="10004" b="41131"/>
            <a:stretch/>
          </p:blipFill>
          <p:spPr>
            <a:xfrm>
              <a:off x="3154074" y="2497685"/>
              <a:ext cx="2657734" cy="813248"/>
            </a:xfrm>
            <a:prstGeom prst="rect">
              <a:avLst/>
            </a:prstGeom>
            <a:noFill/>
            <a:effectLst>
              <a:outerShdw blurRad="190500" dir="5400000" algn="t" rotWithShape="0">
                <a:prstClr val="black">
                  <a:alpha val="40000"/>
                </a:prstClr>
              </a:outerShdw>
            </a:effectLst>
          </p:spPr>
        </p:pic>
        <p:grpSp>
          <p:nvGrpSpPr>
            <p:cNvPr id="51" name="Group 50">
              <a:extLst>
                <a:ext uri="{FF2B5EF4-FFF2-40B4-BE49-F238E27FC236}">
                  <a16:creationId xmlns:a16="http://schemas.microsoft.com/office/drawing/2014/main" id="{9334E46F-3210-AD48-A0BA-6E37C7162AAF}"/>
                </a:ext>
              </a:extLst>
            </p:cNvPr>
            <p:cNvGrpSpPr/>
            <p:nvPr/>
          </p:nvGrpSpPr>
          <p:grpSpPr>
            <a:xfrm>
              <a:off x="1781894" y="2315042"/>
              <a:ext cx="540319" cy="400493"/>
              <a:chOff x="1552830" y="2364204"/>
              <a:chExt cx="540319" cy="400493"/>
            </a:xfrm>
          </p:grpSpPr>
          <p:sp>
            <p:nvSpPr>
              <p:cNvPr id="52" name="TextBox 51">
                <a:extLst>
                  <a:ext uri="{FF2B5EF4-FFF2-40B4-BE49-F238E27FC236}">
                    <a16:creationId xmlns:a16="http://schemas.microsoft.com/office/drawing/2014/main" id="{ADE2E021-F486-E947-B40A-7F587B3D0A0D}"/>
                  </a:ext>
                </a:extLst>
              </p:cNvPr>
              <p:cNvSpPr txBox="1"/>
              <p:nvPr/>
            </p:nvSpPr>
            <p:spPr>
              <a:xfrm>
                <a:off x="1552830" y="2364204"/>
                <a:ext cx="540319" cy="254810"/>
              </a:xfrm>
              <a:prstGeom prst="rect">
                <a:avLst/>
              </a:prstGeom>
              <a:noFill/>
            </p:spPr>
            <p:txBody>
              <a:bodyPr wrap="square" rtlCol="0">
                <a:spAutoFit/>
              </a:bodyPr>
              <a:lstStyle/>
              <a:p>
                <a:pPr algn="ctr"/>
                <a:r>
                  <a:rPr lang="en-US" sz="900" dirty="0">
                    <a:solidFill>
                      <a:schemeClr val="accent6"/>
                    </a:solidFill>
                  </a:rPr>
                  <a:t>~65%</a:t>
                </a:r>
              </a:p>
            </p:txBody>
          </p:sp>
          <p:cxnSp>
            <p:nvCxnSpPr>
              <p:cNvPr id="53" name="Straight Arrow Connector 52">
                <a:extLst>
                  <a:ext uri="{FF2B5EF4-FFF2-40B4-BE49-F238E27FC236}">
                    <a16:creationId xmlns:a16="http://schemas.microsoft.com/office/drawing/2014/main" id="{2A9691D7-1725-614C-88F8-A61B79CB28BA}"/>
                  </a:ext>
                </a:extLst>
              </p:cNvPr>
              <p:cNvCxnSpPr>
                <a:cxnSpLocks/>
              </p:cNvCxnSpPr>
              <p:nvPr/>
            </p:nvCxnSpPr>
            <p:spPr>
              <a:xfrm>
                <a:off x="1811100" y="2620371"/>
                <a:ext cx="0" cy="144326"/>
              </a:xfrm>
              <a:prstGeom prst="straightConnector1">
                <a:avLst/>
              </a:prstGeom>
              <a:ln w="15875">
                <a:headEnd w="sm" len="sm"/>
                <a:tailEnd type="oval"/>
              </a:ln>
            </p:spPr>
            <p:style>
              <a:lnRef idx="1">
                <a:schemeClr val="accent1"/>
              </a:lnRef>
              <a:fillRef idx="0">
                <a:schemeClr val="accent1"/>
              </a:fillRef>
              <a:effectRef idx="0">
                <a:schemeClr val="accent1"/>
              </a:effectRef>
              <a:fontRef idx="minor">
                <a:schemeClr val="tx1"/>
              </a:fontRef>
            </p:style>
          </p:cxnSp>
        </p:grpSp>
      </p:grpSp>
      <p:pic>
        <p:nvPicPr>
          <p:cNvPr id="20" name="Picture 19">
            <a:extLst>
              <a:ext uri="{FF2B5EF4-FFF2-40B4-BE49-F238E27FC236}">
                <a16:creationId xmlns:a16="http://schemas.microsoft.com/office/drawing/2014/main" id="{FAC92FC9-AD31-A84E-8706-DFD46EE57857}"/>
              </a:ext>
            </a:extLst>
          </p:cNvPr>
          <p:cNvPicPr>
            <a:picLocks noChangeAspect="1"/>
          </p:cNvPicPr>
          <p:nvPr/>
        </p:nvPicPr>
        <p:blipFill>
          <a:blip r:embed="rId7"/>
          <a:stretch>
            <a:fillRect/>
          </a:stretch>
        </p:blipFill>
        <p:spPr>
          <a:xfrm>
            <a:off x="5332258" y="1317046"/>
            <a:ext cx="3052307" cy="3353574"/>
          </a:xfrm>
          <a:prstGeom prst="rect">
            <a:avLst/>
          </a:prstGeom>
          <a:ln w="38100">
            <a:solidFill>
              <a:schemeClr val="bg1"/>
            </a:solidFill>
            <a:miter lim="800000"/>
          </a:ln>
          <a:effectLst>
            <a:outerShdw blurRad="254000" algn="ctr" rotWithShape="0">
              <a:prstClr val="black">
                <a:alpha val="20000"/>
              </a:prstClr>
            </a:outerShdw>
          </a:effectLst>
        </p:spPr>
      </p:pic>
      <p:sp>
        <p:nvSpPr>
          <p:cNvPr id="19" name="Slide Number Placeholder 18">
            <a:extLst>
              <a:ext uri="{FF2B5EF4-FFF2-40B4-BE49-F238E27FC236}">
                <a16:creationId xmlns:a16="http://schemas.microsoft.com/office/drawing/2014/main" id="{BB5DFE3F-75BB-5CD4-EE33-4CB3AC1A2BC0}"/>
              </a:ext>
            </a:extLst>
          </p:cNvPr>
          <p:cNvSpPr>
            <a:spLocks noGrp="1"/>
          </p:cNvSpPr>
          <p:nvPr>
            <p:ph type="sldNum" sz="quarter" idx="12"/>
          </p:nvPr>
        </p:nvSpPr>
        <p:spPr/>
        <p:txBody>
          <a:bodyPr/>
          <a:lstStyle/>
          <a:p>
            <a:fld id="{CDBA9528-BCFE-1E43-A37D-912FF3C527A6}" type="slidenum">
              <a:rPr lang="en-US" smtClean="0"/>
              <a:pPr/>
              <a:t>61</a:t>
            </a:fld>
            <a:endParaRPr lang="en-US" dirty="0"/>
          </a:p>
        </p:txBody>
      </p:sp>
      <p:grpSp>
        <p:nvGrpSpPr>
          <p:cNvPr id="6" name="Group 5">
            <a:extLst>
              <a:ext uri="{FF2B5EF4-FFF2-40B4-BE49-F238E27FC236}">
                <a16:creationId xmlns:a16="http://schemas.microsoft.com/office/drawing/2014/main" id="{1E588298-3852-8777-7AB1-D86837515B0B}"/>
              </a:ext>
            </a:extLst>
          </p:cNvPr>
          <p:cNvGrpSpPr/>
          <p:nvPr/>
        </p:nvGrpSpPr>
        <p:grpSpPr>
          <a:xfrm>
            <a:off x="549275" y="3828772"/>
            <a:ext cx="3262467" cy="619986"/>
            <a:chOff x="3870372" y="2050239"/>
            <a:chExt cx="3262467" cy="619986"/>
          </a:xfrm>
        </p:grpSpPr>
        <p:grpSp>
          <p:nvGrpSpPr>
            <p:cNvPr id="8" name="Group 7">
              <a:extLst>
                <a:ext uri="{FF2B5EF4-FFF2-40B4-BE49-F238E27FC236}">
                  <a16:creationId xmlns:a16="http://schemas.microsoft.com/office/drawing/2014/main" id="{F1DEBAE7-8C82-FDC8-AE1C-C6EB99FBB3C8}"/>
                </a:ext>
              </a:extLst>
            </p:cNvPr>
            <p:cNvGrpSpPr/>
            <p:nvPr/>
          </p:nvGrpSpPr>
          <p:grpSpPr>
            <a:xfrm>
              <a:off x="3870372" y="2050239"/>
              <a:ext cx="510581" cy="554945"/>
              <a:chOff x="4177122" y="1239444"/>
              <a:chExt cx="510581" cy="554945"/>
            </a:xfrm>
          </p:grpSpPr>
          <p:sp>
            <p:nvSpPr>
              <p:cNvPr id="10" name="Round Same Side Corner Rectangle 61">
                <a:extLst>
                  <a:ext uri="{FF2B5EF4-FFF2-40B4-BE49-F238E27FC236}">
                    <a16:creationId xmlns:a16="http://schemas.microsoft.com/office/drawing/2014/main" id="{C66F495E-06BE-80CE-6AD4-236B58F447CE}"/>
                  </a:ext>
                </a:extLst>
              </p:cNvPr>
              <p:cNvSpPr/>
              <p:nvPr/>
            </p:nvSpPr>
            <p:spPr>
              <a:xfrm rot="16200000">
                <a:off x="4154940" y="1261626"/>
                <a:ext cx="554945" cy="510581"/>
              </a:xfrm>
              <a:prstGeom prst="round2SameRect">
                <a:avLst>
                  <a:gd name="adj1" fmla="val 16667"/>
                  <a:gd name="adj2" fmla="val 0"/>
                </a:avLst>
              </a:prstGeom>
              <a:solidFill>
                <a:srgbClr val="FFC000"/>
              </a:solidFill>
              <a:ln w="44450">
                <a:noFill/>
              </a:ln>
              <a:effectLst>
                <a:outerShdw blurRad="1016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500" b="1" dirty="0"/>
              </a:p>
            </p:txBody>
          </p:sp>
          <p:sp>
            <p:nvSpPr>
              <p:cNvPr id="11" name="TextBox 10">
                <a:extLst>
                  <a:ext uri="{FF2B5EF4-FFF2-40B4-BE49-F238E27FC236}">
                    <a16:creationId xmlns:a16="http://schemas.microsoft.com/office/drawing/2014/main" id="{6E1DA10C-83A5-AC0B-5E4F-87050E25B08F}"/>
                  </a:ext>
                </a:extLst>
              </p:cNvPr>
              <p:cNvSpPr txBox="1"/>
              <p:nvPr/>
            </p:nvSpPr>
            <p:spPr>
              <a:xfrm>
                <a:off x="4214075" y="1558189"/>
                <a:ext cx="436675" cy="184666"/>
              </a:xfrm>
              <a:prstGeom prst="rect">
                <a:avLst/>
              </a:prstGeom>
              <a:noFill/>
              <a:ln>
                <a:noFill/>
              </a:ln>
            </p:spPr>
            <p:txBody>
              <a:bodyPr wrap="none" lIns="0" tIns="0" rIns="0" bIns="0" rtlCol="0" anchor="ctr">
                <a:noAutofit/>
              </a:bodyPr>
              <a:lstStyle/>
              <a:p>
                <a:pPr algn="ctr"/>
                <a:r>
                  <a:rPr lang="en-US" sz="600" b="1" dirty="0">
                    <a:solidFill>
                      <a:srgbClr val="C8102E"/>
                    </a:solidFill>
                  </a:rPr>
                  <a:t>CAUTION</a:t>
                </a:r>
              </a:p>
            </p:txBody>
          </p:sp>
          <p:pic>
            <p:nvPicPr>
              <p:cNvPr id="21" name="Graphic 20">
                <a:extLst>
                  <a:ext uri="{FF2B5EF4-FFF2-40B4-BE49-F238E27FC236}">
                    <a16:creationId xmlns:a16="http://schemas.microsoft.com/office/drawing/2014/main" id="{2A0D49A7-E351-6721-5BF0-B55F4537A777}"/>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317758" y="1347046"/>
                <a:ext cx="229309" cy="201345"/>
              </a:xfrm>
              <a:prstGeom prst="rect">
                <a:avLst/>
              </a:prstGeom>
            </p:spPr>
          </p:pic>
        </p:grpSp>
        <p:sp>
          <p:nvSpPr>
            <p:cNvPr id="9" name="Rectangle 8">
              <a:extLst>
                <a:ext uri="{FF2B5EF4-FFF2-40B4-BE49-F238E27FC236}">
                  <a16:creationId xmlns:a16="http://schemas.microsoft.com/office/drawing/2014/main" id="{CB108AA2-E8E9-ABC5-30DE-0B4B6F537F80}"/>
                </a:ext>
              </a:extLst>
            </p:cNvPr>
            <p:cNvSpPr/>
            <p:nvPr/>
          </p:nvSpPr>
          <p:spPr>
            <a:xfrm>
              <a:off x="4374646" y="2050241"/>
              <a:ext cx="2758193" cy="619984"/>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45720" rIns="91440" bIns="45720" rtlCol="0" anchor="ctr" anchorCtr="0">
              <a:noAutofit/>
            </a:bodyPr>
            <a:lstStyle/>
            <a:p>
              <a:pPr marL="0" lvl="2"/>
              <a:r>
                <a:rPr lang="en-US" sz="800" dirty="0">
                  <a:solidFill>
                    <a:schemeClr val="accent6"/>
                  </a:solidFill>
                  <a:ea typeface="ＭＳ Ｐゴシック" pitchFamily="34" charset="-128"/>
                </a:rPr>
                <a:t>Use of excessive contrast media may lead to renal failure. Measure the patient’s creatinine level prior to the procedure. Contrast media usage should be monitored.</a:t>
              </a:r>
            </a:p>
          </p:txBody>
        </p:sp>
      </p:grpSp>
    </p:spTree>
    <p:custDataLst>
      <p:tags r:id="rId1"/>
    </p:custDataLst>
    <p:extLst>
      <p:ext uri="{BB962C8B-B14F-4D97-AF65-F5344CB8AC3E}">
        <p14:creationId xmlns:p14="http://schemas.microsoft.com/office/powerpoint/2010/main" val="2298543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C99C96A-9DFF-59FF-84EB-FE86925630A2}"/>
              </a:ext>
            </a:extLst>
          </p:cNvPr>
          <p:cNvGrpSpPr/>
          <p:nvPr/>
        </p:nvGrpSpPr>
        <p:grpSpPr>
          <a:xfrm>
            <a:off x="3785632" y="2436270"/>
            <a:ext cx="2665868" cy="1194881"/>
            <a:chOff x="6461724" y="504880"/>
            <a:chExt cx="2665868" cy="1194881"/>
          </a:xfrm>
        </p:grpSpPr>
        <p:pic>
          <p:nvPicPr>
            <p:cNvPr id="8" name="Picture 7" descr="Text&#10;&#10;Description automatically generated with low confidence">
              <a:extLst>
                <a:ext uri="{FF2B5EF4-FFF2-40B4-BE49-F238E27FC236}">
                  <a16:creationId xmlns:a16="http://schemas.microsoft.com/office/drawing/2014/main" id="{BDF1CAFB-7371-3177-E230-AFCB02DA0A1A}"/>
                </a:ext>
              </a:extLst>
            </p:cNvPr>
            <p:cNvPicPr>
              <a:picLocks noChangeAspect="1"/>
            </p:cNvPicPr>
            <p:nvPr/>
          </p:nvPicPr>
          <p:blipFill rotWithShape="1">
            <a:blip r:embed="rId8">
              <a:clrChange>
                <a:clrFrom>
                  <a:srgbClr val="FFFFFF"/>
                </a:clrFrom>
                <a:clrTo>
                  <a:srgbClr val="FFFFFF">
                    <a:alpha val="0"/>
                  </a:srgbClr>
                </a:clrTo>
              </a:clrChange>
            </a:blip>
            <a:srcRect l="31478" t="32438" r="24013" b="32096"/>
            <a:stretch/>
          </p:blipFill>
          <p:spPr>
            <a:xfrm>
              <a:off x="6461724" y="504880"/>
              <a:ext cx="2665868" cy="1194881"/>
            </a:xfrm>
            <a:prstGeom prst="rect">
              <a:avLst/>
            </a:prstGeom>
            <a:noFill/>
            <a:effectLst>
              <a:outerShdw blurRad="190500" dir="5400000" algn="t" rotWithShape="0">
                <a:prstClr val="black">
                  <a:alpha val="40000"/>
                </a:prstClr>
              </a:outerShdw>
            </a:effectLst>
          </p:spPr>
        </p:pic>
        <p:grpSp>
          <p:nvGrpSpPr>
            <p:cNvPr id="47" name="Group 46">
              <a:extLst>
                <a:ext uri="{FF2B5EF4-FFF2-40B4-BE49-F238E27FC236}">
                  <a16:creationId xmlns:a16="http://schemas.microsoft.com/office/drawing/2014/main" id="{12C2DCF4-62E0-694A-BD7F-0FD1E52E9A3E}"/>
                </a:ext>
              </a:extLst>
            </p:cNvPr>
            <p:cNvGrpSpPr/>
            <p:nvPr/>
          </p:nvGrpSpPr>
          <p:grpSpPr>
            <a:xfrm>
              <a:off x="7632154" y="1095019"/>
              <a:ext cx="482824" cy="440314"/>
              <a:chOff x="1270677" y="3394245"/>
              <a:chExt cx="389997" cy="440625"/>
            </a:xfrm>
          </p:grpSpPr>
          <p:sp>
            <p:nvSpPr>
              <p:cNvPr id="49" name="TextBox 48">
                <a:extLst>
                  <a:ext uri="{FF2B5EF4-FFF2-40B4-BE49-F238E27FC236}">
                    <a16:creationId xmlns:a16="http://schemas.microsoft.com/office/drawing/2014/main" id="{3F39FC32-632E-4040-9FD9-C86CE080F642}"/>
                  </a:ext>
                </a:extLst>
              </p:cNvPr>
              <p:cNvSpPr txBox="1"/>
              <p:nvPr/>
            </p:nvSpPr>
            <p:spPr>
              <a:xfrm>
                <a:off x="1270677" y="3603875"/>
                <a:ext cx="389997" cy="230995"/>
              </a:xfrm>
              <a:prstGeom prst="rect">
                <a:avLst/>
              </a:prstGeom>
              <a:noFill/>
            </p:spPr>
            <p:txBody>
              <a:bodyPr wrap="none" rtlCol="0">
                <a:spAutoFit/>
              </a:bodyPr>
              <a:lstStyle/>
              <a:p>
                <a:pPr algn="ctr"/>
                <a:r>
                  <a:rPr lang="en-US" sz="900" dirty="0"/>
                  <a:t>~65%</a:t>
                </a:r>
              </a:p>
            </p:txBody>
          </p:sp>
          <p:cxnSp>
            <p:nvCxnSpPr>
              <p:cNvPr id="50" name="Straight Arrow Connector 49">
                <a:extLst>
                  <a:ext uri="{FF2B5EF4-FFF2-40B4-BE49-F238E27FC236}">
                    <a16:creationId xmlns:a16="http://schemas.microsoft.com/office/drawing/2014/main" id="{75AD08EC-6D9E-E543-9495-F8F99B8BF822}"/>
                  </a:ext>
                </a:extLst>
              </p:cNvPr>
              <p:cNvCxnSpPr>
                <a:cxnSpLocks/>
              </p:cNvCxnSpPr>
              <p:nvPr/>
            </p:nvCxnSpPr>
            <p:spPr>
              <a:xfrm flipV="1">
                <a:off x="1465676" y="3394245"/>
                <a:ext cx="0" cy="228761"/>
              </a:xfrm>
              <a:prstGeom prst="straightConnector1">
                <a:avLst/>
              </a:prstGeom>
              <a:ln w="15875">
                <a:headEnd w="sm" len="sm"/>
                <a:tailEnd type="oval"/>
              </a:ln>
            </p:spPr>
            <p:style>
              <a:lnRef idx="1">
                <a:schemeClr val="accent1"/>
              </a:lnRef>
              <a:fillRef idx="0">
                <a:schemeClr val="accent1"/>
              </a:fillRef>
              <a:effectRef idx="0">
                <a:schemeClr val="accent1"/>
              </a:effectRef>
              <a:fontRef idx="minor">
                <a:schemeClr val="tx1"/>
              </a:fontRef>
            </p:style>
          </p:cxnSp>
        </p:grpSp>
      </p:grpSp>
      <p:sp>
        <p:nvSpPr>
          <p:cNvPr id="2" name="Title 1"/>
          <p:cNvSpPr>
            <a:spLocks noGrp="1"/>
          </p:cNvSpPr>
          <p:nvPr>
            <p:ph type="title"/>
          </p:nvPr>
        </p:nvSpPr>
        <p:spPr>
          <a:xfrm>
            <a:off x="548640" y="310896"/>
            <a:ext cx="6510528" cy="685800"/>
          </a:xfrm>
        </p:spPr>
        <p:txBody>
          <a:bodyPr/>
          <a:lstStyle/>
          <a:p>
            <a:r>
              <a:rPr lang="en-US" dirty="0"/>
              <a:t>Alterra recapture</a:t>
            </a:r>
          </a:p>
        </p:txBody>
      </p:sp>
      <p:sp>
        <p:nvSpPr>
          <p:cNvPr id="69" name="Content Placeholder 2">
            <a:extLst>
              <a:ext uri="{FF2B5EF4-FFF2-40B4-BE49-F238E27FC236}">
                <a16:creationId xmlns:a16="http://schemas.microsoft.com/office/drawing/2014/main" id="{1189FEEF-63B5-614E-B3D6-C499D4412588}"/>
              </a:ext>
            </a:extLst>
          </p:cNvPr>
          <p:cNvSpPr>
            <a:spLocks noGrp="1"/>
          </p:cNvSpPr>
          <p:nvPr>
            <p:ph idx="1"/>
          </p:nvPr>
        </p:nvSpPr>
        <p:spPr>
          <a:xfrm>
            <a:off x="549275" y="1391982"/>
            <a:ext cx="5344319" cy="1665195"/>
          </a:xfrm>
        </p:spPr>
        <p:txBody>
          <a:bodyPr>
            <a:normAutofit/>
          </a:bodyPr>
          <a:lstStyle/>
          <a:p>
            <a:r>
              <a:rPr lang="en-US" sz="1000" dirty="0"/>
              <a:t>The Alterra prestent and delivery system is designed with the ability to recapture and reposition the device one time if needed</a:t>
            </a:r>
          </a:p>
          <a:p>
            <a:r>
              <a:rPr lang="en-US" sz="1000" dirty="0"/>
              <a:t>Once the device is deployed to ~65% assess the device positioning within the landing zone  </a:t>
            </a:r>
          </a:p>
          <a:p>
            <a:r>
              <a:rPr lang="en-US" sz="1000" dirty="0"/>
              <a:t>If repositioning is needed follow these steps:</a:t>
            </a:r>
          </a:p>
          <a:p>
            <a:pPr lvl="1"/>
            <a:r>
              <a:rPr lang="en-US" sz="900" dirty="0"/>
              <a:t>Rotate the deployment wheel towards the closed Alterra    (clockwise) until the radiopaque marker </a:t>
            </a:r>
            <a:br>
              <a:rPr lang="en-US" sz="900" dirty="0"/>
            </a:br>
            <a:r>
              <a:rPr lang="en-US" sz="900" dirty="0"/>
              <a:t>band is covering the distal apices</a:t>
            </a:r>
          </a:p>
          <a:p>
            <a:pPr lvl="1"/>
            <a:r>
              <a:rPr lang="en-US" sz="900" dirty="0"/>
              <a:t>Reposition the delivery system to the intended landing zone</a:t>
            </a:r>
          </a:p>
          <a:p>
            <a:pPr lvl="1"/>
            <a:r>
              <a:rPr lang="en-US" sz="900" dirty="0"/>
              <a:t>Redeploy the Alterra prestent </a:t>
            </a:r>
            <a:endParaRPr lang="en-US" sz="1050" dirty="0"/>
          </a:p>
        </p:txBody>
      </p:sp>
      <p:sp>
        <p:nvSpPr>
          <p:cNvPr id="6" name="Footer Placeholder 5">
            <a:extLst>
              <a:ext uri="{FF2B5EF4-FFF2-40B4-BE49-F238E27FC236}">
                <a16:creationId xmlns:a16="http://schemas.microsoft.com/office/drawing/2014/main" id="{162C0B38-F5BB-2F49-8561-BC55E3C694A0}"/>
              </a:ext>
            </a:extLst>
          </p:cNvPr>
          <p:cNvSpPr>
            <a:spLocks noGrp="1"/>
          </p:cNvSpPr>
          <p:nvPr>
            <p:ph type="ftr" sz="quarter" idx="11"/>
          </p:nvPr>
        </p:nvSpPr>
        <p:spPr>
          <a:xfrm>
            <a:off x="3950208" y="4965192"/>
            <a:ext cx="3108960" cy="182880"/>
          </a:xfrm>
        </p:spPr>
        <p:txBody>
          <a:bodyPr/>
          <a:lstStyle/>
          <a:p>
            <a:r>
              <a:rPr lang="en-US"/>
              <a:t>DOC-0555472 Rev B</a:t>
            </a:r>
            <a:endParaRPr lang="en-US" dirty="0"/>
          </a:p>
        </p:txBody>
      </p:sp>
      <p:pic>
        <p:nvPicPr>
          <p:cNvPr id="52" name="Picture 51">
            <a:extLst>
              <a:ext uri="{FF2B5EF4-FFF2-40B4-BE49-F238E27FC236}">
                <a16:creationId xmlns:a16="http://schemas.microsoft.com/office/drawing/2014/main" id="{AAD90BB1-AFC0-B944-9FDE-5BED71F15EC3}"/>
              </a:ext>
            </a:extLst>
          </p:cNvPr>
          <p:cNvPicPr>
            <a:picLocks noChangeAspect="1"/>
          </p:cNvPicPr>
          <p:nvPr/>
        </p:nvPicPr>
        <p:blipFill rotWithShape="1">
          <a:blip r:embed="rId9">
            <a:clrChange>
              <a:clrFrom>
                <a:srgbClr val="FEFEFE"/>
              </a:clrFrom>
              <a:clrTo>
                <a:srgbClr val="FEFEFE">
                  <a:alpha val="0"/>
                </a:srgbClr>
              </a:clrTo>
            </a:clrChange>
          </a:blip>
          <a:srcRect t="55717"/>
          <a:stretch/>
        </p:blipFill>
        <p:spPr>
          <a:xfrm rot="10800000">
            <a:off x="3749357" y="2112057"/>
            <a:ext cx="94805" cy="156643"/>
          </a:xfrm>
          <a:prstGeom prst="rect">
            <a:avLst/>
          </a:prstGeom>
        </p:spPr>
      </p:pic>
      <p:pic>
        <p:nvPicPr>
          <p:cNvPr id="43" name="70 deployment angio lat">
            <a:hlinkClick r:id="" action="ppaction://media"/>
            <a:extLst>
              <a:ext uri="{FF2B5EF4-FFF2-40B4-BE49-F238E27FC236}">
                <a16:creationId xmlns:a16="http://schemas.microsoft.com/office/drawing/2014/main" id="{68221C4C-710E-8C41-A99C-517C0270F8E3}"/>
              </a:ext>
            </a:extLst>
          </p:cNvPr>
          <p:cNvPicPr>
            <a:picLocks noChangeAspect="1"/>
          </p:cNvPicPr>
          <p:nvPr>
            <a:videoFile r:link="rId3"/>
            <p:extLst>
              <p:ext uri="{DAA4B4D4-6D71-4841-9C94-3DE7FCFB9230}">
                <p14:media xmlns:p14="http://schemas.microsoft.com/office/powerpoint/2010/main" r:embed="rId2"/>
              </p:ext>
            </p:extLst>
          </p:nvPr>
        </p:nvPicPr>
        <p:blipFill rotWithShape="1">
          <a:blip r:embed="rId10"/>
          <a:srcRect l="10053" r="15127" b="41156"/>
          <a:stretch/>
        </p:blipFill>
        <p:spPr>
          <a:xfrm>
            <a:off x="6496001" y="2949673"/>
            <a:ext cx="1920240" cy="1510211"/>
          </a:xfrm>
          <a:prstGeom prst="rect">
            <a:avLst/>
          </a:prstGeom>
          <a:ln w="38100">
            <a:solidFill>
              <a:schemeClr val="bg1"/>
            </a:solidFill>
            <a:miter lim="800000"/>
          </a:ln>
          <a:effectLst>
            <a:outerShdw blurRad="254000" algn="ctr" rotWithShape="0">
              <a:prstClr val="black">
                <a:alpha val="20000"/>
              </a:prstClr>
            </a:outerShdw>
          </a:effectLst>
        </p:spPr>
      </p:pic>
      <p:pic>
        <p:nvPicPr>
          <p:cNvPr id="44" name="70 deployment angio">
            <a:hlinkClick r:id="" action="ppaction://media"/>
            <a:extLst>
              <a:ext uri="{FF2B5EF4-FFF2-40B4-BE49-F238E27FC236}">
                <a16:creationId xmlns:a16="http://schemas.microsoft.com/office/drawing/2014/main" id="{475FA6C4-7A5B-604C-BCF5-866616B69867}"/>
              </a:ext>
            </a:extLst>
          </p:cNvPr>
          <p:cNvPicPr>
            <a:picLocks noChangeAspect="1"/>
          </p:cNvPicPr>
          <p:nvPr>
            <a:videoFile r:link="rId5"/>
            <p:extLst>
              <p:ext uri="{DAA4B4D4-6D71-4841-9C94-3DE7FCFB9230}">
                <p14:media xmlns:p14="http://schemas.microsoft.com/office/powerpoint/2010/main" r:embed="rId4"/>
              </p:ext>
            </p:extLst>
          </p:nvPr>
        </p:nvPicPr>
        <p:blipFill rotWithShape="1">
          <a:blip r:embed="rId11"/>
          <a:srcRect l="13901" t="9499" r="4999" b="25748"/>
          <a:stretch/>
        </p:blipFill>
        <p:spPr>
          <a:xfrm>
            <a:off x="6496001" y="1361984"/>
            <a:ext cx="1920240" cy="1533200"/>
          </a:xfrm>
          <a:prstGeom prst="rect">
            <a:avLst/>
          </a:prstGeom>
          <a:ln w="38100">
            <a:solidFill>
              <a:schemeClr val="bg1"/>
            </a:solidFill>
            <a:miter lim="800000"/>
          </a:ln>
          <a:effectLst>
            <a:outerShdw blurRad="254000" algn="ctr" rotWithShape="0">
              <a:prstClr val="black">
                <a:alpha val="20000"/>
              </a:prstClr>
            </a:outerShdw>
          </a:effectLst>
        </p:spPr>
      </p:pic>
      <p:grpSp>
        <p:nvGrpSpPr>
          <p:cNvPr id="12" name="Group 11">
            <a:extLst>
              <a:ext uri="{FF2B5EF4-FFF2-40B4-BE49-F238E27FC236}">
                <a16:creationId xmlns:a16="http://schemas.microsoft.com/office/drawing/2014/main" id="{0C719765-07EF-9840-D852-680996C33DB1}"/>
              </a:ext>
            </a:extLst>
          </p:cNvPr>
          <p:cNvGrpSpPr/>
          <p:nvPr/>
        </p:nvGrpSpPr>
        <p:grpSpPr>
          <a:xfrm>
            <a:off x="6684071" y="4592285"/>
            <a:ext cx="1544100" cy="187050"/>
            <a:chOff x="4481096" y="3905167"/>
            <a:chExt cx="2406491" cy="443010"/>
          </a:xfrm>
        </p:grpSpPr>
        <p:sp>
          <p:nvSpPr>
            <p:cNvPr id="13" name="TextBox 12">
              <a:extLst>
                <a:ext uri="{FF2B5EF4-FFF2-40B4-BE49-F238E27FC236}">
                  <a16:creationId xmlns:a16="http://schemas.microsoft.com/office/drawing/2014/main" id="{BFC136FB-E6CA-93E8-6FCE-E7E2A7B07AEF}"/>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4" name="Freeform 8">
              <a:extLst>
                <a:ext uri="{FF2B5EF4-FFF2-40B4-BE49-F238E27FC236}">
                  <a16:creationId xmlns:a16="http://schemas.microsoft.com/office/drawing/2014/main" id="{B1A12FC3-BBF1-DCAF-DD8E-F7A1B7125AD9}"/>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sp>
        <p:nvSpPr>
          <p:cNvPr id="51" name="Slide Number Placeholder 50">
            <a:extLst>
              <a:ext uri="{FF2B5EF4-FFF2-40B4-BE49-F238E27FC236}">
                <a16:creationId xmlns:a16="http://schemas.microsoft.com/office/drawing/2014/main" id="{196CDA35-8442-7BC7-B5CA-90825870FF73}"/>
              </a:ext>
            </a:extLst>
          </p:cNvPr>
          <p:cNvSpPr>
            <a:spLocks noGrp="1"/>
          </p:cNvSpPr>
          <p:nvPr>
            <p:ph type="sldNum" sz="quarter" idx="12"/>
          </p:nvPr>
        </p:nvSpPr>
        <p:spPr/>
        <p:txBody>
          <a:bodyPr/>
          <a:lstStyle/>
          <a:p>
            <a:fld id="{CDBA9528-BCFE-1E43-A37D-912FF3C527A6}" type="slidenum">
              <a:rPr lang="en-US" smtClean="0"/>
              <a:pPr/>
              <a:t>62</a:t>
            </a:fld>
            <a:endParaRPr lang="en-US" dirty="0"/>
          </a:p>
        </p:txBody>
      </p:sp>
      <p:grpSp>
        <p:nvGrpSpPr>
          <p:cNvPr id="3" name="Group 2">
            <a:extLst>
              <a:ext uri="{FF2B5EF4-FFF2-40B4-BE49-F238E27FC236}">
                <a16:creationId xmlns:a16="http://schemas.microsoft.com/office/drawing/2014/main" id="{161C80D5-5B78-78E2-6CCC-C6FEB30BFE01}"/>
              </a:ext>
            </a:extLst>
          </p:cNvPr>
          <p:cNvGrpSpPr/>
          <p:nvPr/>
        </p:nvGrpSpPr>
        <p:grpSpPr>
          <a:xfrm>
            <a:off x="3026264" y="3762663"/>
            <a:ext cx="3067354" cy="959206"/>
            <a:chOff x="2858966" y="1282529"/>
            <a:chExt cx="3722329" cy="1164025"/>
          </a:xfrm>
        </p:grpSpPr>
        <p:grpSp>
          <p:nvGrpSpPr>
            <p:cNvPr id="4" name="Group 3">
              <a:extLst>
                <a:ext uri="{FF2B5EF4-FFF2-40B4-BE49-F238E27FC236}">
                  <a16:creationId xmlns:a16="http://schemas.microsoft.com/office/drawing/2014/main" id="{568472B8-E631-708C-923B-A65AFE070676}"/>
                </a:ext>
              </a:extLst>
            </p:cNvPr>
            <p:cNvGrpSpPr/>
            <p:nvPr/>
          </p:nvGrpSpPr>
          <p:grpSpPr>
            <a:xfrm>
              <a:off x="2858966" y="1282529"/>
              <a:ext cx="511695" cy="511210"/>
              <a:chOff x="6550298" y="1216452"/>
              <a:chExt cx="511695" cy="511210"/>
            </a:xfrm>
          </p:grpSpPr>
          <p:sp>
            <p:nvSpPr>
              <p:cNvPr id="7" name="Rounded Rectangle 6">
                <a:extLst>
                  <a:ext uri="{FF2B5EF4-FFF2-40B4-BE49-F238E27FC236}">
                    <a16:creationId xmlns:a16="http://schemas.microsoft.com/office/drawing/2014/main" id="{F7C667EE-EAA0-10BE-BB56-F81239F55B17}"/>
                  </a:ext>
                </a:extLst>
              </p:cNvPr>
              <p:cNvSpPr/>
              <p:nvPr/>
            </p:nvSpPr>
            <p:spPr>
              <a:xfrm>
                <a:off x="6550298" y="1216452"/>
                <a:ext cx="511695" cy="511210"/>
              </a:xfrm>
              <a:prstGeom prst="roundRect">
                <a:avLst/>
              </a:prstGeom>
              <a:solidFill>
                <a:schemeClr val="accent3"/>
              </a:solidFill>
              <a:ln w="44450">
                <a:noFill/>
              </a:ln>
              <a:effectLst>
                <a:outerShdw blurRad="190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350" b="1" dirty="0"/>
              </a:p>
            </p:txBody>
          </p:sp>
          <p:sp>
            <p:nvSpPr>
              <p:cNvPr id="9" name="TextBox 8">
                <a:extLst>
                  <a:ext uri="{FF2B5EF4-FFF2-40B4-BE49-F238E27FC236}">
                    <a16:creationId xmlns:a16="http://schemas.microsoft.com/office/drawing/2014/main" id="{63CEE331-63A9-8653-09CA-75129613039A}"/>
                  </a:ext>
                </a:extLst>
              </p:cNvPr>
              <p:cNvSpPr txBox="1"/>
              <p:nvPr/>
            </p:nvSpPr>
            <p:spPr>
              <a:xfrm>
                <a:off x="6562907" y="1549525"/>
                <a:ext cx="395413" cy="115894"/>
              </a:xfrm>
              <a:prstGeom prst="rect">
                <a:avLst/>
              </a:prstGeom>
              <a:noFill/>
            </p:spPr>
            <p:txBody>
              <a:bodyPr wrap="square" lIns="0" tIns="0" rIns="0" bIns="0" rtlCol="0" anchor="ctr">
                <a:noAutofit/>
              </a:bodyPr>
              <a:lstStyle/>
              <a:p>
                <a:pPr algn="ctr"/>
                <a:r>
                  <a:rPr lang="en-US" sz="500" b="1" dirty="0">
                    <a:solidFill>
                      <a:schemeClr val="bg1"/>
                    </a:solidFill>
                  </a:rPr>
                  <a:t>NOTE</a:t>
                </a:r>
              </a:p>
            </p:txBody>
          </p:sp>
          <p:pic>
            <p:nvPicPr>
              <p:cNvPr id="10" name="Graphic 9">
                <a:extLst>
                  <a:ext uri="{FF2B5EF4-FFF2-40B4-BE49-F238E27FC236}">
                    <a16:creationId xmlns:a16="http://schemas.microsoft.com/office/drawing/2014/main" id="{89EC7AA3-38C6-475B-F733-91E3D9CBBEF6}"/>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681642" y="1307034"/>
                <a:ext cx="157942" cy="199505"/>
              </a:xfrm>
              <a:prstGeom prst="rect">
                <a:avLst/>
              </a:prstGeom>
            </p:spPr>
          </p:pic>
        </p:grpSp>
        <p:sp>
          <p:nvSpPr>
            <p:cNvPr id="5" name="Rectangle 4">
              <a:extLst>
                <a:ext uri="{FF2B5EF4-FFF2-40B4-BE49-F238E27FC236}">
                  <a16:creationId xmlns:a16="http://schemas.microsoft.com/office/drawing/2014/main" id="{A982DB0D-86C5-2519-DB07-8A0C4C0F4FC2}"/>
                </a:ext>
              </a:extLst>
            </p:cNvPr>
            <p:cNvSpPr/>
            <p:nvPr/>
          </p:nvSpPr>
          <p:spPr>
            <a:xfrm>
              <a:off x="3261802" y="1282529"/>
              <a:ext cx="3319493" cy="1164025"/>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45720" rIns="91440" bIns="45720" rtlCol="0" anchor="ctr" anchorCtr="0">
              <a:noAutofit/>
            </a:bodyPr>
            <a:lstStyle/>
            <a:p>
              <a:pPr marL="119063" lvl="2" indent="-119063">
                <a:spcAft>
                  <a:spcPts val="300"/>
                </a:spcAft>
                <a:buClr>
                  <a:schemeClr val="accent1"/>
                </a:buClr>
                <a:buFont typeface="Wingdings" pitchFamily="2" charset="2"/>
                <a:buChar char="§"/>
              </a:pPr>
              <a:r>
                <a:rPr lang="en-US" sz="700" dirty="0">
                  <a:solidFill>
                    <a:schemeClr val="accent6"/>
                  </a:solidFill>
                  <a:ea typeface="ＭＳ Ｐゴシック" pitchFamily="34" charset="-128"/>
                </a:rPr>
                <a:t>Several rotations of the deployment wheel may be </a:t>
              </a:r>
              <a:r>
                <a:rPr lang="en-US" sz="700" dirty="0">
                  <a:solidFill>
                    <a:schemeClr val="accent6"/>
                  </a:solidFill>
                  <a:ea typeface="ＭＳ Ｐゴシック"/>
                </a:rPr>
                <a:t>necessary before the Alterra begins to be recaptured.  This is due to the need for the delivery system to overcome the forces to recapture the Alterra prestent</a:t>
              </a:r>
            </a:p>
            <a:p>
              <a:pPr marL="119063" lvl="2" indent="-119063">
                <a:spcAft>
                  <a:spcPts val="300"/>
                </a:spcAft>
                <a:buClr>
                  <a:schemeClr val="accent1"/>
                </a:buClr>
                <a:buFont typeface="Wingdings" pitchFamily="2" charset="2"/>
                <a:buChar char="§"/>
              </a:pPr>
              <a:r>
                <a:rPr lang="en-US" sz="700" dirty="0">
                  <a:solidFill>
                    <a:schemeClr val="accent6"/>
                  </a:solidFill>
                  <a:ea typeface="ＭＳ Ｐゴシック"/>
                </a:rPr>
                <a:t>The prestent can be recaptured and redeployed one (1) time.  If a second recapture of the partially deployed prestent is performed, remove </a:t>
              </a:r>
              <a:r>
                <a:rPr lang="en-US" sz="700" dirty="0">
                  <a:solidFill>
                    <a:schemeClr val="accent6"/>
                  </a:solidFill>
                  <a:ea typeface="ＭＳ Ｐゴシック" pitchFamily="34" charset="-128"/>
                </a:rPr>
                <a:t>and replace the device</a:t>
              </a:r>
            </a:p>
          </p:txBody>
        </p:sp>
      </p:grpSp>
      <p:grpSp>
        <p:nvGrpSpPr>
          <p:cNvPr id="33" name="Group 32">
            <a:extLst>
              <a:ext uri="{FF2B5EF4-FFF2-40B4-BE49-F238E27FC236}">
                <a16:creationId xmlns:a16="http://schemas.microsoft.com/office/drawing/2014/main" id="{7CD97C9B-5DD1-82DB-0C04-E5BE47357550}"/>
              </a:ext>
            </a:extLst>
          </p:cNvPr>
          <p:cNvGrpSpPr/>
          <p:nvPr/>
        </p:nvGrpSpPr>
        <p:grpSpPr>
          <a:xfrm>
            <a:off x="473846" y="3209569"/>
            <a:ext cx="2398101" cy="1512300"/>
            <a:chOff x="3870372" y="2050239"/>
            <a:chExt cx="2910169" cy="1835222"/>
          </a:xfrm>
        </p:grpSpPr>
        <p:grpSp>
          <p:nvGrpSpPr>
            <p:cNvPr id="34" name="Group 33">
              <a:extLst>
                <a:ext uri="{FF2B5EF4-FFF2-40B4-BE49-F238E27FC236}">
                  <a16:creationId xmlns:a16="http://schemas.microsoft.com/office/drawing/2014/main" id="{14DECC9A-62EA-9B8E-71A8-CEFA77396F6C}"/>
                </a:ext>
              </a:extLst>
            </p:cNvPr>
            <p:cNvGrpSpPr/>
            <p:nvPr/>
          </p:nvGrpSpPr>
          <p:grpSpPr>
            <a:xfrm>
              <a:off x="3870372" y="2050239"/>
              <a:ext cx="510581" cy="554945"/>
              <a:chOff x="4177122" y="1239444"/>
              <a:chExt cx="510581" cy="554945"/>
            </a:xfrm>
          </p:grpSpPr>
          <p:sp>
            <p:nvSpPr>
              <p:cNvPr id="36" name="Round Same Side Corner Rectangle 61">
                <a:extLst>
                  <a:ext uri="{FF2B5EF4-FFF2-40B4-BE49-F238E27FC236}">
                    <a16:creationId xmlns:a16="http://schemas.microsoft.com/office/drawing/2014/main" id="{7772DE61-277A-33A2-727C-0E317498A7F9}"/>
                  </a:ext>
                </a:extLst>
              </p:cNvPr>
              <p:cNvSpPr/>
              <p:nvPr/>
            </p:nvSpPr>
            <p:spPr>
              <a:xfrm rot="16200000">
                <a:off x="4154940" y="1261626"/>
                <a:ext cx="554945" cy="510581"/>
              </a:xfrm>
              <a:prstGeom prst="round2SameRect">
                <a:avLst>
                  <a:gd name="adj1" fmla="val 16667"/>
                  <a:gd name="adj2" fmla="val 0"/>
                </a:avLst>
              </a:prstGeom>
              <a:solidFill>
                <a:srgbClr val="FFC000"/>
              </a:solidFill>
              <a:ln w="44450">
                <a:noFill/>
              </a:ln>
              <a:effectLst>
                <a:outerShdw blurRad="1016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500" b="1" dirty="0"/>
              </a:p>
            </p:txBody>
          </p:sp>
          <p:sp>
            <p:nvSpPr>
              <p:cNvPr id="37" name="TextBox 36">
                <a:extLst>
                  <a:ext uri="{FF2B5EF4-FFF2-40B4-BE49-F238E27FC236}">
                    <a16:creationId xmlns:a16="http://schemas.microsoft.com/office/drawing/2014/main" id="{C2A53653-E6A0-2B36-092C-AC1C72E247BF}"/>
                  </a:ext>
                </a:extLst>
              </p:cNvPr>
              <p:cNvSpPr txBox="1"/>
              <p:nvPr/>
            </p:nvSpPr>
            <p:spPr>
              <a:xfrm>
                <a:off x="4214075" y="1558189"/>
                <a:ext cx="436675" cy="184666"/>
              </a:xfrm>
              <a:prstGeom prst="rect">
                <a:avLst/>
              </a:prstGeom>
              <a:noFill/>
              <a:ln>
                <a:noFill/>
              </a:ln>
            </p:spPr>
            <p:txBody>
              <a:bodyPr wrap="none" lIns="0" tIns="0" rIns="0" bIns="0" rtlCol="0" anchor="ctr">
                <a:noAutofit/>
              </a:bodyPr>
              <a:lstStyle/>
              <a:p>
                <a:pPr algn="ctr"/>
                <a:r>
                  <a:rPr lang="en-US" sz="500" b="1" dirty="0">
                    <a:solidFill>
                      <a:srgbClr val="C8102E"/>
                    </a:solidFill>
                  </a:rPr>
                  <a:t>CAUTION</a:t>
                </a:r>
              </a:p>
            </p:txBody>
          </p:sp>
          <p:pic>
            <p:nvPicPr>
              <p:cNvPr id="38" name="Graphic 37">
                <a:extLst>
                  <a:ext uri="{FF2B5EF4-FFF2-40B4-BE49-F238E27FC236}">
                    <a16:creationId xmlns:a16="http://schemas.microsoft.com/office/drawing/2014/main" id="{DCEE9BE1-E520-9CEE-2C48-B84FB9660481}"/>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4317758" y="1347046"/>
                <a:ext cx="229309" cy="201345"/>
              </a:xfrm>
              <a:prstGeom prst="rect">
                <a:avLst/>
              </a:prstGeom>
            </p:spPr>
          </p:pic>
        </p:grpSp>
        <p:sp>
          <p:nvSpPr>
            <p:cNvPr id="35" name="Rectangle 34">
              <a:extLst>
                <a:ext uri="{FF2B5EF4-FFF2-40B4-BE49-F238E27FC236}">
                  <a16:creationId xmlns:a16="http://schemas.microsoft.com/office/drawing/2014/main" id="{85BF6019-A812-1F3C-B238-7B553CCB286C}"/>
                </a:ext>
              </a:extLst>
            </p:cNvPr>
            <p:cNvSpPr/>
            <p:nvPr/>
          </p:nvSpPr>
          <p:spPr>
            <a:xfrm>
              <a:off x="4374646" y="2050239"/>
              <a:ext cx="2405895" cy="1835222"/>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45720" rIns="91440" bIns="45720" rtlCol="0" anchor="ctr" anchorCtr="0">
              <a:noAutofit/>
            </a:bodyPr>
            <a:lstStyle/>
            <a:p>
              <a:pPr marL="119063" lvl="2" indent="-119063">
                <a:spcAft>
                  <a:spcPts val="300"/>
                </a:spcAft>
                <a:buClr>
                  <a:schemeClr val="accent1"/>
                </a:buClr>
                <a:buFont typeface="Wingdings" pitchFamily="2" charset="2"/>
                <a:buChar char="§"/>
              </a:pPr>
              <a:r>
                <a:rPr lang="en-US" sz="700" dirty="0">
                  <a:solidFill>
                    <a:schemeClr val="accent6"/>
                  </a:solidFill>
                  <a:ea typeface="ＭＳ Ｐゴシック"/>
                </a:rPr>
                <a:t>Do not overdrive the outer shaft onto the tapered tip when recapturing the </a:t>
              </a:r>
              <a:r>
                <a:rPr lang="en-US" sz="700" dirty="0">
                  <a:solidFill>
                    <a:schemeClr val="accent6"/>
                  </a:solidFill>
                  <a:ea typeface="ＭＳ Ｐゴシック" pitchFamily="34" charset="-128"/>
                </a:rPr>
                <a:t>prestent. This may cause the delivery system to cinch down on the guidewire preventing independent movement of the delivery system and guidewire</a:t>
              </a:r>
            </a:p>
            <a:p>
              <a:pPr marL="119063" lvl="2" indent="-119063">
                <a:spcAft>
                  <a:spcPts val="300"/>
                </a:spcAft>
                <a:buClr>
                  <a:schemeClr val="accent1"/>
                </a:buClr>
                <a:buFont typeface="Wingdings" pitchFamily="2" charset="2"/>
                <a:buChar char="§"/>
              </a:pPr>
              <a:r>
                <a:rPr lang="en-US" sz="700" dirty="0">
                  <a:solidFill>
                    <a:schemeClr val="accent6"/>
                  </a:solidFill>
                  <a:ea typeface="ＭＳ Ｐゴシック" pitchFamily="34" charset="-128"/>
                </a:rPr>
                <a:t>Recapturing and redeploying a prestent more than one (1) time may impact implant integrity</a:t>
              </a:r>
            </a:p>
            <a:p>
              <a:pPr marL="119063" lvl="2" indent="-119063">
                <a:spcAft>
                  <a:spcPts val="300"/>
                </a:spcAft>
                <a:buClr>
                  <a:schemeClr val="accent1"/>
                </a:buClr>
                <a:buFont typeface="Wingdings" pitchFamily="2" charset="2"/>
                <a:buChar char="§"/>
              </a:pPr>
              <a:r>
                <a:rPr lang="en-US" sz="700" dirty="0">
                  <a:solidFill>
                    <a:schemeClr val="accent6"/>
                  </a:solidFill>
                  <a:ea typeface="ＭＳ Ｐゴシック" pitchFamily="34" charset="-128"/>
                </a:rPr>
                <a:t>Recapturing a prestent that has been deployed more than 65% may cause system damage</a:t>
              </a:r>
            </a:p>
          </p:txBody>
        </p:sp>
      </p:grpSp>
    </p:spTree>
    <p:custDataLst>
      <p:tags r:id="rId1"/>
    </p:custDataLst>
    <p:extLst>
      <p:ext uri="{BB962C8B-B14F-4D97-AF65-F5344CB8AC3E}">
        <p14:creationId xmlns:p14="http://schemas.microsoft.com/office/powerpoint/2010/main" val="3594350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50" fill="hold"/>
                                        <p:tgtEl>
                                          <p:spTgt spid="4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4250" fill="hold"/>
                                        <p:tgtEl>
                                          <p:spTgt spid="4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43"/>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43"/>
                                        </p:tgtEl>
                                      </p:cBhvr>
                                    </p:cmd>
                                  </p:childTnLst>
                                </p:cTn>
                              </p:par>
                            </p:childTnLst>
                          </p:cTn>
                        </p:par>
                      </p:childTnLst>
                    </p:cTn>
                  </p:par>
                </p:childTnLst>
              </p:cTn>
              <p:nextCondLst>
                <p:cond evt="onClick" delay="0">
                  <p:tgtEl>
                    <p:spTgt spid="43"/>
                  </p:tgtEl>
                </p:cond>
              </p:nextCondLst>
            </p:seq>
            <p:seq concurrent="1" nextAc="seek">
              <p:cTn id="16" restart="whenNotActive" fill="hold" evtFilter="cancelBubble" nodeType="interactiveSeq">
                <p:stCondLst>
                  <p:cond evt="onClick" delay="0">
                    <p:tgtEl>
                      <p:spTgt spid="44"/>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44"/>
                                        </p:tgtEl>
                                      </p:cBhvr>
                                    </p:cmd>
                                  </p:childTnLst>
                                </p:cTn>
                              </p:par>
                            </p:childTnLst>
                          </p:cTn>
                        </p:par>
                      </p:childTnLst>
                    </p:cTn>
                  </p:par>
                </p:childTnLst>
              </p:cTn>
              <p:nextCondLst>
                <p:cond evt="onClick" delay="0">
                  <p:tgtEl>
                    <p:spTgt spid="44"/>
                  </p:tgtEl>
                </p:cond>
              </p:nextCondLst>
            </p:seq>
            <p:video>
              <p:cMediaNode vol="80000">
                <p:cTn id="21" fill="hold" display="0">
                  <p:stCondLst>
                    <p:cond delay="indefinite"/>
                  </p:stCondLst>
                </p:cTn>
                <p:tgtEl>
                  <p:spTgt spid="43"/>
                </p:tgtEl>
              </p:cMediaNode>
            </p:video>
            <p:video>
              <p:cMediaNode vol="80000">
                <p:cTn id="22" fill="hold" display="0">
                  <p:stCondLst>
                    <p:cond delay="indefinite"/>
                  </p:stCondLst>
                </p:cTn>
                <p:tgtEl>
                  <p:spTgt spid="44"/>
                </p:tgtEl>
              </p:cMediaNode>
            </p:vide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3706D048-4FC0-4141-8AE6-0C2069E26E9F}"/>
              </a:ext>
            </a:extLst>
          </p:cNvPr>
          <p:cNvSpPr>
            <a:spLocks noGrp="1"/>
          </p:cNvSpPr>
          <p:nvPr>
            <p:ph type="title"/>
          </p:nvPr>
        </p:nvSpPr>
        <p:spPr/>
        <p:txBody>
          <a:bodyPr/>
          <a:lstStyle/>
          <a:p>
            <a:r>
              <a:rPr lang="en-US" dirty="0"/>
              <a:t>Alterra deployment</a:t>
            </a:r>
          </a:p>
        </p:txBody>
      </p:sp>
      <p:sp>
        <p:nvSpPr>
          <p:cNvPr id="3" name="Footer Placeholder 2">
            <a:extLst>
              <a:ext uri="{FF2B5EF4-FFF2-40B4-BE49-F238E27FC236}">
                <a16:creationId xmlns:a16="http://schemas.microsoft.com/office/drawing/2014/main" id="{ACCDE1B3-8BCF-EF4A-9ACA-9CB7E8D3028A}"/>
              </a:ext>
            </a:extLst>
          </p:cNvPr>
          <p:cNvSpPr>
            <a:spLocks noGrp="1"/>
          </p:cNvSpPr>
          <p:nvPr>
            <p:ph type="ftr" sz="quarter" idx="11"/>
          </p:nvPr>
        </p:nvSpPr>
        <p:spPr/>
        <p:txBody>
          <a:bodyPr/>
          <a:lstStyle/>
          <a:p>
            <a:r>
              <a:rPr lang="en-US"/>
              <a:t>DOC-0555472 Rev B</a:t>
            </a:r>
            <a:endParaRPr lang="en-US" dirty="0"/>
          </a:p>
        </p:txBody>
      </p:sp>
      <p:sp>
        <p:nvSpPr>
          <p:cNvPr id="25" name="Content Placeholder 2">
            <a:extLst>
              <a:ext uri="{FF2B5EF4-FFF2-40B4-BE49-F238E27FC236}">
                <a16:creationId xmlns:a16="http://schemas.microsoft.com/office/drawing/2014/main" id="{DBCE1728-B1A3-4942-A298-8700463862CA}"/>
              </a:ext>
            </a:extLst>
          </p:cNvPr>
          <p:cNvSpPr>
            <a:spLocks noGrp="1"/>
          </p:cNvSpPr>
          <p:nvPr>
            <p:ph idx="4294967295"/>
          </p:nvPr>
        </p:nvSpPr>
        <p:spPr>
          <a:xfrm>
            <a:off x="548639" y="1189038"/>
            <a:ext cx="3847515" cy="3475037"/>
          </a:xfrm>
        </p:spPr>
        <p:txBody>
          <a:bodyPr>
            <a:normAutofit/>
          </a:bodyPr>
          <a:lstStyle/>
          <a:p>
            <a:r>
              <a:rPr lang="en-US" sz="1200" dirty="0"/>
              <a:t>Once the device is at the intended landing zone continue rotating the deployment wheel towards the open Alterra    (counterclockwise) until the Alterra prestent is released from the delivery system</a:t>
            </a:r>
          </a:p>
          <a:p>
            <a:pPr marL="339725" lvl="2" indent="0">
              <a:buNone/>
            </a:pPr>
            <a:endParaRPr lang="en-US" sz="1200" dirty="0"/>
          </a:p>
          <a:p>
            <a:pPr marL="339725" lvl="2" indent="0">
              <a:buNone/>
            </a:pPr>
            <a:endParaRPr lang="en-US" sz="1200" dirty="0"/>
          </a:p>
          <a:p>
            <a:pPr marL="339725" lvl="2" indent="0">
              <a:buNone/>
            </a:pPr>
            <a:endParaRPr lang="en-US" sz="1200" dirty="0"/>
          </a:p>
          <a:p>
            <a:pPr marL="339725" lvl="2" indent="0">
              <a:buNone/>
            </a:pPr>
            <a:endParaRPr lang="en-US" sz="1200" dirty="0"/>
          </a:p>
          <a:p>
            <a:pPr marL="339725" lvl="2" indent="0">
              <a:buNone/>
            </a:pPr>
            <a:br>
              <a:rPr lang="en-US" sz="1200" dirty="0"/>
            </a:br>
            <a:endParaRPr lang="en-US" sz="1200" dirty="0"/>
          </a:p>
          <a:p>
            <a:pPr lvl="2"/>
            <a:endParaRPr lang="en-US" sz="1200" dirty="0"/>
          </a:p>
          <a:p>
            <a:pPr lvl="2"/>
            <a:endParaRPr lang="en-US" sz="1200" dirty="0"/>
          </a:p>
          <a:p>
            <a:pPr marL="180975" lvl="2" indent="-180975"/>
            <a:r>
              <a:rPr lang="en-US" sz="1200" dirty="0"/>
              <a:t>The radiopaque marker band should be beyond the stent connector to ensure release of the prestent</a:t>
            </a:r>
          </a:p>
          <a:p>
            <a:pPr lvl="2"/>
            <a:endParaRPr lang="en-US" sz="1200" dirty="0"/>
          </a:p>
          <a:p>
            <a:pPr lvl="1"/>
            <a:endParaRPr lang="en-US" sz="1200" dirty="0"/>
          </a:p>
        </p:txBody>
      </p:sp>
      <p:pic>
        <p:nvPicPr>
          <p:cNvPr id="19" name="Picture 18">
            <a:extLst>
              <a:ext uri="{FF2B5EF4-FFF2-40B4-BE49-F238E27FC236}">
                <a16:creationId xmlns:a16="http://schemas.microsoft.com/office/drawing/2014/main" id="{62E513E1-1287-774E-A38C-B1AAD7B5DE49}"/>
              </a:ext>
            </a:extLst>
          </p:cNvPr>
          <p:cNvPicPr>
            <a:picLocks noChangeAspect="1"/>
          </p:cNvPicPr>
          <p:nvPr/>
        </p:nvPicPr>
        <p:blipFill rotWithShape="1">
          <a:blip r:embed="rId6">
            <a:clrChange>
              <a:clrFrom>
                <a:srgbClr val="FFFFFF"/>
              </a:clrFrom>
              <a:clrTo>
                <a:srgbClr val="FFFFFF">
                  <a:alpha val="0"/>
                </a:srgbClr>
              </a:clrTo>
            </a:clrChange>
          </a:blip>
          <a:srcRect l="29410" r="29410"/>
          <a:stretch/>
        </p:blipFill>
        <p:spPr>
          <a:xfrm rot="16200000">
            <a:off x="1539052" y="1608892"/>
            <a:ext cx="2020495" cy="2757820"/>
          </a:xfrm>
          <a:prstGeom prst="rect">
            <a:avLst/>
          </a:prstGeom>
        </p:spPr>
      </p:pic>
      <p:pic>
        <p:nvPicPr>
          <p:cNvPr id="20" name="Picture 19">
            <a:extLst>
              <a:ext uri="{FF2B5EF4-FFF2-40B4-BE49-F238E27FC236}">
                <a16:creationId xmlns:a16="http://schemas.microsoft.com/office/drawing/2014/main" id="{E97E1CF2-5926-C14E-AC6F-79036AD28204}"/>
              </a:ext>
            </a:extLst>
          </p:cNvPr>
          <p:cNvPicPr>
            <a:picLocks noChangeAspect="1"/>
          </p:cNvPicPr>
          <p:nvPr/>
        </p:nvPicPr>
        <p:blipFill>
          <a:blip r:embed="rId7"/>
          <a:stretch>
            <a:fillRect/>
          </a:stretch>
        </p:blipFill>
        <p:spPr>
          <a:xfrm rot="10800000">
            <a:off x="1558483" y="1556330"/>
            <a:ext cx="114707" cy="193815"/>
          </a:xfrm>
          <a:prstGeom prst="rect">
            <a:avLst/>
          </a:prstGeom>
        </p:spPr>
      </p:pic>
      <p:pic>
        <p:nvPicPr>
          <p:cNvPr id="11" name="MOVIE-0002">
            <a:hlinkClick r:id="" action="ppaction://media"/>
            <a:extLst>
              <a:ext uri="{FF2B5EF4-FFF2-40B4-BE49-F238E27FC236}">
                <a16:creationId xmlns:a16="http://schemas.microsoft.com/office/drawing/2014/main" id="{27A48A5B-19B1-C241-A38D-97C6674A3A46}"/>
              </a:ext>
            </a:extLst>
          </p:cNvPr>
          <p:cNvPicPr>
            <a:picLocks noChangeAspect="1"/>
          </p:cNvPicPr>
          <p:nvPr>
            <a:videoFile r:link="rId3"/>
            <p:extLst>
              <p:ext uri="{DAA4B4D4-6D71-4841-9C94-3DE7FCFB9230}">
                <p14:media xmlns:p14="http://schemas.microsoft.com/office/powerpoint/2010/main" r:embed="rId2"/>
              </p:ext>
            </p:extLst>
          </p:nvPr>
        </p:nvPicPr>
        <p:blipFill>
          <a:blip r:embed="rId8"/>
          <a:srcRect l="64" t="1589" r="1"/>
          <a:stretch/>
        </p:blipFill>
        <p:spPr>
          <a:xfrm>
            <a:off x="4814754" y="1232650"/>
            <a:ext cx="3042052" cy="2995653"/>
          </a:xfrm>
          <a:prstGeom prst="rect">
            <a:avLst/>
          </a:prstGeom>
          <a:ln w="38100">
            <a:solidFill>
              <a:schemeClr val="bg1"/>
            </a:solidFill>
            <a:miter lim="800000"/>
          </a:ln>
          <a:effectLst>
            <a:outerShdw blurRad="254000" algn="ctr" rotWithShape="0">
              <a:prstClr val="black">
                <a:alpha val="20000"/>
              </a:prstClr>
            </a:outerShdw>
          </a:effectLst>
        </p:spPr>
      </p:pic>
      <p:grpSp>
        <p:nvGrpSpPr>
          <p:cNvPr id="2" name="Group 1">
            <a:extLst>
              <a:ext uri="{FF2B5EF4-FFF2-40B4-BE49-F238E27FC236}">
                <a16:creationId xmlns:a16="http://schemas.microsoft.com/office/drawing/2014/main" id="{890D07CE-A884-11B8-3C03-BFD2FB8D2E78}"/>
              </a:ext>
            </a:extLst>
          </p:cNvPr>
          <p:cNvGrpSpPr/>
          <p:nvPr/>
        </p:nvGrpSpPr>
        <p:grpSpPr>
          <a:xfrm>
            <a:off x="5563730" y="4362952"/>
            <a:ext cx="1544100" cy="187050"/>
            <a:chOff x="4481096" y="3905167"/>
            <a:chExt cx="2406491" cy="443010"/>
          </a:xfrm>
        </p:grpSpPr>
        <p:sp>
          <p:nvSpPr>
            <p:cNvPr id="5" name="TextBox 4">
              <a:extLst>
                <a:ext uri="{FF2B5EF4-FFF2-40B4-BE49-F238E27FC236}">
                  <a16:creationId xmlns:a16="http://schemas.microsoft.com/office/drawing/2014/main" id="{22A473D5-EC3B-A966-EB34-9B0ECF1268E2}"/>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6" name="Freeform 8">
              <a:extLst>
                <a:ext uri="{FF2B5EF4-FFF2-40B4-BE49-F238E27FC236}">
                  <a16:creationId xmlns:a16="http://schemas.microsoft.com/office/drawing/2014/main" id="{5D9F5D17-E88E-733E-78AE-39105747887E}"/>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sp>
        <p:nvSpPr>
          <p:cNvPr id="7" name="Slide Number Placeholder 6">
            <a:extLst>
              <a:ext uri="{FF2B5EF4-FFF2-40B4-BE49-F238E27FC236}">
                <a16:creationId xmlns:a16="http://schemas.microsoft.com/office/drawing/2014/main" id="{571EE028-4E8E-66E4-2DD3-2E87D55490EC}"/>
              </a:ext>
            </a:extLst>
          </p:cNvPr>
          <p:cNvSpPr>
            <a:spLocks noGrp="1"/>
          </p:cNvSpPr>
          <p:nvPr>
            <p:ph type="sldNum" sz="quarter" idx="12"/>
          </p:nvPr>
        </p:nvSpPr>
        <p:spPr/>
        <p:txBody>
          <a:bodyPr/>
          <a:lstStyle/>
          <a:p>
            <a:fld id="{CDBA9528-BCFE-1E43-A37D-912FF3C527A6}" type="slidenum">
              <a:rPr lang="en-US" smtClean="0"/>
              <a:pPr/>
              <a:t>63</a:t>
            </a:fld>
            <a:endParaRPr lang="en-US" dirty="0"/>
          </a:p>
        </p:txBody>
      </p:sp>
    </p:spTree>
    <p:custDataLst>
      <p:tags r:id="rId1"/>
    </p:custDataLst>
    <p:extLst>
      <p:ext uri="{BB962C8B-B14F-4D97-AF65-F5344CB8AC3E}">
        <p14:creationId xmlns:p14="http://schemas.microsoft.com/office/powerpoint/2010/main" val="1497269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750"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1"/>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1"/>
                                        </p:tgtEl>
                                      </p:cBhvr>
                                    </p:cmd>
                                  </p:childTnLst>
                                </p:cTn>
                              </p:par>
                            </p:childTnLst>
                          </p:cTn>
                        </p:par>
                      </p:childTnLst>
                    </p:cTn>
                  </p:par>
                </p:childTnLst>
              </p:cTn>
              <p:nextCondLst>
                <p:cond evt="onClick" delay="0">
                  <p:tgtEl>
                    <p:spTgt spid="11"/>
                  </p:tgtEl>
                </p:cond>
              </p:nextCondLst>
            </p:seq>
            <p:video>
              <p:cMediaNode vol="80000">
                <p:cTn id="12" repeatCount="indefinite" fill="hold" display="0">
                  <p:stCondLst>
                    <p:cond delay="indefinite"/>
                  </p:stCondLst>
                </p:cTn>
                <p:tgtEl>
                  <p:spTgt spid="11"/>
                </p:tgtEl>
              </p:cMediaNode>
            </p:vide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10896"/>
            <a:ext cx="6510528" cy="685800"/>
          </a:xfrm>
        </p:spPr>
        <p:txBody>
          <a:bodyPr/>
          <a:lstStyle/>
          <a:p>
            <a:r>
              <a:rPr lang="en-US" dirty="0"/>
              <a:t>Alterra release</a:t>
            </a:r>
          </a:p>
        </p:txBody>
      </p:sp>
      <p:sp>
        <p:nvSpPr>
          <p:cNvPr id="23" name="Content Placeholder 2">
            <a:extLst>
              <a:ext uri="{FF2B5EF4-FFF2-40B4-BE49-F238E27FC236}">
                <a16:creationId xmlns:a16="http://schemas.microsoft.com/office/drawing/2014/main" id="{B54FA4DE-F625-B741-8298-79C9A4944550}"/>
              </a:ext>
            </a:extLst>
          </p:cNvPr>
          <p:cNvSpPr>
            <a:spLocks noGrp="1"/>
          </p:cNvSpPr>
          <p:nvPr>
            <p:ph idx="1"/>
          </p:nvPr>
        </p:nvSpPr>
        <p:spPr>
          <a:xfrm>
            <a:off x="549276" y="1376413"/>
            <a:ext cx="4349984" cy="3287662"/>
          </a:xfrm>
        </p:spPr>
        <p:txBody>
          <a:bodyPr>
            <a:normAutofit/>
          </a:bodyPr>
          <a:lstStyle/>
          <a:p>
            <a:r>
              <a:rPr lang="en-US" sz="1200" dirty="0"/>
              <a:t>Check in multiple orthogonal angles to ensure the prestent connector tabs have released from the prestent connector</a:t>
            </a:r>
          </a:p>
          <a:p>
            <a:r>
              <a:rPr lang="en-US" sz="1200" dirty="0"/>
              <a:t>If stent connector tabs and/or inflow apicies have not released</a:t>
            </a:r>
          </a:p>
          <a:p>
            <a:pPr lvl="1"/>
            <a:r>
              <a:rPr lang="en-US" sz="1100" dirty="0"/>
              <a:t>Ensure the outer capsule is proximal to the stent connector</a:t>
            </a:r>
          </a:p>
          <a:p>
            <a:pPr lvl="1"/>
            <a:r>
              <a:rPr lang="en-US" sz="1100" dirty="0"/>
              <a:t>Attempt to centralize the delivery system</a:t>
            </a:r>
          </a:p>
          <a:p>
            <a:pPr lvl="1"/>
            <a:r>
              <a:rPr lang="en-US" sz="1100" dirty="0"/>
              <a:t>Catheter and wire manipulations may allow the stent connector tab to release from the stent connector</a:t>
            </a:r>
          </a:p>
          <a:p>
            <a:pPr lvl="1"/>
            <a:r>
              <a:rPr lang="en-US" sz="1100" dirty="0"/>
              <a:t>Consider changing to softer wire i.e., Amplatz super-stiff</a:t>
            </a:r>
            <a:endParaRPr lang="en-US" sz="1200" dirty="0"/>
          </a:p>
        </p:txBody>
      </p:sp>
      <p:sp>
        <p:nvSpPr>
          <p:cNvPr id="8" name="Footer Placeholder 7">
            <a:extLst>
              <a:ext uri="{FF2B5EF4-FFF2-40B4-BE49-F238E27FC236}">
                <a16:creationId xmlns:a16="http://schemas.microsoft.com/office/drawing/2014/main" id="{584F5085-05D1-944D-80E4-089718116AA8}"/>
              </a:ext>
            </a:extLst>
          </p:cNvPr>
          <p:cNvSpPr>
            <a:spLocks noGrp="1"/>
          </p:cNvSpPr>
          <p:nvPr>
            <p:ph type="ftr" sz="quarter" idx="11"/>
          </p:nvPr>
        </p:nvSpPr>
        <p:spPr>
          <a:xfrm>
            <a:off x="3950208" y="4965192"/>
            <a:ext cx="3108960" cy="182880"/>
          </a:xfrm>
        </p:spPr>
        <p:txBody>
          <a:bodyPr/>
          <a:lstStyle/>
          <a:p>
            <a:r>
              <a:rPr lang="en-US"/>
              <a:t>DOC-0555472 Rev B</a:t>
            </a:r>
            <a:endParaRPr lang="en-US" dirty="0"/>
          </a:p>
        </p:txBody>
      </p:sp>
      <p:sp>
        <p:nvSpPr>
          <p:cNvPr id="24" name="TextBox 23">
            <a:extLst>
              <a:ext uri="{FF2B5EF4-FFF2-40B4-BE49-F238E27FC236}">
                <a16:creationId xmlns:a16="http://schemas.microsoft.com/office/drawing/2014/main" id="{F2E9841A-A421-4B48-A77A-C5EC7F1B1952}"/>
              </a:ext>
            </a:extLst>
          </p:cNvPr>
          <p:cNvSpPr txBox="1"/>
          <p:nvPr/>
        </p:nvSpPr>
        <p:spPr>
          <a:xfrm>
            <a:off x="918350" y="4431890"/>
            <a:ext cx="1800104" cy="341632"/>
          </a:xfrm>
          <a:prstGeom prst="rect">
            <a:avLst/>
          </a:prstGeom>
          <a:noFill/>
        </p:spPr>
        <p:txBody>
          <a:bodyPr wrap="square" lIns="0" rIns="0" rtlCol="0">
            <a:spAutoFit/>
          </a:bodyPr>
          <a:lstStyle/>
          <a:p>
            <a:pPr>
              <a:lnSpc>
                <a:spcPct val="90000"/>
              </a:lnSpc>
            </a:pPr>
            <a:r>
              <a:rPr lang="en-US" sz="900" dirty="0"/>
              <a:t>Stent connector tabs still constrained by outer sheath</a:t>
            </a:r>
          </a:p>
        </p:txBody>
      </p:sp>
      <p:sp>
        <p:nvSpPr>
          <p:cNvPr id="25" name="TextBox 24">
            <a:extLst>
              <a:ext uri="{FF2B5EF4-FFF2-40B4-BE49-F238E27FC236}">
                <a16:creationId xmlns:a16="http://schemas.microsoft.com/office/drawing/2014/main" id="{1E9D741C-583A-0746-A39C-AA245A0D0D70}"/>
              </a:ext>
            </a:extLst>
          </p:cNvPr>
          <p:cNvSpPr txBox="1"/>
          <p:nvPr/>
        </p:nvSpPr>
        <p:spPr>
          <a:xfrm>
            <a:off x="2747859" y="4445328"/>
            <a:ext cx="1670258" cy="341632"/>
          </a:xfrm>
          <a:prstGeom prst="rect">
            <a:avLst/>
          </a:prstGeom>
          <a:noFill/>
        </p:spPr>
        <p:txBody>
          <a:bodyPr wrap="square" lIns="0" rIns="0" rtlCol="0">
            <a:spAutoFit/>
          </a:bodyPr>
          <a:lstStyle/>
          <a:p>
            <a:pPr>
              <a:lnSpc>
                <a:spcPct val="90000"/>
              </a:lnSpc>
            </a:pPr>
            <a:r>
              <a:rPr lang="en-US" sz="900" dirty="0"/>
              <a:t>Stent connector tabs released from stent connector</a:t>
            </a:r>
          </a:p>
        </p:txBody>
      </p:sp>
      <p:grpSp>
        <p:nvGrpSpPr>
          <p:cNvPr id="26" name="Group 25">
            <a:extLst>
              <a:ext uri="{FF2B5EF4-FFF2-40B4-BE49-F238E27FC236}">
                <a16:creationId xmlns:a16="http://schemas.microsoft.com/office/drawing/2014/main" id="{78AA3221-CA3F-034C-8FC4-C6F05ED6A7AD}"/>
              </a:ext>
            </a:extLst>
          </p:cNvPr>
          <p:cNvGrpSpPr/>
          <p:nvPr/>
        </p:nvGrpSpPr>
        <p:grpSpPr>
          <a:xfrm rot="5400000">
            <a:off x="2982440" y="3086943"/>
            <a:ext cx="1093833" cy="1629614"/>
            <a:chOff x="2876795" y="2766907"/>
            <a:chExt cx="3055989" cy="4552872"/>
          </a:xfrm>
        </p:grpSpPr>
        <p:pic>
          <p:nvPicPr>
            <p:cNvPr id="27" name="Picture 26">
              <a:extLst>
                <a:ext uri="{FF2B5EF4-FFF2-40B4-BE49-F238E27FC236}">
                  <a16:creationId xmlns:a16="http://schemas.microsoft.com/office/drawing/2014/main" id="{C63DA1C6-63B0-6E42-9A0E-C6B9228D72AE}"/>
                </a:ext>
              </a:extLst>
            </p:cNvPr>
            <p:cNvPicPr>
              <a:picLocks noChangeAspect="1"/>
            </p:cNvPicPr>
            <p:nvPr/>
          </p:nvPicPr>
          <p:blipFill rotWithShape="1">
            <a:blip r:embed="rId6">
              <a:clrChange>
                <a:clrFrom>
                  <a:srgbClr val="FFFFFF"/>
                </a:clrFrom>
                <a:clrTo>
                  <a:srgbClr val="FFFFFF">
                    <a:alpha val="0"/>
                  </a:srgbClr>
                </a:clrTo>
              </a:clrChange>
            </a:blip>
            <a:srcRect l="39889" t="27238" r="40472" b="20722"/>
            <a:stretch/>
          </p:blipFill>
          <p:spPr>
            <a:xfrm rot="10800000">
              <a:off x="2876795" y="2766907"/>
              <a:ext cx="3055989" cy="4552872"/>
            </a:xfrm>
            <a:prstGeom prst="rect">
              <a:avLst/>
            </a:prstGeom>
          </p:spPr>
        </p:pic>
        <p:sp>
          <p:nvSpPr>
            <p:cNvPr id="28" name="Oval 27">
              <a:extLst>
                <a:ext uri="{FF2B5EF4-FFF2-40B4-BE49-F238E27FC236}">
                  <a16:creationId xmlns:a16="http://schemas.microsoft.com/office/drawing/2014/main" id="{1E8B62C0-75A1-8444-972F-A88C0278EBF2}"/>
                </a:ext>
              </a:extLst>
            </p:cNvPr>
            <p:cNvSpPr/>
            <p:nvPr/>
          </p:nvSpPr>
          <p:spPr>
            <a:xfrm>
              <a:off x="5272088" y="3666191"/>
              <a:ext cx="637071" cy="609449"/>
            </a:xfrm>
            <a:prstGeom prst="ellipse">
              <a:avLst/>
            </a:prstGeom>
            <a:ln w="15875">
              <a:headEnd type="ova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dirty="0"/>
            </a:p>
          </p:txBody>
        </p:sp>
        <p:sp>
          <p:nvSpPr>
            <p:cNvPr id="29" name="Oval 28">
              <a:extLst>
                <a:ext uri="{FF2B5EF4-FFF2-40B4-BE49-F238E27FC236}">
                  <a16:creationId xmlns:a16="http://schemas.microsoft.com/office/drawing/2014/main" id="{34111CED-61F0-554F-97A4-F916D12EEB7B}"/>
                </a:ext>
              </a:extLst>
            </p:cNvPr>
            <p:cNvSpPr/>
            <p:nvPr/>
          </p:nvSpPr>
          <p:spPr>
            <a:xfrm>
              <a:off x="2918042" y="3599244"/>
              <a:ext cx="637075" cy="609451"/>
            </a:xfrm>
            <a:prstGeom prst="ellipse">
              <a:avLst/>
            </a:prstGeom>
            <a:ln w="15875">
              <a:headEnd type="ova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dirty="0"/>
            </a:p>
          </p:txBody>
        </p:sp>
      </p:grpSp>
      <p:pic>
        <p:nvPicPr>
          <p:cNvPr id="35" name="Picture 34">
            <a:extLst>
              <a:ext uri="{FF2B5EF4-FFF2-40B4-BE49-F238E27FC236}">
                <a16:creationId xmlns:a16="http://schemas.microsoft.com/office/drawing/2014/main" id="{E1790FD4-4CE0-2B40-A631-B912915AC792}"/>
              </a:ext>
            </a:extLst>
          </p:cNvPr>
          <p:cNvPicPr>
            <a:picLocks noChangeAspect="1"/>
          </p:cNvPicPr>
          <p:nvPr/>
        </p:nvPicPr>
        <p:blipFill>
          <a:blip r:embed="rId7">
            <a:clrChange>
              <a:clrFrom>
                <a:srgbClr val="FAF9F8"/>
              </a:clrFrom>
              <a:clrTo>
                <a:srgbClr val="FAF9F8">
                  <a:alpha val="0"/>
                </a:srgbClr>
              </a:clrTo>
            </a:clrChange>
          </a:blip>
          <a:stretch>
            <a:fillRect/>
          </a:stretch>
        </p:blipFill>
        <p:spPr>
          <a:xfrm rot="16200000">
            <a:off x="1168653" y="3250735"/>
            <a:ext cx="903995" cy="1249785"/>
          </a:xfrm>
          <a:prstGeom prst="rect">
            <a:avLst/>
          </a:prstGeom>
        </p:spPr>
      </p:pic>
      <p:grpSp>
        <p:nvGrpSpPr>
          <p:cNvPr id="15" name="Group 14">
            <a:extLst>
              <a:ext uri="{FF2B5EF4-FFF2-40B4-BE49-F238E27FC236}">
                <a16:creationId xmlns:a16="http://schemas.microsoft.com/office/drawing/2014/main" id="{2C6DBF18-EA63-177C-7BD4-ABB582F4687C}"/>
              </a:ext>
            </a:extLst>
          </p:cNvPr>
          <p:cNvGrpSpPr/>
          <p:nvPr/>
        </p:nvGrpSpPr>
        <p:grpSpPr>
          <a:xfrm>
            <a:off x="5109139" y="1926414"/>
            <a:ext cx="1169148" cy="2200771"/>
            <a:chOff x="5040312" y="1204518"/>
            <a:chExt cx="1810456" cy="3332042"/>
          </a:xfrm>
        </p:grpSpPr>
        <p:pic>
          <p:nvPicPr>
            <p:cNvPr id="30" name="Picture 29">
              <a:extLst>
                <a:ext uri="{FF2B5EF4-FFF2-40B4-BE49-F238E27FC236}">
                  <a16:creationId xmlns:a16="http://schemas.microsoft.com/office/drawing/2014/main" id="{C3A0D139-C0F4-4B4F-BA53-7DAB221CC026}"/>
                </a:ext>
              </a:extLst>
            </p:cNvPr>
            <p:cNvPicPr>
              <a:picLocks noChangeAspect="1"/>
            </p:cNvPicPr>
            <p:nvPr/>
          </p:nvPicPr>
          <p:blipFill rotWithShape="1">
            <a:blip r:embed="rId8"/>
            <a:srcRect t="-843" b="4761"/>
            <a:stretch/>
          </p:blipFill>
          <p:spPr>
            <a:xfrm>
              <a:off x="5146807" y="2860059"/>
              <a:ext cx="1703961" cy="1676501"/>
            </a:xfrm>
            <a:prstGeom prst="rect">
              <a:avLst/>
            </a:prstGeom>
            <a:ln w="38100">
              <a:solidFill>
                <a:schemeClr val="bg1"/>
              </a:solidFill>
              <a:miter lim="800000"/>
            </a:ln>
            <a:effectLst>
              <a:outerShdw blurRad="254000" algn="ctr" rotWithShape="0">
                <a:prstClr val="black">
                  <a:alpha val="20000"/>
                </a:prstClr>
              </a:outerShdw>
            </a:effectLst>
          </p:spPr>
        </p:pic>
        <p:grpSp>
          <p:nvGrpSpPr>
            <p:cNvPr id="31" name="Group 30">
              <a:extLst>
                <a:ext uri="{FF2B5EF4-FFF2-40B4-BE49-F238E27FC236}">
                  <a16:creationId xmlns:a16="http://schemas.microsoft.com/office/drawing/2014/main" id="{ECD832EC-16B2-3E4D-94B6-D182D59CE6A3}"/>
                </a:ext>
              </a:extLst>
            </p:cNvPr>
            <p:cNvGrpSpPr/>
            <p:nvPr/>
          </p:nvGrpSpPr>
          <p:grpSpPr>
            <a:xfrm>
              <a:off x="5040312" y="1204518"/>
              <a:ext cx="1806865" cy="1625616"/>
              <a:chOff x="6552609" y="509327"/>
              <a:chExt cx="1660110" cy="1580084"/>
            </a:xfrm>
          </p:grpSpPr>
          <p:pic>
            <p:nvPicPr>
              <p:cNvPr id="32" name="Picture 31">
                <a:extLst>
                  <a:ext uri="{FF2B5EF4-FFF2-40B4-BE49-F238E27FC236}">
                    <a16:creationId xmlns:a16="http://schemas.microsoft.com/office/drawing/2014/main" id="{D9CFD922-32B0-8041-A369-E384C8C6A21C}"/>
                  </a:ext>
                </a:extLst>
              </p:cNvPr>
              <p:cNvPicPr>
                <a:picLocks noChangeAspect="1"/>
              </p:cNvPicPr>
              <p:nvPr/>
            </p:nvPicPr>
            <p:blipFill>
              <a:blip r:embed="rId9"/>
              <a:srcRect/>
              <a:stretch/>
            </p:blipFill>
            <p:spPr>
              <a:xfrm>
                <a:off x="6650456" y="509328"/>
                <a:ext cx="1562263" cy="1580083"/>
              </a:xfrm>
              <a:prstGeom prst="rect">
                <a:avLst/>
              </a:prstGeom>
              <a:ln w="38100">
                <a:solidFill>
                  <a:schemeClr val="bg1"/>
                </a:solidFill>
                <a:miter lim="800000"/>
              </a:ln>
              <a:effectLst>
                <a:outerShdw blurRad="254000" algn="ctr" rotWithShape="0">
                  <a:prstClr val="black">
                    <a:alpha val="20000"/>
                  </a:prstClr>
                </a:outerShdw>
              </a:effectLst>
            </p:spPr>
          </p:pic>
          <p:sp>
            <p:nvSpPr>
              <p:cNvPr id="34" name="Rectangle 33">
                <a:extLst>
                  <a:ext uri="{FF2B5EF4-FFF2-40B4-BE49-F238E27FC236}">
                    <a16:creationId xmlns:a16="http://schemas.microsoft.com/office/drawing/2014/main" id="{27797FFD-B004-D64F-8735-103CC5250582}"/>
                  </a:ext>
                </a:extLst>
              </p:cNvPr>
              <p:cNvSpPr/>
              <p:nvPr/>
            </p:nvSpPr>
            <p:spPr>
              <a:xfrm>
                <a:off x="6552609" y="509327"/>
                <a:ext cx="1236326" cy="63419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nSpc>
                    <a:spcPct val="85000"/>
                  </a:lnSpc>
                </a:pPr>
                <a:r>
                  <a:rPr lang="en-US" sz="700" b="1" dirty="0">
                    <a:solidFill>
                      <a:schemeClr val="bg1"/>
                    </a:solidFill>
                    <a:effectLst>
                      <a:outerShdw blurRad="63500" sx="102000" sy="102000" algn="ctr" rotWithShape="0">
                        <a:prstClr val="black">
                          <a:alpha val="50000"/>
                        </a:prstClr>
                      </a:outerShdw>
                    </a:effectLst>
                  </a:rPr>
                  <a:t>Radiopaque marker band </a:t>
                </a:r>
                <a:br>
                  <a:rPr lang="en-US" sz="700" b="1" dirty="0">
                    <a:solidFill>
                      <a:schemeClr val="bg1"/>
                    </a:solidFill>
                    <a:effectLst>
                      <a:outerShdw blurRad="63500" sx="102000" sy="102000" algn="ctr" rotWithShape="0">
                        <a:prstClr val="black">
                          <a:alpha val="50000"/>
                        </a:prstClr>
                      </a:outerShdw>
                    </a:effectLst>
                  </a:rPr>
                </a:br>
                <a:r>
                  <a:rPr lang="en-US" sz="700" b="1" dirty="0">
                    <a:solidFill>
                      <a:schemeClr val="bg1"/>
                    </a:solidFill>
                    <a:effectLst>
                      <a:outerShdw blurRad="63500" sx="102000" sy="102000" algn="ctr" rotWithShape="0">
                        <a:prstClr val="black">
                          <a:alpha val="50000"/>
                        </a:prstClr>
                      </a:outerShdw>
                    </a:effectLst>
                  </a:rPr>
                  <a:t>still over stent connector</a:t>
                </a:r>
              </a:p>
            </p:txBody>
          </p:sp>
        </p:grpSp>
      </p:grpSp>
      <p:pic>
        <p:nvPicPr>
          <p:cNvPr id="6" name="MOVIE-0008">
            <a:hlinkClick r:id="" action="ppaction://media"/>
            <a:extLst>
              <a:ext uri="{FF2B5EF4-FFF2-40B4-BE49-F238E27FC236}">
                <a16:creationId xmlns:a16="http://schemas.microsoft.com/office/drawing/2014/main" id="{98FC3A90-ED99-10AC-700D-33341D9D73C4}"/>
              </a:ext>
            </a:extLst>
          </p:cNvPr>
          <p:cNvPicPr>
            <a:picLocks noChangeAspect="1"/>
          </p:cNvPicPr>
          <p:nvPr>
            <a:videoFile r:link="rId3"/>
            <p:extLst>
              <p:ext uri="{DAA4B4D4-6D71-4841-9C94-3DE7FCFB9230}">
                <p14:media xmlns:p14="http://schemas.microsoft.com/office/powerpoint/2010/main" r:embed="rId2"/>
              </p:ext>
            </p:extLst>
          </p:nvPr>
        </p:nvPicPr>
        <p:blipFill rotWithShape="1">
          <a:blip r:embed="rId10"/>
          <a:srcRect l="11312" t="12422" r="15607" b="19600"/>
          <a:stretch/>
        </p:blipFill>
        <p:spPr>
          <a:xfrm>
            <a:off x="6313377" y="1926414"/>
            <a:ext cx="2373820" cy="2208038"/>
          </a:xfrm>
          <a:prstGeom prst="rect">
            <a:avLst/>
          </a:prstGeom>
          <a:ln w="38100">
            <a:solidFill>
              <a:schemeClr val="bg1"/>
            </a:solidFill>
            <a:miter lim="800000"/>
          </a:ln>
          <a:effectLst>
            <a:outerShdw blurRad="254000" algn="ctr" rotWithShape="0">
              <a:prstClr val="black">
                <a:alpha val="20000"/>
              </a:prstClr>
            </a:outerShdw>
          </a:effectLst>
        </p:spPr>
      </p:pic>
      <p:grpSp>
        <p:nvGrpSpPr>
          <p:cNvPr id="9" name="Group 8">
            <a:extLst>
              <a:ext uri="{FF2B5EF4-FFF2-40B4-BE49-F238E27FC236}">
                <a16:creationId xmlns:a16="http://schemas.microsoft.com/office/drawing/2014/main" id="{CDBA7372-0EBB-1637-20AE-ACBF6E0B995F}"/>
              </a:ext>
            </a:extLst>
          </p:cNvPr>
          <p:cNvGrpSpPr/>
          <p:nvPr/>
        </p:nvGrpSpPr>
        <p:grpSpPr>
          <a:xfrm>
            <a:off x="6728237" y="4275003"/>
            <a:ext cx="1544100" cy="187050"/>
            <a:chOff x="4481096" y="3905167"/>
            <a:chExt cx="2406491" cy="443010"/>
          </a:xfrm>
        </p:grpSpPr>
        <p:sp>
          <p:nvSpPr>
            <p:cNvPr id="10" name="TextBox 9">
              <a:extLst>
                <a:ext uri="{FF2B5EF4-FFF2-40B4-BE49-F238E27FC236}">
                  <a16:creationId xmlns:a16="http://schemas.microsoft.com/office/drawing/2014/main" id="{E9F3D350-2EFA-5584-069B-71D2D328492F}"/>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1" name="Freeform 8">
              <a:extLst>
                <a:ext uri="{FF2B5EF4-FFF2-40B4-BE49-F238E27FC236}">
                  <a16:creationId xmlns:a16="http://schemas.microsoft.com/office/drawing/2014/main" id="{14BE2D3D-0A51-9947-93FE-D61DB99697DD}"/>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sp>
        <p:nvSpPr>
          <p:cNvPr id="16" name="Slide Number Placeholder 15">
            <a:extLst>
              <a:ext uri="{FF2B5EF4-FFF2-40B4-BE49-F238E27FC236}">
                <a16:creationId xmlns:a16="http://schemas.microsoft.com/office/drawing/2014/main" id="{1ED0BF6B-16E9-0498-04F8-201C6D6EDBD1}"/>
              </a:ext>
            </a:extLst>
          </p:cNvPr>
          <p:cNvSpPr>
            <a:spLocks noGrp="1"/>
          </p:cNvSpPr>
          <p:nvPr>
            <p:ph type="sldNum" sz="quarter" idx="12"/>
          </p:nvPr>
        </p:nvSpPr>
        <p:spPr/>
        <p:txBody>
          <a:bodyPr/>
          <a:lstStyle/>
          <a:p>
            <a:fld id="{CDBA9528-BCFE-1E43-A37D-912FF3C527A6}" type="slidenum">
              <a:rPr lang="en-US" smtClean="0"/>
              <a:pPr/>
              <a:t>64</a:t>
            </a:fld>
            <a:endParaRPr lang="en-US" dirty="0"/>
          </a:p>
        </p:txBody>
      </p:sp>
    </p:spTree>
    <p:custDataLst>
      <p:tags r:id="rId1"/>
    </p:custDataLst>
    <p:extLst>
      <p:ext uri="{BB962C8B-B14F-4D97-AF65-F5344CB8AC3E}">
        <p14:creationId xmlns:p14="http://schemas.microsoft.com/office/powerpoint/2010/main" val="2901414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26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756CF-2D97-4EEF-B9D0-75312F1CD6B7}"/>
              </a:ext>
            </a:extLst>
          </p:cNvPr>
          <p:cNvSpPr>
            <a:spLocks noGrp="1"/>
          </p:cNvSpPr>
          <p:nvPr>
            <p:ph type="title"/>
          </p:nvPr>
        </p:nvSpPr>
        <p:spPr/>
        <p:txBody>
          <a:bodyPr/>
          <a:lstStyle/>
          <a:p>
            <a:r>
              <a:rPr lang="en-US" dirty="0"/>
              <a:t>Alterra release</a:t>
            </a:r>
          </a:p>
        </p:txBody>
      </p:sp>
      <p:pic>
        <p:nvPicPr>
          <p:cNvPr id="16" name="AP Alterra no release 2">
            <a:hlinkClick r:id="" action="ppaction://media"/>
            <a:extLst>
              <a:ext uri="{FF2B5EF4-FFF2-40B4-BE49-F238E27FC236}">
                <a16:creationId xmlns:a16="http://schemas.microsoft.com/office/drawing/2014/main" id="{9670DFFB-DC55-43B0-A4BE-66EA8CE96F33}"/>
              </a:ext>
            </a:extLst>
          </p:cNvPr>
          <p:cNvPicPr>
            <a:picLocks noGrp="1" noChangeAspect="1"/>
          </p:cNvPicPr>
          <p:nvPr>
            <p:ph idx="1"/>
            <a:videoFile r:link="rId3"/>
            <p:extLst>
              <p:ext uri="{DAA4B4D4-6D71-4841-9C94-3DE7FCFB9230}">
                <p14:media xmlns:p14="http://schemas.microsoft.com/office/powerpoint/2010/main" r:embed="rId2"/>
              </p:ext>
            </p:extLst>
          </p:nvPr>
        </p:nvPicPr>
        <p:blipFill rotWithShape="1">
          <a:blip r:embed="rId7"/>
          <a:srcRect l="39538" t="2464" r="27483" b="38110"/>
          <a:stretch/>
        </p:blipFill>
        <p:spPr>
          <a:xfrm>
            <a:off x="3400058" y="1387787"/>
            <a:ext cx="2427238" cy="2447918"/>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sp>
        <p:nvSpPr>
          <p:cNvPr id="4" name="Footer Placeholder 3">
            <a:extLst>
              <a:ext uri="{FF2B5EF4-FFF2-40B4-BE49-F238E27FC236}">
                <a16:creationId xmlns:a16="http://schemas.microsoft.com/office/drawing/2014/main" id="{829481BC-7CC6-4CA9-BBF5-B8BE56121BE2}"/>
              </a:ext>
            </a:extLst>
          </p:cNvPr>
          <p:cNvSpPr>
            <a:spLocks noGrp="1"/>
          </p:cNvSpPr>
          <p:nvPr>
            <p:ph type="ftr" sz="quarter" idx="11"/>
          </p:nvPr>
        </p:nvSpPr>
        <p:spPr/>
        <p:txBody>
          <a:bodyPr/>
          <a:lstStyle/>
          <a:p>
            <a:r>
              <a:rPr lang="en-US"/>
              <a:t>DOC-0555472 Rev B</a:t>
            </a:r>
            <a:endParaRPr lang="en-US" dirty="0"/>
          </a:p>
        </p:txBody>
      </p:sp>
      <p:sp>
        <p:nvSpPr>
          <p:cNvPr id="14" name="TextBox 13">
            <a:extLst>
              <a:ext uri="{FF2B5EF4-FFF2-40B4-BE49-F238E27FC236}">
                <a16:creationId xmlns:a16="http://schemas.microsoft.com/office/drawing/2014/main" id="{E08D4BC7-AF86-470E-9C69-85AC952700AE}"/>
              </a:ext>
            </a:extLst>
          </p:cNvPr>
          <p:cNvSpPr txBox="1"/>
          <p:nvPr/>
        </p:nvSpPr>
        <p:spPr>
          <a:xfrm>
            <a:off x="548639" y="4759157"/>
            <a:ext cx="2304069" cy="200055"/>
          </a:xfrm>
          <a:prstGeom prst="rect">
            <a:avLst/>
          </a:prstGeom>
          <a:noFill/>
        </p:spPr>
        <p:txBody>
          <a:bodyPr wrap="square" lIns="0">
            <a:spAutoFit/>
          </a:bodyPr>
          <a:lstStyle>
            <a:defPPr>
              <a:defRPr lang="en-US"/>
            </a:defPPr>
            <a:lvl1pPr>
              <a:defRPr sz="698"/>
            </a:lvl1pPr>
          </a:lstStyle>
          <a:p>
            <a:r>
              <a:rPr lang="en-US" dirty="0"/>
              <a:t>Previous generation device used for illustration</a:t>
            </a:r>
          </a:p>
        </p:txBody>
      </p:sp>
      <p:pic>
        <p:nvPicPr>
          <p:cNvPr id="15" name="Picture 14">
            <a:extLst>
              <a:ext uri="{FF2B5EF4-FFF2-40B4-BE49-F238E27FC236}">
                <a16:creationId xmlns:a16="http://schemas.microsoft.com/office/drawing/2014/main" id="{DFBA4BB4-C167-4341-86C6-7A72801B22FF}"/>
              </a:ext>
            </a:extLst>
          </p:cNvPr>
          <p:cNvPicPr>
            <a:picLocks noChangeAspect="1"/>
          </p:cNvPicPr>
          <p:nvPr/>
        </p:nvPicPr>
        <p:blipFill>
          <a:blip r:embed="rId8"/>
          <a:srcRect l="1271" r="5064"/>
          <a:stretch/>
        </p:blipFill>
        <p:spPr>
          <a:xfrm>
            <a:off x="597813" y="1375773"/>
            <a:ext cx="2440755" cy="2459932"/>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sp>
        <p:nvSpPr>
          <p:cNvPr id="18" name="Rectangle 17">
            <a:extLst>
              <a:ext uri="{FF2B5EF4-FFF2-40B4-BE49-F238E27FC236}">
                <a16:creationId xmlns:a16="http://schemas.microsoft.com/office/drawing/2014/main" id="{3444F840-03CD-4FEB-976D-3C6FEAA3E104}"/>
              </a:ext>
            </a:extLst>
          </p:cNvPr>
          <p:cNvSpPr/>
          <p:nvPr/>
        </p:nvSpPr>
        <p:spPr>
          <a:xfrm>
            <a:off x="2082566" y="3365000"/>
            <a:ext cx="832272" cy="257051"/>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900" b="1" dirty="0">
                <a:solidFill>
                  <a:schemeClr val="bg1"/>
                </a:solidFill>
                <a:effectLst>
                  <a:outerShdw blurRad="63500" sx="102000" sy="102000" algn="ctr" rotWithShape="0">
                    <a:prstClr val="black">
                      <a:alpha val="40000"/>
                    </a:prstClr>
                  </a:outerShdw>
                </a:effectLst>
              </a:rPr>
              <a:t>Outer shaft </a:t>
            </a:r>
          </a:p>
        </p:txBody>
      </p:sp>
      <p:sp>
        <p:nvSpPr>
          <p:cNvPr id="19" name="Oval 18">
            <a:extLst>
              <a:ext uri="{FF2B5EF4-FFF2-40B4-BE49-F238E27FC236}">
                <a16:creationId xmlns:a16="http://schemas.microsoft.com/office/drawing/2014/main" id="{38C47BD4-4C17-4434-B70B-E4B76CC5AE19}"/>
              </a:ext>
            </a:extLst>
          </p:cNvPr>
          <p:cNvSpPr/>
          <p:nvPr/>
        </p:nvSpPr>
        <p:spPr>
          <a:xfrm>
            <a:off x="810263" y="2154650"/>
            <a:ext cx="510836" cy="551703"/>
          </a:xfrm>
          <a:prstGeom prst="ellipse">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cxnSp>
        <p:nvCxnSpPr>
          <p:cNvPr id="20" name="Connector: Elbow 44">
            <a:extLst>
              <a:ext uri="{FF2B5EF4-FFF2-40B4-BE49-F238E27FC236}">
                <a16:creationId xmlns:a16="http://schemas.microsoft.com/office/drawing/2014/main" id="{83DB2DF2-4970-44F0-8FB1-69D59AF598B9}"/>
              </a:ext>
            </a:extLst>
          </p:cNvPr>
          <p:cNvCxnSpPr>
            <a:cxnSpLocks/>
          </p:cNvCxnSpPr>
          <p:nvPr/>
        </p:nvCxnSpPr>
        <p:spPr>
          <a:xfrm>
            <a:off x="1065681" y="3402565"/>
            <a:ext cx="1016885" cy="90961"/>
          </a:xfrm>
          <a:prstGeom prst="bentConnector3">
            <a:avLst>
              <a:gd name="adj1" fmla="val 732"/>
            </a:avLst>
          </a:prstGeom>
          <a:ln w="15875">
            <a:solidFill>
              <a:schemeClr val="accent1"/>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772CA1A4-A9F6-4534-9E9A-8163C2782F15}"/>
              </a:ext>
            </a:extLst>
          </p:cNvPr>
          <p:cNvSpPr/>
          <p:nvPr/>
        </p:nvSpPr>
        <p:spPr>
          <a:xfrm>
            <a:off x="2082566" y="3020624"/>
            <a:ext cx="832272" cy="257051"/>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900" b="1" dirty="0">
                <a:solidFill>
                  <a:schemeClr val="bg1"/>
                </a:solidFill>
                <a:effectLst>
                  <a:outerShdw blurRad="63500" sx="102000" sy="102000" algn="ctr" rotWithShape="0">
                    <a:prstClr val="black">
                      <a:alpha val="40000"/>
                    </a:prstClr>
                  </a:outerShdw>
                </a:effectLst>
              </a:rPr>
              <a:t>Stent connector</a:t>
            </a:r>
          </a:p>
        </p:txBody>
      </p:sp>
      <p:cxnSp>
        <p:nvCxnSpPr>
          <p:cNvPr id="26" name="Connector: Elbow 44">
            <a:extLst>
              <a:ext uri="{FF2B5EF4-FFF2-40B4-BE49-F238E27FC236}">
                <a16:creationId xmlns:a16="http://schemas.microsoft.com/office/drawing/2014/main" id="{BBD7E0F4-7C19-458A-922E-A301E03E4113}"/>
              </a:ext>
            </a:extLst>
          </p:cNvPr>
          <p:cNvCxnSpPr>
            <a:cxnSpLocks/>
            <a:stCxn id="19" idx="4"/>
          </p:cNvCxnSpPr>
          <p:nvPr/>
        </p:nvCxnSpPr>
        <p:spPr>
          <a:xfrm rot="16200000" flipH="1">
            <a:off x="1374593" y="2397441"/>
            <a:ext cx="442798" cy="1060622"/>
          </a:xfrm>
          <a:prstGeom prst="bentConnector2">
            <a:avLst/>
          </a:prstGeom>
          <a:ln w="15875">
            <a:solidFill>
              <a:schemeClr val="accent1"/>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29" name="Connector: Elbow 44">
            <a:extLst>
              <a:ext uri="{FF2B5EF4-FFF2-40B4-BE49-F238E27FC236}">
                <a16:creationId xmlns:a16="http://schemas.microsoft.com/office/drawing/2014/main" id="{CD57401A-F62F-4CE5-9AB1-66BFAB9CE302}"/>
              </a:ext>
            </a:extLst>
          </p:cNvPr>
          <p:cNvCxnSpPr>
            <a:cxnSpLocks/>
            <a:stCxn id="19" idx="6"/>
          </p:cNvCxnSpPr>
          <p:nvPr/>
        </p:nvCxnSpPr>
        <p:spPr>
          <a:xfrm>
            <a:off x="1321099" y="2430502"/>
            <a:ext cx="805204" cy="256751"/>
          </a:xfrm>
          <a:prstGeom prst="bentConnector3">
            <a:avLst>
              <a:gd name="adj1" fmla="val 50000"/>
            </a:avLst>
          </a:prstGeom>
          <a:ln w="15875">
            <a:solidFill>
              <a:schemeClr val="accent1"/>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51114CF7-2341-4263-A112-635DE28D959A}"/>
              </a:ext>
            </a:extLst>
          </p:cNvPr>
          <p:cNvSpPr/>
          <p:nvPr/>
        </p:nvSpPr>
        <p:spPr>
          <a:xfrm>
            <a:off x="2082566" y="2565812"/>
            <a:ext cx="832272" cy="257051"/>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900" b="1" dirty="0">
                <a:solidFill>
                  <a:schemeClr val="bg1"/>
                </a:solidFill>
                <a:effectLst>
                  <a:outerShdw blurRad="63500" sx="102000" sy="102000" algn="ctr" rotWithShape="0">
                    <a:prstClr val="black">
                      <a:alpha val="40000"/>
                    </a:prstClr>
                  </a:outerShdw>
                </a:effectLst>
              </a:rPr>
              <a:t>Apices still connected</a:t>
            </a:r>
          </a:p>
        </p:txBody>
      </p:sp>
      <p:pic>
        <p:nvPicPr>
          <p:cNvPr id="34" name="AP Alterra release">
            <a:hlinkClick r:id="" action="ppaction://media"/>
            <a:extLst>
              <a:ext uri="{FF2B5EF4-FFF2-40B4-BE49-F238E27FC236}">
                <a16:creationId xmlns:a16="http://schemas.microsoft.com/office/drawing/2014/main" id="{3865F69A-74B2-4C44-B522-EDA3543A222F}"/>
              </a:ext>
            </a:extLst>
          </p:cNvPr>
          <p:cNvPicPr>
            <a:picLocks noChangeAspect="1"/>
          </p:cNvPicPr>
          <p:nvPr>
            <a:videoFile r:link="rId5"/>
            <p:extLst>
              <p:ext uri="{DAA4B4D4-6D71-4841-9C94-3DE7FCFB9230}">
                <p14:media xmlns:p14="http://schemas.microsoft.com/office/powerpoint/2010/main" r:embed="rId4"/>
              </p:ext>
            </p:extLst>
          </p:nvPr>
        </p:nvPicPr>
        <p:blipFill rotWithShape="1">
          <a:blip r:embed="rId9"/>
          <a:srcRect l="38892" t="4582" r="27064" b="35576"/>
          <a:stretch/>
        </p:blipFill>
        <p:spPr>
          <a:xfrm>
            <a:off x="6209177" y="1387787"/>
            <a:ext cx="2455398" cy="2439264"/>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grpSp>
        <p:nvGrpSpPr>
          <p:cNvPr id="40" name="Group 39">
            <a:extLst>
              <a:ext uri="{FF2B5EF4-FFF2-40B4-BE49-F238E27FC236}">
                <a16:creationId xmlns:a16="http://schemas.microsoft.com/office/drawing/2014/main" id="{52A05200-CC35-8407-FF60-C1A619197BC6}"/>
              </a:ext>
            </a:extLst>
          </p:cNvPr>
          <p:cNvGrpSpPr/>
          <p:nvPr/>
        </p:nvGrpSpPr>
        <p:grpSpPr>
          <a:xfrm>
            <a:off x="6664826" y="3978185"/>
            <a:ext cx="1544100" cy="187050"/>
            <a:chOff x="4481096" y="3905167"/>
            <a:chExt cx="2406491" cy="443010"/>
          </a:xfrm>
        </p:grpSpPr>
        <p:sp>
          <p:nvSpPr>
            <p:cNvPr id="41" name="TextBox 40">
              <a:extLst>
                <a:ext uri="{FF2B5EF4-FFF2-40B4-BE49-F238E27FC236}">
                  <a16:creationId xmlns:a16="http://schemas.microsoft.com/office/drawing/2014/main" id="{442EB8A2-C79B-D2FE-01E6-D79AD6D6F40B}"/>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42" name="Freeform 8">
              <a:extLst>
                <a:ext uri="{FF2B5EF4-FFF2-40B4-BE49-F238E27FC236}">
                  <a16:creationId xmlns:a16="http://schemas.microsoft.com/office/drawing/2014/main" id="{2934031A-1DBF-9475-25C9-A41322F32B29}"/>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grpSp>
        <p:nvGrpSpPr>
          <p:cNvPr id="43" name="Group 42">
            <a:extLst>
              <a:ext uri="{FF2B5EF4-FFF2-40B4-BE49-F238E27FC236}">
                <a16:creationId xmlns:a16="http://schemas.microsoft.com/office/drawing/2014/main" id="{2B312287-078E-73C9-AFD0-297FD7D7D22D}"/>
              </a:ext>
            </a:extLst>
          </p:cNvPr>
          <p:cNvGrpSpPr/>
          <p:nvPr/>
        </p:nvGrpSpPr>
        <p:grpSpPr>
          <a:xfrm>
            <a:off x="3841627" y="3978185"/>
            <a:ext cx="1544100" cy="187050"/>
            <a:chOff x="4481096" y="3905167"/>
            <a:chExt cx="2406491" cy="443010"/>
          </a:xfrm>
        </p:grpSpPr>
        <p:sp>
          <p:nvSpPr>
            <p:cNvPr id="44" name="TextBox 43">
              <a:extLst>
                <a:ext uri="{FF2B5EF4-FFF2-40B4-BE49-F238E27FC236}">
                  <a16:creationId xmlns:a16="http://schemas.microsoft.com/office/drawing/2014/main" id="{CC2F6F5B-D234-EB73-4C25-8198311F3FB8}"/>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45" name="Freeform 8">
              <a:extLst>
                <a:ext uri="{FF2B5EF4-FFF2-40B4-BE49-F238E27FC236}">
                  <a16:creationId xmlns:a16="http://schemas.microsoft.com/office/drawing/2014/main" id="{6BCE973C-D7AE-15B3-CF17-4E8CE856CE5A}"/>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sp>
        <p:nvSpPr>
          <p:cNvPr id="52" name="Slide Number Placeholder 51">
            <a:extLst>
              <a:ext uri="{FF2B5EF4-FFF2-40B4-BE49-F238E27FC236}">
                <a16:creationId xmlns:a16="http://schemas.microsoft.com/office/drawing/2014/main" id="{CA891AC0-ACCC-852F-F4B8-3CF43E495EF1}"/>
              </a:ext>
            </a:extLst>
          </p:cNvPr>
          <p:cNvSpPr>
            <a:spLocks noGrp="1"/>
          </p:cNvSpPr>
          <p:nvPr>
            <p:ph type="sldNum" sz="quarter" idx="12"/>
          </p:nvPr>
        </p:nvSpPr>
        <p:spPr/>
        <p:txBody>
          <a:bodyPr/>
          <a:lstStyle/>
          <a:p>
            <a:fld id="{CDBA9528-BCFE-1E43-A37D-912FF3C527A6}" type="slidenum">
              <a:rPr lang="en-US" smtClean="0"/>
              <a:pPr/>
              <a:t>65</a:t>
            </a:fld>
            <a:endParaRPr lang="en-US" dirty="0"/>
          </a:p>
        </p:txBody>
      </p:sp>
      <p:grpSp>
        <p:nvGrpSpPr>
          <p:cNvPr id="3" name="Group 2">
            <a:extLst>
              <a:ext uri="{FF2B5EF4-FFF2-40B4-BE49-F238E27FC236}">
                <a16:creationId xmlns:a16="http://schemas.microsoft.com/office/drawing/2014/main" id="{2F8B2D48-8797-008D-8F54-DBA9239036EB}"/>
              </a:ext>
            </a:extLst>
          </p:cNvPr>
          <p:cNvGrpSpPr/>
          <p:nvPr/>
        </p:nvGrpSpPr>
        <p:grpSpPr>
          <a:xfrm>
            <a:off x="597813" y="4034924"/>
            <a:ext cx="2802245" cy="685802"/>
            <a:chOff x="3870372" y="2050239"/>
            <a:chExt cx="2802245" cy="685802"/>
          </a:xfrm>
        </p:grpSpPr>
        <p:grpSp>
          <p:nvGrpSpPr>
            <p:cNvPr id="5" name="Group 4">
              <a:extLst>
                <a:ext uri="{FF2B5EF4-FFF2-40B4-BE49-F238E27FC236}">
                  <a16:creationId xmlns:a16="http://schemas.microsoft.com/office/drawing/2014/main" id="{2222D84F-04CF-1379-DF48-BA11940C0F96}"/>
                </a:ext>
              </a:extLst>
            </p:cNvPr>
            <p:cNvGrpSpPr/>
            <p:nvPr/>
          </p:nvGrpSpPr>
          <p:grpSpPr>
            <a:xfrm>
              <a:off x="3870372" y="2050239"/>
              <a:ext cx="510581" cy="554945"/>
              <a:chOff x="4177122" y="1239444"/>
              <a:chExt cx="510581" cy="554945"/>
            </a:xfrm>
          </p:grpSpPr>
          <p:sp>
            <p:nvSpPr>
              <p:cNvPr id="7" name="Round Same Side Corner Rectangle 61">
                <a:extLst>
                  <a:ext uri="{FF2B5EF4-FFF2-40B4-BE49-F238E27FC236}">
                    <a16:creationId xmlns:a16="http://schemas.microsoft.com/office/drawing/2014/main" id="{D8FEA7E0-E025-F656-4837-520D2405BB9E}"/>
                  </a:ext>
                </a:extLst>
              </p:cNvPr>
              <p:cNvSpPr/>
              <p:nvPr/>
            </p:nvSpPr>
            <p:spPr>
              <a:xfrm rot="16200000">
                <a:off x="4154940" y="1261626"/>
                <a:ext cx="554945" cy="510581"/>
              </a:xfrm>
              <a:prstGeom prst="round2SameRect">
                <a:avLst>
                  <a:gd name="adj1" fmla="val 16667"/>
                  <a:gd name="adj2" fmla="val 0"/>
                </a:avLst>
              </a:prstGeom>
              <a:solidFill>
                <a:srgbClr val="FFC000"/>
              </a:solidFill>
              <a:ln w="44450">
                <a:noFill/>
              </a:ln>
              <a:effectLst>
                <a:outerShdw blurRad="1016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500" b="1" dirty="0"/>
              </a:p>
            </p:txBody>
          </p:sp>
          <p:sp>
            <p:nvSpPr>
              <p:cNvPr id="8" name="TextBox 7">
                <a:extLst>
                  <a:ext uri="{FF2B5EF4-FFF2-40B4-BE49-F238E27FC236}">
                    <a16:creationId xmlns:a16="http://schemas.microsoft.com/office/drawing/2014/main" id="{A6E96091-7937-0B6C-6919-22C5245759E5}"/>
                  </a:ext>
                </a:extLst>
              </p:cNvPr>
              <p:cNvSpPr txBox="1"/>
              <p:nvPr/>
            </p:nvSpPr>
            <p:spPr>
              <a:xfrm>
                <a:off x="4214075" y="1558189"/>
                <a:ext cx="436675" cy="184666"/>
              </a:xfrm>
              <a:prstGeom prst="rect">
                <a:avLst/>
              </a:prstGeom>
              <a:noFill/>
              <a:ln>
                <a:noFill/>
              </a:ln>
            </p:spPr>
            <p:txBody>
              <a:bodyPr wrap="none" lIns="0" tIns="0" rIns="0" bIns="0" rtlCol="0" anchor="ctr">
                <a:noAutofit/>
              </a:bodyPr>
              <a:lstStyle/>
              <a:p>
                <a:pPr algn="ctr"/>
                <a:r>
                  <a:rPr lang="en-US" sz="600" b="1" dirty="0">
                    <a:solidFill>
                      <a:srgbClr val="C8102E"/>
                    </a:solidFill>
                  </a:rPr>
                  <a:t>CAUTION</a:t>
                </a:r>
              </a:p>
            </p:txBody>
          </p:sp>
          <p:pic>
            <p:nvPicPr>
              <p:cNvPr id="9" name="Graphic 8">
                <a:extLst>
                  <a:ext uri="{FF2B5EF4-FFF2-40B4-BE49-F238E27FC236}">
                    <a16:creationId xmlns:a16="http://schemas.microsoft.com/office/drawing/2014/main" id="{792C3366-D36B-AFCD-0112-DAA28E6766F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317758" y="1347046"/>
                <a:ext cx="229309" cy="201345"/>
              </a:xfrm>
              <a:prstGeom prst="rect">
                <a:avLst/>
              </a:prstGeom>
            </p:spPr>
          </p:pic>
        </p:grpSp>
        <p:sp>
          <p:nvSpPr>
            <p:cNvPr id="6" name="Rectangle 5">
              <a:extLst>
                <a:ext uri="{FF2B5EF4-FFF2-40B4-BE49-F238E27FC236}">
                  <a16:creationId xmlns:a16="http://schemas.microsoft.com/office/drawing/2014/main" id="{F1FA2DE5-569B-C90C-93F9-D9666F884A7A}"/>
                </a:ext>
              </a:extLst>
            </p:cNvPr>
            <p:cNvSpPr/>
            <p:nvPr/>
          </p:nvSpPr>
          <p:spPr>
            <a:xfrm>
              <a:off x="4374647" y="2050241"/>
              <a:ext cx="2297970" cy="685800"/>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45720" rIns="91440" bIns="45720" rtlCol="0" anchor="ctr" anchorCtr="0">
              <a:noAutofit/>
            </a:bodyPr>
            <a:lstStyle/>
            <a:p>
              <a:pPr marL="0" lvl="2">
                <a:spcBef>
                  <a:spcPts val="600"/>
                </a:spcBef>
                <a:buClr>
                  <a:schemeClr val="accent1"/>
                </a:buClr>
              </a:pPr>
              <a:r>
                <a:rPr lang="en-US" sz="800" dirty="0">
                  <a:solidFill>
                    <a:schemeClr val="accent6"/>
                  </a:solidFill>
                  <a:ea typeface="ＭＳ Ｐゴシック" pitchFamily="34" charset="-128"/>
                </a:rPr>
                <a:t>Failure to identity release of the stent connector tab from the stent connector may lead to prestent embolization during removal of the Alterra delivery system.</a:t>
              </a:r>
            </a:p>
          </p:txBody>
        </p:sp>
      </p:grpSp>
    </p:spTree>
    <p:custDataLst>
      <p:tags r:id="rId1"/>
    </p:custDataLst>
    <p:extLst>
      <p:ext uri="{BB962C8B-B14F-4D97-AF65-F5344CB8AC3E}">
        <p14:creationId xmlns:p14="http://schemas.microsoft.com/office/powerpoint/2010/main" val="343399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000" fill="hold"/>
                                        <p:tgtEl>
                                          <p:spTgt spid="16"/>
                                        </p:tgtEl>
                                      </p:cBhvr>
                                    </p:cmd>
                                  </p:childTnLst>
                                </p:cTn>
                              </p:par>
                              <p:par>
                                <p:cTn id="7" presetID="1" presetClass="mediacall" presetSubtype="0" fill="hold" nodeType="withEffect">
                                  <p:stCondLst>
                                    <p:cond delay="0"/>
                                  </p:stCondLst>
                                  <p:childTnLst>
                                    <p:cmd type="call" cmd="playFrom(0.0)">
                                      <p:cBhvr>
                                        <p:cTn id="8" dur="5533" fill="hold"/>
                                        <p:tgtEl>
                                          <p:spTgt spid="3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repeatCount="indefinite" fill="hold" display="0">
                  <p:stCondLst>
                    <p:cond delay="indefinite"/>
                  </p:stCondLst>
                </p:cTn>
                <p:tgtEl>
                  <p:spTgt spid="16"/>
                </p:tgtEl>
              </p:cMediaNode>
            </p:video>
            <p:seq concurrent="1" nextAc="seek">
              <p:cTn id="10" restart="whenNotActive" fill="hold" evtFilter="cancelBubble" nodeType="interactiveSeq">
                <p:stCondLst>
                  <p:cond evt="onClick" delay="0">
                    <p:tgtEl>
                      <p:spTgt spid="16"/>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16"/>
                                        </p:tgtEl>
                                      </p:cBhvr>
                                    </p:cmd>
                                  </p:childTnLst>
                                </p:cTn>
                              </p:par>
                            </p:childTnLst>
                          </p:cTn>
                        </p:par>
                      </p:childTnLst>
                    </p:cTn>
                  </p:par>
                </p:childTnLst>
              </p:cTn>
              <p:nextCondLst>
                <p:cond evt="onClick" delay="0">
                  <p:tgtEl>
                    <p:spTgt spid="16"/>
                  </p:tgtEl>
                </p:cond>
              </p:nextCondLst>
            </p:seq>
            <p:video>
              <p:cMediaNode vol="80000">
                <p:cTn id="15" repeatCount="indefinite" fill="hold" display="0">
                  <p:stCondLst>
                    <p:cond delay="indefinite"/>
                  </p:stCondLst>
                </p:cTn>
                <p:tgtEl>
                  <p:spTgt spid="34"/>
                </p:tgtEl>
              </p:cMediaNode>
            </p:video>
            <p:seq concurrent="1" nextAc="seek">
              <p:cTn id="16" restart="whenNotActive" fill="hold" evtFilter="cancelBubble" nodeType="interactiveSeq">
                <p:stCondLst>
                  <p:cond evt="onClick" delay="0">
                    <p:tgtEl>
                      <p:spTgt spid="34"/>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34"/>
                                        </p:tgtEl>
                                      </p:cBhvr>
                                    </p:cmd>
                                  </p:childTnLst>
                                </p:cTn>
                              </p:par>
                            </p:childTnLst>
                          </p:cTn>
                        </p:par>
                      </p:childTnLst>
                    </p:cTn>
                  </p:par>
                </p:childTnLst>
              </p:cTn>
              <p:nextCondLst>
                <p:cond evt="onClick" delay="0">
                  <p:tgtEl>
                    <p:spTgt spid="34"/>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CDE1CE7-ECBD-524F-92BE-0D338645ABA7}"/>
              </a:ext>
            </a:extLst>
          </p:cNvPr>
          <p:cNvPicPr>
            <a:picLocks noChangeAspect="1"/>
          </p:cNvPicPr>
          <p:nvPr/>
        </p:nvPicPr>
        <p:blipFill rotWithShape="1">
          <a:blip r:embed="rId7"/>
          <a:srcRect l="38779" t="6088" r="34322" b="7654"/>
          <a:stretch/>
        </p:blipFill>
        <p:spPr>
          <a:xfrm>
            <a:off x="3470514" y="1356602"/>
            <a:ext cx="1999566" cy="3606912"/>
          </a:xfrm>
          <a:prstGeom prst="rect">
            <a:avLst/>
          </a:prstGeom>
        </p:spPr>
      </p:pic>
      <p:sp>
        <p:nvSpPr>
          <p:cNvPr id="7" name="Title 6">
            <a:extLst>
              <a:ext uri="{FF2B5EF4-FFF2-40B4-BE49-F238E27FC236}">
                <a16:creationId xmlns:a16="http://schemas.microsoft.com/office/drawing/2014/main" id="{44AF0B6B-3668-4827-0EB4-A467F3A5BC09}"/>
              </a:ext>
            </a:extLst>
          </p:cNvPr>
          <p:cNvSpPr>
            <a:spLocks noGrp="1"/>
          </p:cNvSpPr>
          <p:nvPr>
            <p:ph type="title"/>
          </p:nvPr>
        </p:nvSpPr>
        <p:spPr/>
        <p:txBody>
          <a:bodyPr/>
          <a:lstStyle/>
          <a:p>
            <a:r>
              <a:rPr lang="en-US" dirty="0"/>
              <a:t>Alterra release</a:t>
            </a:r>
          </a:p>
        </p:txBody>
      </p:sp>
      <p:pic>
        <p:nvPicPr>
          <p:cNvPr id="6" name="anterior bunching release AP">
            <a:hlinkClick r:id="" action="ppaction://media"/>
            <a:extLst>
              <a:ext uri="{FF2B5EF4-FFF2-40B4-BE49-F238E27FC236}">
                <a16:creationId xmlns:a16="http://schemas.microsoft.com/office/drawing/2014/main" id="{5F918CED-D930-37C0-A38C-07D49455EFFE}"/>
              </a:ext>
            </a:extLst>
          </p:cNvPr>
          <p:cNvPicPr>
            <a:picLocks noGrp="1" noChangeAspect="1"/>
          </p:cNvPicPr>
          <p:nvPr>
            <p:ph sz="half" idx="1"/>
            <a:videoFile r:link="rId3"/>
            <p:extLst>
              <p:ext uri="{DAA4B4D4-6D71-4841-9C94-3DE7FCFB9230}">
                <p14:media xmlns:p14="http://schemas.microsoft.com/office/powerpoint/2010/main" r:embed="rId2"/>
              </p:ext>
            </p:extLst>
          </p:nvPr>
        </p:nvPicPr>
        <p:blipFill rotWithShape="1">
          <a:blip r:embed="rId8"/>
          <a:srcRect l="17609" r="2598" b="22264"/>
          <a:stretch/>
        </p:blipFill>
        <p:spPr>
          <a:xfrm>
            <a:off x="573561" y="1259639"/>
            <a:ext cx="3200400" cy="2839039"/>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pic>
        <p:nvPicPr>
          <p:cNvPr id="9" name="anterior bunching release">
            <a:hlinkClick r:id="" action="ppaction://media"/>
            <a:extLst>
              <a:ext uri="{FF2B5EF4-FFF2-40B4-BE49-F238E27FC236}">
                <a16:creationId xmlns:a16="http://schemas.microsoft.com/office/drawing/2014/main" id="{6A70A845-E0F4-3217-03DA-05B9E3F94F7F}"/>
              </a:ext>
            </a:extLst>
          </p:cNvPr>
          <p:cNvPicPr>
            <a:picLocks noGrp="1" noChangeAspect="1"/>
          </p:cNvPicPr>
          <p:nvPr>
            <p:ph sz="half" idx="2"/>
            <a:videoFile r:link="rId5"/>
            <p:extLst>
              <p:ext uri="{DAA4B4D4-6D71-4841-9C94-3DE7FCFB9230}">
                <p14:media xmlns:p14="http://schemas.microsoft.com/office/powerpoint/2010/main" r:embed="rId4"/>
              </p:ext>
            </p:extLst>
          </p:nvPr>
        </p:nvPicPr>
        <p:blipFill rotWithShape="1">
          <a:blip r:embed="rId9"/>
          <a:srcRect l="20771" t="5476" r="18222" b="34984"/>
          <a:stretch/>
        </p:blipFill>
        <p:spPr>
          <a:xfrm>
            <a:off x="5394959" y="1259639"/>
            <a:ext cx="3200400" cy="2844113"/>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sp>
        <p:nvSpPr>
          <p:cNvPr id="4" name="Footer Placeholder 3">
            <a:extLst>
              <a:ext uri="{FF2B5EF4-FFF2-40B4-BE49-F238E27FC236}">
                <a16:creationId xmlns:a16="http://schemas.microsoft.com/office/drawing/2014/main" id="{775F6FA6-D4D0-43EF-2C70-9329FCB4D674}"/>
              </a:ext>
            </a:extLst>
          </p:cNvPr>
          <p:cNvSpPr>
            <a:spLocks noGrp="1"/>
          </p:cNvSpPr>
          <p:nvPr>
            <p:ph type="ftr" sz="quarter" idx="11"/>
          </p:nvPr>
        </p:nvSpPr>
        <p:spPr/>
        <p:txBody>
          <a:bodyPr/>
          <a:lstStyle/>
          <a:p>
            <a:r>
              <a:rPr lang="en-US"/>
              <a:t>DOC-0555472 Rev B</a:t>
            </a:r>
            <a:endParaRPr lang="en-US" dirty="0"/>
          </a:p>
        </p:txBody>
      </p:sp>
      <p:grpSp>
        <p:nvGrpSpPr>
          <p:cNvPr id="2" name="Group 1">
            <a:extLst>
              <a:ext uri="{FF2B5EF4-FFF2-40B4-BE49-F238E27FC236}">
                <a16:creationId xmlns:a16="http://schemas.microsoft.com/office/drawing/2014/main" id="{A704F46E-4673-E88C-790B-681761EA414C}"/>
              </a:ext>
            </a:extLst>
          </p:cNvPr>
          <p:cNvGrpSpPr/>
          <p:nvPr/>
        </p:nvGrpSpPr>
        <p:grpSpPr>
          <a:xfrm>
            <a:off x="6223109" y="4271414"/>
            <a:ext cx="1544100" cy="187050"/>
            <a:chOff x="4481096" y="3905167"/>
            <a:chExt cx="2406491" cy="443010"/>
          </a:xfrm>
        </p:grpSpPr>
        <p:sp>
          <p:nvSpPr>
            <p:cNvPr id="3" name="TextBox 2">
              <a:extLst>
                <a:ext uri="{FF2B5EF4-FFF2-40B4-BE49-F238E27FC236}">
                  <a16:creationId xmlns:a16="http://schemas.microsoft.com/office/drawing/2014/main" id="{6B54E615-A619-278E-58FC-2C1FA8866576}"/>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8" name="Freeform 8">
              <a:extLst>
                <a:ext uri="{FF2B5EF4-FFF2-40B4-BE49-F238E27FC236}">
                  <a16:creationId xmlns:a16="http://schemas.microsoft.com/office/drawing/2014/main" id="{60276224-BFB1-1C24-BBE9-BA8BED2CA113}"/>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grpSp>
        <p:nvGrpSpPr>
          <p:cNvPr id="16" name="Group 15">
            <a:extLst>
              <a:ext uri="{FF2B5EF4-FFF2-40B4-BE49-F238E27FC236}">
                <a16:creationId xmlns:a16="http://schemas.microsoft.com/office/drawing/2014/main" id="{BED44506-496C-3386-2F42-0AF88CAB9A9B}"/>
              </a:ext>
            </a:extLst>
          </p:cNvPr>
          <p:cNvGrpSpPr/>
          <p:nvPr/>
        </p:nvGrpSpPr>
        <p:grpSpPr>
          <a:xfrm>
            <a:off x="1401711" y="4271414"/>
            <a:ext cx="1544100" cy="187050"/>
            <a:chOff x="4481096" y="3905167"/>
            <a:chExt cx="2406491" cy="443010"/>
          </a:xfrm>
        </p:grpSpPr>
        <p:sp>
          <p:nvSpPr>
            <p:cNvPr id="17" name="TextBox 16">
              <a:extLst>
                <a:ext uri="{FF2B5EF4-FFF2-40B4-BE49-F238E27FC236}">
                  <a16:creationId xmlns:a16="http://schemas.microsoft.com/office/drawing/2014/main" id="{79726859-BF30-FF7C-44EC-F3E3471C4AC8}"/>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8" name="Freeform 8">
              <a:extLst>
                <a:ext uri="{FF2B5EF4-FFF2-40B4-BE49-F238E27FC236}">
                  <a16:creationId xmlns:a16="http://schemas.microsoft.com/office/drawing/2014/main" id="{20BAE69F-6106-3E96-ACB9-5D25AA3D3A43}"/>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sp>
        <p:nvSpPr>
          <p:cNvPr id="19" name="Slide Number Placeholder 18">
            <a:extLst>
              <a:ext uri="{FF2B5EF4-FFF2-40B4-BE49-F238E27FC236}">
                <a16:creationId xmlns:a16="http://schemas.microsoft.com/office/drawing/2014/main" id="{20762D60-5C58-4EB4-0B38-B7776543C366}"/>
              </a:ext>
            </a:extLst>
          </p:cNvPr>
          <p:cNvSpPr>
            <a:spLocks noGrp="1"/>
          </p:cNvSpPr>
          <p:nvPr>
            <p:ph type="sldNum" sz="quarter" idx="12"/>
          </p:nvPr>
        </p:nvSpPr>
        <p:spPr/>
        <p:txBody>
          <a:bodyPr/>
          <a:lstStyle/>
          <a:p>
            <a:fld id="{CDBA9528-BCFE-1E43-A37D-912FF3C527A6}" type="slidenum">
              <a:rPr lang="en-US" smtClean="0"/>
              <a:pPr/>
              <a:t>66</a:t>
            </a:fld>
            <a:endParaRPr lang="en-US" dirty="0"/>
          </a:p>
        </p:txBody>
      </p:sp>
    </p:spTree>
    <p:custDataLst>
      <p:tags r:id="rId1"/>
    </p:custDataLst>
    <p:extLst>
      <p:ext uri="{BB962C8B-B14F-4D97-AF65-F5344CB8AC3E}">
        <p14:creationId xmlns:p14="http://schemas.microsoft.com/office/powerpoint/2010/main" val="543255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5"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625"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6"/>
                </p:tgtEl>
              </p:cMediaNode>
            </p:video>
            <p:seq concurrent="1" nextAc="seek">
              <p:cTn id="12" restart="whenNotActive" fill="hold" evtFilter="cancelBubble" nodeType="interactiveSeq">
                <p:stCondLst>
                  <p:cond evt="onClick" delay="0">
                    <p:tgtEl>
                      <p:spTgt spid="6"/>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6"/>
                                        </p:tgtEl>
                                      </p:cBhvr>
                                    </p:cmd>
                                  </p:childTnLst>
                                </p:cTn>
                              </p:par>
                            </p:childTnLst>
                          </p:cTn>
                        </p:par>
                      </p:childTnLst>
                    </p:cTn>
                  </p:par>
                </p:childTnLst>
              </p:cTn>
              <p:nextCondLst>
                <p:cond evt="onClick" delay="0">
                  <p:tgtEl>
                    <p:spTgt spid="6"/>
                  </p:tgtEl>
                </p:cond>
              </p:nextCondLst>
            </p:seq>
            <p:video>
              <p:cMediaNode vol="80000">
                <p:cTn id="17" fill="hold" display="0">
                  <p:stCondLst>
                    <p:cond delay="indefinite"/>
                  </p:stCondLst>
                </p:cTn>
                <p:tgtEl>
                  <p:spTgt spid="9"/>
                </p:tgtEl>
              </p:cMediaNode>
            </p:video>
            <p:seq concurrent="1" nextAc="seek">
              <p:cTn id="18" restart="whenNotActive" fill="hold" evtFilter="cancelBubble" nodeType="interactiveSeq">
                <p:stCondLst>
                  <p:cond evt="onClick" delay="0">
                    <p:tgtEl>
                      <p:spTgt spid="9"/>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198981-6904-3500-B7C2-D88FE72CD4CB}"/>
              </a:ext>
            </a:extLst>
          </p:cNvPr>
          <p:cNvPicPr>
            <a:picLocks noChangeAspect="1"/>
          </p:cNvPicPr>
          <p:nvPr/>
        </p:nvPicPr>
        <p:blipFill rotWithShape="1">
          <a:blip r:embed="rId7"/>
          <a:srcRect l="38779" t="6088" r="34322" b="7654"/>
          <a:stretch/>
        </p:blipFill>
        <p:spPr>
          <a:xfrm>
            <a:off x="3470514" y="1356602"/>
            <a:ext cx="1999566" cy="3606912"/>
          </a:xfrm>
          <a:prstGeom prst="rect">
            <a:avLst/>
          </a:prstGeom>
        </p:spPr>
      </p:pic>
      <p:sp>
        <p:nvSpPr>
          <p:cNvPr id="16" name="Title 15">
            <a:extLst>
              <a:ext uri="{FF2B5EF4-FFF2-40B4-BE49-F238E27FC236}">
                <a16:creationId xmlns:a16="http://schemas.microsoft.com/office/drawing/2014/main" id="{6DFD87AF-C085-7EED-E3E3-761BA2BBAD5B}"/>
              </a:ext>
            </a:extLst>
          </p:cNvPr>
          <p:cNvSpPr>
            <a:spLocks noGrp="1"/>
          </p:cNvSpPr>
          <p:nvPr>
            <p:ph type="title"/>
          </p:nvPr>
        </p:nvSpPr>
        <p:spPr/>
        <p:txBody>
          <a:bodyPr/>
          <a:lstStyle/>
          <a:p>
            <a:r>
              <a:rPr lang="en-US" dirty="0"/>
              <a:t>Alterra release</a:t>
            </a:r>
          </a:p>
        </p:txBody>
      </p:sp>
      <p:pic>
        <p:nvPicPr>
          <p:cNvPr id="19" name="posterior bunching release LAT">
            <a:hlinkClick r:id="" action="ppaction://media"/>
            <a:extLst>
              <a:ext uri="{FF2B5EF4-FFF2-40B4-BE49-F238E27FC236}">
                <a16:creationId xmlns:a16="http://schemas.microsoft.com/office/drawing/2014/main" id="{CF8ADA77-6125-32FB-ED40-D9B90B1608C5}"/>
              </a:ext>
            </a:extLst>
          </p:cNvPr>
          <p:cNvPicPr>
            <a:picLocks noGrp="1" noChangeAspect="1"/>
          </p:cNvPicPr>
          <p:nvPr>
            <p:ph sz="half" idx="1"/>
            <a:videoFile r:link="rId3"/>
            <p:extLst>
              <p:ext uri="{DAA4B4D4-6D71-4841-9C94-3DE7FCFB9230}">
                <p14:media xmlns:p14="http://schemas.microsoft.com/office/powerpoint/2010/main" r:embed="rId2"/>
              </p:ext>
            </p:extLst>
          </p:nvPr>
        </p:nvPicPr>
        <p:blipFill rotWithShape="1">
          <a:blip r:embed="rId8"/>
          <a:srcRect l="18801" t="6539" r="21524" b="34885"/>
          <a:stretch/>
        </p:blipFill>
        <p:spPr>
          <a:xfrm>
            <a:off x="5412049" y="1286015"/>
            <a:ext cx="3183310" cy="2845320"/>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sp>
        <p:nvSpPr>
          <p:cNvPr id="5" name="Footer Placeholder 4">
            <a:extLst>
              <a:ext uri="{FF2B5EF4-FFF2-40B4-BE49-F238E27FC236}">
                <a16:creationId xmlns:a16="http://schemas.microsoft.com/office/drawing/2014/main" id="{5B104178-E9EC-47AA-BEB5-D011E3A781AF}"/>
              </a:ext>
            </a:extLst>
          </p:cNvPr>
          <p:cNvSpPr>
            <a:spLocks noGrp="1"/>
          </p:cNvSpPr>
          <p:nvPr>
            <p:ph type="ftr" sz="quarter" idx="11"/>
          </p:nvPr>
        </p:nvSpPr>
        <p:spPr/>
        <p:txBody>
          <a:bodyPr anchor="ctr">
            <a:normAutofit/>
          </a:bodyPr>
          <a:lstStyle/>
          <a:p>
            <a:pPr>
              <a:spcAft>
                <a:spcPts val="600"/>
              </a:spcAft>
            </a:pPr>
            <a:r>
              <a:rPr lang="en-US"/>
              <a:t>DOC-0555472 Rev B</a:t>
            </a:r>
            <a:endParaRPr lang="en-US" dirty="0"/>
          </a:p>
        </p:txBody>
      </p:sp>
      <p:pic>
        <p:nvPicPr>
          <p:cNvPr id="9" name="posterior bunching release AP">
            <a:hlinkClick r:id="" action="ppaction://media"/>
            <a:extLst>
              <a:ext uri="{FF2B5EF4-FFF2-40B4-BE49-F238E27FC236}">
                <a16:creationId xmlns:a16="http://schemas.microsoft.com/office/drawing/2014/main" id="{AB6872F2-33F3-76BA-AF8C-7110687F1C03}"/>
              </a:ext>
            </a:extLst>
          </p:cNvPr>
          <p:cNvPicPr>
            <a:picLocks noChangeAspect="1"/>
          </p:cNvPicPr>
          <p:nvPr>
            <a:videoFile r:link="rId5"/>
            <p:extLst>
              <p:ext uri="{DAA4B4D4-6D71-4841-9C94-3DE7FCFB9230}">
                <p14:media xmlns:p14="http://schemas.microsoft.com/office/powerpoint/2010/main" r:embed="rId4"/>
              </p:ext>
            </p:extLst>
          </p:nvPr>
        </p:nvPicPr>
        <p:blipFill rotWithShape="1">
          <a:blip r:embed="rId9"/>
          <a:srcRect l="20265" r="12031" b="33778"/>
          <a:stretch/>
        </p:blipFill>
        <p:spPr>
          <a:xfrm>
            <a:off x="584671" y="1286016"/>
            <a:ext cx="3183042" cy="2835104"/>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grpSp>
        <p:nvGrpSpPr>
          <p:cNvPr id="7" name="Group 6">
            <a:extLst>
              <a:ext uri="{FF2B5EF4-FFF2-40B4-BE49-F238E27FC236}">
                <a16:creationId xmlns:a16="http://schemas.microsoft.com/office/drawing/2014/main" id="{AB0529D4-35B8-D829-5B80-1370A41C58B4}"/>
              </a:ext>
            </a:extLst>
          </p:cNvPr>
          <p:cNvGrpSpPr/>
          <p:nvPr/>
        </p:nvGrpSpPr>
        <p:grpSpPr>
          <a:xfrm>
            <a:off x="6231788" y="4271414"/>
            <a:ext cx="1544100" cy="187050"/>
            <a:chOff x="4481096" y="3905167"/>
            <a:chExt cx="2406491" cy="443010"/>
          </a:xfrm>
        </p:grpSpPr>
        <p:sp>
          <p:nvSpPr>
            <p:cNvPr id="8" name="TextBox 7">
              <a:extLst>
                <a:ext uri="{FF2B5EF4-FFF2-40B4-BE49-F238E27FC236}">
                  <a16:creationId xmlns:a16="http://schemas.microsoft.com/office/drawing/2014/main" id="{E7452AA0-EFF3-8A0D-C5FA-9AB86BC32A30}"/>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0" name="Freeform 8">
              <a:extLst>
                <a:ext uri="{FF2B5EF4-FFF2-40B4-BE49-F238E27FC236}">
                  <a16:creationId xmlns:a16="http://schemas.microsoft.com/office/drawing/2014/main" id="{3694B1A8-EE3E-1708-EFC5-F06DAB2792A3}"/>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grpSp>
        <p:nvGrpSpPr>
          <p:cNvPr id="11" name="Group 10">
            <a:extLst>
              <a:ext uri="{FF2B5EF4-FFF2-40B4-BE49-F238E27FC236}">
                <a16:creationId xmlns:a16="http://schemas.microsoft.com/office/drawing/2014/main" id="{1AFB6F60-7272-5370-E4C3-B15F73CF8248}"/>
              </a:ext>
            </a:extLst>
          </p:cNvPr>
          <p:cNvGrpSpPr/>
          <p:nvPr/>
        </p:nvGrpSpPr>
        <p:grpSpPr>
          <a:xfrm>
            <a:off x="1404142" y="4271414"/>
            <a:ext cx="1544100" cy="187050"/>
            <a:chOff x="4481096" y="3905167"/>
            <a:chExt cx="2406491" cy="443010"/>
          </a:xfrm>
        </p:grpSpPr>
        <p:sp>
          <p:nvSpPr>
            <p:cNvPr id="12" name="TextBox 11">
              <a:extLst>
                <a:ext uri="{FF2B5EF4-FFF2-40B4-BE49-F238E27FC236}">
                  <a16:creationId xmlns:a16="http://schemas.microsoft.com/office/drawing/2014/main" id="{425F25E1-E15B-E9C0-34EF-E14F2B583ABB}"/>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3" name="Freeform 8">
              <a:extLst>
                <a:ext uri="{FF2B5EF4-FFF2-40B4-BE49-F238E27FC236}">
                  <a16:creationId xmlns:a16="http://schemas.microsoft.com/office/drawing/2014/main" id="{7C1BD7B2-AD67-E2ED-2B35-BC71EBF7394F}"/>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sp>
        <p:nvSpPr>
          <p:cNvPr id="17" name="Slide Number Placeholder 16">
            <a:extLst>
              <a:ext uri="{FF2B5EF4-FFF2-40B4-BE49-F238E27FC236}">
                <a16:creationId xmlns:a16="http://schemas.microsoft.com/office/drawing/2014/main" id="{E9C4FE4A-5E78-C017-847B-0D0E9045C490}"/>
              </a:ext>
            </a:extLst>
          </p:cNvPr>
          <p:cNvSpPr>
            <a:spLocks noGrp="1"/>
          </p:cNvSpPr>
          <p:nvPr>
            <p:ph type="sldNum" sz="quarter" idx="12"/>
          </p:nvPr>
        </p:nvSpPr>
        <p:spPr/>
        <p:txBody>
          <a:bodyPr/>
          <a:lstStyle/>
          <a:p>
            <a:fld id="{CDBA9528-BCFE-1E43-A37D-912FF3C527A6}" type="slidenum">
              <a:rPr lang="en-US" smtClean="0"/>
              <a:pPr/>
              <a:t>67</a:t>
            </a:fld>
            <a:endParaRPr lang="en-US" dirty="0"/>
          </a:p>
        </p:txBody>
      </p:sp>
    </p:spTree>
    <p:custDataLst>
      <p:tags r:id="rId1"/>
    </p:custDataLst>
    <p:extLst>
      <p:ext uri="{BB962C8B-B14F-4D97-AF65-F5344CB8AC3E}">
        <p14:creationId xmlns:p14="http://schemas.microsoft.com/office/powerpoint/2010/main" val="525083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0"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000"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9"/>
                </p:tgtEl>
              </p:cMediaNode>
            </p:video>
            <p:seq concurrent="1" nextAc="seek">
              <p:cTn id="12" restart="whenNotActive" fill="hold" evtFilter="cancelBubble" nodeType="interactiveSeq">
                <p:stCondLst>
                  <p:cond evt="onClick" delay="0">
                    <p:tgtEl>
                      <p:spTgt spid="9"/>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9"/>
                                        </p:tgtEl>
                                      </p:cBhvr>
                                    </p:cmd>
                                  </p:childTnLst>
                                </p:cTn>
                              </p:par>
                            </p:childTnLst>
                          </p:cTn>
                        </p:par>
                      </p:childTnLst>
                    </p:cTn>
                  </p:par>
                </p:childTnLst>
              </p:cTn>
              <p:nextCondLst>
                <p:cond evt="onClick" delay="0">
                  <p:tgtEl>
                    <p:spTgt spid="9"/>
                  </p:tgtEl>
                </p:cond>
              </p:nextCondLst>
            </p:seq>
            <p:video>
              <p:cMediaNode vol="80000">
                <p:cTn id="17" fill="hold" display="0">
                  <p:stCondLst>
                    <p:cond delay="indefinite"/>
                  </p:stCondLst>
                </p:cTn>
                <p:tgtEl>
                  <p:spTgt spid="19"/>
                </p:tgtEl>
              </p:cMediaNode>
            </p:video>
            <p:seq concurrent="1" nextAc="seek">
              <p:cTn id="18" restart="whenNotActive" fill="hold" evtFilter="cancelBubble" nodeType="interactiveSeq">
                <p:stCondLst>
                  <p:cond evt="onClick" delay="0">
                    <p:tgtEl>
                      <p:spTgt spid="19"/>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19"/>
                                        </p:tgtEl>
                                      </p:cBhvr>
                                    </p:cmd>
                                  </p:childTnLst>
                                </p:cTn>
                              </p:par>
                            </p:childTnLst>
                          </p:cTn>
                        </p:par>
                      </p:childTnLst>
                    </p:cTn>
                  </p:par>
                </p:childTnLst>
              </p:cTn>
              <p:nextCondLst>
                <p:cond evt="onClick" delay="0">
                  <p:tgtEl>
                    <p:spTgt spid="19"/>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Delivery system removal</a:t>
            </a:r>
          </a:p>
        </p:txBody>
      </p:sp>
      <p:sp>
        <p:nvSpPr>
          <p:cNvPr id="6" name="Footer Placeholder 5">
            <a:extLst>
              <a:ext uri="{FF2B5EF4-FFF2-40B4-BE49-F238E27FC236}">
                <a16:creationId xmlns:a16="http://schemas.microsoft.com/office/drawing/2014/main" id="{3F626F38-9359-9345-ACD3-4B5FFE7A69B2}"/>
              </a:ext>
            </a:extLst>
          </p:cNvPr>
          <p:cNvSpPr>
            <a:spLocks noGrp="1"/>
          </p:cNvSpPr>
          <p:nvPr>
            <p:ph type="ftr" sz="quarter" idx="11"/>
          </p:nvPr>
        </p:nvSpPr>
        <p:spPr/>
        <p:txBody>
          <a:bodyPr/>
          <a:lstStyle/>
          <a:p>
            <a:r>
              <a:rPr lang="en-US"/>
              <a:t>DOC-0555472 Rev B</a:t>
            </a:r>
            <a:endParaRPr lang="en-US" dirty="0"/>
          </a:p>
        </p:txBody>
      </p:sp>
      <p:sp>
        <p:nvSpPr>
          <p:cNvPr id="29" name="Slide Number Placeholder 28">
            <a:extLst>
              <a:ext uri="{FF2B5EF4-FFF2-40B4-BE49-F238E27FC236}">
                <a16:creationId xmlns:a16="http://schemas.microsoft.com/office/drawing/2014/main" id="{C405A545-F005-C214-00F4-C1074340540E}"/>
              </a:ext>
            </a:extLst>
          </p:cNvPr>
          <p:cNvSpPr>
            <a:spLocks noGrp="1"/>
          </p:cNvSpPr>
          <p:nvPr>
            <p:ph type="sldNum" sz="quarter" idx="12"/>
          </p:nvPr>
        </p:nvSpPr>
        <p:spPr/>
        <p:txBody>
          <a:bodyPr/>
          <a:lstStyle/>
          <a:p>
            <a:fld id="{CDBA9528-BCFE-1E43-A37D-912FF3C527A6}" type="slidenum">
              <a:rPr lang="en-US" smtClean="0"/>
              <a:pPr/>
              <a:t>68</a:t>
            </a:fld>
            <a:endParaRPr lang="en-US" dirty="0"/>
          </a:p>
        </p:txBody>
      </p:sp>
      <p:grpSp>
        <p:nvGrpSpPr>
          <p:cNvPr id="8" name="Group 7">
            <a:extLst>
              <a:ext uri="{FF2B5EF4-FFF2-40B4-BE49-F238E27FC236}">
                <a16:creationId xmlns:a16="http://schemas.microsoft.com/office/drawing/2014/main" id="{6A8F8375-9625-E209-5F21-3B41DC7CFB3F}"/>
              </a:ext>
            </a:extLst>
          </p:cNvPr>
          <p:cNvGrpSpPr/>
          <p:nvPr/>
        </p:nvGrpSpPr>
        <p:grpSpPr>
          <a:xfrm>
            <a:off x="548639" y="1408148"/>
            <a:ext cx="6049479" cy="2512613"/>
            <a:chOff x="731520" y="1654746"/>
            <a:chExt cx="5689468" cy="1913862"/>
          </a:xfrm>
        </p:grpSpPr>
        <p:sp>
          <p:nvSpPr>
            <p:cNvPr id="9" name="Rounded Rectangle 37">
              <a:extLst>
                <a:ext uri="{FF2B5EF4-FFF2-40B4-BE49-F238E27FC236}">
                  <a16:creationId xmlns:a16="http://schemas.microsoft.com/office/drawing/2014/main" id="{279DF952-D4DC-086A-48FE-7C0652C9A44B}"/>
                </a:ext>
              </a:extLst>
            </p:cNvPr>
            <p:cNvSpPr/>
            <p:nvPr/>
          </p:nvSpPr>
          <p:spPr>
            <a:xfrm>
              <a:off x="3650252" y="1654746"/>
              <a:ext cx="2770736" cy="1913862"/>
            </a:xfrm>
            <a:prstGeom prst="roundRect">
              <a:avLst>
                <a:gd name="adj" fmla="val 4339"/>
              </a:avLst>
            </a:prstGeom>
            <a:gradFill flip="none" rotWithShape="1">
              <a:gsLst>
                <a:gs pos="24000">
                  <a:schemeClr val="tx2">
                    <a:lumMod val="20000"/>
                    <a:lumOff val="80000"/>
                  </a:schemeClr>
                </a:gs>
                <a:gs pos="100000">
                  <a:schemeClr val="bg1">
                    <a:alpha val="0"/>
                  </a:schemeClr>
                </a:gs>
              </a:gsLst>
              <a:lin ang="5400000" scaled="1"/>
              <a:tileRect/>
            </a:gradFill>
            <a:ln w="38100">
              <a:gradFill flip="none" rotWithShape="1">
                <a:gsLst>
                  <a:gs pos="0">
                    <a:schemeClr val="bg1">
                      <a:lumMod val="5000"/>
                      <a:lumOff val="95000"/>
                      <a:alpha val="0"/>
                    </a:schemeClr>
                  </a:gs>
                  <a:gs pos="74000">
                    <a:schemeClr val="bg1">
                      <a:lumMod val="45000"/>
                      <a:lumOff val="55000"/>
                    </a:schemeClr>
                  </a:gs>
                  <a:gs pos="83000">
                    <a:schemeClr val="bg1">
                      <a:lumMod val="45000"/>
                      <a:lumOff val="55000"/>
                    </a:schemeClr>
                  </a:gs>
                  <a:gs pos="100000">
                    <a:schemeClr val="bg1">
                      <a:lumMod val="30000"/>
                      <a:lumOff val="70000"/>
                    </a:schemeClr>
                  </a:gs>
                </a:gsLst>
                <a:lin ang="16200000" scaled="1"/>
                <a:tileRect/>
              </a:grad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1050" dirty="0">
                <a:solidFill>
                  <a:schemeClr val="tx1"/>
                </a:solidFill>
                <a:latin typeface="Arial" panose="020B0604020202020204" pitchFamily="34" charset="0"/>
                <a:cs typeface="Arial" panose="020B0604020202020204" pitchFamily="34" charset="0"/>
              </a:endParaRPr>
            </a:p>
          </p:txBody>
        </p:sp>
        <p:sp>
          <p:nvSpPr>
            <p:cNvPr id="10" name="Rounded Rectangle 29">
              <a:extLst>
                <a:ext uri="{FF2B5EF4-FFF2-40B4-BE49-F238E27FC236}">
                  <a16:creationId xmlns:a16="http://schemas.microsoft.com/office/drawing/2014/main" id="{F8ACD57C-9789-9CD8-FC3A-D851558C80B5}"/>
                </a:ext>
              </a:extLst>
            </p:cNvPr>
            <p:cNvSpPr/>
            <p:nvPr/>
          </p:nvSpPr>
          <p:spPr>
            <a:xfrm>
              <a:off x="731520" y="1654746"/>
              <a:ext cx="2770736" cy="1913862"/>
            </a:xfrm>
            <a:prstGeom prst="roundRect">
              <a:avLst>
                <a:gd name="adj" fmla="val 4066"/>
              </a:avLst>
            </a:prstGeom>
            <a:gradFill flip="none" rotWithShape="1">
              <a:gsLst>
                <a:gs pos="24000">
                  <a:schemeClr val="bg2">
                    <a:lumMod val="20000"/>
                    <a:lumOff val="80000"/>
                  </a:schemeClr>
                </a:gs>
                <a:gs pos="100000">
                  <a:schemeClr val="bg1">
                    <a:alpha val="0"/>
                  </a:schemeClr>
                </a:gs>
              </a:gsLst>
              <a:lin ang="5400000" scaled="1"/>
              <a:tileRect/>
            </a:gradFill>
            <a:ln w="38100">
              <a:gradFill flip="none" rotWithShape="1">
                <a:gsLst>
                  <a:gs pos="0">
                    <a:schemeClr val="bg1">
                      <a:lumMod val="5000"/>
                      <a:lumOff val="95000"/>
                      <a:alpha val="0"/>
                    </a:schemeClr>
                  </a:gs>
                  <a:gs pos="74000">
                    <a:schemeClr val="bg1">
                      <a:lumMod val="45000"/>
                      <a:lumOff val="55000"/>
                    </a:schemeClr>
                  </a:gs>
                  <a:gs pos="83000">
                    <a:schemeClr val="bg1">
                      <a:lumMod val="45000"/>
                      <a:lumOff val="55000"/>
                    </a:schemeClr>
                  </a:gs>
                  <a:gs pos="100000">
                    <a:schemeClr val="bg1">
                      <a:lumMod val="30000"/>
                      <a:lumOff val="70000"/>
                    </a:schemeClr>
                  </a:gs>
                </a:gsLst>
                <a:lin ang="16200000" scaled="1"/>
                <a:tileRect/>
              </a:grad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1050" dirty="0">
                <a:solidFill>
                  <a:schemeClr val="tx1"/>
                </a:solidFill>
                <a:latin typeface="Arial" panose="020B0604020202020204" pitchFamily="34" charset="0"/>
                <a:cs typeface="Arial" panose="020B0604020202020204" pitchFamily="34" charset="0"/>
              </a:endParaRPr>
            </a:p>
          </p:txBody>
        </p:sp>
      </p:grpSp>
      <p:sp>
        <p:nvSpPr>
          <p:cNvPr id="11" name="Content Placeholder 27">
            <a:extLst>
              <a:ext uri="{FF2B5EF4-FFF2-40B4-BE49-F238E27FC236}">
                <a16:creationId xmlns:a16="http://schemas.microsoft.com/office/drawing/2014/main" id="{73C1C34C-F4AF-3039-B330-45250D3E96D3}"/>
              </a:ext>
            </a:extLst>
          </p:cNvPr>
          <p:cNvSpPr txBox="1">
            <a:spLocks/>
          </p:cNvSpPr>
          <p:nvPr/>
        </p:nvSpPr>
        <p:spPr>
          <a:xfrm>
            <a:off x="3902736" y="1618175"/>
            <a:ext cx="2385070" cy="2029151"/>
          </a:xfrm>
          <a:prstGeom prst="rect">
            <a:avLst/>
          </a:prstGeom>
        </p:spPr>
        <p:txBody>
          <a:bodyPr/>
          <a:lstStyle>
            <a:lvl1pPr marL="173038"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1pPr>
            <a:lvl2pPr marL="339725" indent="-166688" algn="l" defTabSz="457200"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2pPr>
            <a:lvl3pPr marL="512763"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3pPr>
            <a:lvl4pPr marL="685800" indent="-173038" algn="l" defTabSz="457200"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4pPr>
            <a:lvl5pPr marL="858838"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200" dirty="0"/>
              <a:t>It is recommended to have the tapered tip in the center of the prestent when retracting</a:t>
            </a:r>
          </a:p>
          <a:p>
            <a:pPr lvl="1"/>
            <a:r>
              <a:rPr lang="en-US" sz="1050" dirty="0"/>
              <a:t>Ensure the tapered tip and/or the prestent connector does not engage apices</a:t>
            </a:r>
          </a:p>
          <a:p>
            <a:pPr lvl="1"/>
            <a:r>
              <a:rPr lang="en-US" sz="1050" dirty="0"/>
              <a:t>Wire manipulation may assist in positioning the tapered tip in the center of the prestent</a:t>
            </a:r>
          </a:p>
        </p:txBody>
      </p:sp>
      <p:sp>
        <p:nvSpPr>
          <p:cNvPr id="25" name="Content Placeholder 2">
            <a:extLst>
              <a:ext uri="{FF2B5EF4-FFF2-40B4-BE49-F238E27FC236}">
                <a16:creationId xmlns:a16="http://schemas.microsoft.com/office/drawing/2014/main" id="{A718AD70-99FA-A6E9-483F-A0519B4397F5}"/>
              </a:ext>
            </a:extLst>
          </p:cNvPr>
          <p:cNvSpPr txBox="1">
            <a:spLocks/>
          </p:cNvSpPr>
          <p:nvPr/>
        </p:nvSpPr>
        <p:spPr>
          <a:xfrm>
            <a:off x="721897" y="1618175"/>
            <a:ext cx="2473690" cy="2029151"/>
          </a:xfrm>
          <a:prstGeom prst="rect">
            <a:avLst/>
          </a:prstGeom>
        </p:spPr>
        <p:txBody>
          <a:bodyPr>
            <a:normAutofit/>
          </a:bodyPr>
          <a:lstStyle>
            <a:lvl1pPr marL="173038"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1pPr>
            <a:lvl2pPr marL="339725" indent="-166688" algn="l" defTabSz="457200"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2pPr>
            <a:lvl3pPr marL="512763"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3pPr>
            <a:lvl4pPr marL="685800" indent="-173038" algn="l" defTabSz="457200"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4pPr>
            <a:lvl5pPr marL="858838"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200" dirty="0"/>
              <a:t>Consider allowing the prestent to fully expand prior to removal of the tapered tip</a:t>
            </a:r>
          </a:p>
          <a:p>
            <a:endParaRPr lang="en-US" sz="1200" dirty="0"/>
          </a:p>
        </p:txBody>
      </p:sp>
      <p:grpSp>
        <p:nvGrpSpPr>
          <p:cNvPr id="26" name="Group 25">
            <a:extLst>
              <a:ext uri="{FF2B5EF4-FFF2-40B4-BE49-F238E27FC236}">
                <a16:creationId xmlns:a16="http://schemas.microsoft.com/office/drawing/2014/main" id="{0186DDC0-8E8A-B743-3653-E8224F197036}"/>
              </a:ext>
            </a:extLst>
          </p:cNvPr>
          <p:cNvGrpSpPr/>
          <p:nvPr/>
        </p:nvGrpSpPr>
        <p:grpSpPr>
          <a:xfrm>
            <a:off x="2692149" y="3743084"/>
            <a:ext cx="2873382" cy="548640"/>
            <a:chOff x="1780779" y="3805070"/>
            <a:chExt cx="2873382" cy="548640"/>
          </a:xfrm>
        </p:grpSpPr>
        <p:grpSp>
          <p:nvGrpSpPr>
            <p:cNvPr id="27" name="Group 26">
              <a:extLst>
                <a:ext uri="{FF2B5EF4-FFF2-40B4-BE49-F238E27FC236}">
                  <a16:creationId xmlns:a16="http://schemas.microsoft.com/office/drawing/2014/main" id="{5E034851-D76C-C814-9FF8-FBA875D75BA1}"/>
                </a:ext>
              </a:extLst>
            </p:cNvPr>
            <p:cNvGrpSpPr/>
            <p:nvPr/>
          </p:nvGrpSpPr>
          <p:grpSpPr>
            <a:xfrm>
              <a:off x="1780779" y="3805070"/>
              <a:ext cx="2873382" cy="548640"/>
              <a:chOff x="6550298" y="2050238"/>
              <a:chExt cx="2283766" cy="452538"/>
            </a:xfrm>
          </p:grpSpPr>
          <p:grpSp>
            <p:nvGrpSpPr>
              <p:cNvPr id="35" name="Group 34">
                <a:extLst>
                  <a:ext uri="{FF2B5EF4-FFF2-40B4-BE49-F238E27FC236}">
                    <a16:creationId xmlns:a16="http://schemas.microsoft.com/office/drawing/2014/main" id="{654E6DEC-ECE4-913F-732D-D3BB4B5693C3}"/>
                  </a:ext>
                </a:extLst>
              </p:cNvPr>
              <p:cNvGrpSpPr/>
              <p:nvPr/>
            </p:nvGrpSpPr>
            <p:grpSpPr>
              <a:xfrm>
                <a:off x="6550298" y="2050239"/>
                <a:ext cx="511695" cy="427804"/>
                <a:chOff x="6550298" y="1216452"/>
                <a:chExt cx="511695" cy="427804"/>
              </a:xfrm>
            </p:grpSpPr>
            <p:sp>
              <p:nvSpPr>
                <p:cNvPr id="37" name="Rounded Rectangle 9">
                  <a:extLst>
                    <a:ext uri="{FF2B5EF4-FFF2-40B4-BE49-F238E27FC236}">
                      <a16:creationId xmlns:a16="http://schemas.microsoft.com/office/drawing/2014/main" id="{911B5F59-C817-01F0-B6B2-9D329F967862}"/>
                    </a:ext>
                  </a:extLst>
                </p:cNvPr>
                <p:cNvSpPr/>
                <p:nvPr/>
              </p:nvSpPr>
              <p:spPr>
                <a:xfrm>
                  <a:off x="6550298" y="1216452"/>
                  <a:ext cx="511695" cy="427804"/>
                </a:xfrm>
                <a:prstGeom prst="roundRect">
                  <a:avLst/>
                </a:prstGeom>
                <a:solidFill>
                  <a:srgbClr val="FFC000"/>
                </a:solidFill>
                <a:ln w="44450">
                  <a:noFill/>
                </a:ln>
                <a:effectLst>
                  <a:outerShdw blurRad="1016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defTabSz="457189"/>
                  <a:endParaRPr lang="en-US" sz="1500" b="1" dirty="0"/>
                </a:p>
              </p:txBody>
            </p:sp>
            <p:sp>
              <p:nvSpPr>
                <p:cNvPr id="38" name="TextBox 37">
                  <a:extLst>
                    <a:ext uri="{FF2B5EF4-FFF2-40B4-BE49-F238E27FC236}">
                      <a16:creationId xmlns:a16="http://schemas.microsoft.com/office/drawing/2014/main" id="{7C0FE923-E7A3-12FE-AD98-57E149FD4719}"/>
                    </a:ext>
                  </a:extLst>
                </p:cNvPr>
                <p:cNvSpPr txBox="1"/>
                <p:nvPr/>
              </p:nvSpPr>
              <p:spPr>
                <a:xfrm>
                  <a:off x="6562907" y="1488635"/>
                  <a:ext cx="395413" cy="115894"/>
                </a:xfrm>
                <a:prstGeom prst="rect">
                  <a:avLst/>
                </a:prstGeom>
                <a:noFill/>
              </p:spPr>
              <p:txBody>
                <a:bodyPr wrap="square" lIns="0" tIns="0" rIns="0" bIns="0" rtlCol="0" anchor="ctr">
                  <a:noAutofit/>
                </a:bodyPr>
                <a:lstStyle/>
                <a:p>
                  <a:pPr algn="ctr"/>
                  <a:r>
                    <a:rPr lang="en-US" sz="600" b="1" dirty="0">
                      <a:solidFill>
                        <a:schemeClr val="accent1"/>
                      </a:solidFill>
                    </a:rPr>
                    <a:t>CAUTION</a:t>
                  </a:r>
                </a:p>
              </p:txBody>
            </p:sp>
          </p:grpSp>
          <p:sp>
            <p:nvSpPr>
              <p:cNvPr id="36" name="Rectangle 35">
                <a:extLst>
                  <a:ext uri="{FF2B5EF4-FFF2-40B4-BE49-F238E27FC236}">
                    <a16:creationId xmlns:a16="http://schemas.microsoft.com/office/drawing/2014/main" id="{2E1954BE-56CE-D3C9-1D01-EB29B0ED320D}"/>
                  </a:ext>
                </a:extLst>
              </p:cNvPr>
              <p:cNvSpPr/>
              <p:nvPr/>
            </p:nvSpPr>
            <p:spPr>
              <a:xfrm>
                <a:off x="6942798" y="2050238"/>
                <a:ext cx="1891266" cy="452538"/>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0" rIns="91440" bIns="0" rtlCol="0" anchor="ctr">
                <a:noAutofit/>
              </a:bodyPr>
              <a:lstStyle/>
              <a:p>
                <a:pPr marL="0" lvl="2"/>
                <a:r>
                  <a:rPr lang="en-US" sz="800" dirty="0">
                    <a:solidFill>
                      <a:schemeClr val="accent6"/>
                    </a:solidFill>
                    <a:ea typeface="ＭＳ Ｐゴシック" pitchFamily="34" charset="-128"/>
                  </a:rPr>
                  <a:t>Ensure that the tapered tip and delivery system do not interfere with the prestent upon removal to prevent movement of the prestent.</a:t>
                </a:r>
              </a:p>
            </p:txBody>
          </p:sp>
        </p:grpSp>
        <p:pic>
          <p:nvPicPr>
            <p:cNvPr id="34" name="Graphic 33">
              <a:extLst>
                <a:ext uri="{FF2B5EF4-FFF2-40B4-BE49-F238E27FC236}">
                  <a16:creationId xmlns:a16="http://schemas.microsoft.com/office/drawing/2014/main" id="{5527951A-E522-904C-B908-A20E9B1E495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16596" y="3884119"/>
              <a:ext cx="255470" cy="224316"/>
            </a:xfrm>
            <a:prstGeom prst="rect">
              <a:avLst/>
            </a:prstGeom>
          </p:spPr>
        </p:pic>
      </p:grpSp>
      <p:grpSp>
        <p:nvGrpSpPr>
          <p:cNvPr id="12" name="Group 11">
            <a:extLst>
              <a:ext uri="{FF2B5EF4-FFF2-40B4-BE49-F238E27FC236}">
                <a16:creationId xmlns:a16="http://schemas.microsoft.com/office/drawing/2014/main" id="{5BA51057-1AF5-7C5A-6AAC-57CE3BD8B964}"/>
              </a:ext>
            </a:extLst>
          </p:cNvPr>
          <p:cNvGrpSpPr/>
          <p:nvPr/>
        </p:nvGrpSpPr>
        <p:grpSpPr>
          <a:xfrm>
            <a:off x="716109" y="3743089"/>
            <a:ext cx="1888493" cy="547592"/>
            <a:chOff x="716109" y="3743089"/>
            <a:chExt cx="1888493" cy="547592"/>
          </a:xfrm>
        </p:grpSpPr>
        <p:grpSp>
          <p:nvGrpSpPr>
            <p:cNvPr id="3" name="Group 2">
              <a:extLst>
                <a:ext uri="{FF2B5EF4-FFF2-40B4-BE49-F238E27FC236}">
                  <a16:creationId xmlns:a16="http://schemas.microsoft.com/office/drawing/2014/main" id="{8AC4DF11-4759-568B-31ED-F7BB37834858}"/>
                </a:ext>
              </a:extLst>
            </p:cNvPr>
            <p:cNvGrpSpPr/>
            <p:nvPr/>
          </p:nvGrpSpPr>
          <p:grpSpPr>
            <a:xfrm>
              <a:off x="716109" y="3743089"/>
              <a:ext cx="511695" cy="511210"/>
              <a:chOff x="6550298" y="1216452"/>
              <a:chExt cx="511695" cy="511210"/>
            </a:xfrm>
          </p:grpSpPr>
          <p:sp>
            <p:nvSpPr>
              <p:cNvPr id="4" name="Rounded Rectangle 3">
                <a:extLst>
                  <a:ext uri="{FF2B5EF4-FFF2-40B4-BE49-F238E27FC236}">
                    <a16:creationId xmlns:a16="http://schemas.microsoft.com/office/drawing/2014/main" id="{4F610F3C-4E5A-853A-DBD7-3CD6C5C116AE}"/>
                  </a:ext>
                </a:extLst>
              </p:cNvPr>
              <p:cNvSpPr/>
              <p:nvPr/>
            </p:nvSpPr>
            <p:spPr>
              <a:xfrm>
                <a:off x="6550298" y="1216452"/>
                <a:ext cx="511695" cy="511210"/>
              </a:xfrm>
              <a:prstGeom prst="roundRect">
                <a:avLst/>
              </a:prstGeom>
              <a:solidFill>
                <a:schemeClr val="accent3"/>
              </a:solidFill>
              <a:ln w="44450">
                <a:noFill/>
              </a:ln>
              <a:effectLst>
                <a:outerShdw blurRad="190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350" b="1" dirty="0"/>
              </a:p>
            </p:txBody>
          </p:sp>
          <p:sp>
            <p:nvSpPr>
              <p:cNvPr id="5" name="TextBox 4">
                <a:extLst>
                  <a:ext uri="{FF2B5EF4-FFF2-40B4-BE49-F238E27FC236}">
                    <a16:creationId xmlns:a16="http://schemas.microsoft.com/office/drawing/2014/main" id="{D2A21FCA-DE90-75C7-B147-38613ADE859E}"/>
                  </a:ext>
                </a:extLst>
              </p:cNvPr>
              <p:cNvSpPr txBox="1"/>
              <p:nvPr/>
            </p:nvSpPr>
            <p:spPr>
              <a:xfrm>
                <a:off x="6562907" y="1549525"/>
                <a:ext cx="395413" cy="115894"/>
              </a:xfrm>
              <a:prstGeom prst="rect">
                <a:avLst/>
              </a:prstGeom>
              <a:noFill/>
            </p:spPr>
            <p:txBody>
              <a:bodyPr wrap="square" lIns="0" tIns="0" rIns="0" bIns="0" rtlCol="0" anchor="ctr">
                <a:noAutofit/>
              </a:bodyPr>
              <a:lstStyle/>
              <a:p>
                <a:pPr algn="ctr"/>
                <a:r>
                  <a:rPr lang="en-US" sz="600" b="1" dirty="0">
                    <a:solidFill>
                      <a:schemeClr val="bg1"/>
                    </a:solidFill>
                  </a:rPr>
                  <a:t>NOTE</a:t>
                </a:r>
              </a:p>
            </p:txBody>
          </p:sp>
          <p:pic>
            <p:nvPicPr>
              <p:cNvPr id="7" name="Graphic 6">
                <a:extLst>
                  <a:ext uri="{FF2B5EF4-FFF2-40B4-BE49-F238E27FC236}">
                    <a16:creationId xmlns:a16="http://schemas.microsoft.com/office/drawing/2014/main" id="{0F6882D8-57E9-C8A7-99EA-020924122D8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681642" y="1307034"/>
                <a:ext cx="157942" cy="199505"/>
              </a:xfrm>
              <a:prstGeom prst="rect">
                <a:avLst/>
              </a:prstGeom>
            </p:spPr>
          </p:pic>
        </p:grpSp>
        <p:sp>
          <p:nvSpPr>
            <p:cNvPr id="41" name="Rectangle 40">
              <a:extLst>
                <a:ext uri="{FF2B5EF4-FFF2-40B4-BE49-F238E27FC236}">
                  <a16:creationId xmlns:a16="http://schemas.microsoft.com/office/drawing/2014/main" id="{4FF21D4C-6EDF-D75D-7518-8E19214AE147}"/>
                </a:ext>
              </a:extLst>
            </p:cNvPr>
            <p:cNvSpPr/>
            <p:nvPr/>
          </p:nvSpPr>
          <p:spPr>
            <a:xfrm>
              <a:off x="1147782" y="3743089"/>
              <a:ext cx="1456820" cy="547592"/>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0" rIns="91440" bIns="0" rtlCol="0" anchor="ctr">
              <a:noAutofit/>
            </a:bodyPr>
            <a:lstStyle/>
            <a:p>
              <a:pPr marL="0" lvl="2"/>
              <a:r>
                <a:rPr lang="en-US" sz="800" dirty="0">
                  <a:solidFill>
                    <a:schemeClr val="accent6"/>
                  </a:solidFill>
                  <a:ea typeface="ＭＳ Ｐゴシック" pitchFamily="34" charset="-128"/>
                </a:rPr>
                <a:t>It is not recommended to readvance the outer shaft to recapture the nosecone.</a:t>
              </a:r>
            </a:p>
          </p:txBody>
        </p:sp>
      </p:grpSp>
    </p:spTree>
    <p:custDataLst>
      <p:tags r:id="rId1"/>
    </p:custDataLst>
    <p:extLst>
      <p:ext uri="{BB962C8B-B14F-4D97-AF65-F5344CB8AC3E}">
        <p14:creationId xmlns:p14="http://schemas.microsoft.com/office/powerpoint/2010/main" val="118258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Delivery system removal</a:t>
            </a:r>
          </a:p>
        </p:txBody>
      </p:sp>
      <p:sp>
        <p:nvSpPr>
          <p:cNvPr id="6" name="Footer Placeholder 5">
            <a:extLst>
              <a:ext uri="{FF2B5EF4-FFF2-40B4-BE49-F238E27FC236}">
                <a16:creationId xmlns:a16="http://schemas.microsoft.com/office/drawing/2014/main" id="{3F626F38-9359-9345-ACD3-4B5FFE7A69B2}"/>
              </a:ext>
            </a:extLst>
          </p:cNvPr>
          <p:cNvSpPr>
            <a:spLocks noGrp="1"/>
          </p:cNvSpPr>
          <p:nvPr>
            <p:ph type="ftr" sz="quarter" idx="11"/>
          </p:nvPr>
        </p:nvSpPr>
        <p:spPr/>
        <p:txBody>
          <a:bodyPr/>
          <a:lstStyle/>
          <a:p>
            <a:r>
              <a:rPr lang="en-US"/>
              <a:t>DOC-0555472 Rev B</a:t>
            </a:r>
            <a:endParaRPr lang="en-US" dirty="0"/>
          </a:p>
        </p:txBody>
      </p:sp>
      <p:sp>
        <p:nvSpPr>
          <p:cNvPr id="13" name="Slide Number Placeholder 12">
            <a:extLst>
              <a:ext uri="{FF2B5EF4-FFF2-40B4-BE49-F238E27FC236}">
                <a16:creationId xmlns:a16="http://schemas.microsoft.com/office/drawing/2014/main" id="{B1156817-E1D3-09B8-98C8-92871F89DF6B}"/>
              </a:ext>
            </a:extLst>
          </p:cNvPr>
          <p:cNvSpPr>
            <a:spLocks noGrp="1"/>
          </p:cNvSpPr>
          <p:nvPr>
            <p:ph type="sldNum" sz="quarter" idx="12"/>
          </p:nvPr>
        </p:nvSpPr>
        <p:spPr/>
        <p:txBody>
          <a:bodyPr/>
          <a:lstStyle/>
          <a:p>
            <a:fld id="{CDBA9528-BCFE-1E43-A37D-912FF3C527A6}" type="slidenum">
              <a:rPr lang="en-US" smtClean="0"/>
              <a:pPr/>
              <a:t>69</a:t>
            </a:fld>
            <a:endParaRPr lang="en-US" dirty="0"/>
          </a:p>
        </p:txBody>
      </p:sp>
      <p:pic>
        <p:nvPicPr>
          <p:cNvPr id="5" name="Alterra DS removal AP">
            <a:hlinkClick r:id="" action="ppaction://media"/>
            <a:extLst>
              <a:ext uri="{FF2B5EF4-FFF2-40B4-BE49-F238E27FC236}">
                <a16:creationId xmlns:a16="http://schemas.microsoft.com/office/drawing/2014/main" id="{81EA175F-6F85-154E-BF97-C35F1A7AA480}"/>
              </a:ext>
            </a:extLst>
          </p:cNvPr>
          <p:cNvPicPr>
            <a:picLocks noChangeAspect="1"/>
          </p:cNvPicPr>
          <p:nvPr>
            <a:videoFile r:link="rId3"/>
            <p:extLst>
              <p:ext uri="{DAA4B4D4-6D71-4841-9C94-3DE7FCFB9230}">
                <p14:media xmlns:p14="http://schemas.microsoft.com/office/powerpoint/2010/main" r:embed="rId2"/>
              </p:ext>
            </p:extLst>
          </p:nvPr>
        </p:nvPicPr>
        <p:blipFill rotWithShape="1">
          <a:blip r:embed="rId8"/>
          <a:srcRect l="9997" t="360" r="10457" b="17796"/>
          <a:stretch/>
        </p:blipFill>
        <p:spPr>
          <a:xfrm>
            <a:off x="1305304" y="1340935"/>
            <a:ext cx="2989907" cy="3025743"/>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pic>
        <p:nvPicPr>
          <p:cNvPr id="7" name="Alterra DS removal LAT">
            <a:hlinkClick r:id="" action="ppaction://media"/>
            <a:extLst>
              <a:ext uri="{FF2B5EF4-FFF2-40B4-BE49-F238E27FC236}">
                <a16:creationId xmlns:a16="http://schemas.microsoft.com/office/drawing/2014/main" id="{20117301-20BF-CC44-14FE-5F7DCABAB841}"/>
              </a:ext>
            </a:extLst>
          </p:cNvPr>
          <p:cNvPicPr>
            <a:picLocks noChangeAspect="1"/>
          </p:cNvPicPr>
          <p:nvPr>
            <a:videoFile r:link="rId5"/>
            <p:extLst>
              <p:ext uri="{DAA4B4D4-6D71-4841-9C94-3DE7FCFB9230}">
                <p14:media xmlns:p14="http://schemas.microsoft.com/office/powerpoint/2010/main" r:embed="rId4"/>
              </p:ext>
            </p:extLst>
          </p:nvPr>
        </p:nvPicPr>
        <p:blipFill rotWithShape="1">
          <a:blip r:embed="rId9"/>
          <a:srcRect l="1675" r="18491" b="17860"/>
          <a:stretch/>
        </p:blipFill>
        <p:spPr>
          <a:xfrm>
            <a:off x="4861671" y="1340935"/>
            <a:ext cx="2989907" cy="3025743"/>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grpSp>
        <p:nvGrpSpPr>
          <p:cNvPr id="3" name="Group 2">
            <a:extLst>
              <a:ext uri="{FF2B5EF4-FFF2-40B4-BE49-F238E27FC236}">
                <a16:creationId xmlns:a16="http://schemas.microsoft.com/office/drawing/2014/main" id="{997B1BD4-04AA-2C33-BF16-8FD321EF2EE8}"/>
              </a:ext>
            </a:extLst>
          </p:cNvPr>
          <p:cNvGrpSpPr/>
          <p:nvPr/>
        </p:nvGrpSpPr>
        <p:grpSpPr>
          <a:xfrm>
            <a:off x="5584574" y="4520203"/>
            <a:ext cx="1544100" cy="187050"/>
            <a:chOff x="4481096" y="3905167"/>
            <a:chExt cx="2406491" cy="443010"/>
          </a:xfrm>
        </p:grpSpPr>
        <p:sp>
          <p:nvSpPr>
            <p:cNvPr id="8" name="TextBox 7">
              <a:extLst>
                <a:ext uri="{FF2B5EF4-FFF2-40B4-BE49-F238E27FC236}">
                  <a16:creationId xmlns:a16="http://schemas.microsoft.com/office/drawing/2014/main" id="{4685A021-FA71-4153-D0EF-7042C238F0D3}"/>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9" name="Freeform 8">
              <a:extLst>
                <a:ext uri="{FF2B5EF4-FFF2-40B4-BE49-F238E27FC236}">
                  <a16:creationId xmlns:a16="http://schemas.microsoft.com/office/drawing/2014/main" id="{8DC8EF6D-4433-91DA-E0E1-07BDD0D2D86C}"/>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grpSp>
        <p:nvGrpSpPr>
          <p:cNvPr id="10" name="Group 9">
            <a:extLst>
              <a:ext uri="{FF2B5EF4-FFF2-40B4-BE49-F238E27FC236}">
                <a16:creationId xmlns:a16="http://schemas.microsoft.com/office/drawing/2014/main" id="{6719FDEE-EB4C-E586-68A4-B69FD00BF61C}"/>
              </a:ext>
            </a:extLst>
          </p:cNvPr>
          <p:cNvGrpSpPr/>
          <p:nvPr/>
        </p:nvGrpSpPr>
        <p:grpSpPr>
          <a:xfrm>
            <a:off x="2028207" y="4520203"/>
            <a:ext cx="1544100" cy="187050"/>
            <a:chOff x="4481096" y="3905167"/>
            <a:chExt cx="2406491" cy="443010"/>
          </a:xfrm>
        </p:grpSpPr>
        <p:sp>
          <p:nvSpPr>
            <p:cNvPr id="11" name="TextBox 10">
              <a:extLst>
                <a:ext uri="{FF2B5EF4-FFF2-40B4-BE49-F238E27FC236}">
                  <a16:creationId xmlns:a16="http://schemas.microsoft.com/office/drawing/2014/main" id="{60820E5D-BC23-3C3A-952E-19295B9FE0F2}"/>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2" name="Freeform 8">
              <a:extLst>
                <a:ext uri="{FF2B5EF4-FFF2-40B4-BE49-F238E27FC236}">
                  <a16:creationId xmlns:a16="http://schemas.microsoft.com/office/drawing/2014/main" id="{9C0CAB37-0B77-CD0F-8AF2-32943D4536E1}"/>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spTree>
    <p:custDataLst>
      <p:tags r:id="rId1"/>
    </p:custDataLst>
    <p:extLst>
      <p:ext uri="{BB962C8B-B14F-4D97-AF65-F5344CB8AC3E}">
        <p14:creationId xmlns:p14="http://schemas.microsoft.com/office/powerpoint/2010/main" val="3292652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000"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800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5"/>
                </p:tgtEl>
              </p:cMediaNode>
            </p:video>
            <p:seq concurrent="1" nextAc="seek">
              <p:cTn id="12" restart="whenNotActive" fill="hold" evtFilter="cancelBubble" nodeType="interactiveSeq">
                <p:stCondLst>
                  <p:cond evt="onClick" delay="0">
                    <p:tgtEl>
                      <p:spTgt spid="5"/>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5"/>
                                        </p:tgtEl>
                                      </p:cBhvr>
                                    </p:cmd>
                                  </p:childTnLst>
                                </p:cTn>
                              </p:par>
                            </p:childTnLst>
                          </p:cTn>
                        </p:par>
                      </p:childTnLst>
                    </p:cTn>
                  </p:par>
                </p:childTnLst>
              </p:cTn>
              <p:nextCondLst>
                <p:cond evt="onClick" delay="0">
                  <p:tgtEl>
                    <p:spTgt spid="5"/>
                  </p:tgtEl>
                </p:cond>
              </p:nextCondLst>
            </p:seq>
            <p:video>
              <p:cMediaNode vol="80000">
                <p:cTn id="17" fill="hold" display="0">
                  <p:stCondLst>
                    <p:cond delay="indefinite"/>
                  </p:stCondLst>
                </p:cTn>
                <p:tgtEl>
                  <p:spTgt spid="7"/>
                </p:tgtEl>
              </p:cMediaNode>
            </p:video>
            <p:seq concurrent="1" nextAc="seek">
              <p:cTn id="18" restart="whenNotActive" fill="hold" evtFilter="cancelBubble" nodeType="interactiveSeq">
                <p:stCondLst>
                  <p:cond evt="onClick" delay="0">
                    <p:tgtEl>
                      <p:spTgt spid="7"/>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Edwards Alterra adaptive prestent system</a:t>
            </a:r>
          </a:p>
        </p:txBody>
      </p:sp>
      <p:sp>
        <p:nvSpPr>
          <p:cNvPr id="3" name="Footer Placeholder 2">
            <a:extLst>
              <a:ext uri="{FF2B5EF4-FFF2-40B4-BE49-F238E27FC236}">
                <a16:creationId xmlns:a16="http://schemas.microsoft.com/office/drawing/2014/main" id="{C83BA6B0-34E8-C743-90B6-EE53A735FD39}"/>
              </a:ext>
            </a:extLst>
          </p:cNvPr>
          <p:cNvSpPr>
            <a:spLocks noGrp="1"/>
          </p:cNvSpPr>
          <p:nvPr>
            <p:ph type="ftr" sz="quarter" idx="11"/>
          </p:nvPr>
        </p:nvSpPr>
        <p:spPr/>
        <p:txBody>
          <a:bodyPr/>
          <a:lstStyle/>
          <a:p>
            <a:r>
              <a:rPr lang="en-US"/>
              <a:t>DOC-0555472 Rev B</a:t>
            </a:r>
            <a:endParaRPr lang="en-US" dirty="0"/>
          </a:p>
        </p:txBody>
      </p:sp>
      <p:grpSp>
        <p:nvGrpSpPr>
          <p:cNvPr id="38" name="Group 37">
            <a:extLst>
              <a:ext uri="{FF2B5EF4-FFF2-40B4-BE49-F238E27FC236}">
                <a16:creationId xmlns:a16="http://schemas.microsoft.com/office/drawing/2014/main" id="{90606611-BDF0-1947-8E6A-565622C05F93}"/>
              </a:ext>
            </a:extLst>
          </p:cNvPr>
          <p:cNvGrpSpPr/>
          <p:nvPr/>
        </p:nvGrpSpPr>
        <p:grpSpPr>
          <a:xfrm>
            <a:off x="1288736" y="1217031"/>
            <a:ext cx="6284459" cy="3302167"/>
            <a:chOff x="1288736" y="1323249"/>
            <a:chExt cx="6284459" cy="3302167"/>
          </a:xfrm>
        </p:grpSpPr>
        <p:pic>
          <p:nvPicPr>
            <p:cNvPr id="39" name="Picture 38" descr="A close up&#10;&#10;Description automatically generated">
              <a:extLst>
                <a:ext uri="{FF2B5EF4-FFF2-40B4-BE49-F238E27FC236}">
                  <a16:creationId xmlns:a16="http://schemas.microsoft.com/office/drawing/2014/main" id="{22222845-EC19-AF4E-890A-0BAA59A76AA4}"/>
                </a:ext>
              </a:extLst>
            </p:cNvPr>
            <p:cNvPicPr>
              <a:picLocks noChangeAspect="1"/>
            </p:cNvPicPr>
            <p:nvPr/>
          </p:nvPicPr>
          <p:blipFill rotWithShape="1">
            <a:blip r:embed="rId4"/>
            <a:srcRect l="32052" t="20169" r="31482" b="15631"/>
            <a:stretch/>
          </p:blipFill>
          <p:spPr>
            <a:xfrm>
              <a:off x="2861129" y="1323249"/>
              <a:ext cx="3334421" cy="3302167"/>
            </a:xfrm>
            <a:prstGeom prst="rect">
              <a:avLst/>
            </a:prstGeom>
          </p:spPr>
        </p:pic>
        <p:sp>
          <p:nvSpPr>
            <p:cNvPr id="43" name="TextBox 42">
              <a:extLst>
                <a:ext uri="{FF2B5EF4-FFF2-40B4-BE49-F238E27FC236}">
                  <a16:creationId xmlns:a16="http://schemas.microsoft.com/office/drawing/2014/main" id="{BDD060C8-E4D8-AF49-A42C-5AD62DC1EB79}"/>
                </a:ext>
              </a:extLst>
            </p:cNvPr>
            <p:cNvSpPr txBox="1"/>
            <p:nvPr/>
          </p:nvSpPr>
          <p:spPr>
            <a:xfrm>
              <a:off x="6470201" y="2251253"/>
              <a:ext cx="1102994" cy="230832"/>
            </a:xfrm>
            <a:prstGeom prst="rect">
              <a:avLst/>
            </a:prstGeom>
            <a:noFill/>
          </p:spPr>
          <p:txBody>
            <a:bodyPr wrap="square" lIns="0" rIns="0" rtlCol="0" anchor="b">
              <a:spAutoFit/>
            </a:bodyPr>
            <a:lstStyle/>
            <a:p>
              <a:pPr algn="r"/>
              <a:r>
                <a:rPr lang="en-US" sz="900" dirty="0"/>
                <a:t> Outflow</a:t>
              </a:r>
            </a:p>
          </p:txBody>
        </p:sp>
        <p:sp>
          <p:nvSpPr>
            <p:cNvPr id="44" name="TextBox 43">
              <a:extLst>
                <a:ext uri="{FF2B5EF4-FFF2-40B4-BE49-F238E27FC236}">
                  <a16:creationId xmlns:a16="http://schemas.microsoft.com/office/drawing/2014/main" id="{7F439892-B3EE-9B4E-AAB0-DCCDDD3C96C1}"/>
                </a:ext>
              </a:extLst>
            </p:cNvPr>
            <p:cNvSpPr txBox="1"/>
            <p:nvPr/>
          </p:nvSpPr>
          <p:spPr>
            <a:xfrm>
              <a:off x="5646683" y="2542633"/>
              <a:ext cx="1926512" cy="369332"/>
            </a:xfrm>
            <a:prstGeom prst="rect">
              <a:avLst/>
            </a:prstGeom>
            <a:noFill/>
          </p:spPr>
          <p:txBody>
            <a:bodyPr wrap="square" lIns="0" rIns="0" rtlCol="0" anchor="b">
              <a:spAutoFit/>
            </a:bodyPr>
            <a:lstStyle/>
            <a:p>
              <a:pPr algn="r"/>
              <a:r>
                <a:rPr lang="en-US" sz="900" dirty="0"/>
                <a:t> Suture band </a:t>
              </a:r>
              <a:br>
                <a:rPr lang="en-US" sz="900" dirty="0"/>
              </a:br>
              <a:r>
                <a:rPr lang="en-US" sz="900" dirty="0"/>
                <a:t>(29 mm SAPIEN 3 landing zone)</a:t>
              </a:r>
            </a:p>
          </p:txBody>
        </p:sp>
        <p:sp>
          <p:nvSpPr>
            <p:cNvPr id="45" name="TextBox 44">
              <a:extLst>
                <a:ext uri="{FF2B5EF4-FFF2-40B4-BE49-F238E27FC236}">
                  <a16:creationId xmlns:a16="http://schemas.microsoft.com/office/drawing/2014/main" id="{4B9E99B6-E281-8142-9B91-B6F9F34264EC}"/>
                </a:ext>
              </a:extLst>
            </p:cNvPr>
            <p:cNvSpPr txBox="1"/>
            <p:nvPr/>
          </p:nvSpPr>
          <p:spPr>
            <a:xfrm>
              <a:off x="6255736" y="3391199"/>
              <a:ext cx="1317459" cy="230832"/>
            </a:xfrm>
            <a:prstGeom prst="rect">
              <a:avLst/>
            </a:prstGeom>
            <a:noFill/>
          </p:spPr>
          <p:txBody>
            <a:bodyPr wrap="square" lIns="0" rIns="0" rtlCol="0" anchor="b">
              <a:spAutoFit/>
            </a:bodyPr>
            <a:lstStyle/>
            <a:p>
              <a:pPr algn="r"/>
              <a:r>
                <a:rPr lang="en-US" sz="900" dirty="0"/>
                <a:t>Inflow sealing zone</a:t>
              </a:r>
            </a:p>
          </p:txBody>
        </p:sp>
        <p:cxnSp>
          <p:nvCxnSpPr>
            <p:cNvPr id="46" name="Straight Connector 45">
              <a:extLst>
                <a:ext uri="{FF2B5EF4-FFF2-40B4-BE49-F238E27FC236}">
                  <a16:creationId xmlns:a16="http://schemas.microsoft.com/office/drawing/2014/main" id="{B6F2309C-BF6B-FD45-A6A1-BA31B1C6006B}"/>
                </a:ext>
              </a:extLst>
            </p:cNvPr>
            <p:cNvCxnSpPr>
              <a:cxnSpLocks/>
            </p:cNvCxnSpPr>
            <p:nvPr/>
          </p:nvCxnSpPr>
          <p:spPr>
            <a:xfrm>
              <a:off x="5211906" y="2492105"/>
              <a:ext cx="2361289" cy="0"/>
            </a:xfrm>
            <a:prstGeom prst="line">
              <a:avLst/>
            </a:prstGeom>
            <a:ln w="15875">
              <a:headEnd type="ova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D1CC0BFE-3BA1-0A49-8AC1-DCAEB3B520F7}"/>
                </a:ext>
              </a:extLst>
            </p:cNvPr>
            <p:cNvCxnSpPr>
              <a:cxnSpLocks/>
            </p:cNvCxnSpPr>
            <p:nvPr/>
          </p:nvCxnSpPr>
          <p:spPr>
            <a:xfrm>
              <a:off x="5134336" y="2915638"/>
              <a:ext cx="2438859" cy="0"/>
            </a:xfrm>
            <a:prstGeom prst="line">
              <a:avLst/>
            </a:prstGeom>
            <a:ln w="15875">
              <a:headEnd type="ova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622712FB-CBF9-C040-AD0C-D25EE8BEB0B8}"/>
                </a:ext>
              </a:extLst>
            </p:cNvPr>
            <p:cNvCxnSpPr>
              <a:cxnSpLocks/>
            </p:cNvCxnSpPr>
            <p:nvPr/>
          </p:nvCxnSpPr>
          <p:spPr>
            <a:xfrm>
              <a:off x="6070862" y="3668036"/>
              <a:ext cx="1487146" cy="0"/>
            </a:xfrm>
            <a:prstGeom prst="line">
              <a:avLst/>
            </a:prstGeom>
            <a:ln w="15875">
              <a:headEnd type="ova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8FC6CA52-230F-6741-8B47-611967D39A01}"/>
                </a:ext>
              </a:extLst>
            </p:cNvPr>
            <p:cNvCxnSpPr>
              <a:cxnSpLocks/>
            </p:cNvCxnSpPr>
            <p:nvPr/>
          </p:nvCxnSpPr>
          <p:spPr>
            <a:xfrm>
              <a:off x="1288736" y="1682901"/>
              <a:ext cx="2233990" cy="0"/>
            </a:xfrm>
            <a:prstGeom prst="line">
              <a:avLst/>
            </a:prstGeom>
            <a:ln w="15875">
              <a:headEnd type="none"/>
              <a:tailEnd type="ova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7AB2F3E6-9602-FC4C-987C-F2A0AA2ACB54}"/>
                </a:ext>
              </a:extLst>
            </p:cNvPr>
            <p:cNvCxnSpPr>
              <a:cxnSpLocks/>
            </p:cNvCxnSpPr>
            <p:nvPr/>
          </p:nvCxnSpPr>
          <p:spPr>
            <a:xfrm>
              <a:off x="1288736" y="2118315"/>
              <a:ext cx="2439203" cy="0"/>
            </a:xfrm>
            <a:prstGeom prst="line">
              <a:avLst/>
            </a:prstGeom>
            <a:ln w="15875">
              <a:headEnd type="none"/>
              <a:tailEnd type="oval"/>
            </a:ln>
          </p:spPr>
          <p:style>
            <a:lnRef idx="1">
              <a:schemeClr val="accent1"/>
            </a:lnRef>
            <a:fillRef idx="0">
              <a:schemeClr val="accent1"/>
            </a:fillRef>
            <a:effectRef idx="0">
              <a:schemeClr val="accent1"/>
            </a:effectRef>
            <a:fontRef idx="minor">
              <a:schemeClr val="tx1"/>
            </a:fontRef>
          </p:style>
        </p:cxnSp>
        <p:grpSp>
          <p:nvGrpSpPr>
            <p:cNvPr id="51" name="Group 50">
              <a:extLst>
                <a:ext uri="{FF2B5EF4-FFF2-40B4-BE49-F238E27FC236}">
                  <a16:creationId xmlns:a16="http://schemas.microsoft.com/office/drawing/2014/main" id="{B584A6F4-D6EB-8940-A12B-476CD6F7D886}"/>
                </a:ext>
              </a:extLst>
            </p:cNvPr>
            <p:cNvGrpSpPr/>
            <p:nvPr/>
          </p:nvGrpSpPr>
          <p:grpSpPr>
            <a:xfrm>
              <a:off x="1288736" y="4145842"/>
              <a:ext cx="3239603" cy="305830"/>
              <a:chOff x="21330" y="5688750"/>
              <a:chExt cx="4319470" cy="407773"/>
            </a:xfrm>
          </p:grpSpPr>
          <p:cxnSp>
            <p:nvCxnSpPr>
              <p:cNvPr id="62" name="Straight Connector 61">
                <a:extLst>
                  <a:ext uri="{FF2B5EF4-FFF2-40B4-BE49-F238E27FC236}">
                    <a16:creationId xmlns:a16="http://schemas.microsoft.com/office/drawing/2014/main" id="{89640868-1DE9-1C4F-B607-C0943923C639}"/>
                  </a:ext>
                </a:extLst>
              </p:cNvPr>
              <p:cNvCxnSpPr>
                <a:cxnSpLocks/>
              </p:cNvCxnSpPr>
              <p:nvPr/>
            </p:nvCxnSpPr>
            <p:spPr>
              <a:xfrm>
                <a:off x="21330" y="5971438"/>
                <a:ext cx="2504893" cy="0"/>
              </a:xfrm>
              <a:prstGeom prst="line">
                <a:avLst/>
              </a:prstGeom>
              <a:ln w="15875">
                <a:headEnd type="none"/>
                <a:tailEnd type="ova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F79F0EF6-8677-1749-A8E1-430A25A0FD3F}"/>
                  </a:ext>
                </a:extLst>
              </p:cNvPr>
              <p:cNvCxnSpPr>
                <a:cxnSpLocks/>
              </p:cNvCxnSpPr>
              <p:nvPr/>
            </p:nvCxnSpPr>
            <p:spPr>
              <a:xfrm>
                <a:off x="21330" y="6096522"/>
                <a:ext cx="4319470" cy="0"/>
              </a:xfrm>
              <a:prstGeom prst="line">
                <a:avLst/>
              </a:prstGeom>
              <a:ln w="15875">
                <a:headEnd type="none"/>
                <a:tailEnd type="ova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938B3920-5224-E347-B496-5911673247CD}"/>
                  </a:ext>
                </a:extLst>
              </p:cNvPr>
              <p:cNvCxnSpPr>
                <a:cxnSpLocks/>
              </p:cNvCxnSpPr>
              <p:nvPr/>
            </p:nvCxnSpPr>
            <p:spPr>
              <a:xfrm flipV="1">
                <a:off x="21330" y="5688750"/>
                <a:ext cx="0" cy="407773"/>
              </a:xfrm>
              <a:prstGeom prst="line">
                <a:avLst/>
              </a:prstGeom>
              <a:ln w="15875">
                <a:headEnd type="none"/>
                <a:tailEnd type="none"/>
              </a:ln>
            </p:spPr>
            <p:style>
              <a:lnRef idx="1">
                <a:schemeClr val="accent1"/>
              </a:lnRef>
              <a:fillRef idx="0">
                <a:schemeClr val="accent1"/>
              </a:fillRef>
              <a:effectRef idx="0">
                <a:schemeClr val="accent1"/>
              </a:effectRef>
              <a:fontRef idx="minor">
                <a:schemeClr val="tx1"/>
              </a:fontRef>
            </p:style>
          </p:cxnSp>
        </p:grpSp>
        <p:sp>
          <p:nvSpPr>
            <p:cNvPr id="52" name="TextBox 51">
              <a:extLst>
                <a:ext uri="{FF2B5EF4-FFF2-40B4-BE49-F238E27FC236}">
                  <a16:creationId xmlns:a16="http://schemas.microsoft.com/office/drawing/2014/main" id="{2EEC9CF4-6602-5D42-A1A3-2163EED1DE39}"/>
                </a:ext>
              </a:extLst>
            </p:cNvPr>
            <p:cNvSpPr txBox="1"/>
            <p:nvPr/>
          </p:nvSpPr>
          <p:spPr>
            <a:xfrm>
              <a:off x="1288736" y="1472978"/>
              <a:ext cx="1102994" cy="230832"/>
            </a:xfrm>
            <a:prstGeom prst="rect">
              <a:avLst/>
            </a:prstGeom>
            <a:noFill/>
          </p:spPr>
          <p:txBody>
            <a:bodyPr wrap="square" lIns="0" rIns="0" rtlCol="0">
              <a:spAutoFit/>
            </a:bodyPr>
            <a:lstStyle/>
            <a:p>
              <a:r>
                <a:rPr lang="en-US" sz="900" dirty="0"/>
                <a:t>12 outflow apices</a:t>
              </a:r>
            </a:p>
          </p:txBody>
        </p:sp>
        <p:sp>
          <p:nvSpPr>
            <p:cNvPr id="53" name="TextBox 52">
              <a:extLst>
                <a:ext uri="{FF2B5EF4-FFF2-40B4-BE49-F238E27FC236}">
                  <a16:creationId xmlns:a16="http://schemas.microsoft.com/office/drawing/2014/main" id="{FB0CEE2D-9326-0346-861C-91D943D70343}"/>
                </a:ext>
              </a:extLst>
            </p:cNvPr>
            <p:cNvSpPr txBox="1"/>
            <p:nvPr/>
          </p:nvSpPr>
          <p:spPr>
            <a:xfrm>
              <a:off x="1288736" y="1910848"/>
              <a:ext cx="1102994" cy="230832"/>
            </a:xfrm>
            <a:prstGeom prst="rect">
              <a:avLst/>
            </a:prstGeom>
            <a:noFill/>
          </p:spPr>
          <p:txBody>
            <a:bodyPr wrap="square" lIns="0" rIns="0" rtlCol="0">
              <a:spAutoFit/>
            </a:bodyPr>
            <a:lstStyle/>
            <a:p>
              <a:r>
                <a:rPr lang="en-US" sz="900" dirty="0"/>
                <a:t>Open cells</a:t>
              </a:r>
            </a:p>
          </p:txBody>
        </p:sp>
        <p:sp>
          <p:nvSpPr>
            <p:cNvPr id="54" name="TextBox 53">
              <a:extLst>
                <a:ext uri="{FF2B5EF4-FFF2-40B4-BE49-F238E27FC236}">
                  <a16:creationId xmlns:a16="http://schemas.microsoft.com/office/drawing/2014/main" id="{DF11B666-7FDD-224C-BBEE-55212F7375B5}"/>
                </a:ext>
              </a:extLst>
            </p:cNvPr>
            <p:cNvSpPr txBox="1"/>
            <p:nvPr/>
          </p:nvSpPr>
          <p:spPr>
            <a:xfrm>
              <a:off x="1288736" y="3743959"/>
              <a:ext cx="1737265" cy="369332"/>
            </a:xfrm>
            <a:prstGeom prst="rect">
              <a:avLst/>
            </a:prstGeom>
            <a:noFill/>
          </p:spPr>
          <p:txBody>
            <a:bodyPr wrap="square" lIns="0" rIns="0" rtlCol="0">
              <a:spAutoFit/>
            </a:bodyPr>
            <a:lstStyle/>
            <a:p>
              <a:r>
                <a:rPr lang="en-US" sz="900" dirty="0"/>
                <a:t>12 inflow apices </a:t>
              </a:r>
              <a:br>
                <a:rPr lang="en-US" sz="900" dirty="0"/>
              </a:br>
              <a:r>
                <a:rPr lang="en-US" sz="900" dirty="0"/>
                <a:t>including 2 connector tabs</a:t>
              </a:r>
            </a:p>
          </p:txBody>
        </p:sp>
        <p:sp>
          <p:nvSpPr>
            <p:cNvPr id="55" name="TextBox 54">
              <a:extLst>
                <a:ext uri="{FF2B5EF4-FFF2-40B4-BE49-F238E27FC236}">
                  <a16:creationId xmlns:a16="http://schemas.microsoft.com/office/drawing/2014/main" id="{B2B29735-9DF3-9C4D-B892-43A146996D04}"/>
                </a:ext>
              </a:extLst>
            </p:cNvPr>
            <p:cNvSpPr txBox="1"/>
            <p:nvPr/>
          </p:nvSpPr>
          <p:spPr>
            <a:xfrm>
              <a:off x="1288736" y="2713264"/>
              <a:ext cx="1102994" cy="230832"/>
            </a:xfrm>
            <a:prstGeom prst="rect">
              <a:avLst/>
            </a:prstGeom>
            <a:noFill/>
          </p:spPr>
          <p:txBody>
            <a:bodyPr wrap="square" lIns="0" rIns="0" rtlCol="0">
              <a:spAutoFit/>
            </a:bodyPr>
            <a:lstStyle/>
            <a:p>
              <a:r>
                <a:rPr lang="en-US" sz="900" dirty="0"/>
                <a:t>Waist markers (3)</a:t>
              </a:r>
            </a:p>
          </p:txBody>
        </p:sp>
        <p:cxnSp>
          <p:nvCxnSpPr>
            <p:cNvPr id="56" name="Straight Connector 55">
              <a:extLst>
                <a:ext uri="{FF2B5EF4-FFF2-40B4-BE49-F238E27FC236}">
                  <a16:creationId xmlns:a16="http://schemas.microsoft.com/office/drawing/2014/main" id="{03A8A3F7-753D-DE45-A75B-DE3300A6D4AB}"/>
                </a:ext>
              </a:extLst>
            </p:cNvPr>
            <p:cNvCxnSpPr>
              <a:cxnSpLocks/>
            </p:cNvCxnSpPr>
            <p:nvPr/>
          </p:nvCxnSpPr>
          <p:spPr>
            <a:xfrm>
              <a:off x="1288736" y="2921296"/>
              <a:ext cx="2703911" cy="0"/>
            </a:xfrm>
            <a:prstGeom prst="line">
              <a:avLst/>
            </a:prstGeom>
            <a:ln w="15875">
              <a:headEnd type="none"/>
              <a:tailEnd type="ova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56A8D54E-A61A-5047-B684-1A7D9F16C925}"/>
                </a:ext>
              </a:extLst>
            </p:cNvPr>
            <p:cNvCxnSpPr>
              <a:cxnSpLocks/>
            </p:cNvCxnSpPr>
            <p:nvPr/>
          </p:nvCxnSpPr>
          <p:spPr>
            <a:xfrm>
              <a:off x="4528339" y="3996439"/>
              <a:ext cx="3029669" cy="0"/>
            </a:xfrm>
            <a:prstGeom prst="line">
              <a:avLst/>
            </a:prstGeom>
            <a:ln w="15875">
              <a:headEnd type="oval"/>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918BED6B-B33B-E040-AC18-97E017945CA4}"/>
                </a:ext>
              </a:extLst>
            </p:cNvPr>
            <p:cNvSpPr txBox="1"/>
            <p:nvPr/>
          </p:nvSpPr>
          <p:spPr>
            <a:xfrm>
              <a:off x="6255736" y="3996439"/>
              <a:ext cx="1317459" cy="230832"/>
            </a:xfrm>
            <a:prstGeom prst="rect">
              <a:avLst/>
            </a:prstGeom>
            <a:noFill/>
          </p:spPr>
          <p:txBody>
            <a:bodyPr wrap="square" lIns="0" rIns="0" rtlCol="0" anchor="b">
              <a:spAutoFit/>
            </a:bodyPr>
            <a:lstStyle/>
            <a:p>
              <a:pPr algn="r"/>
              <a:r>
                <a:rPr lang="en-US" sz="900" dirty="0"/>
                <a:t>PET fabric</a:t>
              </a:r>
            </a:p>
          </p:txBody>
        </p:sp>
        <p:cxnSp>
          <p:nvCxnSpPr>
            <p:cNvPr id="59" name="Straight Connector 58">
              <a:extLst>
                <a:ext uri="{FF2B5EF4-FFF2-40B4-BE49-F238E27FC236}">
                  <a16:creationId xmlns:a16="http://schemas.microsoft.com/office/drawing/2014/main" id="{7C10658A-B445-FA4F-864B-1E5AE4EB39B2}"/>
                </a:ext>
              </a:extLst>
            </p:cNvPr>
            <p:cNvCxnSpPr>
              <a:cxnSpLocks/>
            </p:cNvCxnSpPr>
            <p:nvPr/>
          </p:nvCxnSpPr>
          <p:spPr>
            <a:xfrm>
              <a:off x="5610120" y="1644939"/>
              <a:ext cx="1963075" cy="0"/>
            </a:xfrm>
            <a:prstGeom prst="line">
              <a:avLst/>
            </a:prstGeom>
            <a:ln w="15875">
              <a:headEnd type="oval"/>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02DF500C-AC4B-2B44-B816-8298EFCBA719}"/>
                </a:ext>
              </a:extLst>
            </p:cNvPr>
            <p:cNvSpPr txBox="1"/>
            <p:nvPr/>
          </p:nvSpPr>
          <p:spPr>
            <a:xfrm>
              <a:off x="6255736" y="1414107"/>
              <a:ext cx="1317459" cy="230832"/>
            </a:xfrm>
            <a:prstGeom prst="rect">
              <a:avLst/>
            </a:prstGeom>
            <a:noFill/>
          </p:spPr>
          <p:txBody>
            <a:bodyPr wrap="square" lIns="0" rIns="0" rtlCol="0" anchor="b">
              <a:spAutoFit/>
            </a:bodyPr>
            <a:lstStyle/>
            <a:p>
              <a:pPr algn="r"/>
              <a:r>
                <a:rPr lang="en-US" sz="900" dirty="0"/>
                <a:t>Nitinol frame</a:t>
              </a:r>
            </a:p>
          </p:txBody>
        </p:sp>
        <p:sp>
          <p:nvSpPr>
            <p:cNvPr id="61" name="Right Bracket 60">
              <a:extLst>
                <a:ext uri="{FF2B5EF4-FFF2-40B4-BE49-F238E27FC236}">
                  <a16:creationId xmlns:a16="http://schemas.microsoft.com/office/drawing/2014/main" id="{44C2ABA5-93B9-7144-AE6B-346CED4C45B5}"/>
                </a:ext>
              </a:extLst>
            </p:cNvPr>
            <p:cNvSpPr/>
            <p:nvPr/>
          </p:nvSpPr>
          <p:spPr>
            <a:xfrm>
              <a:off x="5662822" y="3529215"/>
              <a:ext cx="408040" cy="277641"/>
            </a:xfrm>
            <a:prstGeom prst="rightBracket">
              <a:avLst>
                <a:gd name="adj" fmla="val 0"/>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900" dirty="0"/>
            </a:p>
          </p:txBody>
        </p:sp>
      </p:grpSp>
      <p:sp>
        <p:nvSpPr>
          <p:cNvPr id="2" name="Slide Number Placeholder 1">
            <a:extLst>
              <a:ext uri="{FF2B5EF4-FFF2-40B4-BE49-F238E27FC236}">
                <a16:creationId xmlns:a16="http://schemas.microsoft.com/office/drawing/2014/main" id="{B320002A-EECB-F823-CA36-E9DD624E1F1D}"/>
              </a:ext>
            </a:extLst>
          </p:cNvPr>
          <p:cNvSpPr>
            <a:spLocks noGrp="1"/>
          </p:cNvSpPr>
          <p:nvPr>
            <p:ph type="sldNum" sz="quarter" idx="12"/>
          </p:nvPr>
        </p:nvSpPr>
        <p:spPr/>
        <p:txBody>
          <a:bodyPr/>
          <a:lstStyle/>
          <a:p>
            <a:fld id="{CDBA9528-BCFE-1E43-A37D-912FF3C527A6}" type="slidenum">
              <a:rPr lang="en-US" smtClean="0"/>
              <a:pPr/>
              <a:t>7</a:t>
            </a:fld>
            <a:endParaRPr lang="en-US" dirty="0"/>
          </a:p>
        </p:txBody>
      </p:sp>
    </p:spTree>
    <p:custDataLst>
      <p:tags r:id="rId1"/>
    </p:custDataLst>
    <p:extLst>
      <p:ext uri="{BB962C8B-B14F-4D97-AF65-F5344CB8AC3E}">
        <p14:creationId xmlns:p14="http://schemas.microsoft.com/office/powerpoint/2010/main" val="1663667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2F2CEC2-0735-63D4-0484-0DDFE96F3551}"/>
              </a:ext>
            </a:extLst>
          </p:cNvPr>
          <p:cNvSpPr>
            <a:spLocks noGrp="1"/>
          </p:cNvSpPr>
          <p:nvPr>
            <p:ph type="title"/>
          </p:nvPr>
        </p:nvSpPr>
        <p:spPr>
          <a:xfrm>
            <a:off x="548640" y="310896"/>
            <a:ext cx="6510528" cy="685800"/>
          </a:xfrm>
        </p:spPr>
        <p:txBody>
          <a:bodyPr/>
          <a:lstStyle/>
          <a:p>
            <a:r>
              <a:rPr lang="en-US" dirty="0"/>
              <a:t>Delivery system removal</a:t>
            </a:r>
          </a:p>
        </p:txBody>
      </p:sp>
      <p:sp>
        <p:nvSpPr>
          <p:cNvPr id="7" name="Content Placeholder 6">
            <a:extLst>
              <a:ext uri="{FF2B5EF4-FFF2-40B4-BE49-F238E27FC236}">
                <a16:creationId xmlns:a16="http://schemas.microsoft.com/office/drawing/2014/main" id="{B29C6D6D-EABE-B1C7-B55D-ABE934A07115}"/>
              </a:ext>
            </a:extLst>
          </p:cNvPr>
          <p:cNvSpPr>
            <a:spLocks noGrp="1"/>
          </p:cNvSpPr>
          <p:nvPr>
            <p:ph idx="1"/>
          </p:nvPr>
        </p:nvSpPr>
        <p:spPr>
          <a:xfrm>
            <a:off x="549275" y="1652489"/>
            <a:ext cx="3791719" cy="3107837"/>
          </a:xfrm>
        </p:spPr>
        <p:txBody>
          <a:bodyPr>
            <a:normAutofit/>
          </a:bodyPr>
          <a:lstStyle/>
          <a:p>
            <a:pPr marL="0" indent="0">
              <a:buNone/>
            </a:pPr>
            <a:r>
              <a:rPr lang="en-US" b="1" dirty="0"/>
              <a:t>If resistance is met upon retraction of the tapered tip:</a:t>
            </a:r>
          </a:p>
          <a:p>
            <a:r>
              <a:rPr lang="en-US" sz="1200" b="1" dirty="0"/>
              <a:t>Stop</a:t>
            </a:r>
            <a:r>
              <a:rPr lang="en-US" sz="1200" dirty="0"/>
              <a:t> – ensure the tapered tip is not engaged with </a:t>
            </a:r>
            <a:br>
              <a:rPr lang="en-US" sz="1200" dirty="0"/>
            </a:br>
            <a:r>
              <a:rPr lang="en-US" sz="1200" dirty="0"/>
              <a:t>the apices</a:t>
            </a:r>
          </a:p>
          <a:p>
            <a:r>
              <a:rPr lang="en-US" sz="1200" dirty="0"/>
              <a:t>Re-center the tapered tip within the prestent and attempt removal again</a:t>
            </a:r>
          </a:p>
          <a:p>
            <a:r>
              <a:rPr lang="en-US" sz="1200" dirty="0"/>
              <a:t>If unable to re-center the tapered tip, consider wire exchange with a softer wire</a:t>
            </a:r>
          </a:p>
          <a:p>
            <a:pPr lvl="1"/>
            <a:r>
              <a:rPr lang="en-US" sz="1100" dirty="0"/>
              <a:t>Ensure the tapered tip is readvanced beyond the open cells prior to exchanging for a softer wire</a:t>
            </a:r>
          </a:p>
        </p:txBody>
      </p:sp>
      <p:sp>
        <p:nvSpPr>
          <p:cNvPr id="4" name="Footer Placeholder 3">
            <a:extLst>
              <a:ext uri="{FF2B5EF4-FFF2-40B4-BE49-F238E27FC236}">
                <a16:creationId xmlns:a16="http://schemas.microsoft.com/office/drawing/2014/main" id="{BE58D5AA-4D91-3129-8073-C86C20A5176B}"/>
              </a:ext>
            </a:extLst>
          </p:cNvPr>
          <p:cNvSpPr>
            <a:spLocks noGrp="1"/>
          </p:cNvSpPr>
          <p:nvPr>
            <p:ph type="ftr" sz="quarter" idx="11"/>
          </p:nvPr>
        </p:nvSpPr>
        <p:spPr>
          <a:xfrm>
            <a:off x="3950208" y="4965192"/>
            <a:ext cx="3108960" cy="182880"/>
          </a:xfrm>
        </p:spPr>
        <p:txBody>
          <a:bodyPr/>
          <a:lstStyle/>
          <a:p>
            <a:r>
              <a:rPr lang="en-US"/>
              <a:t>DOC-0555472 Rev B</a:t>
            </a:r>
            <a:endParaRPr lang="en-US" dirty="0"/>
          </a:p>
        </p:txBody>
      </p:sp>
      <p:pic>
        <p:nvPicPr>
          <p:cNvPr id="9" name="Removing Alterra delivery catheter38">
            <a:hlinkClick r:id="" action="ppaction://media"/>
            <a:extLst>
              <a:ext uri="{FF2B5EF4-FFF2-40B4-BE49-F238E27FC236}">
                <a16:creationId xmlns:a16="http://schemas.microsoft.com/office/drawing/2014/main" id="{3D7784A2-03E5-899F-67E6-8CA06AACD510}"/>
              </a:ext>
            </a:extLst>
          </p:cNvPr>
          <p:cNvPicPr>
            <a:picLocks noGrp="1" noChangeAspect="1"/>
          </p:cNvPicPr>
          <p:nvPr>
            <p:ph sz="half" idx="4294967295"/>
            <a:videoFile r:link="rId3"/>
            <p:extLst>
              <p:ext uri="{DAA4B4D4-6D71-4841-9C94-3DE7FCFB9230}">
                <p14:media xmlns:p14="http://schemas.microsoft.com/office/powerpoint/2010/main" r:embed="rId2"/>
              </p:ext>
            </p:extLst>
          </p:nvPr>
        </p:nvPicPr>
        <p:blipFill>
          <a:blip r:embed="rId5"/>
          <a:srcRect t="1832" r="1832"/>
          <a:stretch/>
        </p:blipFill>
        <p:spPr>
          <a:xfrm>
            <a:off x="4849246" y="1361510"/>
            <a:ext cx="3033210" cy="3033211"/>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grpSp>
        <p:nvGrpSpPr>
          <p:cNvPr id="2" name="Group 1">
            <a:extLst>
              <a:ext uri="{FF2B5EF4-FFF2-40B4-BE49-F238E27FC236}">
                <a16:creationId xmlns:a16="http://schemas.microsoft.com/office/drawing/2014/main" id="{A1190E6F-9890-2D9C-96DA-A39E4748CAF9}"/>
              </a:ext>
            </a:extLst>
          </p:cNvPr>
          <p:cNvGrpSpPr/>
          <p:nvPr/>
        </p:nvGrpSpPr>
        <p:grpSpPr>
          <a:xfrm>
            <a:off x="5593801" y="4534785"/>
            <a:ext cx="1544100" cy="187050"/>
            <a:chOff x="4481096" y="3905167"/>
            <a:chExt cx="2406491" cy="443010"/>
          </a:xfrm>
        </p:grpSpPr>
        <p:sp>
          <p:nvSpPr>
            <p:cNvPr id="3" name="TextBox 2">
              <a:extLst>
                <a:ext uri="{FF2B5EF4-FFF2-40B4-BE49-F238E27FC236}">
                  <a16:creationId xmlns:a16="http://schemas.microsoft.com/office/drawing/2014/main" id="{3511CD3B-5A57-D496-E985-BE18D70AE495}"/>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8" name="Freeform 8">
              <a:extLst>
                <a:ext uri="{FF2B5EF4-FFF2-40B4-BE49-F238E27FC236}">
                  <a16:creationId xmlns:a16="http://schemas.microsoft.com/office/drawing/2014/main" id="{CB322E8C-D34D-3702-64FD-7A2A0F0042D5}"/>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sp>
        <p:nvSpPr>
          <p:cNvPr id="20" name="Slide Number Placeholder 19">
            <a:extLst>
              <a:ext uri="{FF2B5EF4-FFF2-40B4-BE49-F238E27FC236}">
                <a16:creationId xmlns:a16="http://schemas.microsoft.com/office/drawing/2014/main" id="{B8EF1285-C825-4FC1-C4C6-5F60C7363F32}"/>
              </a:ext>
            </a:extLst>
          </p:cNvPr>
          <p:cNvSpPr>
            <a:spLocks noGrp="1"/>
          </p:cNvSpPr>
          <p:nvPr>
            <p:ph type="sldNum" sz="quarter" idx="12"/>
          </p:nvPr>
        </p:nvSpPr>
        <p:spPr/>
        <p:txBody>
          <a:bodyPr/>
          <a:lstStyle/>
          <a:p>
            <a:fld id="{CDBA9528-BCFE-1E43-A37D-912FF3C527A6}" type="slidenum">
              <a:rPr lang="en-US" smtClean="0"/>
              <a:pPr/>
              <a:t>70</a:t>
            </a:fld>
            <a:endParaRPr lang="en-US" dirty="0"/>
          </a:p>
        </p:txBody>
      </p:sp>
    </p:spTree>
    <p:custDataLst>
      <p:tags r:id="rId1"/>
    </p:custDataLst>
    <p:extLst>
      <p:ext uri="{BB962C8B-B14F-4D97-AF65-F5344CB8AC3E}">
        <p14:creationId xmlns:p14="http://schemas.microsoft.com/office/powerpoint/2010/main" val="3079561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142"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vol="80000">
                <p:cTn id="12" repeatCount="indefinite" fill="hold" display="0">
                  <p:stCondLst>
                    <p:cond delay="indefinite"/>
                  </p:stCondLst>
                </p:cTn>
                <p:tgtEl>
                  <p:spTgt spid="9"/>
                </p:tgtEl>
              </p:cMediaNode>
            </p:video>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Delivery system removal</a:t>
            </a:r>
          </a:p>
        </p:txBody>
      </p:sp>
      <p:sp>
        <p:nvSpPr>
          <p:cNvPr id="6" name="Footer Placeholder 5">
            <a:extLst>
              <a:ext uri="{FF2B5EF4-FFF2-40B4-BE49-F238E27FC236}">
                <a16:creationId xmlns:a16="http://schemas.microsoft.com/office/drawing/2014/main" id="{0610C251-48BA-F048-9117-60FA0BB13E36}"/>
              </a:ext>
            </a:extLst>
          </p:cNvPr>
          <p:cNvSpPr>
            <a:spLocks noGrp="1"/>
          </p:cNvSpPr>
          <p:nvPr>
            <p:ph type="ftr" sz="quarter" idx="11"/>
          </p:nvPr>
        </p:nvSpPr>
        <p:spPr/>
        <p:txBody>
          <a:bodyPr/>
          <a:lstStyle/>
          <a:p>
            <a:r>
              <a:rPr lang="en-US"/>
              <a:t>DOC-0555472 Rev B</a:t>
            </a:r>
            <a:endParaRPr lang="en-US" dirty="0"/>
          </a:p>
        </p:txBody>
      </p:sp>
      <p:sp>
        <p:nvSpPr>
          <p:cNvPr id="15" name="Content Placeholder 2">
            <a:extLst>
              <a:ext uri="{FF2B5EF4-FFF2-40B4-BE49-F238E27FC236}">
                <a16:creationId xmlns:a16="http://schemas.microsoft.com/office/drawing/2014/main" id="{45BE55B4-59CC-EB47-8DE2-8353E31E54AE}"/>
              </a:ext>
            </a:extLst>
          </p:cNvPr>
          <p:cNvSpPr>
            <a:spLocks noGrp="1"/>
          </p:cNvSpPr>
          <p:nvPr>
            <p:ph idx="1"/>
          </p:nvPr>
        </p:nvSpPr>
        <p:spPr>
          <a:xfrm>
            <a:off x="548639" y="1688122"/>
            <a:ext cx="3627707" cy="1591409"/>
          </a:xfrm>
        </p:spPr>
        <p:txBody>
          <a:bodyPr>
            <a:normAutofit/>
          </a:bodyPr>
          <a:lstStyle/>
          <a:p>
            <a:r>
              <a:rPr lang="en-US" sz="1200" dirty="0"/>
              <a:t>Once the tapered tip has cleared the outflow apices continue retracting the entire delivery system into the IVC</a:t>
            </a:r>
          </a:p>
          <a:p>
            <a:r>
              <a:rPr lang="en-US" sz="1200" dirty="0"/>
              <a:t>Remove the delivery system through the sheath</a:t>
            </a:r>
          </a:p>
          <a:p>
            <a:r>
              <a:rPr lang="en-US" sz="1200" dirty="0"/>
              <a:t>It is not necessary to recover the delivery system prior to removal</a:t>
            </a:r>
          </a:p>
        </p:txBody>
      </p:sp>
      <p:pic>
        <p:nvPicPr>
          <p:cNvPr id="3" name="Alterra DS removal final part">
            <a:hlinkClick r:id="" action="ppaction://media"/>
            <a:extLst>
              <a:ext uri="{FF2B5EF4-FFF2-40B4-BE49-F238E27FC236}">
                <a16:creationId xmlns:a16="http://schemas.microsoft.com/office/drawing/2014/main" id="{49BDE8A9-5A8E-E379-CC75-CA4D52CBDBE2}"/>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4667832" y="1391310"/>
            <a:ext cx="3021919" cy="3021919"/>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grpSp>
        <p:nvGrpSpPr>
          <p:cNvPr id="7" name="Group 6">
            <a:extLst>
              <a:ext uri="{FF2B5EF4-FFF2-40B4-BE49-F238E27FC236}">
                <a16:creationId xmlns:a16="http://schemas.microsoft.com/office/drawing/2014/main" id="{6DAA3505-C396-AF1A-786B-5309FA3D39D5}"/>
              </a:ext>
            </a:extLst>
          </p:cNvPr>
          <p:cNvGrpSpPr/>
          <p:nvPr/>
        </p:nvGrpSpPr>
        <p:grpSpPr>
          <a:xfrm>
            <a:off x="5406741" y="4563662"/>
            <a:ext cx="1544100" cy="187050"/>
            <a:chOff x="4481096" y="3905167"/>
            <a:chExt cx="2406491" cy="443010"/>
          </a:xfrm>
        </p:grpSpPr>
        <p:sp>
          <p:nvSpPr>
            <p:cNvPr id="9" name="TextBox 8">
              <a:extLst>
                <a:ext uri="{FF2B5EF4-FFF2-40B4-BE49-F238E27FC236}">
                  <a16:creationId xmlns:a16="http://schemas.microsoft.com/office/drawing/2014/main" id="{294C9040-9332-A2C6-1668-2C17891D3043}"/>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0" name="Freeform 8">
              <a:extLst>
                <a:ext uri="{FF2B5EF4-FFF2-40B4-BE49-F238E27FC236}">
                  <a16:creationId xmlns:a16="http://schemas.microsoft.com/office/drawing/2014/main" id="{BB52C890-3AB4-C7B2-BFE6-B99473F5D5F8}"/>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sp>
        <p:nvSpPr>
          <p:cNvPr id="11" name="Slide Number Placeholder 10">
            <a:extLst>
              <a:ext uri="{FF2B5EF4-FFF2-40B4-BE49-F238E27FC236}">
                <a16:creationId xmlns:a16="http://schemas.microsoft.com/office/drawing/2014/main" id="{7E577148-FCA1-57C1-4444-2C916BAAF294}"/>
              </a:ext>
            </a:extLst>
          </p:cNvPr>
          <p:cNvSpPr>
            <a:spLocks noGrp="1"/>
          </p:cNvSpPr>
          <p:nvPr>
            <p:ph type="sldNum" sz="quarter" idx="12"/>
          </p:nvPr>
        </p:nvSpPr>
        <p:spPr/>
        <p:txBody>
          <a:bodyPr/>
          <a:lstStyle/>
          <a:p>
            <a:fld id="{CDBA9528-BCFE-1E43-A37D-912FF3C527A6}" type="slidenum">
              <a:rPr lang="en-US" smtClean="0"/>
              <a:pPr/>
              <a:t>71</a:t>
            </a:fld>
            <a:endParaRPr lang="en-US" dirty="0"/>
          </a:p>
        </p:txBody>
      </p:sp>
    </p:spTree>
    <p:custDataLst>
      <p:tags r:id="rId1"/>
    </p:custDataLst>
    <p:extLst>
      <p:ext uri="{BB962C8B-B14F-4D97-AF65-F5344CB8AC3E}">
        <p14:creationId xmlns:p14="http://schemas.microsoft.com/office/powerpoint/2010/main" val="1943579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75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Post deployment angiography</a:t>
            </a:r>
          </a:p>
        </p:txBody>
      </p:sp>
      <p:sp>
        <p:nvSpPr>
          <p:cNvPr id="7" name="Footer Placeholder 6">
            <a:extLst>
              <a:ext uri="{FF2B5EF4-FFF2-40B4-BE49-F238E27FC236}">
                <a16:creationId xmlns:a16="http://schemas.microsoft.com/office/drawing/2014/main" id="{4B0D2A20-3C1D-E84A-9482-9F3D74BF64DA}"/>
              </a:ext>
            </a:extLst>
          </p:cNvPr>
          <p:cNvSpPr>
            <a:spLocks noGrp="1"/>
          </p:cNvSpPr>
          <p:nvPr>
            <p:ph type="ftr" sz="quarter" idx="11"/>
          </p:nvPr>
        </p:nvSpPr>
        <p:spPr/>
        <p:txBody>
          <a:bodyPr/>
          <a:lstStyle/>
          <a:p>
            <a:r>
              <a:rPr lang="en-US"/>
              <a:t>DOC-0555472 Rev B</a:t>
            </a:r>
            <a:endParaRPr lang="en-US" dirty="0"/>
          </a:p>
        </p:txBody>
      </p:sp>
      <p:sp>
        <p:nvSpPr>
          <p:cNvPr id="24" name="Content Placeholder 2">
            <a:extLst>
              <a:ext uri="{FF2B5EF4-FFF2-40B4-BE49-F238E27FC236}">
                <a16:creationId xmlns:a16="http://schemas.microsoft.com/office/drawing/2014/main" id="{4D57F111-6282-6A41-9D30-5CA3420D6FED}"/>
              </a:ext>
            </a:extLst>
          </p:cNvPr>
          <p:cNvSpPr>
            <a:spLocks noGrp="1"/>
          </p:cNvSpPr>
          <p:nvPr>
            <p:ph idx="1"/>
          </p:nvPr>
        </p:nvSpPr>
        <p:spPr>
          <a:xfrm>
            <a:off x="549275" y="1514310"/>
            <a:ext cx="2344396" cy="2189284"/>
          </a:xfrm>
        </p:spPr>
        <p:txBody>
          <a:bodyPr>
            <a:normAutofit/>
          </a:bodyPr>
          <a:lstStyle/>
          <a:p>
            <a:r>
              <a:rPr lang="en-US" sz="1200" dirty="0"/>
              <a:t>Assess stent for stability</a:t>
            </a:r>
          </a:p>
          <a:p>
            <a:r>
              <a:rPr lang="en-US" sz="1200" dirty="0"/>
              <a:t>Considerations for staging:</a:t>
            </a:r>
          </a:p>
          <a:p>
            <a:pPr lvl="1"/>
            <a:r>
              <a:rPr lang="en-US" sz="1100" dirty="0"/>
              <a:t>Inflow apices are not engaged in anatomy</a:t>
            </a:r>
          </a:p>
          <a:p>
            <a:pPr lvl="1"/>
            <a:r>
              <a:rPr lang="en-US" sz="1100" dirty="0"/>
              <a:t>Excessive motion of the prestent within the anatomy</a:t>
            </a:r>
          </a:p>
          <a:p>
            <a:pPr lvl="1"/>
            <a:r>
              <a:rPr lang="en-US" sz="1100" dirty="0"/>
              <a:t>Wall apposition is not apparent</a:t>
            </a:r>
          </a:p>
          <a:p>
            <a:pPr lvl="1"/>
            <a:r>
              <a:rPr lang="en-US" sz="1100" dirty="0"/>
              <a:t>Change in Alterra location during delivery system removal</a:t>
            </a:r>
          </a:p>
          <a:p>
            <a:endParaRPr lang="en-US" sz="1200" dirty="0"/>
          </a:p>
        </p:txBody>
      </p:sp>
      <p:pic>
        <p:nvPicPr>
          <p:cNvPr id="17" name="post alterra angio">
            <a:hlinkClick r:id="" action="ppaction://media"/>
            <a:extLst>
              <a:ext uri="{FF2B5EF4-FFF2-40B4-BE49-F238E27FC236}">
                <a16:creationId xmlns:a16="http://schemas.microsoft.com/office/drawing/2014/main" id="{863E8212-9EB3-1E43-B4D4-98E27E677479}"/>
              </a:ext>
            </a:extLst>
          </p:cNvPr>
          <p:cNvPicPr>
            <a:picLocks noChangeAspect="1"/>
          </p:cNvPicPr>
          <p:nvPr>
            <a:videoFile r:link="rId3"/>
            <p:extLst>
              <p:ext uri="{DAA4B4D4-6D71-4841-9C94-3DE7FCFB9230}">
                <p14:media xmlns:p14="http://schemas.microsoft.com/office/powerpoint/2010/main" r:embed="rId2"/>
              </p:ext>
            </p:extLst>
          </p:nvPr>
        </p:nvPicPr>
        <p:blipFill rotWithShape="1">
          <a:blip r:embed="rId8"/>
          <a:srcRect l="1661" t="5996" r="7642" b="15431"/>
          <a:stretch/>
        </p:blipFill>
        <p:spPr>
          <a:xfrm>
            <a:off x="3086089" y="1356457"/>
            <a:ext cx="2702000" cy="2340864"/>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pic>
        <p:nvPicPr>
          <p:cNvPr id="18" name="post alterra angio lat">
            <a:hlinkClick r:id="" action="ppaction://media"/>
            <a:extLst>
              <a:ext uri="{FF2B5EF4-FFF2-40B4-BE49-F238E27FC236}">
                <a16:creationId xmlns:a16="http://schemas.microsoft.com/office/drawing/2014/main" id="{71C5F32B-BC73-BD4F-BFBE-1CF35C8EC638}"/>
              </a:ext>
            </a:extLst>
          </p:cNvPr>
          <p:cNvPicPr>
            <a:picLocks noChangeAspect="1"/>
          </p:cNvPicPr>
          <p:nvPr>
            <a:videoFile r:link="rId5"/>
            <p:extLst>
              <p:ext uri="{DAA4B4D4-6D71-4841-9C94-3DE7FCFB9230}">
                <p14:media xmlns:p14="http://schemas.microsoft.com/office/powerpoint/2010/main" r:embed="rId4"/>
              </p:ext>
            </p:extLst>
          </p:nvPr>
        </p:nvPicPr>
        <p:blipFill rotWithShape="1">
          <a:blip r:embed="rId9"/>
          <a:srcRect b="10944"/>
          <a:stretch/>
        </p:blipFill>
        <p:spPr>
          <a:xfrm>
            <a:off x="5975456" y="1356457"/>
            <a:ext cx="2624955" cy="2337684"/>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grpSp>
        <p:nvGrpSpPr>
          <p:cNvPr id="8" name="Group 7">
            <a:extLst>
              <a:ext uri="{FF2B5EF4-FFF2-40B4-BE49-F238E27FC236}">
                <a16:creationId xmlns:a16="http://schemas.microsoft.com/office/drawing/2014/main" id="{C1B64D21-BB95-CD32-B9BA-CD10185E5876}"/>
              </a:ext>
            </a:extLst>
          </p:cNvPr>
          <p:cNvGrpSpPr/>
          <p:nvPr/>
        </p:nvGrpSpPr>
        <p:grpSpPr>
          <a:xfrm>
            <a:off x="6515883" y="3842151"/>
            <a:ext cx="1544100" cy="187050"/>
            <a:chOff x="4481096" y="3905167"/>
            <a:chExt cx="2406491" cy="443010"/>
          </a:xfrm>
        </p:grpSpPr>
        <p:sp>
          <p:nvSpPr>
            <p:cNvPr id="9" name="TextBox 8">
              <a:extLst>
                <a:ext uri="{FF2B5EF4-FFF2-40B4-BE49-F238E27FC236}">
                  <a16:creationId xmlns:a16="http://schemas.microsoft.com/office/drawing/2014/main" id="{5D81CF36-F497-68AF-CD2A-F04AD689131C}"/>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0" name="Freeform 8">
              <a:extLst>
                <a:ext uri="{FF2B5EF4-FFF2-40B4-BE49-F238E27FC236}">
                  <a16:creationId xmlns:a16="http://schemas.microsoft.com/office/drawing/2014/main" id="{3B651982-1BEC-80BA-413B-B88579E9759C}"/>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grpSp>
        <p:nvGrpSpPr>
          <p:cNvPr id="11" name="Group 10">
            <a:extLst>
              <a:ext uri="{FF2B5EF4-FFF2-40B4-BE49-F238E27FC236}">
                <a16:creationId xmlns:a16="http://schemas.microsoft.com/office/drawing/2014/main" id="{4619554E-B93B-A9DA-43F5-FF8B99F13E68}"/>
              </a:ext>
            </a:extLst>
          </p:cNvPr>
          <p:cNvGrpSpPr/>
          <p:nvPr/>
        </p:nvGrpSpPr>
        <p:grpSpPr>
          <a:xfrm>
            <a:off x="3665039" y="3842151"/>
            <a:ext cx="1544100" cy="187050"/>
            <a:chOff x="4481096" y="3905167"/>
            <a:chExt cx="2406491" cy="443010"/>
          </a:xfrm>
        </p:grpSpPr>
        <p:sp>
          <p:nvSpPr>
            <p:cNvPr id="12" name="TextBox 11">
              <a:extLst>
                <a:ext uri="{FF2B5EF4-FFF2-40B4-BE49-F238E27FC236}">
                  <a16:creationId xmlns:a16="http://schemas.microsoft.com/office/drawing/2014/main" id="{226A2184-08BF-A110-CBAF-3DC5D855F7EE}"/>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3" name="Freeform 8">
              <a:extLst>
                <a:ext uri="{FF2B5EF4-FFF2-40B4-BE49-F238E27FC236}">
                  <a16:creationId xmlns:a16="http://schemas.microsoft.com/office/drawing/2014/main" id="{A9C8C4C9-553D-DCA3-DF20-4804845E92B4}"/>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sp>
        <p:nvSpPr>
          <p:cNvPr id="15" name="Slide Number Placeholder 14">
            <a:extLst>
              <a:ext uri="{FF2B5EF4-FFF2-40B4-BE49-F238E27FC236}">
                <a16:creationId xmlns:a16="http://schemas.microsoft.com/office/drawing/2014/main" id="{F392CBC8-E275-DE40-E8D3-35BEDD4E7E83}"/>
              </a:ext>
            </a:extLst>
          </p:cNvPr>
          <p:cNvSpPr>
            <a:spLocks noGrp="1"/>
          </p:cNvSpPr>
          <p:nvPr>
            <p:ph type="sldNum" sz="quarter" idx="12"/>
          </p:nvPr>
        </p:nvSpPr>
        <p:spPr/>
        <p:txBody>
          <a:bodyPr/>
          <a:lstStyle/>
          <a:p>
            <a:fld id="{CDBA9528-BCFE-1E43-A37D-912FF3C527A6}" type="slidenum">
              <a:rPr lang="en-US" smtClean="0"/>
              <a:pPr/>
              <a:t>72</a:t>
            </a:fld>
            <a:endParaRPr lang="en-US" dirty="0"/>
          </a:p>
        </p:txBody>
      </p:sp>
      <p:grpSp>
        <p:nvGrpSpPr>
          <p:cNvPr id="3" name="Group 2">
            <a:extLst>
              <a:ext uri="{FF2B5EF4-FFF2-40B4-BE49-F238E27FC236}">
                <a16:creationId xmlns:a16="http://schemas.microsoft.com/office/drawing/2014/main" id="{A03D351A-D904-8FB6-CBC7-37803B880F74}"/>
              </a:ext>
            </a:extLst>
          </p:cNvPr>
          <p:cNvGrpSpPr/>
          <p:nvPr/>
        </p:nvGrpSpPr>
        <p:grpSpPr>
          <a:xfrm>
            <a:off x="680461" y="4109915"/>
            <a:ext cx="2845254" cy="619986"/>
            <a:chOff x="3870372" y="2050239"/>
            <a:chExt cx="2845254" cy="619986"/>
          </a:xfrm>
        </p:grpSpPr>
        <p:grpSp>
          <p:nvGrpSpPr>
            <p:cNvPr id="4" name="Group 3">
              <a:extLst>
                <a:ext uri="{FF2B5EF4-FFF2-40B4-BE49-F238E27FC236}">
                  <a16:creationId xmlns:a16="http://schemas.microsoft.com/office/drawing/2014/main" id="{988D209A-C6A0-D2FA-D31C-628780FBB693}"/>
                </a:ext>
              </a:extLst>
            </p:cNvPr>
            <p:cNvGrpSpPr/>
            <p:nvPr/>
          </p:nvGrpSpPr>
          <p:grpSpPr>
            <a:xfrm>
              <a:off x="3870372" y="2050239"/>
              <a:ext cx="510581" cy="554945"/>
              <a:chOff x="4177122" y="1239444"/>
              <a:chExt cx="510581" cy="554945"/>
            </a:xfrm>
          </p:grpSpPr>
          <p:sp>
            <p:nvSpPr>
              <p:cNvPr id="6" name="Round Same Side Corner Rectangle 61">
                <a:extLst>
                  <a:ext uri="{FF2B5EF4-FFF2-40B4-BE49-F238E27FC236}">
                    <a16:creationId xmlns:a16="http://schemas.microsoft.com/office/drawing/2014/main" id="{6AACCE32-F4D3-BBE0-6B03-FBC50E7E1538}"/>
                  </a:ext>
                </a:extLst>
              </p:cNvPr>
              <p:cNvSpPr/>
              <p:nvPr/>
            </p:nvSpPr>
            <p:spPr>
              <a:xfrm rot="16200000">
                <a:off x="4154940" y="1261626"/>
                <a:ext cx="554945" cy="510581"/>
              </a:xfrm>
              <a:prstGeom prst="round2SameRect">
                <a:avLst>
                  <a:gd name="adj1" fmla="val 16667"/>
                  <a:gd name="adj2" fmla="val 0"/>
                </a:avLst>
              </a:prstGeom>
              <a:solidFill>
                <a:srgbClr val="FFC000"/>
              </a:solidFill>
              <a:ln w="44450">
                <a:noFill/>
              </a:ln>
              <a:effectLst>
                <a:outerShdw blurRad="1016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500" b="1" dirty="0"/>
              </a:p>
            </p:txBody>
          </p:sp>
          <p:sp>
            <p:nvSpPr>
              <p:cNvPr id="14" name="TextBox 13">
                <a:extLst>
                  <a:ext uri="{FF2B5EF4-FFF2-40B4-BE49-F238E27FC236}">
                    <a16:creationId xmlns:a16="http://schemas.microsoft.com/office/drawing/2014/main" id="{27C0D031-27F8-5121-DBCD-C5E0C9123306}"/>
                  </a:ext>
                </a:extLst>
              </p:cNvPr>
              <p:cNvSpPr txBox="1"/>
              <p:nvPr/>
            </p:nvSpPr>
            <p:spPr>
              <a:xfrm>
                <a:off x="4214075" y="1558189"/>
                <a:ext cx="436675" cy="184666"/>
              </a:xfrm>
              <a:prstGeom prst="rect">
                <a:avLst/>
              </a:prstGeom>
              <a:noFill/>
              <a:ln>
                <a:noFill/>
              </a:ln>
            </p:spPr>
            <p:txBody>
              <a:bodyPr wrap="none" lIns="0" tIns="0" rIns="0" bIns="0" rtlCol="0" anchor="ctr">
                <a:noAutofit/>
              </a:bodyPr>
              <a:lstStyle/>
              <a:p>
                <a:pPr algn="ctr"/>
                <a:r>
                  <a:rPr lang="en-US" sz="600" b="1" dirty="0">
                    <a:solidFill>
                      <a:srgbClr val="C8102E"/>
                    </a:solidFill>
                  </a:rPr>
                  <a:t>CAUTION</a:t>
                </a:r>
              </a:p>
            </p:txBody>
          </p:sp>
          <p:pic>
            <p:nvPicPr>
              <p:cNvPr id="16" name="Graphic 15">
                <a:extLst>
                  <a:ext uri="{FF2B5EF4-FFF2-40B4-BE49-F238E27FC236}">
                    <a16:creationId xmlns:a16="http://schemas.microsoft.com/office/drawing/2014/main" id="{80683EA7-DE75-F2C8-5770-1EFCC2A5311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317758" y="1347046"/>
                <a:ext cx="229309" cy="201345"/>
              </a:xfrm>
              <a:prstGeom prst="rect">
                <a:avLst/>
              </a:prstGeom>
            </p:spPr>
          </p:pic>
        </p:grpSp>
        <p:sp>
          <p:nvSpPr>
            <p:cNvPr id="5" name="Rectangle 4">
              <a:extLst>
                <a:ext uri="{FF2B5EF4-FFF2-40B4-BE49-F238E27FC236}">
                  <a16:creationId xmlns:a16="http://schemas.microsoft.com/office/drawing/2014/main" id="{34B9D2FF-153B-7EC1-164A-E9DF6FE28F62}"/>
                </a:ext>
              </a:extLst>
            </p:cNvPr>
            <p:cNvSpPr/>
            <p:nvPr/>
          </p:nvSpPr>
          <p:spPr>
            <a:xfrm>
              <a:off x="4374647" y="2050241"/>
              <a:ext cx="2340979" cy="619984"/>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45720" rIns="0" bIns="45720" rtlCol="0" anchor="ctr" anchorCtr="0">
              <a:noAutofit/>
            </a:bodyPr>
            <a:lstStyle/>
            <a:p>
              <a:pPr marL="7938" lvl="2"/>
              <a:r>
                <a:rPr lang="en-US" sz="800" dirty="0">
                  <a:solidFill>
                    <a:schemeClr val="accent6"/>
                  </a:solidFill>
                  <a:ea typeface="ＭＳ Ｐゴシック"/>
                </a:rPr>
                <a:t>Failure to identity prestent instability may lead to prestent migration/embolization when tracking interventional devices through the prestent.</a:t>
              </a:r>
            </a:p>
          </p:txBody>
        </p:sp>
      </p:grpSp>
    </p:spTree>
    <p:custDataLst>
      <p:tags r:id="rId1"/>
    </p:custDataLst>
    <p:extLst>
      <p:ext uri="{BB962C8B-B14F-4D97-AF65-F5344CB8AC3E}">
        <p14:creationId xmlns:p14="http://schemas.microsoft.com/office/powerpoint/2010/main" val="236845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00" fill="hold"/>
                                        <p:tgtEl>
                                          <p:spTgt spid="17"/>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4500"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17"/>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17"/>
                                        </p:tgtEl>
                                      </p:cBhvr>
                                    </p:cmd>
                                  </p:childTnLst>
                                </p:cTn>
                              </p:par>
                            </p:childTnLst>
                          </p:cTn>
                        </p:par>
                      </p:childTnLst>
                    </p:cTn>
                  </p:par>
                </p:childTnLst>
              </p:cTn>
              <p:nextCondLst>
                <p:cond evt="onClick" delay="0">
                  <p:tgtEl>
                    <p:spTgt spid="17"/>
                  </p:tgtEl>
                </p:cond>
              </p:nextCondLst>
            </p:seq>
            <p:seq concurrent="1" nextAc="seek">
              <p:cTn id="16" restart="whenNotActive" fill="hold" evtFilter="cancelBubble" nodeType="interactiveSeq">
                <p:stCondLst>
                  <p:cond evt="onClick" delay="0">
                    <p:tgtEl>
                      <p:spTgt spid="18"/>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18"/>
                                        </p:tgtEl>
                                      </p:cBhvr>
                                    </p:cmd>
                                  </p:childTnLst>
                                </p:cTn>
                              </p:par>
                            </p:childTnLst>
                          </p:cTn>
                        </p:par>
                      </p:childTnLst>
                    </p:cTn>
                  </p:par>
                </p:childTnLst>
              </p:cTn>
              <p:nextCondLst>
                <p:cond evt="onClick" delay="0">
                  <p:tgtEl>
                    <p:spTgt spid="18"/>
                  </p:tgtEl>
                </p:cond>
              </p:nextCondLst>
            </p:seq>
            <p:video>
              <p:cMediaNode vol="80000">
                <p:cTn id="21" fill="hold" display="0">
                  <p:stCondLst>
                    <p:cond delay="indefinite"/>
                  </p:stCondLst>
                </p:cTn>
                <p:tgtEl>
                  <p:spTgt spid="17"/>
                </p:tgtEl>
              </p:cMediaNode>
            </p:video>
            <p:video>
              <p:cMediaNode vol="80000">
                <p:cTn id="22" fill="hold" display="0">
                  <p:stCondLst>
                    <p:cond delay="indefinite"/>
                  </p:stCondLst>
                </p:cTn>
                <p:tgtEl>
                  <p:spTgt spid="18"/>
                </p:tgtEl>
              </p:cMediaNode>
            </p:video>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8C1DA-AE01-484E-892D-2F7D470C9DBB}"/>
              </a:ext>
            </a:extLst>
          </p:cNvPr>
          <p:cNvSpPr>
            <a:spLocks noGrp="1"/>
          </p:cNvSpPr>
          <p:nvPr>
            <p:ph type="title"/>
          </p:nvPr>
        </p:nvSpPr>
        <p:spPr>
          <a:xfrm>
            <a:off x="548640" y="310896"/>
            <a:ext cx="6510528" cy="685800"/>
          </a:xfrm>
        </p:spPr>
        <p:txBody>
          <a:bodyPr/>
          <a:lstStyle/>
          <a:p>
            <a:r>
              <a:rPr lang="en-US" dirty="0"/>
              <a:t>Staging considerations</a:t>
            </a:r>
          </a:p>
        </p:txBody>
      </p:sp>
      <p:sp>
        <p:nvSpPr>
          <p:cNvPr id="8" name="Content Placeholder 2">
            <a:extLst>
              <a:ext uri="{FF2B5EF4-FFF2-40B4-BE49-F238E27FC236}">
                <a16:creationId xmlns:a16="http://schemas.microsoft.com/office/drawing/2014/main" id="{1698FB16-1D2A-1949-801C-5841C06D8B0A}"/>
              </a:ext>
            </a:extLst>
          </p:cNvPr>
          <p:cNvSpPr>
            <a:spLocks noGrp="1"/>
          </p:cNvSpPr>
          <p:nvPr>
            <p:ph idx="1"/>
          </p:nvPr>
        </p:nvSpPr>
        <p:spPr>
          <a:xfrm>
            <a:off x="549275" y="1530417"/>
            <a:ext cx="5040642" cy="3133658"/>
          </a:xfrm>
        </p:spPr>
        <p:txBody>
          <a:bodyPr>
            <a:normAutofit/>
          </a:bodyPr>
          <a:lstStyle/>
          <a:p>
            <a:r>
              <a:rPr lang="en-US" sz="1200" dirty="0"/>
              <a:t>There is the ability to stage procedure if there is concern about stability of the prestent in anatomy to allow for endothelialization</a:t>
            </a:r>
          </a:p>
          <a:p>
            <a:r>
              <a:rPr lang="en-US" sz="1200" dirty="0"/>
              <a:t>Procedural considerations for staging:</a:t>
            </a:r>
          </a:p>
          <a:p>
            <a:pPr lvl="1"/>
            <a:r>
              <a:rPr lang="en-US" sz="1100" dirty="0"/>
              <a:t>Inflow apices are not engaged in anatomy</a:t>
            </a:r>
          </a:p>
          <a:p>
            <a:pPr lvl="1"/>
            <a:r>
              <a:rPr lang="en-US" sz="1100" dirty="0"/>
              <a:t>Excessive motion of the prestent within the anatomy</a:t>
            </a:r>
          </a:p>
          <a:p>
            <a:pPr lvl="1"/>
            <a:r>
              <a:rPr lang="en-US" sz="1100" dirty="0"/>
              <a:t>Wall apposition is not apparent</a:t>
            </a:r>
          </a:p>
        </p:txBody>
      </p:sp>
      <p:sp>
        <p:nvSpPr>
          <p:cNvPr id="4" name="Footer Placeholder 3">
            <a:extLst>
              <a:ext uri="{FF2B5EF4-FFF2-40B4-BE49-F238E27FC236}">
                <a16:creationId xmlns:a16="http://schemas.microsoft.com/office/drawing/2014/main" id="{4CB5DBF2-0252-4FE7-9F89-9F36D385110C}"/>
              </a:ext>
            </a:extLst>
          </p:cNvPr>
          <p:cNvSpPr>
            <a:spLocks noGrp="1"/>
          </p:cNvSpPr>
          <p:nvPr>
            <p:ph type="ftr" sz="quarter" idx="11"/>
          </p:nvPr>
        </p:nvSpPr>
        <p:spPr>
          <a:xfrm>
            <a:off x="3950208" y="4965192"/>
            <a:ext cx="3108960" cy="182880"/>
          </a:xfrm>
        </p:spPr>
        <p:txBody>
          <a:bodyPr/>
          <a:lstStyle/>
          <a:p>
            <a:r>
              <a:rPr lang="en-US"/>
              <a:t>DOC-0555472 Rev B</a:t>
            </a:r>
            <a:endParaRPr lang="en-US" dirty="0"/>
          </a:p>
        </p:txBody>
      </p:sp>
      <p:sp>
        <p:nvSpPr>
          <p:cNvPr id="9" name="Slide Number Placeholder 8">
            <a:extLst>
              <a:ext uri="{FF2B5EF4-FFF2-40B4-BE49-F238E27FC236}">
                <a16:creationId xmlns:a16="http://schemas.microsoft.com/office/drawing/2014/main" id="{6A5ACABE-819A-8FC9-1883-96995C2C4CDD}"/>
              </a:ext>
            </a:extLst>
          </p:cNvPr>
          <p:cNvSpPr>
            <a:spLocks noGrp="1"/>
          </p:cNvSpPr>
          <p:nvPr>
            <p:ph type="sldNum" sz="quarter" idx="12"/>
          </p:nvPr>
        </p:nvSpPr>
        <p:spPr>
          <a:xfrm>
            <a:off x="8229198" y="4965192"/>
            <a:ext cx="365760" cy="182880"/>
          </a:xfrm>
        </p:spPr>
        <p:txBody>
          <a:bodyPr/>
          <a:lstStyle/>
          <a:p>
            <a:fld id="{CDBA9528-BCFE-1E43-A37D-912FF3C527A6}" type="slidenum">
              <a:rPr lang="en-US" smtClean="0"/>
              <a:pPr/>
              <a:t>73</a:t>
            </a:fld>
            <a:endParaRPr lang="en-US" dirty="0"/>
          </a:p>
        </p:txBody>
      </p:sp>
    </p:spTree>
    <p:custDataLst>
      <p:tags r:id="rId1"/>
    </p:custDataLst>
    <p:extLst>
      <p:ext uri="{BB962C8B-B14F-4D97-AF65-F5344CB8AC3E}">
        <p14:creationId xmlns:p14="http://schemas.microsoft.com/office/powerpoint/2010/main" val="2852551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EF528-3884-48F6-8C1C-B0BA82A247A2}"/>
              </a:ext>
            </a:extLst>
          </p:cNvPr>
          <p:cNvSpPr>
            <a:spLocks noGrp="1"/>
          </p:cNvSpPr>
          <p:nvPr>
            <p:ph type="title"/>
          </p:nvPr>
        </p:nvSpPr>
        <p:spPr/>
        <p:txBody>
          <a:bodyPr/>
          <a:lstStyle/>
          <a:p>
            <a:r>
              <a:rPr lang="en-US" dirty="0"/>
              <a:t>Wire positioning prior to valve insertion	</a:t>
            </a:r>
          </a:p>
        </p:txBody>
      </p:sp>
      <p:sp>
        <p:nvSpPr>
          <p:cNvPr id="4" name="Footer Placeholder 3">
            <a:extLst>
              <a:ext uri="{FF2B5EF4-FFF2-40B4-BE49-F238E27FC236}">
                <a16:creationId xmlns:a16="http://schemas.microsoft.com/office/drawing/2014/main" id="{A9DAE8AD-F9CD-492F-8199-13ACEA6B2FA0}"/>
              </a:ext>
            </a:extLst>
          </p:cNvPr>
          <p:cNvSpPr>
            <a:spLocks noGrp="1"/>
          </p:cNvSpPr>
          <p:nvPr>
            <p:ph type="ftr" sz="quarter" idx="11"/>
          </p:nvPr>
        </p:nvSpPr>
        <p:spPr/>
        <p:txBody>
          <a:bodyPr/>
          <a:lstStyle/>
          <a:p>
            <a:r>
              <a:rPr lang="en-US"/>
              <a:t>DOC-0555472 Rev B</a:t>
            </a:r>
            <a:endParaRPr lang="en-US" dirty="0"/>
          </a:p>
        </p:txBody>
      </p:sp>
      <p:sp>
        <p:nvSpPr>
          <p:cNvPr id="9" name="Content Placeholder 2">
            <a:extLst>
              <a:ext uri="{FF2B5EF4-FFF2-40B4-BE49-F238E27FC236}">
                <a16:creationId xmlns:a16="http://schemas.microsoft.com/office/drawing/2014/main" id="{8A69D38C-BE33-DD43-BF12-D2FCF09CDD7D}"/>
              </a:ext>
            </a:extLst>
          </p:cNvPr>
          <p:cNvSpPr>
            <a:spLocks noGrp="1"/>
          </p:cNvSpPr>
          <p:nvPr>
            <p:ph idx="1"/>
          </p:nvPr>
        </p:nvSpPr>
        <p:spPr>
          <a:xfrm>
            <a:off x="548640" y="1188720"/>
            <a:ext cx="8046720" cy="3474720"/>
          </a:xfrm>
        </p:spPr>
        <p:txBody>
          <a:bodyPr/>
          <a:lstStyle/>
          <a:p>
            <a:pPr marL="0" indent="0">
              <a:buNone/>
            </a:pPr>
            <a:endParaRPr lang="en-US" sz="1400" b="1" dirty="0"/>
          </a:p>
          <a:p>
            <a:pPr marL="0" indent="0">
              <a:buNone/>
            </a:pPr>
            <a:r>
              <a:rPr lang="en-US" sz="1400" b="1" dirty="0"/>
              <a:t>Considerations for changing wire position</a:t>
            </a:r>
          </a:p>
          <a:p>
            <a:pPr marL="180975" lvl="1" indent="-180975">
              <a:buFont typeface="Wingdings" pitchFamily="2" charset="2"/>
              <a:buChar char="§"/>
            </a:pPr>
            <a:r>
              <a:rPr lang="en-US" sz="1200" dirty="0"/>
              <a:t>Coaxiality during valve deployment and positioning</a:t>
            </a:r>
          </a:p>
          <a:p>
            <a:pPr lvl="1"/>
            <a:r>
              <a:rPr lang="en-US" sz="1100" dirty="0"/>
              <a:t>RPA wire position may provide a more coaxial position of the valve within the Alterra</a:t>
            </a:r>
          </a:p>
          <a:p>
            <a:endParaRPr lang="en-US" dirty="0"/>
          </a:p>
          <a:p>
            <a:pPr marL="0" indent="0">
              <a:buNone/>
            </a:pPr>
            <a:r>
              <a:rPr lang="en-US" sz="1400" b="1" dirty="0"/>
              <a:t>Repositioning wire after Alterra placement</a:t>
            </a:r>
          </a:p>
          <a:p>
            <a:pPr marL="180975" lvl="1" indent="-180975">
              <a:buFont typeface="Wingdings" pitchFamily="2" charset="2"/>
              <a:buChar char="§"/>
            </a:pPr>
            <a:r>
              <a:rPr lang="en-US" sz="1200" dirty="0"/>
              <a:t>Critical that a balloon catheter is used to reposition wire</a:t>
            </a:r>
          </a:p>
          <a:p>
            <a:pPr marL="180975" lvl="1" indent="-180975">
              <a:buFont typeface="Wingdings" pitchFamily="2" charset="2"/>
              <a:buChar char="§"/>
            </a:pPr>
            <a:r>
              <a:rPr lang="en-US" sz="1200" dirty="0"/>
              <a:t>Ensure that the wire is not through one of the open cells of the Alterra</a:t>
            </a:r>
          </a:p>
        </p:txBody>
      </p:sp>
      <p:sp>
        <p:nvSpPr>
          <p:cNvPr id="3" name="Slide Number Placeholder 2">
            <a:extLst>
              <a:ext uri="{FF2B5EF4-FFF2-40B4-BE49-F238E27FC236}">
                <a16:creationId xmlns:a16="http://schemas.microsoft.com/office/drawing/2014/main" id="{45AFB561-552A-37E7-B63F-48E945A61526}"/>
              </a:ext>
            </a:extLst>
          </p:cNvPr>
          <p:cNvSpPr>
            <a:spLocks noGrp="1"/>
          </p:cNvSpPr>
          <p:nvPr>
            <p:ph type="sldNum" sz="quarter" idx="12"/>
          </p:nvPr>
        </p:nvSpPr>
        <p:spPr/>
        <p:txBody>
          <a:bodyPr/>
          <a:lstStyle/>
          <a:p>
            <a:fld id="{CDBA9528-BCFE-1E43-A37D-912FF3C527A6}" type="slidenum">
              <a:rPr lang="en-US" smtClean="0"/>
              <a:pPr/>
              <a:t>74</a:t>
            </a:fld>
            <a:endParaRPr lang="en-US" dirty="0"/>
          </a:p>
        </p:txBody>
      </p:sp>
    </p:spTree>
    <p:custDataLst>
      <p:tags r:id="rId1"/>
    </p:custDataLst>
    <p:extLst>
      <p:ext uri="{BB962C8B-B14F-4D97-AF65-F5344CB8AC3E}">
        <p14:creationId xmlns:p14="http://schemas.microsoft.com/office/powerpoint/2010/main" val="57100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F0031-ED0D-4B1D-B094-E98BC5D59F91}"/>
              </a:ext>
            </a:extLst>
          </p:cNvPr>
          <p:cNvSpPr>
            <a:spLocks noGrp="1"/>
          </p:cNvSpPr>
          <p:nvPr>
            <p:ph type="title"/>
          </p:nvPr>
        </p:nvSpPr>
        <p:spPr/>
        <p:txBody>
          <a:bodyPr/>
          <a:lstStyle/>
          <a:p>
            <a:r>
              <a:rPr lang="en-US" dirty="0"/>
              <a:t>Alterra troubleshooting</a:t>
            </a:r>
          </a:p>
        </p:txBody>
      </p:sp>
    </p:spTree>
    <p:custDataLst>
      <p:tags r:id="rId1"/>
    </p:custDataLst>
    <p:extLst>
      <p:ext uri="{BB962C8B-B14F-4D97-AF65-F5344CB8AC3E}">
        <p14:creationId xmlns:p14="http://schemas.microsoft.com/office/powerpoint/2010/main" val="2495402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561020CC-37FF-471C-BCD1-2309DAC7A450}"/>
              </a:ext>
            </a:extLst>
          </p:cNvPr>
          <p:cNvSpPr>
            <a:spLocks noGrp="1"/>
          </p:cNvSpPr>
          <p:nvPr>
            <p:ph type="title"/>
          </p:nvPr>
        </p:nvSpPr>
        <p:spPr>
          <a:xfrm>
            <a:off x="548640" y="310896"/>
            <a:ext cx="6510528" cy="685800"/>
          </a:xfrm>
        </p:spPr>
        <p:txBody>
          <a:bodyPr/>
          <a:lstStyle/>
          <a:p>
            <a:r>
              <a:rPr lang="en-US" dirty="0"/>
              <a:t>Alterra repositioning</a:t>
            </a:r>
          </a:p>
        </p:txBody>
      </p:sp>
      <p:sp>
        <p:nvSpPr>
          <p:cNvPr id="27" name="Content Placeholder 10">
            <a:extLst>
              <a:ext uri="{FF2B5EF4-FFF2-40B4-BE49-F238E27FC236}">
                <a16:creationId xmlns:a16="http://schemas.microsoft.com/office/drawing/2014/main" id="{110DA493-7DA9-DA48-A7B0-ED923E39BDBD}"/>
              </a:ext>
            </a:extLst>
          </p:cNvPr>
          <p:cNvSpPr>
            <a:spLocks noGrp="1"/>
          </p:cNvSpPr>
          <p:nvPr>
            <p:ph idx="1"/>
          </p:nvPr>
        </p:nvSpPr>
        <p:spPr>
          <a:xfrm>
            <a:off x="548640" y="1559292"/>
            <a:ext cx="5072514" cy="2415941"/>
          </a:xfrm>
        </p:spPr>
        <p:txBody>
          <a:bodyPr>
            <a:normAutofit/>
          </a:bodyPr>
          <a:lstStyle/>
          <a:p>
            <a:r>
              <a:rPr lang="en-US" sz="1200" dirty="0"/>
              <a:t>If attempting to position the device proximally with gentle retraction on the delivery system and the position of the prestent is not responding</a:t>
            </a:r>
          </a:p>
          <a:p>
            <a:pPr lvl="1"/>
            <a:r>
              <a:rPr lang="en-US" sz="1100" dirty="0"/>
              <a:t>Relax tension on the delivery system</a:t>
            </a:r>
          </a:p>
          <a:p>
            <a:pPr lvl="1"/>
            <a:r>
              <a:rPr lang="en-US" sz="1100" dirty="0"/>
              <a:t>Rotate the deployment wheel towards the </a:t>
            </a:r>
            <a:br>
              <a:rPr lang="en-US" sz="1100" dirty="0"/>
            </a:br>
            <a:r>
              <a:rPr lang="en-US" sz="1100" dirty="0"/>
              <a:t>closed Alterra    (clockwise) ½ turn to change </a:t>
            </a:r>
            <a:br>
              <a:rPr lang="en-US" sz="1100" dirty="0"/>
            </a:br>
            <a:r>
              <a:rPr lang="en-US" sz="1100" dirty="0"/>
              <a:t>the orientation of the outflow apices</a:t>
            </a:r>
          </a:p>
          <a:p>
            <a:pPr lvl="1"/>
            <a:r>
              <a:rPr lang="en-US" sz="1100" dirty="0"/>
              <a:t>Attempt to reposition the Alterra proximally</a:t>
            </a:r>
          </a:p>
          <a:p>
            <a:r>
              <a:rPr lang="en-US" sz="1200" dirty="0"/>
              <a:t>If this technique does not work, fully recapture </a:t>
            </a:r>
            <a:br>
              <a:rPr lang="en-US" sz="1200" dirty="0"/>
            </a:br>
            <a:r>
              <a:rPr lang="en-US" sz="1200" dirty="0"/>
              <a:t>the entire prestent and reposition</a:t>
            </a:r>
          </a:p>
          <a:p>
            <a:endParaRPr lang="en-US" sz="1200" dirty="0"/>
          </a:p>
          <a:p>
            <a:endParaRPr lang="en-US" sz="1200" dirty="0"/>
          </a:p>
        </p:txBody>
      </p:sp>
      <p:sp>
        <p:nvSpPr>
          <p:cNvPr id="2" name="Footer Placeholder 1">
            <a:extLst>
              <a:ext uri="{FF2B5EF4-FFF2-40B4-BE49-F238E27FC236}">
                <a16:creationId xmlns:a16="http://schemas.microsoft.com/office/drawing/2014/main" id="{9A91229F-E5A3-1440-8F3C-81BBB31270F1}"/>
              </a:ext>
            </a:extLst>
          </p:cNvPr>
          <p:cNvSpPr>
            <a:spLocks noGrp="1"/>
          </p:cNvSpPr>
          <p:nvPr>
            <p:ph type="ftr" sz="quarter" idx="11"/>
          </p:nvPr>
        </p:nvSpPr>
        <p:spPr>
          <a:xfrm>
            <a:off x="3950208" y="4965192"/>
            <a:ext cx="3108960" cy="182880"/>
          </a:xfrm>
        </p:spPr>
        <p:txBody>
          <a:bodyPr/>
          <a:lstStyle/>
          <a:p>
            <a:r>
              <a:rPr lang="en-US"/>
              <a:t>DOC-0555472 Rev B</a:t>
            </a:r>
            <a:endParaRPr lang="en-US" dirty="0"/>
          </a:p>
        </p:txBody>
      </p:sp>
      <p:pic>
        <p:nvPicPr>
          <p:cNvPr id="28" name="Picture 27">
            <a:extLst>
              <a:ext uri="{FF2B5EF4-FFF2-40B4-BE49-F238E27FC236}">
                <a16:creationId xmlns:a16="http://schemas.microsoft.com/office/drawing/2014/main" id="{B0942CE3-A3FB-4241-AEA4-73F8EE30DC31}"/>
              </a:ext>
            </a:extLst>
          </p:cNvPr>
          <p:cNvPicPr>
            <a:picLocks noChangeAspect="1"/>
          </p:cNvPicPr>
          <p:nvPr/>
        </p:nvPicPr>
        <p:blipFill rotWithShape="1">
          <a:blip r:embed="rId3">
            <a:clrChange>
              <a:clrFrom>
                <a:srgbClr val="FEFEFE"/>
              </a:clrFrom>
              <a:clrTo>
                <a:srgbClr val="FEFEFE">
                  <a:alpha val="0"/>
                </a:srgbClr>
              </a:clrTo>
            </a:clrChange>
          </a:blip>
          <a:srcRect t="55717"/>
          <a:stretch/>
        </p:blipFill>
        <p:spPr>
          <a:xfrm rot="10800000">
            <a:off x="1762488" y="2421798"/>
            <a:ext cx="110684" cy="182880"/>
          </a:xfrm>
          <a:prstGeom prst="rect">
            <a:avLst/>
          </a:prstGeom>
        </p:spPr>
      </p:pic>
      <p:pic>
        <p:nvPicPr>
          <p:cNvPr id="30" name="Picture 29" descr="A close-up of a syringe&#10;&#10;Description automatically generated with low confidence">
            <a:extLst>
              <a:ext uri="{FF2B5EF4-FFF2-40B4-BE49-F238E27FC236}">
                <a16:creationId xmlns:a16="http://schemas.microsoft.com/office/drawing/2014/main" id="{0F8A9471-DB4F-F14D-AC68-17F96E21E56B}"/>
              </a:ext>
            </a:extLst>
          </p:cNvPr>
          <p:cNvPicPr>
            <a:picLocks noChangeAspect="1"/>
          </p:cNvPicPr>
          <p:nvPr/>
        </p:nvPicPr>
        <p:blipFill rotWithShape="1">
          <a:blip r:embed="rId4"/>
          <a:srcRect l="37014" r="36875"/>
          <a:stretch/>
        </p:blipFill>
        <p:spPr>
          <a:xfrm>
            <a:off x="6617579" y="2394691"/>
            <a:ext cx="1193800" cy="2571750"/>
          </a:xfrm>
          <a:prstGeom prst="rect">
            <a:avLst/>
          </a:prstGeom>
          <a:noFill/>
          <a:effectLst>
            <a:outerShdw blurRad="190500" dir="5400000" algn="t" rotWithShape="0">
              <a:prstClr val="black">
                <a:alpha val="40000"/>
              </a:prstClr>
            </a:outerShdw>
          </a:effectLst>
        </p:spPr>
      </p:pic>
      <p:pic>
        <p:nvPicPr>
          <p:cNvPr id="31" name="Picture 30">
            <a:extLst>
              <a:ext uri="{FF2B5EF4-FFF2-40B4-BE49-F238E27FC236}">
                <a16:creationId xmlns:a16="http://schemas.microsoft.com/office/drawing/2014/main" id="{BA785599-C239-1C4F-BE39-69CE816ED93D}"/>
              </a:ext>
            </a:extLst>
          </p:cNvPr>
          <p:cNvPicPr>
            <a:picLocks noChangeAspect="1"/>
          </p:cNvPicPr>
          <p:nvPr/>
        </p:nvPicPr>
        <p:blipFill rotWithShape="1">
          <a:blip r:embed="rId5"/>
          <a:srcRect l="32153" r="31736"/>
          <a:stretch/>
        </p:blipFill>
        <p:spPr>
          <a:xfrm>
            <a:off x="4393957" y="2402465"/>
            <a:ext cx="1645762" cy="2563590"/>
          </a:xfrm>
          <a:prstGeom prst="rect">
            <a:avLst/>
          </a:prstGeom>
          <a:noFill/>
          <a:effectLst>
            <a:outerShdw blurRad="190500" dir="5400000" algn="t" rotWithShape="0">
              <a:prstClr val="black">
                <a:alpha val="40000"/>
              </a:prstClr>
            </a:outerShdw>
          </a:effectLst>
        </p:spPr>
      </p:pic>
      <p:cxnSp>
        <p:nvCxnSpPr>
          <p:cNvPr id="34" name="Straight Connector 33">
            <a:extLst>
              <a:ext uri="{FF2B5EF4-FFF2-40B4-BE49-F238E27FC236}">
                <a16:creationId xmlns:a16="http://schemas.microsoft.com/office/drawing/2014/main" id="{B8206EFC-108F-7A49-B2DA-7CC2BA01ECC4}"/>
              </a:ext>
            </a:extLst>
          </p:cNvPr>
          <p:cNvCxnSpPr>
            <a:cxnSpLocks/>
          </p:cNvCxnSpPr>
          <p:nvPr/>
        </p:nvCxnSpPr>
        <p:spPr>
          <a:xfrm>
            <a:off x="6042181" y="2847559"/>
            <a:ext cx="0" cy="896112"/>
          </a:xfrm>
          <a:prstGeom prst="line">
            <a:avLst/>
          </a:prstGeom>
          <a:ln w="6350">
            <a:solidFill>
              <a:schemeClr val="accent2"/>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5A18C11D-7FC5-2C4D-8FE0-FB2922F2BFA1}"/>
              </a:ext>
            </a:extLst>
          </p:cNvPr>
          <p:cNvCxnSpPr>
            <a:cxnSpLocks/>
          </p:cNvCxnSpPr>
          <p:nvPr/>
        </p:nvCxnSpPr>
        <p:spPr>
          <a:xfrm>
            <a:off x="7668637" y="2898373"/>
            <a:ext cx="0" cy="731520"/>
          </a:xfrm>
          <a:prstGeom prst="line">
            <a:avLst/>
          </a:prstGeom>
          <a:ln w="6350">
            <a:solidFill>
              <a:schemeClr val="accent2"/>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5397C21-87B1-A942-9CC1-915C34218FCF}"/>
              </a:ext>
            </a:extLst>
          </p:cNvPr>
          <p:cNvCxnSpPr>
            <a:cxnSpLocks/>
          </p:cNvCxnSpPr>
          <p:nvPr/>
        </p:nvCxnSpPr>
        <p:spPr>
          <a:xfrm flipH="1">
            <a:off x="6788446" y="3636945"/>
            <a:ext cx="914400" cy="0"/>
          </a:xfrm>
          <a:prstGeom prst="line">
            <a:avLst/>
          </a:prstGeom>
          <a:ln w="635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F2580DC1-D4FC-824D-B51D-98B17C6CC58B}"/>
              </a:ext>
            </a:extLst>
          </p:cNvPr>
          <p:cNvCxnSpPr>
            <a:cxnSpLocks/>
          </p:cNvCxnSpPr>
          <p:nvPr/>
        </p:nvCxnSpPr>
        <p:spPr>
          <a:xfrm flipH="1">
            <a:off x="4404815" y="3750224"/>
            <a:ext cx="1645920" cy="0"/>
          </a:xfrm>
          <a:prstGeom prst="line">
            <a:avLst/>
          </a:prstGeom>
          <a:ln w="635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99DC17B0-6918-544E-B5A3-8A63B0DC0AC0}"/>
              </a:ext>
            </a:extLst>
          </p:cNvPr>
          <p:cNvCxnSpPr>
            <a:cxnSpLocks/>
          </p:cNvCxnSpPr>
          <p:nvPr/>
        </p:nvCxnSpPr>
        <p:spPr>
          <a:xfrm flipH="1">
            <a:off x="6788446" y="2886274"/>
            <a:ext cx="914400" cy="0"/>
          </a:xfrm>
          <a:prstGeom prst="line">
            <a:avLst/>
          </a:prstGeom>
          <a:ln w="635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D1A8456B-D06F-8543-9D59-AB3C2FFDFC6E}"/>
              </a:ext>
            </a:extLst>
          </p:cNvPr>
          <p:cNvCxnSpPr>
            <a:cxnSpLocks/>
          </p:cNvCxnSpPr>
          <p:nvPr/>
        </p:nvCxnSpPr>
        <p:spPr>
          <a:xfrm flipH="1">
            <a:off x="4405010" y="2859751"/>
            <a:ext cx="1645920" cy="0"/>
          </a:xfrm>
          <a:prstGeom prst="line">
            <a:avLst/>
          </a:prstGeom>
          <a:ln w="635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0" name="Freeform 39">
            <a:extLst>
              <a:ext uri="{FF2B5EF4-FFF2-40B4-BE49-F238E27FC236}">
                <a16:creationId xmlns:a16="http://schemas.microsoft.com/office/drawing/2014/main" id="{C74C1CE4-DA61-B141-98E6-226570C4EC5E}"/>
              </a:ext>
            </a:extLst>
          </p:cNvPr>
          <p:cNvSpPr/>
          <p:nvPr/>
        </p:nvSpPr>
        <p:spPr>
          <a:xfrm flipH="1">
            <a:off x="7168972" y="3719457"/>
            <a:ext cx="302069" cy="159639"/>
          </a:xfrm>
          <a:custGeom>
            <a:avLst/>
            <a:gdLst>
              <a:gd name="connsiteX0" fmla="*/ 125285 w 302069"/>
              <a:gd name="connsiteY0" fmla="*/ 0 h 159639"/>
              <a:gd name="connsiteX1" fmla="*/ 3365 w 302069"/>
              <a:gd name="connsiteY1" fmla="*/ 79248 h 159639"/>
              <a:gd name="connsiteX2" fmla="*/ 58229 w 302069"/>
              <a:gd name="connsiteY2" fmla="*/ 146304 h 159639"/>
              <a:gd name="connsiteX3" fmla="*/ 302069 w 302069"/>
              <a:gd name="connsiteY3" fmla="*/ 146304 h 159639"/>
            </a:gdLst>
            <a:ahLst/>
            <a:cxnLst>
              <a:cxn ang="0">
                <a:pos x="connsiteX0" y="connsiteY0"/>
              </a:cxn>
              <a:cxn ang="0">
                <a:pos x="connsiteX1" y="connsiteY1"/>
              </a:cxn>
              <a:cxn ang="0">
                <a:pos x="connsiteX2" y="connsiteY2"/>
              </a:cxn>
              <a:cxn ang="0">
                <a:pos x="connsiteX3" y="connsiteY3"/>
              </a:cxn>
            </a:cxnLst>
            <a:rect l="l" t="t" r="r" b="b"/>
            <a:pathLst>
              <a:path w="302069" h="159639">
                <a:moveTo>
                  <a:pt x="125285" y="0"/>
                </a:moveTo>
                <a:cubicBezTo>
                  <a:pt x="69913" y="27432"/>
                  <a:pt x="14541" y="54864"/>
                  <a:pt x="3365" y="79248"/>
                </a:cubicBezTo>
                <a:cubicBezTo>
                  <a:pt x="-7811" y="103632"/>
                  <a:pt x="8445" y="135128"/>
                  <a:pt x="58229" y="146304"/>
                </a:cubicBezTo>
                <a:cubicBezTo>
                  <a:pt x="108013" y="157480"/>
                  <a:pt x="219773" y="169672"/>
                  <a:pt x="302069" y="146304"/>
                </a:cubicBezTo>
              </a:path>
            </a:pathLst>
          </a:custGeom>
          <a:noFill/>
          <a:ln>
            <a:solidFill>
              <a:schemeClr val="accent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chemeClr val="accent1"/>
                </a:solidFill>
              </a:ln>
            </a:endParaRPr>
          </a:p>
        </p:txBody>
      </p:sp>
      <p:sp>
        <p:nvSpPr>
          <p:cNvPr id="7" name="Slide Number Placeholder 6">
            <a:extLst>
              <a:ext uri="{FF2B5EF4-FFF2-40B4-BE49-F238E27FC236}">
                <a16:creationId xmlns:a16="http://schemas.microsoft.com/office/drawing/2014/main" id="{6AF435F4-EAE9-300A-F98D-9EEDCDAD74FE}"/>
              </a:ext>
            </a:extLst>
          </p:cNvPr>
          <p:cNvSpPr>
            <a:spLocks noGrp="1"/>
          </p:cNvSpPr>
          <p:nvPr>
            <p:ph type="sldNum" sz="quarter" idx="12"/>
          </p:nvPr>
        </p:nvSpPr>
        <p:spPr/>
        <p:txBody>
          <a:bodyPr/>
          <a:lstStyle/>
          <a:p>
            <a:fld id="{CDBA9528-BCFE-1E43-A37D-912FF3C527A6}" type="slidenum">
              <a:rPr lang="en-US" smtClean="0"/>
              <a:pPr/>
              <a:t>76</a:t>
            </a:fld>
            <a:endParaRPr lang="en-US" dirty="0"/>
          </a:p>
        </p:txBody>
      </p:sp>
      <p:sp>
        <p:nvSpPr>
          <p:cNvPr id="5" name="Rounded Rectangle 4">
            <a:extLst>
              <a:ext uri="{FF2B5EF4-FFF2-40B4-BE49-F238E27FC236}">
                <a16:creationId xmlns:a16="http://schemas.microsoft.com/office/drawing/2014/main" id="{06C0479F-E8B4-15C7-EC95-AB69F8724400}"/>
              </a:ext>
            </a:extLst>
          </p:cNvPr>
          <p:cNvSpPr/>
          <p:nvPr/>
        </p:nvSpPr>
        <p:spPr>
          <a:xfrm>
            <a:off x="4574599" y="4299125"/>
            <a:ext cx="1275558" cy="276388"/>
          </a:xfrm>
          <a:prstGeom prst="roundRect">
            <a:avLst>
              <a:gd name="adj" fmla="val 50000"/>
            </a:avLst>
          </a:prstGeom>
          <a:solidFill>
            <a:schemeClr val="bg1"/>
          </a:solidFill>
          <a:ln w="19050">
            <a:solidFill>
              <a:schemeClr val="bg1">
                <a:lumMod val="85000"/>
              </a:schemeClr>
            </a:solidFill>
          </a:ln>
          <a:effectLst>
            <a:outerShdw blurRad="193846" algn="ctr" rotWithShape="0">
              <a:prstClr val="black">
                <a:alpha val="20026"/>
              </a:prstClr>
            </a:outerShdw>
          </a:effectLst>
        </p:spPr>
        <p:txBody>
          <a:bodyPr wrap="none" lIns="0" tIns="0" rIns="0" bIns="0" anchor="ctr">
            <a:noAutofit/>
          </a:bodyPr>
          <a:lstStyle/>
          <a:p>
            <a:pPr algn="ctr"/>
            <a:r>
              <a:rPr lang="en-US" sz="1100" dirty="0">
                <a:solidFill>
                  <a:schemeClr val="accent6"/>
                </a:solidFill>
              </a:rPr>
              <a:t>Apices outward</a:t>
            </a:r>
          </a:p>
        </p:txBody>
      </p:sp>
      <p:sp>
        <p:nvSpPr>
          <p:cNvPr id="6" name="Rounded Rectangle 5">
            <a:extLst>
              <a:ext uri="{FF2B5EF4-FFF2-40B4-BE49-F238E27FC236}">
                <a16:creationId xmlns:a16="http://schemas.microsoft.com/office/drawing/2014/main" id="{02EE5EE6-E402-EEE9-3025-51912E4540B8}"/>
              </a:ext>
            </a:extLst>
          </p:cNvPr>
          <p:cNvSpPr/>
          <p:nvPr/>
        </p:nvSpPr>
        <p:spPr>
          <a:xfrm>
            <a:off x="6193917" y="4299125"/>
            <a:ext cx="2071960" cy="276388"/>
          </a:xfrm>
          <a:prstGeom prst="roundRect">
            <a:avLst>
              <a:gd name="adj" fmla="val 50000"/>
            </a:avLst>
          </a:prstGeom>
          <a:solidFill>
            <a:schemeClr val="bg1"/>
          </a:solidFill>
          <a:ln w="19050">
            <a:solidFill>
              <a:schemeClr val="bg1">
                <a:lumMod val="85000"/>
              </a:schemeClr>
            </a:solidFill>
          </a:ln>
          <a:effectLst>
            <a:outerShdw blurRad="193846" algn="ctr" rotWithShape="0">
              <a:prstClr val="black">
                <a:alpha val="20026"/>
              </a:prstClr>
            </a:outerShdw>
          </a:effectLst>
        </p:spPr>
        <p:txBody>
          <a:bodyPr wrap="none" lIns="0" tIns="0" rIns="0" bIns="0" anchor="ctr">
            <a:noAutofit/>
          </a:bodyPr>
          <a:lstStyle/>
          <a:p>
            <a:pPr algn="ctr"/>
            <a:r>
              <a:rPr lang="en-US" sz="1100" dirty="0">
                <a:solidFill>
                  <a:schemeClr val="accent1"/>
                </a:solidFill>
              </a:rPr>
              <a:t>Apices after ½ turn rotation</a:t>
            </a:r>
          </a:p>
        </p:txBody>
      </p:sp>
    </p:spTree>
    <p:custDataLst>
      <p:tags r:id="rId1"/>
    </p:custDataLst>
    <p:extLst>
      <p:ext uri="{BB962C8B-B14F-4D97-AF65-F5344CB8AC3E}">
        <p14:creationId xmlns:p14="http://schemas.microsoft.com/office/powerpoint/2010/main" val="2612123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8882E-B153-456C-BB19-F53CD0B913C6}"/>
              </a:ext>
            </a:extLst>
          </p:cNvPr>
          <p:cNvSpPr>
            <a:spLocks noGrp="1"/>
          </p:cNvSpPr>
          <p:nvPr>
            <p:ph type="title"/>
          </p:nvPr>
        </p:nvSpPr>
        <p:spPr>
          <a:xfrm>
            <a:off x="548640" y="310896"/>
            <a:ext cx="6510528" cy="685800"/>
          </a:xfrm>
        </p:spPr>
        <p:txBody>
          <a:bodyPr/>
          <a:lstStyle/>
          <a:p>
            <a:r>
              <a:rPr lang="en-US" dirty="0"/>
              <a:t>Ballooning Alterra</a:t>
            </a:r>
          </a:p>
        </p:txBody>
      </p:sp>
      <p:sp>
        <p:nvSpPr>
          <p:cNvPr id="12" name="Content Placeholder 2">
            <a:extLst>
              <a:ext uri="{FF2B5EF4-FFF2-40B4-BE49-F238E27FC236}">
                <a16:creationId xmlns:a16="http://schemas.microsoft.com/office/drawing/2014/main" id="{9D6FDDAA-F086-3844-9FCE-56D7B8E8575C}"/>
              </a:ext>
            </a:extLst>
          </p:cNvPr>
          <p:cNvSpPr>
            <a:spLocks noGrp="1"/>
          </p:cNvSpPr>
          <p:nvPr>
            <p:ph idx="1"/>
          </p:nvPr>
        </p:nvSpPr>
        <p:spPr>
          <a:xfrm>
            <a:off x="549276" y="1540042"/>
            <a:ext cx="2569310" cy="2435192"/>
          </a:xfrm>
        </p:spPr>
        <p:txBody>
          <a:bodyPr>
            <a:normAutofit/>
          </a:bodyPr>
          <a:lstStyle/>
          <a:p>
            <a:r>
              <a:rPr lang="en-US" sz="1200" dirty="0"/>
              <a:t>Considerations for ballooning Alterra prior to valve insertion</a:t>
            </a:r>
          </a:p>
          <a:p>
            <a:pPr lvl="1"/>
            <a:r>
              <a:rPr lang="en-US" sz="1100" dirty="0"/>
              <a:t>If Alterra does not appear to </a:t>
            </a:r>
            <a:br>
              <a:rPr lang="en-US" sz="1100" dirty="0"/>
            </a:br>
            <a:r>
              <a:rPr lang="en-US" sz="1100" dirty="0"/>
              <a:t>be fully expanded ballooning </a:t>
            </a:r>
            <a:br>
              <a:rPr lang="en-US" sz="1100" dirty="0"/>
            </a:br>
            <a:r>
              <a:rPr lang="en-US" sz="1100" dirty="0"/>
              <a:t>with a soft sizing balloon may </a:t>
            </a:r>
            <a:br>
              <a:rPr lang="en-US" sz="1100" dirty="0"/>
            </a:br>
            <a:r>
              <a:rPr lang="en-US" sz="1100" dirty="0"/>
              <a:t>be considered</a:t>
            </a:r>
          </a:p>
          <a:p>
            <a:pPr lvl="1"/>
            <a:r>
              <a:rPr lang="en-US" sz="1100" dirty="0"/>
              <a:t>Consider using a 30 mm or 40 mm PTS or Amplatzer sizing balloon</a:t>
            </a:r>
          </a:p>
          <a:p>
            <a:r>
              <a:rPr lang="en-US" sz="1200" dirty="0"/>
              <a:t>Insert balloon into unexpanded portion of the Alterra</a:t>
            </a:r>
          </a:p>
          <a:p>
            <a:r>
              <a:rPr lang="en-US" sz="1200" dirty="0"/>
              <a:t>Slowly inflate and deflate balloon </a:t>
            </a:r>
          </a:p>
        </p:txBody>
      </p:sp>
      <p:sp>
        <p:nvSpPr>
          <p:cNvPr id="6" name="Footer Placeholder 5">
            <a:extLst>
              <a:ext uri="{FF2B5EF4-FFF2-40B4-BE49-F238E27FC236}">
                <a16:creationId xmlns:a16="http://schemas.microsoft.com/office/drawing/2014/main" id="{30D057A2-E480-C94B-980A-E0D308A9C2F5}"/>
              </a:ext>
            </a:extLst>
          </p:cNvPr>
          <p:cNvSpPr>
            <a:spLocks noGrp="1"/>
          </p:cNvSpPr>
          <p:nvPr>
            <p:ph type="ftr" sz="quarter" idx="11"/>
          </p:nvPr>
        </p:nvSpPr>
        <p:spPr>
          <a:xfrm>
            <a:off x="3950208" y="4965192"/>
            <a:ext cx="3108960" cy="182880"/>
          </a:xfrm>
        </p:spPr>
        <p:txBody>
          <a:bodyPr/>
          <a:lstStyle/>
          <a:p>
            <a:r>
              <a:rPr lang="en-US"/>
              <a:t>DOC-0555472 Rev B</a:t>
            </a:r>
            <a:endParaRPr lang="en-US" dirty="0"/>
          </a:p>
        </p:txBody>
      </p:sp>
      <p:sp>
        <p:nvSpPr>
          <p:cNvPr id="15" name="TextBox 14">
            <a:extLst>
              <a:ext uri="{FF2B5EF4-FFF2-40B4-BE49-F238E27FC236}">
                <a16:creationId xmlns:a16="http://schemas.microsoft.com/office/drawing/2014/main" id="{B499C7AD-0A36-FD46-9305-AB03EF21FC88}"/>
              </a:ext>
            </a:extLst>
          </p:cNvPr>
          <p:cNvSpPr txBox="1"/>
          <p:nvPr/>
        </p:nvSpPr>
        <p:spPr>
          <a:xfrm>
            <a:off x="548640" y="4759157"/>
            <a:ext cx="2423160" cy="199735"/>
          </a:xfrm>
          <a:prstGeom prst="rect">
            <a:avLst/>
          </a:prstGeom>
          <a:noFill/>
        </p:spPr>
        <p:txBody>
          <a:bodyPr wrap="square" lIns="0">
            <a:spAutoFit/>
          </a:bodyPr>
          <a:lstStyle>
            <a:defPPr>
              <a:defRPr lang="en-US"/>
            </a:defPPr>
            <a:lvl1pPr>
              <a:defRPr sz="698"/>
            </a:lvl1pPr>
          </a:lstStyle>
          <a:p>
            <a:r>
              <a:rPr lang="en-US" dirty="0"/>
              <a:t>Previous generation device shown for illustration</a:t>
            </a:r>
          </a:p>
        </p:txBody>
      </p:sp>
      <p:pic>
        <p:nvPicPr>
          <p:cNvPr id="10" name="ALT_0128-001 Alterra post dil_ AP">
            <a:hlinkClick r:id="" action="ppaction://media"/>
            <a:extLst>
              <a:ext uri="{FF2B5EF4-FFF2-40B4-BE49-F238E27FC236}">
                <a16:creationId xmlns:a16="http://schemas.microsoft.com/office/drawing/2014/main" id="{5DCE433B-511D-1D42-9958-D6E031A39828}"/>
              </a:ext>
            </a:extLst>
          </p:cNvPr>
          <p:cNvPicPr>
            <a:picLocks noChangeAspect="1"/>
          </p:cNvPicPr>
          <p:nvPr>
            <a:videoFile r:link="rId3"/>
            <p:extLst>
              <p:ext uri="{DAA4B4D4-6D71-4841-9C94-3DE7FCFB9230}">
                <p14:media xmlns:p14="http://schemas.microsoft.com/office/powerpoint/2010/main" r:embed="rId2"/>
              </p:ext>
            </p:extLst>
          </p:nvPr>
        </p:nvPicPr>
        <p:blipFill rotWithShape="1">
          <a:blip r:embed="rId7"/>
          <a:srcRect l="13538" t="2885" r="6137" b="17310"/>
          <a:stretch/>
        </p:blipFill>
        <p:spPr>
          <a:xfrm>
            <a:off x="6399746" y="1502590"/>
            <a:ext cx="2225182" cy="2210805"/>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pic>
        <p:nvPicPr>
          <p:cNvPr id="11" name="ALT_0128-001 Alterra post dil_ lateral">
            <a:hlinkClick r:id="" action="ppaction://media"/>
            <a:extLst>
              <a:ext uri="{FF2B5EF4-FFF2-40B4-BE49-F238E27FC236}">
                <a16:creationId xmlns:a16="http://schemas.microsoft.com/office/drawing/2014/main" id="{3E8260F4-07B3-5145-9C89-79F10546C6F6}"/>
              </a:ext>
            </a:extLst>
          </p:cNvPr>
          <p:cNvPicPr>
            <a:picLocks noChangeAspect="1"/>
          </p:cNvPicPr>
          <p:nvPr>
            <a:videoFile r:link="rId5"/>
            <p:extLst>
              <p:ext uri="{DAA4B4D4-6D71-4841-9C94-3DE7FCFB9230}">
                <p14:media xmlns:p14="http://schemas.microsoft.com/office/powerpoint/2010/main" r:embed="rId4"/>
              </p:ext>
            </p:extLst>
          </p:nvPr>
        </p:nvPicPr>
        <p:blipFill rotWithShape="1">
          <a:blip r:embed="rId8"/>
          <a:srcRect l="6128" t="15159" r="25422" b="25668"/>
          <a:stretch/>
        </p:blipFill>
        <p:spPr>
          <a:xfrm>
            <a:off x="3500450" y="1502590"/>
            <a:ext cx="2561672" cy="2214516"/>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grpSp>
        <p:nvGrpSpPr>
          <p:cNvPr id="8" name="Group 7">
            <a:extLst>
              <a:ext uri="{FF2B5EF4-FFF2-40B4-BE49-F238E27FC236}">
                <a16:creationId xmlns:a16="http://schemas.microsoft.com/office/drawing/2014/main" id="{A83B1547-534E-99B6-D067-25B879CA8CF8}"/>
              </a:ext>
            </a:extLst>
          </p:cNvPr>
          <p:cNvGrpSpPr/>
          <p:nvPr/>
        </p:nvGrpSpPr>
        <p:grpSpPr>
          <a:xfrm>
            <a:off x="6740287" y="3856786"/>
            <a:ext cx="1544100" cy="187050"/>
            <a:chOff x="4481096" y="3905167"/>
            <a:chExt cx="2406491" cy="443010"/>
          </a:xfrm>
        </p:grpSpPr>
        <p:sp>
          <p:nvSpPr>
            <p:cNvPr id="9" name="TextBox 8">
              <a:extLst>
                <a:ext uri="{FF2B5EF4-FFF2-40B4-BE49-F238E27FC236}">
                  <a16:creationId xmlns:a16="http://schemas.microsoft.com/office/drawing/2014/main" id="{9BBFBCA8-6017-6454-3ECB-FF2830D58E32}"/>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3" name="Freeform 8">
              <a:extLst>
                <a:ext uri="{FF2B5EF4-FFF2-40B4-BE49-F238E27FC236}">
                  <a16:creationId xmlns:a16="http://schemas.microsoft.com/office/drawing/2014/main" id="{8BC69EC3-F461-A48A-EAAF-DC7CC29156AD}"/>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grpSp>
        <p:nvGrpSpPr>
          <p:cNvPr id="14" name="Group 13">
            <a:extLst>
              <a:ext uri="{FF2B5EF4-FFF2-40B4-BE49-F238E27FC236}">
                <a16:creationId xmlns:a16="http://schemas.microsoft.com/office/drawing/2014/main" id="{55DB5006-E358-5084-67A1-F74CDD15288A}"/>
              </a:ext>
            </a:extLst>
          </p:cNvPr>
          <p:cNvGrpSpPr/>
          <p:nvPr/>
        </p:nvGrpSpPr>
        <p:grpSpPr>
          <a:xfrm>
            <a:off x="4009236" y="3856786"/>
            <a:ext cx="1544100" cy="187050"/>
            <a:chOff x="4481096" y="3905167"/>
            <a:chExt cx="2406491" cy="443010"/>
          </a:xfrm>
        </p:grpSpPr>
        <p:sp>
          <p:nvSpPr>
            <p:cNvPr id="16" name="TextBox 15">
              <a:extLst>
                <a:ext uri="{FF2B5EF4-FFF2-40B4-BE49-F238E27FC236}">
                  <a16:creationId xmlns:a16="http://schemas.microsoft.com/office/drawing/2014/main" id="{8FBDEBA8-C108-F4D5-1D2C-367DB852C883}"/>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8" name="Freeform 8">
              <a:extLst>
                <a:ext uri="{FF2B5EF4-FFF2-40B4-BE49-F238E27FC236}">
                  <a16:creationId xmlns:a16="http://schemas.microsoft.com/office/drawing/2014/main" id="{98B64153-A378-C2A7-1315-95C56ABC5083}"/>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sp>
        <p:nvSpPr>
          <p:cNvPr id="19" name="Slide Number Placeholder 18">
            <a:extLst>
              <a:ext uri="{FF2B5EF4-FFF2-40B4-BE49-F238E27FC236}">
                <a16:creationId xmlns:a16="http://schemas.microsoft.com/office/drawing/2014/main" id="{E1A36BAD-F4F2-ED36-7A8E-593B0C69E6AD}"/>
              </a:ext>
            </a:extLst>
          </p:cNvPr>
          <p:cNvSpPr>
            <a:spLocks noGrp="1"/>
          </p:cNvSpPr>
          <p:nvPr>
            <p:ph type="sldNum" sz="quarter" idx="12"/>
          </p:nvPr>
        </p:nvSpPr>
        <p:spPr/>
        <p:txBody>
          <a:bodyPr/>
          <a:lstStyle/>
          <a:p>
            <a:fld id="{CDBA9528-BCFE-1E43-A37D-912FF3C527A6}" type="slidenum">
              <a:rPr lang="en-US" smtClean="0"/>
              <a:pPr/>
              <a:t>77</a:t>
            </a:fld>
            <a:endParaRPr lang="en-US" dirty="0"/>
          </a:p>
        </p:txBody>
      </p:sp>
    </p:spTree>
    <p:custDataLst>
      <p:tags r:id="rId1"/>
    </p:custDataLst>
    <p:extLst>
      <p:ext uri="{BB962C8B-B14F-4D97-AF65-F5344CB8AC3E}">
        <p14:creationId xmlns:p14="http://schemas.microsoft.com/office/powerpoint/2010/main" val="2139671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399" fill="hold"/>
                                        <p:tgtEl>
                                          <p:spTgt spid="11"/>
                                        </p:tgtEl>
                                      </p:cBhvr>
                                    </p:cmd>
                                  </p:childTnLst>
                                </p:cTn>
                              </p:par>
                              <p:par>
                                <p:cTn id="7" presetID="1" presetClass="mediacall" presetSubtype="0" fill="hold" nodeType="withEffect">
                                  <p:stCondLst>
                                    <p:cond delay="0"/>
                                  </p:stCondLst>
                                  <p:childTnLst>
                                    <p:cmd type="call" cmd="playFrom(0.0)">
                                      <p:cBhvr>
                                        <p:cTn id="8" dur="9599"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11"/>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p:cTn id="13" dur="1" fill="hold"/>
                                        <p:tgtEl>
                                          <p:spTgt spid="11"/>
                                        </p:tgtEl>
                                      </p:cBhvr>
                                    </p:cmd>
                                  </p:childTnLst>
                                </p:cTn>
                              </p:par>
                            </p:childTnLst>
                          </p:cTn>
                        </p:par>
                      </p:childTnLst>
                    </p:cTn>
                  </p:par>
                </p:childTnLst>
              </p:cTn>
              <p:nextCondLst>
                <p:cond evt="onClick" delay="0">
                  <p:tgtEl>
                    <p:spTgt spid="11"/>
                  </p:tgtEl>
                </p:cond>
              </p:nextCondLst>
            </p:seq>
            <p:seq concurrent="1" nextAc="seek">
              <p:cTn id="14" restart="whenNotActive" fill="hold" evtFilter="cancelBubble" nodeType="interactiveSeq">
                <p:stCondLst>
                  <p:cond evt="onClick" delay="0">
                    <p:tgtEl>
                      <p:spTgt spid="10"/>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10"/>
                                        </p:tgtEl>
                                      </p:cBhvr>
                                    </p:cmd>
                                  </p:childTnLst>
                                </p:cTn>
                              </p:par>
                            </p:childTnLst>
                          </p:cTn>
                        </p:par>
                      </p:childTnLst>
                    </p:cTn>
                  </p:par>
                </p:childTnLst>
              </p:cTn>
              <p:nextCondLst>
                <p:cond evt="onClick" delay="0">
                  <p:tgtEl>
                    <p:spTgt spid="10"/>
                  </p:tgtEl>
                </p:cond>
              </p:nextCondLst>
            </p:seq>
            <p:video>
              <p:cMediaNode vol="80000">
                <p:cTn id="19" repeatCount="indefinite" fill="hold" display="0">
                  <p:stCondLst>
                    <p:cond delay="indefinite"/>
                  </p:stCondLst>
                </p:cTn>
                <p:tgtEl>
                  <p:spTgt spid="11"/>
                </p:tgtEl>
              </p:cMediaNode>
            </p:video>
            <p:video>
              <p:cMediaNode vol="80000">
                <p:cTn id="20" repeatCount="indefinite" fill="hold" display="0">
                  <p:stCondLst>
                    <p:cond delay="indefinite"/>
                  </p:stCondLst>
                </p:cTn>
                <p:tgtEl>
                  <p:spTgt spid="10"/>
                </p:tgtEl>
              </p:cMediaNode>
            </p:video>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7E157-8E56-D769-32B6-5FACB8149D90}"/>
              </a:ext>
            </a:extLst>
          </p:cNvPr>
          <p:cNvSpPr>
            <a:spLocks noGrp="1"/>
          </p:cNvSpPr>
          <p:nvPr>
            <p:ph type="title"/>
          </p:nvPr>
        </p:nvSpPr>
        <p:spPr/>
        <p:txBody>
          <a:bodyPr/>
          <a:lstStyle/>
          <a:p>
            <a:r>
              <a:rPr lang="en-US" dirty="0"/>
              <a:t>Ballooning Alterra</a:t>
            </a:r>
          </a:p>
        </p:txBody>
      </p:sp>
      <p:sp>
        <p:nvSpPr>
          <p:cNvPr id="3" name="Content Placeholder 2">
            <a:extLst>
              <a:ext uri="{FF2B5EF4-FFF2-40B4-BE49-F238E27FC236}">
                <a16:creationId xmlns:a16="http://schemas.microsoft.com/office/drawing/2014/main" id="{0C1A74C1-6270-6E87-E922-30EDB80253E7}"/>
              </a:ext>
            </a:extLst>
          </p:cNvPr>
          <p:cNvSpPr>
            <a:spLocks noGrp="1"/>
          </p:cNvSpPr>
          <p:nvPr>
            <p:ph idx="1"/>
          </p:nvPr>
        </p:nvSpPr>
        <p:spPr>
          <a:xfrm>
            <a:off x="548640" y="1674792"/>
            <a:ext cx="1445145" cy="1434164"/>
          </a:xfrm>
        </p:spPr>
        <p:txBody>
          <a:bodyPr>
            <a:normAutofit/>
          </a:bodyPr>
          <a:lstStyle/>
          <a:p>
            <a:pPr marL="0" indent="0">
              <a:buNone/>
            </a:pPr>
            <a:r>
              <a:rPr lang="en-US" sz="1400" b="1" dirty="0"/>
              <a:t>Ballooning performed with 24 mm x 4 cm Vida to 6 ATM</a:t>
            </a:r>
          </a:p>
        </p:txBody>
      </p:sp>
      <p:sp>
        <p:nvSpPr>
          <p:cNvPr id="4" name="Footer Placeholder 3">
            <a:extLst>
              <a:ext uri="{FF2B5EF4-FFF2-40B4-BE49-F238E27FC236}">
                <a16:creationId xmlns:a16="http://schemas.microsoft.com/office/drawing/2014/main" id="{3A3C4E15-1C6D-91D5-5EBF-6C40D2825C7C}"/>
              </a:ext>
            </a:extLst>
          </p:cNvPr>
          <p:cNvSpPr>
            <a:spLocks noGrp="1"/>
          </p:cNvSpPr>
          <p:nvPr>
            <p:ph type="ftr" sz="quarter" idx="11"/>
          </p:nvPr>
        </p:nvSpPr>
        <p:spPr/>
        <p:txBody>
          <a:bodyPr/>
          <a:lstStyle/>
          <a:p>
            <a:r>
              <a:rPr lang="en-US"/>
              <a:t>DOC-0555472 Rev B</a:t>
            </a:r>
            <a:endParaRPr lang="en-US" dirty="0"/>
          </a:p>
        </p:txBody>
      </p:sp>
      <p:pic>
        <p:nvPicPr>
          <p:cNvPr id="6" name="Alterra_Balloon24-1.3.12.2.1107.5.4.5.180056.30000022041310283538700000341.512">
            <a:hlinkClick r:id="" action="ppaction://media"/>
            <a:extLst>
              <a:ext uri="{FF2B5EF4-FFF2-40B4-BE49-F238E27FC236}">
                <a16:creationId xmlns:a16="http://schemas.microsoft.com/office/drawing/2014/main" id="{5C8CF382-637B-8841-69E3-345B5ABF4F30}"/>
              </a:ext>
            </a:extLst>
          </p:cNvPr>
          <p:cNvPicPr>
            <a:picLocks noChangeAspect="1"/>
          </p:cNvPicPr>
          <p:nvPr>
            <a:videoFile r:link="rId3"/>
            <p:extLst>
              <p:ext uri="{DAA4B4D4-6D71-4841-9C94-3DE7FCFB9230}">
                <p14:media xmlns:p14="http://schemas.microsoft.com/office/powerpoint/2010/main" r:embed="rId2"/>
              </p:ext>
            </p:extLst>
          </p:nvPr>
        </p:nvPicPr>
        <p:blipFill rotWithShape="1">
          <a:blip r:embed="rId7"/>
          <a:srcRect l="808" t="3883" r="1297" b="3883"/>
          <a:stretch/>
        </p:blipFill>
        <p:spPr>
          <a:xfrm>
            <a:off x="2243055" y="1382624"/>
            <a:ext cx="3065860" cy="2888507"/>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pic>
        <p:nvPicPr>
          <p:cNvPr id="7" name="Alterra_Balloon34-1.3.12.2.1107.5.4.5.180056.30000022041310283538700000388.512">
            <a:hlinkClick r:id="" action="ppaction://media"/>
            <a:extLst>
              <a:ext uri="{FF2B5EF4-FFF2-40B4-BE49-F238E27FC236}">
                <a16:creationId xmlns:a16="http://schemas.microsoft.com/office/drawing/2014/main" id="{73FA4468-0B76-962B-B44D-0363AB459A61}"/>
              </a:ext>
            </a:extLst>
          </p:cNvPr>
          <p:cNvPicPr>
            <a:picLocks noChangeAspect="1"/>
          </p:cNvPicPr>
          <p:nvPr>
            <a:videoFile r:link="rId5"/>
            <p:extLst>
              <p:ext uri="{DAA4B4D4-6D71-4841-9C94-3DE7FCFB9230}">
                <p14:media xmlns:p14="http://schemas.microsoft.com/office/powerpoint/2010/main" r:embed="rId4"/>
              </p:ext>
            </p:extLst>
          </p:nvPr>
        </p:nvPicPr>
        <p:blipFill rotWithShape="1">
          <a:blip r:embed="rId8"/>
          <a:srcRect l="13095" t="4717" r="5367" b="18462"/>
          <a:stretch/>
        </p:blipFill>
        <p:spPr>
          <a:xfrm>
            <a:off x="5667515" y="1382624"/>
            <a:ext cx="3065860" cy="2888507"/>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grpSp>
        <p:nvGrpSpPr>
          <p:cNvPr id="8" name="Group 7">
            <a:extLst>
              <a:ext uri="{FF2B5EF4-FFF2-40B4-BE49-F238E27FC236}">
                <a16:creationId xmlns:a16="http://schemas.microsoft.com/office/drawing/2014/main" id="{8D6BB5E3-47C5-ED9E-A416-8533A6C0FFD1}"/>
              </a:ext>
            </a:extLst>
          </p:cNvPr>
          <p:cNvGrpSpPr/>
          <p:nvPr/>
        </p:nvGrpSpPr>
        <p:grpSpPr>
          <a:xfrm>
            <a:off x="6399750" y="4422589"/>
            <a:ext cx="1544100" cy="187050"/>
            <a:chOff x="4481096" y="3905167"/>
            <a:chExt cx="2406491" cy="443010"/>
          </a:xfrm>
        </p:grpSpPr>
        <p:sp>
          <p:nvSpPr>
            <p:cNvPr id="9" name="TextBox 8">
              <a:extLst>
                <a:ext uri="{FF2B5EF4-FFF2-40B4-BE49-F238E27FC236}">
                  <a16:creationId xmlns:a16="http://schemas.microsoft.com/office/drawing/2014/main" id="{4F56D704-3C72-9FE6-1CD9-8B3E545E054F}"/>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0" name="Freeform 8">
              <a:extLst>
                <a:ext uri="{FF2B5EF4-FFF2-40B4-BE49-F238E27FC236}">
                  <a16:creationId xmlns:a16="http://schemas.microsoft.com/office/drawing/2014/main" id="{49CDD6ED-368B-17A6-E8DF-DAB1EB425F7C}"/>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grpSp>
        <p:nvGrpSpPr>
          <p:cNvPr id="11" name="Group 10">
            <a:extLst>
              <a:ext uri="{FF2B5EF4-FFF2-40B4-BE49-F238E27FC236}">
                <a16:creationId xmlns:a16="http://schemas.microsoft.com/office/drawing/2014/main" id="{8BFAE2EA-A284-4163-59F7-37795A494907}"/>
              </a:ext>
            </a:extLst>
          </p:cNvPr>
          <p:cNvGrpSpPr/>
          <p:nvPr/>
        </p:nvGrpSpPr>
        <p:grpSpPr>
          <a:xfrm>
            <a:off x="2975290" y="4422589"/>
            <a:ext cx="1544100" cy="187050"/>
            <a:chOff x="4481096" y="3905167"/>
            <a:chExt cx="2406491" cy="443010"/>
          </a:xfrm>
        </p:grpSpPr>
        <p:sp>
          <p:nvSpPr>
            <p:cNvPr id="12" name="TextBox 11">
              <a:extLst>
                <a:ext uri="{FF2B5EF4-FFF2-40B4-BE49-F238E27FC236}">
                  <a16:creationId xmlns:a16="http://schemas.microsoft.com/office/drawing/2014/main" id="{ADF3870C-97C7-0C6B-7CB0-09A632A8079D}"/>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3" name="Freeform 8">
              <a:extLst>
                <a:ext uri="{FF2B5EF4-FFF2-40B4-BE49-F238E27FC236}">
                  <a16:creationId xmlns:a16="http://schemas.microsoft.com/office/drawing/2014/main" id="{89F82344-2EA3-7A13-549F-3CDE9194CFCF}"/>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sp>
        <p:nvSpPr>
          <p:cNvPr id="14" name="Slide Number Placeholder 13">
            <a:extLst>
              <a:ext uri="{FF2B5EF4-FFF2-40B4-BE49-F238E27FC236}">
                <a16:creationId xmlns:a16="http://schemas.microsoft.com/office/drawing/2014/main" id="{10FF7E5E-7C33-A4DA-44AE-62D3418E5596}"/>
              </a:ext>
            </a:extLst>
          </p:cNvPr>
          <p:cNvSpPr>
            <a:spLocks noGrp="1"/>
          </p:cNvSpPr>
          <p:nvPr>
            <p:ph type="sldNum" sz="quarter" idx="12"/>
          </p:nvPr>
        </p:nvSpPr>
        <p:spPr/>
        <p:txBody>
          <a:bodyPr/>
          <a:lstStyle/>
          <a:p>
            <a:fld id="{CDBA9528-BCFE-1E43-A37D-912FF3C527A6}" type="slidenum">
              <a:rPr lang="en-US" smtClean="0"/>
              <a:pPr/>
              <a:t>78</a:t>
            </a:fld>
            <a:endParaRPr lang="en-US" dirty="0"/>
          </a:p>
        </p:txBody>
      </p:sp>
    </p:spTree>
    <p:custDataLst>
      <p:tags r:id="rId1"/>
    </p:custDataLst>
    <p:extLst>
      <p:ext uri="{BB962C8B-B14F-4D97-AF65-F5344CB8AC3E}">
        <p14:creationId xmlns:p14="http://schemas.microsoft.com/office/powerpoint/2010/main" val="2977970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933" fill="hold"/>
                                        <p:tgtEl>
                                          <p:spTgt spid="6"/>
                                        </p:tgtEl>
                                      </p:cBhvr>
                                    </p:cmd>
                                  </p:childTnLst>
                                </p:cTn>
                              </p:par>
                              <p:par>
                                <p:cTn id="7" presetID="1" presetClass="mediacall" presetSubtype="0" fill="hold" nodeType="withEffect">
                                  <p:stCondLst>
                                    <p:cond delay="0"/>
                                  </p:stCondLst>
                                  <p:childTnLst>
                                    <p:cmd type="call" cmd="playFrom(0.0)">
                                      <p:cBhvr>
                                        <p:cTn id="8" dur="1175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6"/>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p:cTn id="13" dur="1" fill="hold"/>
                                        <p:tgtEl>
                                          <p:spTgt spid="6"/>
                                        </p:tgtEl>
                                      </p:cBhvr>
                                    </p:cmd>
                                  </p:childTnLst>
                                </p:cTn>
                              </p:par>
                            </p:childTnLst>
                          </p:cTn>
                        </p:par>
                      </p:childTnLst>
                    </p:cTn>
                  </p:par>
                </p:childTnLst>
              </p:cTn>
              <p:nextCondLst>
                <p:cond evt="onClick" delay="0">
                  <p:tgtEl>
                    <p:spTgt spid="6"/>
                  </p:tgtEl>
                </p:cond>
              </p:nextCondLst>
            </p:seq>
            <p:seq concurrent="1" nextAc="seek">
              <p:cTn id="14" restart="whenNotActive" fill="hold" evtFilter="cancelBubble" nodeType="interactiveSeq">
                <p:stCondLst>
                  <p:cond evt="onClick" delay="0">
                    <p:tgtEl>
                      <p:spTgt spid="7"/>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withEffect">
                                  <p:stCondLst>
                                    <p:cond delay="0"/>
                                  </p:stCondLst>
                                  <p:childTnLst>
                                    <p:cmd type="call" cmd="togglePause">
                                      <p:cBhvr>
                                        <p:cTn id="18" dur="1" fill="hold"/>
                                        <p:tgtEl>
                                          <p:spTgt spid="7"/>
                                        </p:tgtEl>
                                      </p:cBhvr>
                                    </p:cmd>
                                  </p:childTnLst>
                                </p:cTn>
                              </p:par>
                            </p:childTnLst>
                          </p:cTn>
                        </p:par>
                      </p:childTnLst>
                    </p:cTn>
                  </p:par>
                </p:childTnLst>
              </p:cTn>
              <p:nextCondLst>
                <p:cond evt="onClick" delay="0">
                  <p:tgtEl>
                    <p:spTgt spid="7"/>
                  </p:tgtEl>
                </p:cond>
              </p:nextCondLst>
            </p:seq>
            <p:video>
              <p:cMediaNode vol="80000">
                <p:cTn id="19" repeatCount="indefinite" fill="hold" display="0">
                  <p:stCondLst>
                    <p:cond delay="indefinite"/>
                  </p:stCondLst>
                </p:cTn>
                <p:tgtEl>
                  <p:spTgt spid="6"/>
                </p:tgtEl>
              </p:cMediaNode>
            </p:video>
            <p:video>
              <p:cMediaNode vol="80000">
                <p:cTn id="20" repeatCount="indefinite" fill="hold" display="0">
                  <p:stCondLst>
                    <p:cond delay="indefinite"/>
                  </p:stCondLst>
                </p:cTn>
                <p:tgtEl>
                  <p:spTgt spid="7"/>
                </p:tgtEl>
              </p:cMediaNode>
            </p:video>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D53B4E2-179B-4A04-B638-67420C78B439}"/>
              </a:ext>
            </a:extLst>
          </p:cNvPr>
          <p:cNvSpPr>
            <a:spLocks noGrp="1"/>
          </p:cNvSpPr>
          <p:nvPr>
            <p:ph type="title"/>
          </p:nvPr>
        </p:nvSpPr>
        <p:spPr>
          <a:xfrm>
            <a:off x="548640" y="310896"/>
            <a:ext cx="6510528" cy="685800"/>
          </a:xfrm>
        </p:spPr>
        <p:txBody>
          <a:bodyPr/>
          <a:lstStyle/>
          <a:p>
            <a:r>
              <a:rPr lang="en-US" dirty="0"/>
              <a:t>Difficulty retracting Alterra delivery system	</a:t>
            </a:r>
          </a:p>
        </p:txBody>
      </p:sp>
      <p:sp>
        <p:nvSpPr>
          <p:cNvPr id="11" name="Content Placeholder 6">
            <a:extLst>
              <a:ext uri="{FF2B5EF4-FFF2-40B4-BE49-F238E27FC236}">
                <a16:creationId xmlns:a16="http://schemas.microsoft.com/office/drawing/2014/main" id="{23DD8976-371F-8C46-8694-8694DBD8F950}"/>
              </a:ext>
            </a:extLst>
          </p:cNvPr>
          <p:cNvSpPr>
            <a:spLocks noGrp="1"/>
          </p:cNvSpPr>
          <p:nvPr>
            <p:ph idx="1"/>
          </p:nvPr>
        </p:nvSpPr>
        <p:spPr>
          <a:xfrm>
            <a:off x="549275" y="1487422"/>
            <a:ext cx="5649302" cy="1631163"/>
          </a:xfrm>
        </p:spPr>
        <p:txBody>
          <a:bodyPr/>
          <a:lstStyle/>
          <a:p>
            <a:r>
              <a:rPr lang="en-US" sz="1200" dirty="0"/>
              <a:t>If difficulty is experienced when removing/retracting the Alterra delivery system over the wire after recapture:</a:t>
            </a:r>
          </a:p>
          <a:p>
            <a:pPr lvl="1"/>
            <a:r>
              <a:rPr lang="en-US" sz="1100" dirty="0"/>
              <a:t>Ensure the outer shaft has not been overdriven onto the tapered tip</a:t>
            </a:r>
          </a:p>
          <a:p>
            <a:pPr lvl="1"/>
            <a:r>
              <a:rPr lang="en-US" sz="1100" dirty="0"/>
              <a:t>Rotate the deployment wheel towards the open Alterra     (counterclockwise) </a:t>
            </a:r>
            <a:br>
              <a:rPr lang="en-US" sz="1100" dirty="0"/>
            </a:br>
            <a:r>
              <a:rPr lang="en-US" sz="1100" dirty="0"/>
              <a:t>to release the tension in the system</a:t>
            </a:r>
          </a:p>
          <a:p>
            <a:pPr lvl="1"/>
            <a:r>
              <a:rPr lang="en-US" sz="1100" dirty="0"/>
              <a:t>Attempt to remove the Alterra delivery system over the wire</a:t>
            </a:r>
          </a:p>
          <a:p>
            <a:pPr lvl="1"/>
            <a:endParaRPr lang="en-US" sz="1200" dirty="0"/>
          </a:p>
        </p:txBody>
      </p:sp>
      <p:sp>
        <p:nvSpPr>
          <p:cNvPr id="4" name="Footer Placeholder 3">
            <a:extLst>
              <a:ext uri="{FF2B5EF4-FFF2-40B4-BE49-F238E27FC236}">
                <a16:creationId xmlns:a16="http://schemas.microsoft.com/office/drawing/2014/main" id="{DB4C4CBE-F6B3-409A-A3E5-C49C30FB267D}"/>
              </a:ext>
            </a:extLst>
          </p:cNvPr>
          <p:cNvSpPr>
            <a:spLocks noGrp="1"/>
          </p:cNvSpPr>
          <p:nvPr>
            <p:ph type="ftr" sz="quarter" idx="11"/>
          </p:nvPr>
        </p:nvSpPr>
        <p:spPr>
          <a:xfrm>
            <a:off x="3950208" y="4965192"/>
            <a:ext cx="3108960" cy="182880"/>
          </a:xfrm>
        </p:spPr>
        <p:txBody>
          <a:bodyPr/>
          <a:lstStyle/>
          <a:p>
            <a:r>
              <a:rPr lang="en-US"/>
              <a:t>DOC-0555472 Rev B</a:t>
            </a:r>
            <a:endParaRPr lang="en-US" dirty="0"/>
          </a:p>
        </p:txBody>
      </p:sp>
      <p:sp>
        <p:nvSpPr>
          <p:cNvPr id="25" name="Slide Number Placeholder 24">
            <a:extLst>
              <a:ext uri="{FF2B5EF4-FFF2-40B4-BE49-F238E27FC236}">
                <a16:creationId xmlns:a16="http://schemas.microsoft.com/office/drawing/2014/main" id="{9E890B1F-D95D-D0DF-CB62-61B80A7BEC49}"/>
              </a:ext>
            </a:extLst>
          </p:cNvPr>
          <p:cNvSpPr>
            <a:spLocks noGrp="1"/>
          </p:cNvSpPr>
          <p:nvPr>
            <p:ph type="sldNum" sz="quarter" idx="12"/>
          </p:nvPr>
        </p:nvSpPr>
        <p:spPr>
          <a:xfrm>
            <a:off x="8229198" y="4965192"/>
            <a:ext cx="365760" cy="182880"/>
          </a:xfrm>
        </p:spPr>
        <p:txBody>
          <a:bodyPr/>
          <a:lstStyle/>
          <a:p>
            <a:fld id="{CDBA9528-BCFE-1E43-A37D-912FF3C527A6}" type="slidenum">
              <a:rPr lang="en-US" smtClean="0"/>
              <a:pPr/>
              <a:t>79</a:t>
            </a:fld>
            <a:endParaRPr lang="en-US" dirty="0"/>
          </a:p>
        </p:txBody>
      </p:sp>
      <p:pic>
        <p:nvPicPr>
          <p:cNvPr id="12" name="Picture 2">
            <a:extLst>
              <a:ext uri="{FF2B5EF4-FFF2-40B4-BE49-F238E27FC236}">
                <a16:creationId xmlns:a16="http://schemas.microsoft.com/office/drawing/2014/main" id="{563D7521-7165-324A-93BC-6E6F10A770E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5041"/>
          <a:stretch/>
        </p:blipFill>
        <p:spPr bwMode="auto">
          <a:xfrm rot="16200000">
            <a:off x="4238713" y="2197574"/>
            <a:ext cx="201544" cy="120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 name="Group 12">
            <a:extLst>
              <a:ext uri="{FF2B5EF4-FFF2-40B4-BE49-F238E27FC236}">
                <a16:creationId xmlns:a16="http://schemas.microsoft.com/office/drawing/2014/main" id="{9657AE62-37D4-7041-99B5-0AC782819AA6}"/>
              </a:ext>
            </a:extLst>
          </p:cNvPr>
          <p:cNvGrpSpPr/>
          <p:nvPr/>
        </p:nvGrpSpPr>
        <p:grpSpPr>
          <a:xfrm>
            <a:off x="0" y="2722598"/>
            <a:ext cx="7620424" cy="1881536"/>
            <a:chOff x="1530603" y="2826196"/>
            <a:chExt cx="5204852" cy="1285114"/>
          </a:xfrm>
        </p:grpSpPr>
        <p:pic>
          <p:nvPicPr>
            <p:cNvPr id="14" name="Picture 13" descr="A picture containing weapon, knife, light, flying&#10;&#10;Description automatically generated">
              <a:extLst>
                <a:ext uri="{FF2B5EF4-FFF2-40B4-BE49-F238E27FC236}">
                  <a16:creationId xmlns:a16="http://schemas.microsoft.com/office/drawing/2014/main" id="{558EBBF9-CF48-AD4C-A9C2-164B2F7B9B44}"/>
                </a:ext>
              </a:extLst>
            </p:cNvPr>
            <p:cNvPicPr>
              <a:picLocks noChangeAspect="1"/>
            </p:cNvPicPr>
            <p:nvPr/>
          </p:nvPicPr>
          <p:blipFill rotWithShape="1">
            <a:blip r:embed="rId4"/>
            <a:srcRect l="47760" t="40170" r="8321" b="40551"/>
            <a:stretch>
              <a:fillRect/>
            </a:stretch>
          </p:blipFill>
          <p:spPr>
            <a:xfrm>
              <a:off x="1530603" y="2826196"/>
              <a:ext cx="5204852" cy="1285114"/>
            </a:xfrm>
            <a:prstGeom prst="rect">
              <a:avLst/>
            </a:prstGeom>
            <a:noFill/>
            <a:effectLst>
              <a:outerShdw blurRad="190500" dir="5400000" algn="t" rotWithShape="0">
                <a:prstClr val="black">
                  <a:alpha val="40000"/>
                </a:prstClr>
              </a:outerShdw>
            </a:effectLst>
          </p:spPr>
        </p:pic>
        <p:sp>
          <p:nvSpPr>
            <p:cNvPr id="15" name="Arrow: Curved Right 9">
              <a:extLst>
                <a:ext uri="{FF2B5EF4-FFF2-40B4-BE49-F238E27FC236}">
                  <a16:creationId xmlns:a16="http://schemas.microsoft.com/office/drawing/2014/main" id="{0C2B7EAA-8E1D-2A41-AB95-0D4F622C84EC}"/>
                </a:ext>
              </a:extLst>
            </p:cNvPr>
            <p:cNvSpPr/>
            <p:nvPr/>
          </p:nvSpPr>
          <p:spPr>
            <a:xfrm>
              <a:off x="2829164" y="3036323"/>
              <a:ext cx="292518" cy="958917"/>
            </a:xfrm>
            <a:prstGeom prst="curved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Tree>
    <p:custDataLst>
      <p:tags r:id="rId1"/>
    </p:custDataLst>
    <p:extLst>
      <p:ext uri="{BB962C8B-B14F-4D97-AF65-F5344CB8AC3E}">
        <p14:creationId xmlns:p14="http://schemas.microsoft.com/office/powerpoint/2010/main" val="1955840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Alterra adaptive prestent dimensions</a:t>
            </a:r>
          </a:p>
        </p:txBody>
      </p:sp>
      <p:sp>
        <p:nvSpPr>
          <p:cNvPr id="6" name="Footer Placeholder 5">
            <a:extLst>
              <a:ext uri="{FF2B5EF4-FFF2-40B4-BE49-F238E27FC236}">
                <a16:creationId xmlns:a16="http://schemas.microsoft.com/office/drawing/2014/main" id="{889E55C3-BDD8-DA40-8D68-2BB73C097344}"/>
              </a:ext>
            </a:extLst>
          </p:cNvPr>
          <p:cNvSpPr>
            <a:spLocks noGrp="1"/>
          </p:cNvSpPr>
          <p:nvPr>
            <p:ph type="ftr" sz="quarter" idx="11"/>
          </p:nvPr>
        </p:nvSpPr>
        <p:spPr/>
        <p:txBody>
          <a:bodyPr/>
          <a:lstStyle/>
          <a:p>
            <a:r>
              <a:rPr lang="en-US"/>
              <a:t>DOC-0555472 Rev B</a:t>
            </a:r>
            <a:endParaRPr lang="en-US" dirty="0"/>
          </a:p>
        </p:txBody>
      </p:sp>
      <p:grpSp>
        <p:nvGrpSpPr>
          <p:cNvPr id="45" name="Group 44">
            <a:extLst>
              <a:ext uri="{FF2B5EF4-FFF2-40B4-BE49-F238E27FC236}">
                <a16:creationId xmlns:a16="http://schemas.microsoft.com/office/drawing/2014/main" id="{51E7B7AD-59D2-E249-9042-27E3F91F1AE4}"/>
              </a:ext>
            </a:extLst>
          </p:cNvPr>
          <p:cNvGrpSpPr/>
          <p:nvPr/>
        </p:nvGrpSpPr>
        <p:grpSpPr>
          <a:xfrm>
            <a:off x="4733458" y="1576974"/>
            <a:ext cx="4081850" cy="1792155"/>
            <a:chOff x="4234920" y="1133109"/>
            <a:chExt cx="4461887" cy="1959012"/>
          </a:xfrm>
        </p:grpSpPr>
        <p:pic>
          <p:nvPicPr>
            <p:cNvPr id="48" name="Picture 47">
              <a:extLst>
                <a:ext uri="{FF2B5EF4-FFF2-40B4-BE49-F238E27FC236}">
                  <a16:creationId xmlns:a16="http://schemas.microsoft.com/office/drawing/2014/main" id="{2B157FFE-3E46-C040-A6A9-FA03B290B520}"/>
                </a:ext>
              </a:extLst>
            </p:cNvPr>
            <p:cNvPicPr>
              <a:picLocks noChangeAspect="1"/>
            </p:cNvPicPr>
            <p:nvPr/>
          </p:nvPicPr>
          <p:blipFill rotWithShape="1">
            <a:blip r:embed="rId4">
              <a:extLst>
                <a:ext uri="{28A0092B-C50C-407E-A947-70E740481C1C}">
                  <a14:useLocalDpi xmlns:a14="http://schemas.microsoft.com/office/drawing/2010/main" val="0"/>
                </a:ext>
              </a:extLst>
            </a:blip>
            <a:srcRect l="32857" t="18889" r="32416" b="54006"/>
            <a:stretch/>
          </p:blipFill>
          <p:spPr>
            <a:xfrm>
              <a:off x="4234920" y="1133109"/>
              <a:ext cx="4461887" cy="1959012"/>
            </a:xfrm>
            <a:prstGeom prst="rect">
              <a:avLst/>
            </a:prstGeom>
          </p:spPr>
        </p:pic>
        <p:cxnSp>
          <p:nvCxnSpPr>
            <p:cNvPr id="49" name="Straight Arrow Connector 48">
              <a:extLst>
                <a:ext uri="{FF2B5EF4-FFF2-40B4-BE49-F238E27FC236}">
                  <a16:creationId xmlns:a16="http://schemas.microsoft.com/office/drawing/2014/main" id="{45092820-6D85-2649-95DE-7E758E8B63DB}"/>
                </a:ext>
              </a:extLst>
            </p:cNvPr>
            <p:cNvCxnSpPr>
              <a:cxnSpLocks/>
              <a:endCxn id="51" idx="0"/>
            </p:cNvCxnSpPr>
            <p:nvPr/>
          </p:nvCxnSpPr>
          <p:spPr>
            <a:xfrm>
              <a:off x="6434988" y="1543741"/>
              <a:ext cx="1" cy="361968"/>
            </a:xfrm>
            <a:prstGeom prst="straightConnector1">
              <a:avLst/>
            </a:prstGeom>
            <a:ln w="15875">
              <a:headEnd type="oval" w="med" len="med"/>
              <a:tailEnd type="none" w="med" len="med"/>
            </a:ln>
          </p:spPr>
          <p:style>
            <a:lnRef idx="1">
              <a:schemeClr val="accent1"/>
            </a:lnRef>
            <a:fillRef idx="0">
              <a:schemeClr val="accent1"/>
            </a:fillRef>
            <a:effectRef idx="0">
              <a:schemeClr val="accent1"/>
            </a:effectRef>
            <a:fontRef idx="minor">
              <a:schemeClr val="tx1"/>
            </a:fontRef>
          </p:style>
        </p:cxnSp>
        <p:sp>
          <p:nvSpPr>
            <p:cNvPr id="50" name="Rounded Rectangle 49">
              <a:extLst>
                <a:ext uri="{FF2B5EF4-FFF2-40B4-BE49-F238E27FC236}">
                  <a16:creationId xmlns:a16="http://schemas.microsoft.com/office/drawing/2014/main" id="{00E5EE91-A072-184E-9B13-23D8A297AD95}"/>
                </a:ext>
              </a:extLst>
            </p:cNvPr>
            <p:cNvSpPr/>
            <p:nvPr/>
          </p:nvSpPr>
          <p:spPr>
            <a:xfrm>
              <a:off x="6331789" y="1845563"/>
              <a:ext cx="207034" cy="271689"/>
            </a:xfrm>
            <a:prstGeom prst="round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solidFill>
                  <a:schemeClr val="tx1"/>
                </a:solidFill>
              </a:endParaRPr>
            </a:p>
          </p:txBody>
        </p:sp>
        <p:sp>
          <p:nvSpPr>
            <p:cNvPr id="51" name="TextBox 50">
              <a:extLst>
                <a:ext uri="{FF2B5EF4-FFF2-40B4-BE49-F238E27FC236}">
                  <a16:creationId xmlns:a16="http://schemas.microsoft.com/office/drawing/2014/main" id="{4B2E0BCF-C5F8-754D-9D36-6A697C0417AA}"/>
                </a:ext>
              </a:extLst>
            </p:cNvPr>
            <p:cNvSpPr txBox="1"/>
            <p:nvPr/>
          </p:nvSpPr>
          <p:spPr>
            <a:xfrm>
              <a:off x="6118667" y="1905710"/>
              <a:ext cx="632643" cy="151394"/>
            </a:xfrm>
            <a:prstGeom prst="rect">
              <a:avLst/>
            </a:prstGeom>
            <a:noFill/>
          </p:spPr>
          <p:txBody>
            <a:bodyPr wrap="square" lIns="0" tIns="0" rIns="0" bIns="0" rtlCol="0" anchor="ctr">
              <a:spAutoFit/>
            </a:bodyPr>
            <a:lstStyle>
              <a:defPPr>
                <a:defRPr lang="en-US"/>
              </a:defPPr>
              <a:lvl1pPr algn="ctr">
                <a:defRPr sz="1600" b="1"/>
              </a:lvl1pPr>
            </a:lstStyle>
            <a:p>
              <a:r>
                <a:rPr lang="en-US" sz="900" b="0" dirty="0"/>
                <a:t>19 mm</a:t>
              </a:r>
            </a:p>
          </p:txBody>
        </p:sp>
      </p:grpSp>
      <p:cxnSp>
        <p:nvCxnSpPr>
          <p:cNvPr id="52" name="Straight Connector 51">
            <a:extLst>
              <a:ext uri="{FF2B5EF4-FFF2-40B4-BE49-F238E27FC236}">
                <a16:creationId xmlns:a16="http://schemas.microsoft.com/office/drawing/2014/main" id="{B87A34BB-1548-5145-B543-DECA42D008EE}"/>
              </a:ext>
            </a:extLst>
          </p:cNvPr>
          <p:cNvCxnSpPr>
            <a:cxnSpLocks/>
          </p:cNvCxnSpPr>
          <p:nvPr/>
        </p:nvCxnSpPr>
        <p:spPr>
          <a:xfrm>
            <a:off x="4490355" y="1428607"/>
            <a:ext cx="0" cy="293516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53" name="Group 52">
            <a:extLst>
              <a:ext uri="{FF2B5EF4-FFF2-40B4-BE49-F238E27FC236}">
                <a16:creationId xmlns:a16="http://schemas.microsoft.com/office/drawing/2014/main" id="{D3D7A738-7D1E-A743-930B-154DF8870E8B}"/>
              </a:ext>
            </a:extLst>
          </p:cNvPr>
          <p:cNvGrpSpPr/>
          <p:nvPr/>
        </p:nvGrpSpPr>
        <p:grpSpPr>
          <a:xfrm>
            <a:off x="861111" y="1440149"/>
            <a:ext cx="3242751" cy="2930835"/>
            <a:chOff x="861111" y="1440149"/>
            <a:chExt cx="3242751" cy="2930835"/>
          </a:xfrm>
        </p:grpSpPr>
        <p:pic>
          <p:nvPicPr>
            <p:cNvPr id="54" name="Picture 53">
              <a:extLst>
                <a:ext uri="{FF2B5EF4-FFF2-40B4-BE49-F238E27FC236}">
                  <a16:creationId xmlns:a16="http://schemas.microsoft.com/office/drawing/2014/main" id="{733AB5DF-CAB7-D348-B8FD-5E48CED2A97E}"/>
                </a:ext>
              </a:extLst>
            </p:cNvPr>
            <p:cNvPicPr>
              <a:picLocks noChangeAspect="1"/>
            </p:cNvPicPr>
            <p:nvPr/>
          </p:nvPicPr>
          <p:blipFill rotWithShape="1">
            <a:blip r:embed="rId5"/>
            <a:srcRect/>
            <a:stretch/>
          </p:blipFill>
          <p:spPr>
            <a:xfrm>
              <a:off x="1092826" y="1580323"/>
              <a:ext cx="2721375" cy="2696499"/>
            </a:xfrm>
            <a:prstGeom prst="rect">
              <a:avLst/>
            </a:prstGeom>
          </p:spPr>
        </p:pic>
        <p:cxnSp>
          <p:nvCxnSpPr>
            <p:cNvPr id="55" name="Straight Arrow Connector 54">
              <a:extLst>
                <a:ext uri="{FF2B5EF4-FFF2-40B4-BE49-F238E27FC236}">
                  <a16:creationId xmlns:a16="http://schemas.microsoft.com/office/drawing/2014/main" id="{0C9B2F06-2EA4-624C-9438-E2B9A2A92CEE}"/>
                </a:ext>
              </a:extLst>
            </p:cNvPr>
            <p:cNvCxnSpPr>
              <a:cxnSpLocks/>
              <a:endCxn id="62" idx="0"/>
            </p:cNvCxnSpPr>
            <p:nvPr/>
          </p:nvCxnSpPr>
          <p:spPr>
            <a:xfrm>
              <a:off x="1184808" y="1700427"/>
              <a:ext cx="1" cy="1023242"/>
            </a:xfrm>
            <a:prstGeom prst="straightConnector1">
              <a:avLst/>
            </a:prstGeom>
            <a:ln w="15875">
              <a:headEnd type="oval"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F8FE7B11-DC22-7744-B48F-122B30EF8661}"/>
                </a:ext>
              </a:extLst>
            </p:cNvPr>
            <p:cNvCxnSpPr/>
            <p:nvPr/>
          </p:nvCxnSpPr>
          <p:spPr>
            <a:xfrm flipH="1">
              <a:off x="1839216" y="2888921"/>
              <a:ext cx="1225814" cy="0"/>
            </a:xfrm>
            <a:prstGeom prst="straightConnector1">
              <a:avLst/>
            </a:prstGeom>
            <a:ln w="15875">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79432C6A-F4F4-F541-BFE3-8EDDDEEE4741}"/>
                </a:ext>
              </a:extLst>
            </p:cNvPr>
            <p:cNvSpPr txBox="1"/>
            <p:nvPr/>
          </p:nvSpPr>
          <p:spPr>
            <a:xfrm>
              <a:off x="3417528" y="2773506"/>
              <a:ext cx="686334" cy="230832"/>
            </a:xfrm>
            <a:prstGeom prst="rect">
              <a:avLst/>
            </a:prstGeom>
            <a:noFill/>
          </p:spPr>
          <p:txBody>
            <a:bodyPr wrap="square" lIns="0" rIns="0" rtlCol="0" anchor="ctr">
              <a:spAutoFit/>
            </a:bodyPr>
            <a:lstStyle/>
            <a:p>
              <a:r>
                <a:rPr lang="en-US" sz="900" dirty="0"/>
                <a:t>27 mm</a:t>
              </a:r>
            </a:p>
          </p:txBody>
        </p:sp>
        <p:cxnSp>
          <p:nvCxnSpPr>
            <p:cNvPr id="58" name="Straight Arrow Connector 57">
              <a:extLst>
                <a:ext uri="{FF2B5EF4-FFF2-40B4-BE49-F238E27FC236}">
                  <a16:creationId xmlns:a16="http://schemas.microsoft.com/office/drawing/2014/main" id="{0B2F5019-B1A9-E74A-9AD9-88F4FFAFAC01}"/>
                </a:ext>
              </a:extLst>
            </p:cNvPr>
            <p:cNvCxnSpPr/>
            <p:nvPr/>
          </p:nvCxnSpPr>
          <p:spPr>
            <a:xfrm flipH="1">
              <a:off x="1508506" y="2383568"/>
              <a:ext cx="1842320" cy="0"/>
            </a:xfrm>
            <a:prstGeom prst="straightConnector1">
              <a:avLst/>
            </a:prstGeom>
            <a:ln w="15875">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A84C1AB1-A752-644D-8B22-0D0B111024FE}"/>
                </a:ext>
              </a:extLst>
            </p:cNvPr>
            <p:cNvCxnSpPr>
              <a:cxnSpLocks/>
            </p:cNvCxnSpPr>
            <p:nvPr/>
          </p:nvCxnSpPr>
          <p:spPr>
            <a:xfrm flipH="1">
              <a:off x="1551537" y="3420101"/>
              <a:ext cx="1810512" cy="0"/>
            </a:xfrm>
            <a:prstGeom prst="straightConnector1">
              <a:avLst/>
            </a:prstGeom>
            <a:ln w="15875">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04FDEA65-08DB-BB4D-8A31-F843AC7B361F}"/>
                </a:ext>
              </a:extLst>
            </p:cNvPr>
            <p:cNvSpPr txBox="1"/>
            <p:nvPr/>
          </p:nvSpPr>
          <p:spPr>
            <a:xfrm>
              <a:off x="3417528" y="3304686"/>
              <a:ext cx="686334" cy="230832"/>
            </a:xfrm>
            <a:prstGeom prst="rect">
              <a:avLst/>
            </a:prstGeom>
            <a:noFill/>
          </p:spPr>
          <p:txBody>
            <a:bodyPr wrap="square" lIns="0" rIns="0" rtlCol="0" anchor="ctr">
              <a:spAutoFit/>
            </a:bodyPr>
            <a:lstStyle/>
            <a:p>
              <a:r>
                <a:rPr lang="en-US" sz="900" dirty="0"/>
                <a:t>39 mm</a:t>
              </a:r>
            </a:p>
          </p:txBody>
        </p:sp>
        <p:sp>
          <p:nvSpPr>
            <p:cNvPr id="61" name="TextBox 60">
              <a:extLst>
                <a:ext uri="{FF2B5EF4-FFF2-40B4-BE49-F238E27FC236}">
                  <a16:creationId xmlns:a16="http://schemas.microsoft.com/office/drawing/2014/main" id="{C43BDBFC-793C-F84D-BAEF-1968FDFEE4C8}"/>
                </a:ext>
              </a:extLst>
            </p:cNvPr>
            <p:cNvSpPr txBox="1"/>
            <p:nvPr/>
          </p:nvSpPr>
          <p:spPr>
            <a:xfrm>
              <a:off x="3416376" y="2242326"/>
              <a:ext cx="686334" cy="230832"/>
            </a:xfrm>
            <a:prstGeom prst="rect">
              <a:avLst/>
            </a:prstGeom>
            <a:noFill/>
          </p:spPr>
          <p:txBody>
            <a:bodyPr wrap="square" lIns="0" rIns="0" rtlCol="0" anchor="ctr">
              <a:spAutoFit/>
            </a:bodyPr>
            <a:lstStyle/>
            <a:p>
              <a:r>
                <a:rPr lang="en-US" sz="900" dirty="0"/>
                <a:t>41 mm</a:t>
              </a:r>
            </a:p>
          </p:txBody>
        </p:sp>
        <p:sp>
          <p:nvSpPr>
            <p:cNvPr id="62" name="TextBox 61">
              <a:extLst>
                <a:ext uri="{FF2B5EF4-FFF2-40B4-BE49-F238E27FC236}">
                  <a16:creationId xmlns:a16="http://schemas.microsoft.com/office/drawing/2014/main" id="{24CC29AE-C4B6-7C43-926F-11F4FD3CB9F7}"/>
                </a:ext>
              </a:extLst>
            </p:cNvPr>
            <p:cNvSpPr txBox="1"/>
            <p:nvPr/>
          </p:nvSpPr>
          <p:spPr>
            <a:xfrm>
              <a:off x="861111" y="2723669"/>
              <a:ext cx="647395" cy="230832"/>
            </a:xfrm>
            <a:prstGeom prst="rect">
              <a:avLst/>
            </a:prstGeom>
            <a:noFill/>
          </p:spPr>
          <p:txBody>
            <a:bodyPr wrap="square" lIns="0" rIns="0" rtlCol="0" anchor="ctr">
              <a:spAutoFit/>
            </a:bodyPr>
            <a:lstStyle>
              <a:defPPr>
                <a:defRPr lang="en-US"/>
              </a:defPPr>
              <a:lvl1pPr algn="ctr">
                <a:defRPr sz="1600" b="1"/>
              </a:lvl1pPr>
            </a:lstStyle>
            <a:p>
              <a:r>
                <a:rPr lang="en-US" sz="900" b="0" dirty="0"/>
                <a:t>49 mm</a:t>
              </a:r>
            </a:p>
          </p:txBody>
        </p:sp>
        <p:cxnSp>
          <p:nvCxnSpPr>
            <p:cNvPr id="63" name="Straight Arrow Connector 62">
              <a:extLst>
                <a:ext uri="{FF2B5EF4-FFF2-40B4-BE49-F238E27FC236}">
                  <a16:creationId xmlns:a16="http://schemas.microsoft.com/office/drawing/2014/main" id="{0E39161F-F45E-514B-8AD3-F17E8033C2D2}"/>
                </a:ext>
              </a:extLst>
            </p:cNvPr>
            <p:cNvCxnSpPr>
              <a:cxnSpLocks/>
              <a:endCxn id="64" idx="1"/>
            </p:cNvCxnSpPr>
            <p:nvPr/>
          </p:nvCxnSpPr>
          <p:spPr>
            <a:xfrm>
              <a:off x="1346826" y="1555565"/>
              <a:ext cx="857112" cy="0"/>
            </a:xfrm>
            <a:prstGeom prst="straightConnector1">
              <a:avLst/>
            </a:prstGeom>
            <a:ln w="15875">
              <a:headEnd type="oval" w="med" len="med"/>
              <a:tailEnd type="none" w="med" len="med"/>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94042760-2D3A-B04D-9D98-FE9499F65C54}"/>
                </a:ext>
              </a:extLst>
            </p:cNvPr>
            <p:cNvSpPr txBox="1"/>
            <p:nvPr/>
          </p:nvSpPr>
          <p:spPr>
            <a:xfrm>
              <a:off x="2203938" y="1440149"/>
              <a:ext cx="548640" cy="230832"/>
            </a:xfrm>
            <a:prstGeom prst="rect">
              <a:avLst/>
            </a:prstGeom>
            <a:noFill/>
          </p:spPr>
          <p:txBody>
            <a:bodyPr wrap="square" lIns="0" rIns="0" rtlCol="0" anchor="ctr">
              <a:spAutoFit/>
            </a:bodyPr>
            <a:lstStyle>
              <a:defPPr>
                <a:defRPr lang="en-US"/>
              </a:defPPr>
              <a:lvl1pPr algn="ctr">
                <a:defRPr sz="1600" b="1"/>
              </a:lvl1pPr>
            </a:lstStyle>
            <a:p>
              <a:r>
                <a:rPr lang="en-US" sz="900" b="0" dirty="0"/>
                <a:t>45 mm</a:t>
              </a:r>
            </a:p>
          </p:txBody>
        </p:sp>
        <p:cxnSp>
          <p:nvCxnSpPr>
            <p:cNvPr id="65" name="Straight Arrow Connector 64">
              <a:extLst>
                <a:ext uri="{FF2B5EF4-FFF2-40B4-BE49-F238E27FC236}">
                  <a16:creationId xmlns:a16="http://schemas.microsoft.com/office/drawing/2014/main" id="{0B7AC05F-205B-2B42-8EC0-90C9B6FE1B6D}"/>
                </a:ext>
              </a:extLst>
            </p:cNvPr>
            <p:cNvCxnSpPr>
              <a:cxnSpLocks/>
              <a:stCxn id="66" idx="3"/>
            </p:cNvCxnSpPr>
            <p:nvPr/>
          </p:nvCxnSpPr>
          <p:spPr>
            <a:xfrm>
              <a:off x="2752568" y="4255568"/>
              <a:ext cx="904628" cy="0"/>
            </a:xfrm>
            <a:prstGeom prst="straightConnector1">
              <a:avLst/>
            </a:prstGeom>
            <a:ln w="15875">
              <a:headEnd type="none" w="med" len="med"/>
              <a:tailEnd type="oval" w="med" len="med"/>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B9CECDE9-F420-AF4E-A7A0-F771F2F2360A}"/>
                </a:ext>
              </a:extLst>
            </p:cNvPr>
            <p:cNvSpPr txBox="1"/>
            <p:nvPr/>
          </p:nvSpPr>
          <p:spPr>
            <a:xfrm>
              <a:off x="2203937" y="4140152"/>
              <a:ext cx="548631" cy="230832"/>
            </a:xfrm>
            <a:prstGeom prst="rect">
              <a:avLst/>
            </a:prstGeom>
            <a:noFill/>
          </p:spPr>
          <p:txBody>
            <a:bodyPr wrap="square" lIns="0" rIns="0" rtlCol="0" anchor="ctr">
              <a:spAutoFit/>
            </a:bodyPr>
            <a:lstStyle>
              <a:defPPr>
                <a:defRPr lang="en-US"/>
              </a:defPPr>
              <a:lvl1pPr algn="ctr">
                <a:defRPr sz="1600" b="1"/>
              </a:lvl1pPr>
            </a:lstStyle>
            <a:p>
              <a:r>
                <a:rPr lang="en-US" sz="900" b="0" dirty="0"/>
                <a:t>45 mm</a:t>
              </a:r>
            </a:p>
          </p:txBody>
        </p:sp>
        <p:cxnSp>
          <p:nvCxnSpPr>
            <p:cNvPr id="67" name="Straight Arrow Connector 66">
              <a:extLst>
                <a:ext uri="{FF2B5EF4-FFF2-40B4-BE49-F238E27FC236}">
                  <a16:creationId xmlns:a16="http://schemas.microsoft.com/office/drawing/2014/main" id="{9C625747-BB81-F647-831D-21FEC86B0D74}"/>
                </a:ext>
              </a:extLst>
            </p:cNvPr>
            <p:cNvCxnSpPr>
              <a:cxnSpLocks/>
              <a:stCxn id="64" idx="3"/>
            </p:cNvCxnSpPr>
            <p:nvPr/>
          </p:nvCxnSpPr>
          <p:spPr>
            <a:xfrm>
              <a:off x="2752578" y="1555565"/>
              <a:ext cx="759964" cy="0"/>
            </a:xfrm>
            <a:prstGeom prst="straightConnector1">
              <a:avLst/>
            </a:prstGeom>
            <a:ln w="15875">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A9399B1B-8CD2-FA42-A097-AB766BC3C3C7}"/>
                </a:ext>
              </a:extLst>
            </p:cNvPr>
            <p:cNvCxnSpPr>
              <a:cxnSpLocks/>
              <a:stCxn id="62" idx="2"/>
            </p:cNvCxnSpPr>
            <p:nvPr/>
          </p:nvCxnSpPr>
          <p:spPr>
            <a:xfrm>
              <a:off x="1184809" y="2954501"/>
              <a:ext cx="776" cy="1154316"/>
            </a:xfrm>
            <a:prstGeom prst="straightConnector1">
              <a:avLst/>
            </a:prstGeom>
            <a:ln w="15875">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56A2BCDB-0A47-5F44-A27C-BFC8198FD3E5}"/>
                </a:ext>
              </a:extLst>
            </p:cNvPr>
            <p:cNvCxnSpPr>
              <a:cxnSpLocks/>
              <a:endCxn id="66" idx="1"/>
            </p:cNvCxnSpPr>
            <p:nvPr/>
          </p:nvCxnSpPr>
          <p:spPr>
            <a:xfrm>
              <a:off x="1184808" y="4255568"/>
              <a:ext cx="1019129" cy="0"/>
            </a:xfrm>
            <a:prstGeom prst="straightConnector1">
              <a:avLst/>
            </a:prstGeom>
            <a:ln w="15875">
              <a:headEnd type="oval"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70" name="Straight Arrow Connector 69">
            <a:extLst>
              <a:ext uri="{FF2B5EF4-FFF2-40B4-BE49-F238E27FC236}">
                <a16:creationId xmlns:a16="http://schemas.microsoft.com/office/drawing/2014/main" id="{5DFDEA86-C0C1-5F4B-9D28-8ED9482A2EC9}"/>
              </a:ext>
            </a:extLst>
          </p:cNvPr>
          <p:cNvCxnSpPr>
            <a:cxnSpLocks/>
            <a:stCxn id="50" idx="2"/>
          </p:cNvCxnSpPr>
          <p:nvPr/>
        </p:nvCxnSpPr>
        <p:spPr>
          <a:xfrm>
            <a:off x="6746428" y="2477293"/>
            <a:ext cx="0" cy="736118"/>
          </a:xfrm>
          <a:prstGeom prst="straightConnector1">
            <a:avLst/>
          </a:prstGeom>
          <a:ln w="15875">
            <a:headEnd type="none" w="med" len="med"/>
            <a:tailEnd type="oval" w="med" len="med"/>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98D1FF0B-7A7F-7097-DF6C-24A1F8621F1E}"/>
              </a:ext>
            </a:extLst>
          </p:cNvPr>
          <p:cNvSpPr>
            <a:spLocks noGrp="1"/>
          </p:cNvSpPr>
          <p:nvPr>
            <p:ph type="sldNum" sz="quarter" idx="12"/>
          </p:nvPr>
        </p:nvSpPr>
        <p:spPr/>
        <p:txBody>
          <a:bodyPr/>
          <a:lstStyle/>
          <a:p>
            <a:fld id="{CDBA9528-BCFE-1E43-A37D-912FF3C527A6}" type="slidenum">
              <a:rPr lang="en-US" smtClean="0"/>
              <a:pPr/>
              <a:t>8</a:t>
            </a:fld>
            <a:endParaRPr lang="en-US" dirty="0"/>
          </a:p>
        </p:txBody>
      </p:sp>
    </p:spTree>
    <p:custDataLst>
      <p:tags r:id="rId1"/>
    </p:custDataLst>
    <p:extLst>
      <p:ext uri="{BB962C8B-B14F-4D97-AF65-F5344CB8AC3E}">
        <p14:creationId xmlns:p14="http://schemas.microsoft.com/office/powerpoint/2010/main" val="1534331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6FD3E-1F2B-2A45-3EA0-0A416A3B4CDB}"/>
              </a:ext>
            </a:extLst>
          </p:cNvPr>
          <p:cNvSpPr>
            <a:spLocks noGrp="1"/>
          </p:cNvSpPr>
          <p:nvPr>
            <p:ph type="title"/>
          </p:nvPr>
        </p:nvSpPr>
        <p:spPr/>
        <p:txBody>
          <a:bodyPr/>
          <a:lstStyle/>
          <a:p>
            <a:r>
              <a:rPr lang="en-US" dirty="0"/>
              <a:t>Difficulty releasing Alterra delivery system</a:t>
            </a:r>
          </a:p>
        </p:txBody>
      </p:sp>
      <p:sp>
        <p:nvSpPr>
          <p:cNvPr id="3" name="Content Placeholder 2">
            <a:extLst>
              <a:ext uri="{FF2B5EF4-FFF2-40B4-BE49-F238E27FC236}">
                <a16:creationId xmlns:a16="http://schemas.microsoft.com/office/drawing/2014/main" id="{56021272-D030-698C-24C8-EDC8236F37EE}"/>
              </a:ext>
            </a:extLst>
          </p:cNvPr>
          <p:cNvSpPr>
            <a:spLocks noGrp="1"/>
          </p:cNvSpPr>
          <p:nvPr>
            <p:ph idx="1"/>
          </p:nvPr>
        </p:nvSpPr>
        <p:spPr>
          <a:xfrm>
            <a:off x="548640" y="1467853"/>
            <a:ext cx="6631806" cy="2565667"/>
          </a:xfrm>
        </p:spPr>
        <p:txBody>
          <a:bodyPr/>
          <a:lstStyle/>
          <a:p>
            <a:pPr marL="0" indent="0">
              <a:buNone/>
            </a:pPr>
            <a:r>
              <a:rPr lang="en-US" sz="1400" b="1" dirty="0"/>
              <a:t>If you are unable to completely retract the outer shaft to release the Alterra:</a:t>
            </a:r>
          </a:p>
          <a:p>
            <a:pPr marL="180975" lvl="1" indent="-168275">
              <a:buFont typeface="Wingdings" pitchFamily="2" charset="2"/>
              <a:buChar char="§"/>
            </a:pPr>
            <a:r>
              <a:rPr lang="en-US" sz="1200" dirty="0"/>
              <a:t>Assess the amount of torque and tension you have on the system</a:t>
            </a:r>
          </a:p>
          <a:p>
            <a:pPr marL="180975" lvl="1" indent="-168275">
              <a:buFont typeface="Wingdings" pitchFamily="2" charset="2"/>
              <a:buChar char="§"/>
            </a:pPr>
            <a:r>
              <a:rPr lang="en-US" sz="1200" dirty="0"/>
              <a:t>Relax the torque/tension this should allow for the outer shaft to continue to retract on its own</a:t>
            </a:r>
          </a:p>
          <a:p>
            <a:pPr marL="180975" lvl="1" indent="-168275">
              <a:buFont typeface="Wingdings" pitchFamily="2" charset="2"/>
              <a:buChar char="§"/>
            </a:pPr>
            <a:r>
              <a:rPr lang="en-US" sz="1200" dirty="0"/>
              <a:t>If the outer shaft continues to not retract:</a:t>
            </a:r>
          </a:p>
          <a:p>
            <a:pPr marL="339716" lvl="1" indent="-166684" defTabSz="457189">
              <a:buClr>
                <a:srgbClr val="C8102E"/>
              </a:buClr>
              <a:defRPr/>
            </a:pPr>
            <a:r>
              <a:rPr lang="en-US" sz="1100" dirty="0">
                <a:solidFill>
                  <a:srgbClr val="000000"/>
                </a:solidFill>
                <a:latin typeface="Arial"/>
              </a:rPr>
              <a:t>The goal is to remove any tension that is on the inner shaft of the delivery system</a:t>
            </a:r>
          </a:p>
          <a:p>
            <a:pPr marL="339716" lvl="1" indent="-166684" defTabSz="457189">
              <a:buClr>
                <a:srgbClr val="C8102E"/>
              </a:buClr>
              <a:defRPr/>
            </a:pPr>
            <a:r>
              <a:rPr lang="en-US" sz="1100" dirty="0">
                <a:solidFill>
                  <a:srgbClr val="000000"/>
                </a:solidFill>
                <a:latin typeface="Arial"/>
              </a:rPr>
              <a:t>Wire manipulation may be used to relieve the inner shaft tension</a:t>
            </a:r>
          </a:p>
          <a:p>
            <a:pPr marL="339716" lvl="1" indent="-166684" defTabSz="457189">
              <a:buClr>
                <a:srgbClr val="C8102E"/>
              </a:buClr>
              <a:defRPr/>
            </a:pPr>
            <a:r>
              <a:rPr lang="en-US" sz="1100" dirty="0">
                <a:solidFill>
                  <a:srgbClr val="000000"/>
                </a:solidFill>
                <a:latin typeface="Arial"/>
              </a:rPr>
              <a:t>Consider changing the wire out to a softer wire i.e., Amplatz super-stiff</a:t>
            </a:r>
            <a:br>
              <a:rPr lang="en-US" sz="1200" dirty="0">
                <a:solidFill>
                  <a:srgbClr val="000000"/>
                </a:solidFill>
                <a:latin typeface="Arial"/>
              </a:rPr>
            </a:br>
            <a:endParaRPr lang="en-US" sz="1200" dirty="0">
              <a:solidFill>
                <a:srgbClr val="000000"/>
              </a:solidFill>
              <a:latin typeface="Arial"/>
            </a:endParaRPr>
          </a:p>
          <a:p>
            <a:pPr marL="0" indent="0">
              <a:buNone/>
            </a:pPr>
            <a:r>
              <a:rPr lang="en-US" sz="1400" b="1" dirty="0"/>
              <a:t>Confirm the outer shaft is proximal to the stent connector prior to removing the delivery system</a:t>
            </a:r>
          </a:p>
        </p:txBody>
      </p:sp>
      <p:sp>
        <p:nvSpPr>
          <p:cNvPr id="4" name="Footer Placeholder 3">
            <a:extLst>
              <a:ext uri="{FF2B5EF4-FFF2-40B4-BE49-F238E27FC236}">
                <a16:creationId xmlns:a16="http://schemas.microsoft.com/office/drawing/2014/main" id="{E0D959FD-9015-3A27-BAB0-02383B5E5FBC}"/>
              </a:ext>
            </a:extLst>
          </p:cNvPr>
          <p:cNvSpPr>
            <a:spLocks noGrp="1"/>
          </p:cNvSpPr>
          <p:nvPr>
            <p:ph type="ftr" sz="quarter" idx="11"/>
          </p:nvPr>
        </p:nvSpPr>
        <p:spPr/>
        <p:txBody>
          <a:bodyPr/>
          <a:lstStyle/>
          <a:p>
            <a:r>
              <a:rPr lang="en-US"/>
              <a:t>DOC-0555472 Rev B</a:t>
            </a:r>
            <a:endParaRPr lang="en-US" dirty="0"/>
          </a:p>
        </p:txBody>
      </p:sp>
      <p:sp>
        <p:nvSpPr>
          <p:cNvPr id="6" name="Slide Number Placeholder 5">
            <a:extLst>
              <a:ext uri="{FF2B5EF4-FFF2-40B4-BE49-F238E27FC236}">
                <a16:creationId xmlns:a16="http://schemas.microsoft.com/office/drawing/2014/main" id="{D2E9A09E-E4A3-B36A-C0EE-BFC84D5664E5}"/>
              </a:ext>
            </a:extLst>
          </p:cNvPr>
          <p:cNvSpPr>
            <a:spLocks noGrp="1"/>
          </p:cNvSpPr>
          <p:nvPr>
            <p:ph type="sldNum" sz="quarter" idx="12"/>
          </p:nvPr>
        </p:nvSpPr>
        <p:spPr/>
        <p:txBody>
          <a:bodyPr/>
          <a:lstStyle/>
          <a:p>
            <a:fld id="{CDBA9528-BCFE-1E43-A37D-912FF3C527A6}" type="slidenum">
              <a:rPr lang="en-US" smtClean="0"/>
              <a:pPr/>
              <a:t>80</a:t>
            </a:fld>
            <a:endParaRPr lang="en-US" dirty="0"/>
          </a:p>
        </p:txBody>
      </p:sp>
    </p:spTree>
    <p:custDataLst>
      <p:tags r:id="rId1"/>
    </p:custDataLst>
    <p:extLst>
      <p:ext uri="{BB962C8B-B14F-4D97-AF65-F5344CB8AC3E}">
        <p14:creationId xmlns:p14="http://schemas.microsoft.com/office/powerpoint/2010/main" val="1247152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SAPIEN 3 Pulmonic delivery system procedural overview</a:t>
            </a:r>
          </a:p>
        </p:txBody>
      </p:sp>
    </p:spTree>
    <p:custDataLst>
      <p:tags r:id="rId1"/>
    </p:custDataLst>
    <p:extLst>
      <p:ext uri="{BB962C8B-B14F-4D97-AF65-F5344CB8AC3E}">
        <p14:creationId xmlns:p14="http://schemas.microsoft.com/office/powerpoint/2010/main" val="2635563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Verify pulmonic THV orientation</a:t>
            </a:r>
          </a:p>
        </p:txBody>
      </p:sp>
      <p:sp>
        <p:nvSpPr>
          <p:cNvPr id="78" name="Footer Placeholder 77">
            <a:extLst>
              <a:ext uri="{FF2B5EF4-FFF2-40B4-BE49-F238E27FC236}">
                <a16:creationId xmlns:a16="http://schemas.microsoft.com/office/drawing/2014/main" id="{BACFE311-31F9-26F4-C710-80B242EB5A9E}"/>
              </a:ext>
            </a:extLst>
          </p:cNvPr>
          <p:cNvSpPr>
            <a:spLocks noGrp="1"/>
          </p:cNvSpPr>
          <p:nvPr>
            <p:ph type="ftr" sz="quarter" idx="11"/>
          </p:nvPr>
        </p:nvSpPr>
        <p:spPr bwMode="gray">
          <a:prstGeom prst="rect">
            <a:avLst/>
          </a:prstGeom>
        </p:spPr>
        <p:txBody>
          <a:bodyPr vert="horz" lIns="0" tIns="0" rIns="0" bIns="0" rtlCol="0" anchor="ctr"/>
          <a:lstStyle>
            <a:defPPr>
              <a:defRPr lang="en-US"/>
            </a:defPPr>
            <a:lvl1pPr algn="l" rtl="0" fontAlgn="base">
              <a:spcBef>
                <a:spcPct val="0"/>
              </a:spcBef>
              <a:spcAft>
                <a:spcPct val="0"/>
              </a:spcAft>
              <a:defRPr sz="700" kern="1200">
                <a:solidFill>
                  <a:schemeClr val="accent6"/>
                </a:solidFill>
                <a:latin typeface="Arial" charset="0"/>
                <a:ea typeface="+mn-ea"/>
                <a:cs typeface="+mn-cs"/>
              </a:defRPr>
            </a:lvl1pPr>
            <a:lvl2pPr marL="342900" algn="l" rtl="0" fontAlgn="base">
              <a:spcBef>
                <a:spcPct val="0"/>
              </a:spcBef>
              <a:spcAft>
                <a:spcPct val="0"/>
              </a:spcAft>
              <a:defRPr kern="1200">
                <a:solidFill>
                  <a:schemeClr val="tx1"/>
                </a:solidFill>
                <a:latin typeface="Arial" charset="0"/>
                <a:ea typeface="+mn-ea"/>
                <a:cs typeface="+mn-cs"/>
              </a:defRPr>
            </a:lvl2pPr>
            <a:lvl3pPr marL="685800" algn="l" rtl="0" fontAlgn="base">
              <a:spcBef>
                <a:spcPct val="0"/>
              </a:spcBef>
              <a:spcAft>
                <a:spcPct val="0"/>
              </a:spcAft>
              <a:defRPr kern="1200">
                <a:solidFill>
                  <a:schemeClr val="tx1"/>
                </a:solidFill>
                <a:latin typeface="Arial" charset="0"/>
                <a:ea typeface="+mn-ea"/>
                <a:cs typeface="+mn-cs"/>
              </a:defRPr>
            </a:lvl3pPr>
            <a:lvl4pPr marL="1028700" algn="l" rtl="0" fontAlgn="base">
              <a:spcBef>
                <a:spcPct val="0"/>
              </a:spcBef>
              <a:spcAft>
                <a:spcPct val="0"/>
              </a:spcAft>
              <a:defRPr kern="1200">
                <a:solidFill>
                  <a:schemeClr val="tx1"/>
                </a:solidFill>
                <a:latin typeface="Arial" charset="0"/>
                <a:ea typeface="+mn-ea"/>
                <a:cs typeface="+mn-cs"/>
              </a:defRPr>
            </a:lvl4pPr>
            <a:lvl5pPr marL="1371600" algn="l" rtl="0" fontAlgn="base">
              <a:spcBef>
                <a:spcPct val="0"/>
              </a:spcBef>
              <a:spcAft>
                <a:spcPct val="0"/>
              </a:spcAft>
              <a:defRPr kern="1200">
                <a:solidFill>
                  <a:schemeClr val="tx1"/>
                </a:solidFill>
                <a:latin typeface="Arial" charset="0"/>
                <a:ea typeface="+mn-ea"/>
                <a:cs typeface="+mn-cs"/>
              </a:defRPr>
            </a:lvl5pPr>
            <a:lvl6pPr marL="1714500" algn="l" defTabSz="685800" rtl="0" eaLnBrk="1" latinLnBrk="0" hangingPunct="1">
              <a:defRPr kern="1200">
                <a:solidFill>
                  <a:schemeClr val="tx1"/>
                </a:solidFill>
                <a:latin typeface="Arial" charset="0"/>
                <a:ea typeface="+mn-ea"/>
                <a:cs typeface="+mn-cs"/>
              </a:defRPr>
            </a:lvl6pPr>
            <a:lvl7pPr marL="2057400" algn="l" defTabSz="685800" rtl="0" eaLnBrk="1" latinLnBrk="0" hangingPunct="1">
              <a:defRPr kern="1200">
                <a:solidFill>
                  <a:schemeClr val="tx1"/>
                </a:solidFill>
                <a:latin typeface="Arial" charset="0"/>
                <a:ea typeface="+mn-ea"/>
                <a:cs typeface="+mn-cs"/>
              </a:defRPr>
            </a:lvl7pPr>
            <a:lvl8pPr marL="2400300" algn="l" defTabSz="685800" rtl="0" eaLnBrk="1" latinLnBrk="0" hangingPunct="1">
              <a:defRPr kern="1200">
                <a:solidFill>
                  <a:schemeClr val="tx1"/>
                </a:solidFill>
                <a:latin typeface="Arial" charset="0"/>
                <a:ea typeface="+mn-ea"/>
                <a:cs typeface="+mn-cs"/>
              </a:defRPr>
            </a:lvl8pPr>
            <a:lvl9pPr marL="2743200" algn="l" defTabSz="685800" rtl="0" eaLnBrk="1" latinLnBrk="0" hangingPunct="1">
              <a:defRPr kern="1200">
                <a:solidFill>
                  <a:schemeClr val="tx1"/>
                </a:solidFill>
                <a:latin typeface="Arial" charset="0"/>
                <a:ea typeface="+mn-ea"/>
                <a:cs typeface="+mn-cs"/>
              </a:defRPr>
            </a:lvl9pPr>
          </a:lstStyle>
          <a:p>
            <a:r>
              <a:rPr lang="en-US"/>
              <a:t>DOC-0555472 Rev B</a:t>
            </a:r>
            <a:endParaRPr lang="en-US" dirty="0"/>
          </a:p>
        </p:txBody>
      </p:sp>
      <p:sp>
        <p:nvSpPr>
          <p:cNvPr id="79" name="Slide Number Placeholder 78">
            <a:extLst>
              <a:ext uri="{FF2B5EF4-FFF2-40B4-BE49-F238E27FC236}">
                <a16:creationId xmlns:a16="http://schemas.microsoft.com/office/drawing/2014/main" id="{F08AEC0E-0E90-0A9E-E38E-93A5D92DF19E}"/>
              </a:ext>
            </a:extLst>
          </p:cNvPr>
          <p:cNvSpPr>
            <a:spLocks noGrp="1"/>
          </p:cNvSpPr>
          <p:nvPr>
            <p:ph type="sldNum" sz="quarter" idx="12"/>
          </p:nvPr>
        </p:nvSpPr>
        <p:spPr/>
        <p:txBody>
          <a:bodyPr/>
          <a:lstStyle/>
          <a:p>
            <a:fld id="{CDBA9528-BCFE-1E43-A37D-912FF3C527A6}" type="slidenum">
              <a:rPr lang="en-US" smtClean="0"/>
              <a:pPr/>
              <a:t>82</a:t>
            </a:fld>
            <a:endParaRPr lang="en-US" dirty="0"/>
          </a:p>
        </p:txBody>
      </p:sp>
      <p:grpSp>
        <p:nvGrpSpPr>
          <p:cNvPr id="39" name="Group 38">
            <a:extLst>
              <a:ext uri="{FF2B5EF4-FFF2-40B4-BE49-F238E27FC236}">
                <a16:creationId xmlns:a16="http://schemas.microsoft.com/office/drawing/2014/main" id="{8456A30E-B355-D5E9-7C46-492177B98151}"/>
              </a:ext>
            </a:extLst>
          </p:cNvPr>
          <p:cNvGrpSpPr/>
          <p:nvPr/>
        </p:nvGrpSpPr>
        <p:grpSpPr>
          <a:xfrm>
            <a:off x="644484" y="2777519"/>
            <a:ext cx="8499516" cy="1643696"/>
            <a:chOff x="3504236" y="3570168"/>
            <a:chExt cx="9376257" cy="1813247"/>
          </a:xfrm>
        </p:grpSpPr>
        <p:grpSp>
          <p:nvGrpSpPr>
            <p:cNvPr id="6" name="Group 5">
              <a:extLst>
                <a:ext uri="{FF2B5EF4-FFF2-40B4-BE49-F238E27FC236}">
                  <a16:creationId xmlns:a16="http://schemas.microsoft.com/office/drawing/2014/main" id="{ADF88FDC-9E87-044B-8721-AC4982DBD9A5}"/>
                </a:ext>
              </a:extLst>
            </p:cNvPr>
            <p:cNvGrpSpPr/>
            <p:nvPr/>
          </p:nvGrpSpPr>
          <p:grpSpPr>
            <a:xfrm>
              <a:off x="4411740" y="3670127"/>
              <a:ext cx="8468753" cy="1713288"/>
              <a:chOff x="2819584" y="2457809"/>
              <a:chExt cx="6351565" cy="1284966"/>
            </a:xfrm>
          </p:grpSpPr>
          <p:pic>
            <p:nvPicPr>
              <p:cNvPr id="2" name="Picture 1"/>
              <p:cNvPicPr>
                <a:picLocks noChangeAspect="1"/>
              </p:cNvPicPr>
              <p:nvPr/>
            </p:nvPicPr>
            <p:blipFill rotWithShape="1">
              <a:blip r:embed="rId4"/>
              <a:srcRect l="143" t="41149" r="30081" b="38703"/>
              <a:stretch>
                <a:fillRect/>
              </a:stretch>
            </p:blipFill>
            <p:spPr>
              <a:xfrm>
                <a:off x="2819584" y="2608181"/>
                <a:ext cx="6351565" cy="1031622"/>
              </a:xfrm>
              <a:prstGeom prst="rect">
                <a:avLst/>
              </a:prstGeom>
              <a:noFill/>
              <a:effectLst>
                <a:outerShdw blurRad="50800" dist="38100" dir="5400000" algn="t" rotWithShape="0">
                  <a:prstClr val="black">
                    <a:alpha val="40000"/>
                  </a:prstClr>
                </a:outerShdw>
              </a:effectLst>
            </p:spPr>
          </p:pic>
          <p:sp>
            <p:nvSpPr>
              <p:cNvPr id="19" name="TextBox 18"/>
              <p:cNvSpPr txBox="1"/>
              <p:nvPr/>
            </p:nvSpPr>
            <p:spPr>
              <a:xfrm>
                <a:off x="5758014" y="2457809"/>
                <a:ext cx="749868" cy="177438"/>
              </a:xfrm>
              <a:prstGeom prst="rect">
                <a:avLst/>
              </a:prstGeom>
              <a:noFill/>
            </p:spPr>
            <p:txBody>
              <a:bodyPr wrap="square" rtlCol="0">
                <a:spAutoFit/>
              </a:bodyPr>
              <a:lstStyle/>
              <a:p>
                <a:pPr algn="ctr"/>
                <a:r>
                  <a:rPr lang="en-US" sz="900" dirty="0"/>
                  <a:t>Inflow</a:t>
                </a:r>
              </a:p>
            </p:txBody>
          </p:sp>
          <p:cxnSp>
            <p:nvCxnSpPr>
              <p:cNvPr id="21" name="Straight Connector 20"/>
              <p:cNvCxnSpPr>
                <a:cxnSpLocks/>
              </p:cNvCxnSpPr>
              <p:nvPr/>
            </p:nvCxnSpPr>
            <p:spPr>
              <a:xfrm>
                <a:off x="6132948" y="2626368"/>
                <a:ext cx="1" cy="274401"/>
              </a:xfrm>
              <a:prstGeom prst="line">
                <a:avLst/>
              </a:prstGeom>
              <a:noFill/>
              <a:ln w="15875" cap="flat" cmpd="sng" algn="ctr">
                <a:solidFill>
                  <a:schemeClr val="accent1"/>
                </a:solidFill>
                <a:prstDash val="solid"/>
                <a:round/>
                <a:headEnd type="none" w="med" len="med"/>
                <a:tailEnd type="oval" w="med" len="med"/>
              </a:ln>
              <a:effectLst/>
            </p:spPr>
          </p:cxnSp>
          <p:sp>
            <p:nvSpPr>
              <p:cNvPr id="22" name="TextBox 21"/>
              <p:cNvSpPr txBox="1"/>
              <p:nvPr/>
            </p:nvSpPr>
            <p:spPr>
              <a:xfrm>
                <a:off x="5122917" y="3565337"/>
                <a:ext cx="791174" cy="177438"/>
              </a:xfrm>
              <a:prstGeom prst="rect">
                <a:avLst/>
              </a:prstGeom>
              <a:noFill/>
            </p:spPr>
            <p:txBody>
              <a:bodyPr wrap="square" rtlCol="0">
                <a:spAutoFit/>
              </a:bodyPr>
              <a:lstStyle/>
              <a:p>
                <a:pPr algn="ctr"/>
                <a:r>
                  <a:rPr lang="en-US" sz="900" dirty="0"/>
                  <a:t>Outflow</a:t>
                </a:r>
              </a:p>
            </p:txBody>
          </p:sp>
          <p:cxnSp>
            <p:nvCxnSpPr>
              <p:cNvPr id="23" name="Straight Connector 22"/>
              <p:cNvCxnSpPr/>
              <p:nvPr/>
            </p:nvCxnSpPr>
            <p:spPr>
              <a:xfrm flipH="1">
                <a:off x="5518505" y="3245728"/>
                <a:ext cx="1" cy="304723"/>
              </a:xfrm>
              <a:prstGeom prst="line">
                <a:avLst/>
              </a:prstGeom>
              <a:noFill/>
              <a:ln w="15875" cap="flat" cmpd="sng" algn="ctr">
                <a:solidFill>
                  <a:schemeClr val="accent1"/>
                </a:solidFill>
                <a:prstDash val="solid"/>
                <a:round/>
                <a:headEnd type="oval" w="med" len="med"/>
                <a:tailEnd type="none" w="med" len="med"/>
              </a:ln>
              <a:effectLst/>
            </p:spPr>
          </p:cxnSp>
        </p:grpSp>
        <p:sp>
          <p:nvSpPr>
            <p:cNvPr id="34" name="TextBox 33">
              <a:extLst>
                <a:ext uri="{FF2B5EF4-FFF2-40B4-BE49-F238E27FC236}">
                  <a16:creationId xmlns:a16="http://schemas.microsoft.com/office/drawing/2014/main" id="{8D1F6DEF-118B-384F-8D3B-EF21EF408F8C}"/>
                </a:ext>
              </a:extLst>
            </p:cNvPr>
            <p:cNvSpPr txBox="1"/>
            <p:nvPr/>
          </p:nvSpPr>
          <p:spPr>
            <a:xfrm>
              <a:off x="3504236" y="3570168"/>
              <a:ext cx="1079071" cy="236584"/>
            </a:xfrm>
            <a:prstGeom prst="rect">
              <a:avLst/>
            </a:prstGeom>
            <a:noFill/>
          </p:spPr>
          <p:txBody>
            <a:bodyPr wrap="square" lIns="0" rIns="0" rtlCol="0">
              <a:spAutoFit/>
            </a:bodyPr>
            <a:lstStyle/>
            <a:p>
              <a:r>
                <a:rPr lang="en-US" sz="900" dirty="0"/>
                <a:t>Outflow</a:t>
              </a:r>
            </a:p>
          </p:txBody>
        </p:sp>
        <p:sp>
          <p:nvSpPr>
            <p:cNvPr id="35" name="TextBox 34">
              <a:extLst>
                <a:ext uri="{FF2B5EF4-FFF2-40B4-BE49-F238E27FC236}">
                  <a16:creationId xmlns:a16="http://schemas.microsoft.com/office/drawing/2014/main" id="{7052F981-0A2A-E44E-AE28-B6FFA1B32759}"/>
                </a:ext>
              </a:extLst>
            </p:cNvPr>
            <p:cNvSpPr txBox="1"/>
            <p:nvPr/>
          </p:nvSpPr>
          <p:spPr>
            <a:xfrm>
              <a:off x="4889797" y="4911767"/>
              <a:ext cx="951103" cy="236584"/>
            </a:xfrm>
            <a:prstGeom prst="rect">
              <a:avLst/>
            </a:prstGeom>
            <a:noFill/>
          </p:spPr>
          <p:txBody>
            <a:bodyPr wrap="square" rtlCol="0">
              <a:spAutoFit/>
            </a:bodyPr>
            <a:lstStyle/>
            <a:p>
              <a:pPr algn="ctr"/>
              <a:r>
                <a:rPr lang="en-US" sz="900" dirty="0"/>
                <a:t>Inflow</a:t>
              </a:r>
            </a:p>
          </p:txBody>
        </p:sp>
        <p:pic>
          <p:nvPicPr>
            <p:cNvPr id="36" name="Picture 35" descr="SAPIEN3.26mm.01.04.16Deg.WBG.f0.02.png">
              <a:extLst>
                <a:ext uri="{FF2B5EF4-FFF2-40B4-BE49-F238E27FC236}">
                  <a16:creationId xmlns:a16="http://schemas.microsoft.com/office/drawing/2014/main" id="{F1FF0534-1BEB-C34A-9515-C3F86DAEC4A8}"/>
                </a:ext>
              </a:extLst>
            </p:cNvPr>
            <p:cNvPicPr>
              <a:picLocks noChangeAspect="1"/>
            </p:cNvPicPr>
            <p:nvPr/>
          </p:nvPicPr>
          <p:blipFill>
            <a:blip r:embed="rId5" cstate="print"/>
            <a:srcRect l="26389" t="18052" r="27530" b="20515"/>
            <a:stretch>
              <a:fillRect/>
            </a:stretch>
          </p:blipFill>
          <p:spPr>
            <a:xfrm rot="16200000">
              <a:off x="3720261" y="3711322"/>
              <a:ext cx="1522344" cy="1522156"/>
            </a:xfrm>
            <a:prstGeom prst="rect">
              <a:avLst/>
            </a:prstGeom>
            <a:noFill/>
            <a:effectLst>
              <a:outerShdw blurRad="50800" dist="38100" dir="5400000" algn="t" rotWithShape="0">
                <a:prstClr val="black">
                  <a:alpha val="40000"/>
                </a:prstClr>
              </a:outerShdw>
            </a:effectLst>
          </p:spPr>
        </p:pic>
      </p:grpSp>
      <p:sp>
        <p:nvSpPr>
          <p:cNvPr id="17" name="Rounded Rectangle 29">
            <a:extLst>
              <a:ext uri="{FF2B5EF4-FFF2-40B4-BE49-F238E27FC236}">
                <a16:creationId xmlns:a16="http://schemas.microsoft.com/office/drawing/2014/main" id="{16A2C8DC-163D-2C81-9146-C18FB59C96B0}"/>
              </a:ext>
            </a:extLst>
          </p:cNvPr>
          <p:cNvSpPr/>
          <p:nvPr/>
        </p:nvSpPr>
        <p:spPr>
          <a:xfrm>
            <a:off x="560784" y="1284208"/>
            <a:ext cx="2430274" cy="1342053"/>
          </a:xfrm>
          <a:prstGeom prst="roundRect">
            <a:avLst>
              <a:gd name="adj" fmla="val 15762"/>
            </a:avLst>
          </a:prstGeom>
          <a:gradFill flip="none" rotWithShape="1">
            <a:gsLst>
              <a:gs pos="23000">
                <a:schemeClr val="bg2">
                  <a:lumMod val="20000"/>
                  <a:lumOff val="80000"/>
                </a:schemeClr>
              </a:gs>
              <a:gs pos="100000">
                <a:schemeClr val="bg1">
                  <a:alpha val="0"/>
                </a:schemeClr>
              </a:gs>
            </a:gsLst>
            <a:lin ang="5400000" scaled="1"/>
            <a:tileRect/>
          </a:gradFill>
          <a:ln w="44450">
            <a:gradFill flip="none" rotWithShape="1">
              <a:gsLst>
                <a:gs pos="21000">
                  <a:schemeClr val="accent1">
                    <a:lumMod val="5000"/>
                    <a:lumOff val="95000"/>
                    <a:alpha val="0"/>
                  </a:schemeClr>
                </a:gs>
                <a:gs pos="74000">
                  <a:schemeClr val="bg1"/>
                </a:gs>
                <a:gs pos="82000">
                  <a:schemeClr val="bg1"/>
                </a:gs>
                <a:gs pos="100000">
                  <a:schemeClr val="bg1"/>
                </a:gs>
              </a:gsLst>
              <a:lin ang="16200000" scaled="1"/>
              <a:tileRect/>
            </a:grad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675" dirty="0">
              <a:solidFill>
                <a:schemeClr val="tx1"/>
              </a:solidFill>
              <a:latin typeface="Arial" panose="020B0604020202020204" pitchFamily="34" charset="0"/>
              <a:cs typeface="Arial" panose="020B0604020202020204" pitchFamily="34" charset="0"/>
            </a:endParaRPr>
          </a:p>
        </p:txBody>
      </p:sp>
      <p:sp>
        <p:nvSpPr>
          <p:cNvPr id="18" name="Rounded Rectangle 29">
            <a:extLst>
              <a:ext uri="{FF2B5EF4-FFF2-40B4-BE49-F238E27FC236}">
                <a16:creationId xmlns:a16="http://schemas.microsoft.com/office/drawing/2014/main" id="{0DEE2934-5B90-4EB2-F695-1087F8D46874}"/>
              </a:ext>
            </a:extLst>
          </p:cNvPr>
          <p:cNvSpPr/>
          <p:nvPr/>
        </p:nvSpPr>
        <p:spPr>
          <a:xfrm>
            <a:off x="3216729" y="1284209"/>
            <a:ext cx="2430274" cy="1342053"/>
          </a:xfrm>
          <a:prstGeom prst="roundRect">
            <a:avLst>
              <a:gd name="adj" fmla="val 12949"/>
            </a:avLst>
          </a:prstGeom>
          <a:gradFill flip="none" rotWithShape="1">
            <a:gsLst>
              <a:gs pos="24000">
                <a:schemeClr val="tx2">
                  <a:lumMod val="20000"/>
                  <a:lumOff val="80000"/>
                </a:schemeClr>
              </a:gs>
              <a:gs pos="100000">
                <a:schemeClr val="bg1">
                  <a:alpha val="0"/>
                </a:schemeClr>
              </a:gs>
            </a:gsLst>
            <a:lin ang="5400000" scaled="1"/>
            <a:tileRect/>
          </a:gradFill>
          <a:ln w="44450">
            <a:gradFill flip="none" rotWithShape="1">
              <a:gsLst>
                <a:gs pos="21000">
                  <a:schemeClr val="accent1">
                    <a:lumMod val="5000"/>
                    <a:lumOff val="95000"/>
                    <a:alpha val="0"/>
                  </a:schemeClr>
                </a:gs>
                <a:gs pos="74000">
                  <a:schemeClr val="bg1"/>
                </a:gs>
                <a:gs pos="82000">
                  <a:schemeClr val="bg1"/>
                </a:gs>
                <a:gs pos="100000">
                  <a:schemeClr val="bg1"/>
                </a:gs>
              </a:gsLst>
              <a:lin ang="16200000" scaled="1"/>
              <a:tileRect/>
            </a:grad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675" dirty="0">
              <a:solidFill>
                <a:schemeClr val="tx1"/>
              </a:solidFill>
              <a:latin typeface="Arial" panose="020B0604020202020204" pitchFamily="34" charset="0"/>
              <a:cs typeface="Arial" panose="020B0604020202020204" pitchFamily="34" charset="0"/>
            </a:endParaRPr>
          </a:p>
        </p:txBody>
      </p:sp>
      <p:sp>
        <p:nvSpPr>
          <p:cNvPr id="20" name="Rounded Rectangle 29">
            <a:extLst>
              <a:ext uri="{FF2B5EF4-FFF2-40B4-BE49-F238E27FC236}">
                <a16:creationId xmlns:a16="http://schemas.microsoft.com/office/drawing/2014/main" id="{CA05E81C-C261-5A57-021A-22DF40130DAE}"/>
              </a:ext>
            </a:extLst>
          </p:cNvPr>
          <p:cNvSpPr/>
          <p:nvPr/>
        </p:nvSpPr>
        <p:spPr>
          <a:xfrm>
            <a:off x="5872674" y="1284210"/>
            <a:ext cx="2430274" cy="1342053"/>
          </a:xfrm>
          <a:prstGeom prst="roundRect">
            <a:avLst>
              <a:gd name="adj" fmla="val 10764"/>
            </a:avLst>
          </a:prstGeom>
          <a:gradFill flip="none" rotWithShape="1">
            <a:gsLst>
              <a:gs pos="24000">
                <a:schemeClr val="accent4">
                  <a:lumMod val="20000"/>
                  <a:lumOff val="80000"/>
                </a:schemeClr>
              </a:gs>
              <a:gs pos="100000">
                <a:schemeClr val="bg1">
                  <a:alpha val="0"/>
                </a:schemeClr>
              </a:gs>
            </a:gsLst>
            <a:lin ang="5400000" scaled="1"/>
            <a:tileRect/>
          </a:gradFill>
          <a:ln w="44450">
            <a:gradFill flip="none" rotWithShape="1">
              <a:gsLst>
                <a:gs pos="21000">
                  <a:schemeClr val="accent1">
                    <a:lumMod val="5000"/>
                    <a:lumOff val="95000"/>
                    <a:alpha val="0"/>
                  </a:schemeClr>
                </a:gs>
                <a:gs pos="74000">
                  <a:schemeClr val="bg1"/>
                </a:gs>
                <a:gs pos="82000">
                  <a:schemeClr val="bg1"/>
                </a:gs>
                <a:gs pos="100000">
                  <a:schemeClr val="bg1"/>
                </a:gs>
              </a:gsLst>
              <a:lin ang="16200000" scaled="1"/>
              <a:tileRect/>
            </a:grad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675" dirty="0">
              <a:solidFill>
                <a:schemeClr val="tx1"/>
              </a:solidFill>
              <a:latin typeface="Arial" panose="020B0604020202020204" pitchFamily="34" charset="0"/>
              <a:cs typeface="Arial" panose="020B0604020202020204" pitchFamily="34" charset="0"/>
            </a:endParaRPr>
          </a:p>
        </p:txBody>
      </p:sp>
      <p:sp>
        <p:nvSpPr>
          <p:cNvPr id="24" name="Content Placeholder 4">
            <a:extLst>
              <a:ext uri="{FF2B5EF4-FFF2-40B4-BE49-F238E27FC236}">
                <a16:creationId xmlns:a16="http://schemas.microsoft.com/office/drawing/2014/main" id="{08287E6D-B947-9833-41DB-88C54ECA70C9}"/>
              </a:ext>
            </a:extLst>
          </p:cNvPr>
          <p:cNvSpPr txBox="1">
            <a:spLocks/>
          </p:cNvSpPr>
          <p:nvPr/>
        </p:nvSpPr>
        <p:spPr>
          <a:xfrm>
            <a:off x="733298" y="1445416"/>
            <a:ext cx="1915011" cy="1165183"/>
          </a:xfrm>
          <a:prstGeom prst="rect">
            <a:avLst/>
          </a:prstGeom>
        </p:spPr>
        <p:txBody>
          <a:bodyPr>
            <a:normAutofit/>
          </a:bodyPr>
          <a:lstStyle>
            <a:lvl1pPr marL="173038"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1pPr>
            <a:lvl2pPr marL="339725" indent="-166688" algn="l" defTabSz="457200"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2pPr>
            <a:lvl3pPr marL="512763"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3pPr>
            <a:lvl4pPr marL="685800" indent="-173038" algn="l" defTabSz="457200"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4pPr>
            <a:lvl5pPr marL="858838"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Wingdings" charset="2"/>
              <a:buNone/>
            </a:pPr>
            <a:r>
              <a:rPr lang="en-US" sz="1200" dirty="0"/>
              <a:t>Verify THV orientation with the inflow (outer skirt) of the THV towards the proximal end (handle) of the delivery system</a:t>
            </a:r>
          </a:p>
          <a:p>
            <a:pPr marL="0" indent="0">
              <a:buFont typeface="Wingdings" charset="2"/>
              <a:buNone/>
            </a:pPr>
            <a:endParaRPr lang="en-US" sz="1200" dirty="0"/>
          </a:p>
        </p:txBody>
      </p:sp>
      <p:sp>
        <p:nvSpPr>
          <p:cNvPr id="25" name="Content Placeholder 4">
            <a:extLst>
              <a:ext uri="{FF2B5EF4-FFF2-40B4-BE49-F238E27FC236}">
                <a16:creationId xmlns:a16="http://schemas.microsoft.com/office/drawing/2014/main" id="{3D76636D-78C4-EF26-A0E0-5D6888E96873}"/>
              </a:ext>
            </a:extLst>
          </p:cNvPr>
          <p:cNvSpPr txBox="1">
            <a:spLocks/>
          </p:cNvSpPr>
          <p:nvPr/>
        </p:nvSpPr>
        <p:spPr bwMode="gray">
          <a:xfrm>
            <a:off x="3386108" y="1452070"/>
            <a:ext cx="2061764" cy="1165183"/>
          </a:xfrm>
          <a:prstGeom prst="rect">
            <a:avLst/>
          </a:prstGeom>
        </p:spPr>
        <p:txBody>
          <a:bodyPr vert="horz" lIns="0" tIns="0" rIns="0" bIns="0" rtlCol="0">
            <a:normAutofit/>
          </a:bodyPr>
          <a:lstStyle>
            <a:lvl1pPr marL="230712" indent="-230712" algn="l" defTabSz="609585" rtl="0" eaLnBrk="1" latinLnBrk="0" hangingPunct="1">
              <a:lnSpc>
                <a:spcPct val="100000"/>
              </a:lnSpc>
              <a:spcBef>
                <a:spcPts val="800"/>
              </a:spcBef>
              <a:buClr>
                <a:schemeClr val="accent1"/>
              </a:buClr>
              <a:buSzPct val="110000"/>
              <a:buFont typeface="Wingdings" charset="2"/>
              <a:buChar char="§"/>
              <a:defRPr sz="1867" kern="1200" baseline="0">
                <a:solidFill>
                  <a:schemeClr val="tx1"/>
                </a:solidFill>
                <a:latin typeface="+mn-lt"/>
                <a:ea typeface="+mn-ea"/>
                <a:cs typeface="+mn-cs"/>
              </a:defRPr>
            </a:lvl1pPr>
            <a:lvl2pPr marL="452955" indent="-222245" algn="l" defTabSz="609585" rtl="0" eaLnBrk="1" latinLnBrk="0" hangingPunct="1">
              <a:lnSpc>
                <a:spcPct val="100000"/>
              </a:lnSpc>
              <a:spcBef>
                <a:spcPts val="800"/>
              </a:spcBef>
              <a:buClr>
                <a:schemeClr val="accent1"/>
              </a:buClr>
              <a:buFont typeface="Arial"/>
              <a:buChar char="–"/>
              <a:defRPr sz="1867" kern="1200" baseline="0">
                <a:solidFill>
                  <a:schemeClr val="tx1"/>
                </a:solidFill>
                <a:latin typeface="+mn-lt"/>
                <a:ea typeface="+mn-ea"/>
                <a:cs typeface="+mn-cs"/>
              </a:defRPr>
            </a:lvl2pPr>
            <a:lvl3pPr marL="683667" indent="-230712" algn="l" defTabSz="609585" rtl="0" eaLnBrk="1" latinLnBrk="0" hangingPunct="1">
              <a:lnSpc>
                <a:spcPct val="100000"/>
              </a:lnSpc>
              <a:spcBef>
                <a:spcPts val="800"/>
              </a:spcBef>
              <a:buClr>
                <a:schemeClr val="accent1"/>
              </a:buClr>
              <a:buSzPct val="110000"/>
              <a:buFont typeface="Wingdings" charset="2"/>
              <a:buChar char="§"/>
              <a:defRPr sz="1867" kern="1200" baseline="0">
                <a:solidFill>
                  <a:schemeClr val="tx1"/>
                </a:solidFill>
                <a:latin typeface="+mn-lt"/>
                <a:ea typeface="+mn-ea"/>
                <a:cs typeface="+mn-cs"/>
              </a:defRPr>
            </a:lvl3pPr>
            <a:lvl4pPr marL="914377" indent="-230712" algn="l" defTabSz="609585" rtl="0" eaLnBrk="1" latinLnBrk="0" hangingPunct="1">
              <a:lnSpc>
                <a:spcPct val="100000"/>
              </a:lnSpc>
              <a:spcBef>
                <a:spcPts val="800"/>
              </a:spcBef>
              <a:buClr>
                <a:schemeClr val="accent1"/>
              </a:buClr>
              <a:buFont typeface="Arial"/>
              <a:buChar char="–"/>
              <a:defRPr sz="1867" kern="1200" baseline="0">
                <a:solidFill>
                  <a:schemeClr val="tx1"/>
                </a:solidFill>
                <a:latin typeface="+mn-lt"/>
                <a:ea typeface="+mn-ea"/>
                <a:cs typeface="+mn-cs"/>
              </a:defRPr>
            </a:lvl4pPr>
            <a:lvl5pPr marL="1145089" indent="-230712" algn="l" defTabSz="609585" rtl="0" eaLnBrk="1" latinLnBrk="0" hangingPunct="1">
              <a:lnSpc>
                <a:spcPct val="100000"/>
              </a:lnSpc>
              <a:spcBef>
                <a:spcPts val="800"/>
              </a:spcBef>
              <a:buClr>
                <a:schemeClr val="accent1"/>
              </a:buClr>
              <a:buSzPct val="110000"/>
              <a:buFont typeface="Wingdings" charset="2"/>
              <a:buChar char="§"/>
              <a:defRPr sz="1867" kern="1200" baseline="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indent="0" fontAlgn="auto">
              <a:spcAft>
                <a:spcPts val="0"/>
              </a:spcAft>
              <a:buNone/>
            </a:pPr>
            <a:r>
              <a:rPr lang="en-US" sz="1200" dirty="0"/>
              <a:t>Valve orientation verification must be performed prior to advancing the valve capsule over the valve</a:t>
            </a:r>
          </a:p>
          <a:p>
            <a:pPr marL="0" indent="0" fontAlgn="auto">
              <a:spcAft>
                <a:spcPts val="0"/>
              </a:spcAft>
              <a:buNone/>
            </a:pPr>
            <a:endParaRPr lang="en-US" sz="1200" dirty="0"/>
          </a:p>
        </p:txBody>
      </p:sp>
      <p:sp>
        <p:nvSpPr>
          <p:cNvPr id="26" name="Content Placeholder 4">
            <a:extLst>
              <a:ext uri="{FF2B5EF4-FFF2-40B4-BE49-F238E27FC236}">
                <a16:creationId xmlns:a16="http://schemas.microsoft.com/office/drawing/2014/main" id="{DCC62811-B4A2-B832-4E61-C0AB10E35142}"/>
              </a:ext>
            </a:extLst>
          </p:cNvPr>
          <p:cNvSpPr txBox="1">
            <a:spLocks/>
          </p:cNvSpPr>
          <p:nvPr/>
        </p:nvSpPr>
        <p:spPr bwMode="gray">
          <a:xfrm>
            <a:off x="6138135" y="1434893"/>
            <a:ext cx="1888423" cy="1165183"/>
          </a:xfrm>
          <a:prstGeom prst="rect">
            <a:avLst/>
          </a:prstGeom>
        </p:spPr>
        <p:txBody>
          <a:bodyPr vert="horz" lIns="0" tIns="0" rIns="0" bIns="0" rtlCol="0">
            <a:normAutofit/>
          </a:bodyPr>
          <a:lstStyle>
            <a:lvl1pPr marL="230712" indent="-230712" algn="l" defTabSz="609585" rtl="0" eaLnBrk="1" latinLnBrk="0" hangingPunct="1">
              <a:lnSpc>
                <a:spcPct val="100000"/>
              </a:lnSpc>
              <a:spcBef>
                <a:spcPts val="800"/>
              </a:spcBef>
              <a:buClr>
                <a:schemeClr val="accent1"/>
              </a:buClr>
              <a:buSzPct val="110000"/>
              <a:buFont typeface="Wingdings" charset="2"/>
              <a:buChar char="§"/>
              <a:defRPr sz="1867" kern="1200" baseline="0">
                <a:solidFill>
                  <a:schemeClr val="tx1"/>
                </a:solidFill>
                <a:latin typeface="+mn-lt"/>
                <a:ea typeface="+mn-ea"/>
                <a:cs typeface="+mn-cs"/>
              </a:defRPr>
            </a:lvl1pPr>
            <a:lvl2pPr marL="452955" indent="-222245" algn="l" defTabSz="609585" rtl="0" eaLnBrk="1" latinLnBrk="0" hangingPunct="1">
              <a:lnSpc>
                <a:spcPct val="100000"/>
              </a:lnSpc>
              <a:spcBef>
                <a:spcPts val="800"/>
              </a:spcBef>
              <a:buClr>
                <a:schemeClr val="accent1"/>
              </a:buClr>
              <a:buFont typeface="Arial"/>
              <a:buChar char="–"/>
              <a:defRPr sz="1867" kern="1200" baseline="0">
                <a:solidFill>
                  <a:schemeClr val="tx1"/>
                </a:solidFill>
                <a:latin typeface="+mn-lt"/>
                <a:ea typeface="+mn-ea"/>
                <a:cs typeface="+mn-cs"/>
              </a:defRPr>
            </a:lvl2pPr>
            <a:lvl3pPr marL="683667" indent="-230712" algn="l" defTabSz="609585" rtl="0" eaLnBrk="1" latinLnBrk="0" hangingPunct="1">
              <a:lnSpc>
                <a:spcPct val="100000"/>
              </a:lnSpc>
              <a:spcBef>
                <a:spcPts val="800"/>
              </a:spcBef>
              <a:buClr>
                <a:schemeClr val="accent1"/>
              </a:buClr>
              <a:buSzPct val="110000"/>
              <a:buFont typeface="Wingdings" charset="2"/>
              <a:buChar char="§"/>
              <a:defRPr sz="1867" kern="1200" baseline="0">
                <a:solidFill>
                  <a:schemeClr val="tx1"/>
                </a:solidFill>
                <a:latin typeface="+mn-lt"/>
                <a:ea typeface="+mn-ea"/>
                <a:cs typeface="+mn-cs"/>
              </a:defRPr>
            </a:lvl3pPr>
            <a:lvl4pPr marL="914377" indent="-230712" algn="l" defTabSz="609585" rtl="0" eaLnBrk="1" latinLnBrk="0" hangingPunct="1">
              <a:lnSpc>
                <a:spcPct val="100000"/>
              </a:lnSpc>
              <a:spcBef>
                <a:spcPts val="800"/>
              </a:spcBef>
              <a:buClr>
                <a:schemeClr val="accent1"/>
              </a:buClr>
              <a:buFont typeface="Arial"/>
              <a:buChar char="–"/>
              <a:defRPr sz="1867" kern="1200" baseline="0">
                <a:solidFill>
                  <a:schemeClr val="tx1"/>
                </a:solidFill>
                <a:latin typeface="+mn-lt"/>
                <a:ea typeface="+mn-ea"/>
                <a:cs typeface="+mn-cs"/>
              </a:defRPr>
            </a:lvl4pPr>
            <a:lvl5pPr marL="1145089" indent="-230712" algn="l" defTabSz="609585" rtl="0" eaLnBrk="1" latinLnBrk="0" hangingPunct="1">
              <a:lnSpc>
                <a:spcPct val="100000"/>
              </a:lnSpc>
              <a:spcBef>
                <a:spcPts val="800"/>
              </a:spcBef>
              <a:buClr>
                <a:schemeClr val="accent1"/>
              </a:buClr>
              <a:buSzPct val="110000"/>
              <a:buFont typeface="Wingdings" charset="2"/>
              <a:buChar char="§"/>
              <a:defRPr sz="1867" kern="1200" baseline="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indent="0" fontAlgn="auto">
              <a:spcAft>
                <a:spcPts val="0"/>
              </a:spcAft>
              <a:buNone/>
            </a:pPr>
            <a:r>
              <a:rPr lang="en-US" sz="1200" dirty="0"/>
              <a:t>Confirm valve is crimped between shoulders</a:t>
            </a:r>
          </a:p>
          <a:p>
            <a:pPr marL="0" indent="0" fontAlgn="auto">
              <a:spcAft>
                <a:spcPts val="0"/>
              </a:spcAft>
              <a:buNone/>
            </a:pPr>
            <a:endParaRPr lang="en-US" sz="1200" dirty="0"/>
          </a:p>
        </p:txBody>
      </p:sp>
      <p:grpSp>
        <p:nvGrpSpPr>
          <p:cNvPr id="5" name="Group 4">
            <a:extLst>
              <a:ext uri="{FF2B5EF4-FFF2-40B4-BE49-F238E27FC236}">
                <a16:creationId xmlns:a16="http://schemas.microsoft.com/office/drawing/2014/main" id="{99CADFC1-7B0B-9B56-229A-F9C7F5AE803E}"/>
              </a:ext>
            </a:extLst>
          </p:cNvPr>
          <p:cNvGrpSpPr/>
          <p:nvPr/>
        </p:nvGrpSpPr>
        <p:grpSpPr>
          <a:xfrm>
            <a:off x="6196399" y="4016417"/>
            <a:ext cx="2033201" cy="603242"/>
            <a:chOff x="643280" y="2050239"/>
            <a:chExt cx="2033201" cy="603242"/>
          </a:xfrm>
        </p:grpSpPr>
        <p:grpSp>
          <p:nvGrpSpPr>
            <p:cNvPr id="10" name="Group 9">
              <a:extLst>
                <a:ext uri="{FF2B5EF4-FFF2-40B4-BE49-F238E27FC236}">
                  <a16:creationId xmlns:a16="http://schemas.microsoft.com/office/drawing/2014/main" id="{E999C51C-6D27-8F14-03BA-14012D4038A5}"/>
                </a:ext>
              </a:extLst>
            </p:cNvPr>
            <p:cNvGrpSpPr/>
            <p:nvPr/>
          </p:nvGrpSpPr>
          <p:grpSpPr>
            <a:xfrm>
              <a:off x="643280" y="2050239"/>
              <a:ext cx="510581" cy="554945"/>
              <a:chOff x="4177122" y="2513297"/>
              <a:chExt cx="510581" cy="554945"/>
            </a:xfrm>
          </p:grpSpPr>
          <p:sp>
            <p:nvSpPr>
              <p:cNvPr id="15" name="Round Same Side Corner Rectangle 61">
                <a:extLst>
                  <a:ext uri="{FF2B5EF4-FFF2-40B4-BE49-F238E27FC236}">
                    <a16:creationId xmlns:a16="http://schemas.microsoft.com/office/drawing/2014/main" id="{96C25F09-7944-B09C-B07F-A4A5C195628A}"/>
                  </a:ext>
                </a:extLst>
              </p:cNvPr>
              <p:cNvSpPr/>
              <p:nvPr/>
            </p:nvSpPr>
            <p:spPr>
              <a:xfrm rot="16200000">
                <a:off x="4154940" y="2535479"/>
                <a:ext cx="554945" cy="510581"/>
              </a:xfrm>
              <a:prstGeom prst="round2SameRect">
                <a:avLst>
                  <a:gd name="adj1" fmla="val 16667"/>
                  <a:gd name="adj2" fmla="val 0"/>
                </a:avLst>
              </a:prstGeom>
              <a:solidFill>
                <a:schemeClr val="accent1"/>
              </a:solidFill>
              <a:ln w="44450">
                <a:noFill/>
              </a:ln>
              <a:effectLst>
                <a:outerShdw blurRad="1016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500" b="1" dirty="0"/>
              </a:p>
            </p:txBody>
          </p:sp>
          <p:sp>
            <p:nvSpPr>
              <p:cNvPr id="16" name="TextBox 15">
                <a:extLst>
                  <a:ext uri="{FF2B5EF4-FFF2-40B4-BE49-F238E27FC236}">
                    <a16:creationId xmlns:a16="http://schemas.microsoft.com/office/drawing/2014/main" id="{8D60E097-39C9-D21E-FAFB-BDDBC7F6EE39}"/>
                  </a:ext>
                </a:extLst>
              </p:cNvPr>
              <p:cNvSpPr txBox="1"/>
              <p:nvPr/>
            </p:nvSpPr>
            <p:spPr>
              <a:xfrm>
                <a:off x="4214075" y="2832042"/>
                <a:ext cx="436675" cy="184666"/>
              </a:xfrm>
              <a:prstGeom prst="rect">
                <a:avLst/>
              </a:prstGeom>
              <a:noFill/>
              <a:ln>
                <a:noFill/>
              </a:ln>
            </p:spPr>
            <p:txBody>
              <a:bodyPr wrap="none" lIns="0" tIns="0" rIns="0" bIns="0" rtlCol="0" anchor="ctr">
                <a:noAutofit/>
              </a:bodyPr>
              <a:lstStyle/>
              <a:p>
                <a:pPr algn="ctr"/>
                <a:r>
                  <a:rPr lang="en-US" sz="600" b="1" dirty="0">
                    <a:solidFill>
                      <a:schemeClr val="bg1"/>
                    </a:solidFill>
                  </a:rPr>
                  <a:t>WARNING</a:t>
                </a:r>
              </a:p>
            </p:txBody>
          </p:sp>
          <p:pic>
            <p:nvPicPr>
              <p:cNvPr id="27" name="Graphic 26">
                <a:extLst>
                  <a:ext uri="{FF2B5EF4-FFF2-40B4-BE49-F238E27FC236}">
                    <a16:creationId xmlns:a16="http://schemas.microsoft.com/office/drawing/2014/main" id="{282E817F-6813-A281-BDCF-0732C4315AE7}"/>
                  </a:ext>
                </a:extLst>
              </p:cNvPr>
              <p:cNvPicPr>
                <a:picLocks/>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345544" y="2608979"/>
                <a:ext cx="173736" cy="219456"/>
              </a:xfrm>
              <a:prstGeom prst="rect">
                <a:avLst/>
              </a:prstGeom>
              <a:effectLst>
                <a:outerShdw blurRad="63500" algn="ctr" rotWithShape="0">
                  <a:prstClr val="black">
                    <a:alpha val="25000"/>
                  </a:prstClr>
                </a:outerShdw>
              </a:effectLst>
            </p:spPr>
          </p:pic>
        </p:grpSp>
        <p:sp>
          <p:nvSpPr>
            <p:cNvPr id="11" name="Rectangle 10">
              <a:extLst>
                <a:ext uri="{FF2B5EF4-FFF2-40B4-BE49-F238E27FC236}">
                  <a16:creationId xmlns:a16="http://schemas.microsoft.com/office/drawing/2014/main" id="{181A1F99-A4A5-AB15-F241-E3F9EA75060C}"/>
                </a:ext>
              </a:extLst>
            </p:cNvPr>
            <p:cNvSpPr/>
            <p:nvPr/>
          </p:nvSpPr>
          <p:spPr>
            <a:xfrm>
              <a:off x="1147557" y="2050239"/>
              <a:ext cx="1528924" cy="603242"/>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45720" rIns="91440" bIns="45720" rtlCol="0" anchor="ctr" anchorCtr="0">
              <a:noAutofit/>
            </a:bodyPr>
            <a:lstStyle/>
            <a:p>
              <a:pPr marL="7938" lvl="2"/>
              <a:r>
                <a:rPr lang="en-US" sz="800" dirty="0">
                  <a:solidFill>
                    <a:schemeClr val="accent6"/>
                  </a:solidFill>
                  <a:ea typeface="ＭＳ Ｐゴシック"/>
                </a:rPr>
                <a:t>The physician must verify correct orientation of the valve prior to its implantation.</a:t>
              </a:r>
            </a:p>
          </p:txBody>
        </p:sp>
      </p:grpSp>
    </p:spTree>
    <p:custDataLst>
      <p:tags r:id="rId1"/>
    </p:custDataLst>
    <p:extLst>
      <p:ext uri="{BB962C8B-B14F-4D97-AF65-F5344CB8AC3E}">
        <p14:creationId xmlns:p14="http://schemas.microsoft.com/office/powerpoint/2010/main" val="507483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18A28FEF-F4DF-2CE3-0055-8F6F9EBCC4A6}"/>
              </a:ext>
            </a:extLst>
          </p:cNvPr>
          <p:cNvSpPr/>
          <p:nvPr/>
        </p:nvSpPr>
        <p:spPr>
          <a:xfrm>
            <a:off x="0" y="2912844"/>
            <a:ext cx="9144000" cy="2050387"/>
          </a:xfrm>
          <a:prstGeom prst="rect">
            <a:avLst/>
          </a:prstGeom>
          <a:gradFill flip="none" rotWithShape="1">
            <a:gsLst>
              <a:gs pos="0">
                <a:schemeClr val="bg1"/>
              </a:gs>
              <a:gs pos="91000">
                <a:schemeClr val="bg1">
                  <a:lumMod val="9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BA5B9BED-4C7D-4EE1-76D5-A0499A3A78CA}"/>
              </a:ext>
            </a:extLst>
          </p:cNvPr>
          <p:cNvSpPr/>
          <p:nvPr/>
        </p:nvSpPr>
        <p:spPr>
          <a:xfrm flipH="1">
            <a:off x="0" y="1096867"/>
            <a:ext cx="9144000" cy="1830379"/>
          </a:xfrm>
          <a:prstGeom prst="rect">
            <a:avLst/>
          </a:prstGeom>
          <a:gradFill flip="none" rotWithShape="1">
            <a:gsLst>
              <a:gs pos="0">
                <a:schemeClr val="bg1"/>
              </a:gs>
              <a:gs pos="91000">
                <a:schemeClr val="bg1">
                  <a:lumMod val="9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3"/>
          <p:cNvSpPr>
            <a:spLocks noGrp="1"/>
          </p:cNvSpPr>
          <p:nvPr>
            <p:ph type="title"/>
          </p:nvPr>
        </p:nvSpPr>
        <p:spPr>
          <a:xfrm>
            <a:off x="548640" y="310896"/>
            <a:ext cx="8046318" cy="685800"/>
          </a:xfrm>
        </p:spPr>
        <p:txBody>
          <a:bodyPr/>
          <a:lstStyle/>
          <a:p>
            <a:r>
              <a:rPr lang="en-US" dirty="0"/>
              <a:t>Verify correct delivery system volume</a:t>
            </a:r>
          </a:p>
        </p:txBody>
      </p:sp>
      <p:sp>
        <p:nvSpPr>
          <p:cNvPr id="3" name="Content Placeholder 2"/>
          <p:cNvSpPr>
            <a:spLocks noGrp="1"/>
          </p:cNvSpPr>
          <p:nvPr>
            <p:ph idx="1"/>
          </p:nvPr>
        </p:nvSpPr>
        <p:spPr>
          <a:xfrm>
            <a:off x="549275" y="1189038"/>
            <a:ext cx="5131428" cy="3475037"/>
          </a:xfrm>
        </p:spPr>
        <p:txBody>
          <a:bodyPr>
            <a:normAutofit/>
          </a:bodyPr>
          <a:lstStyle/>
          <a:p>
            <a:r>
              <a:rPr lang="en-US" sz="1200" dirty="0"/>
              <a:t>Verify the inflation volume with the volume indicated </a:t>
            </a:r>
            <a:br>
              <a:rPr lang="en-US" sz="1200" dirty="0"/>
            </a:br>
            <a:r>
              <a:rPr lang="en-US" sz="1200" dirty="0"/>
              <a:t>by the printing on the gripper and the color coding </a:t>
            </a:r>
          </a:p>
          <a:p>
            <a:endParaRPr lang="en-US" sz="1200" dirty="0"/>
          </a:p>
          <a:p>
            <a:endParaRPr lang="en-US" sz="1200" dirty="0"/>
          </a:p>
          <a:p>
            <a:endParaRPr lang="en-US" sz="1200" dirty="0"/>
          </a:p>
          <a:p>
            <a:endParaRPr lang="en-US" sz="1200" dirty="0"/>
          </a:p>
          <a:p>
            <a:endParaRPr lang="en-US" sz="1200" dirty="0"/>
          </a:p>
          <a:p>
            <a:endParaRPr lang="en-US" sz="1200" dirty="0"/>
          </a:p>
          <a:p>
            <a:r>
              <a:rPr lang="en-US" sz="1200" dirty="0"/>
              <a:t>Verify inflation device is locked </a:t>
            </a:r>
            <a:br>
              <a:rPr lang="en-US" sz="1200" dirty="0"/>
            </a:br>
            <a:r>
              <a:rPr lang="en-US" sz="1200" dirty="0"/>
              <a:t>prior to inserting the delivery system</a:t>
            </a:r>
          </a:p>
        </p:txBody>
      </p:sp>
      <p:pic>
        <p:nvPicPr>
          <p:cNvPr id="6146" name="Picture 2">
            <a:extLst>
              <a:ext uri="{FF2B5EF4-FFF2-40B4-BE49-F238E27FC236}">
                <a16:creationId xmlns:a16="http://schemas.microsoft.com/office/drawing/2014/main" id="{357CFA71-CBFB-A24A-D7EC-A5E5B9B96D85}"/>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9739" b="33019"/>
          <a:stretch/>
        </p:blipFill>
        <p:spPr bwMode="auto">
          <a:xfrm>
            <a:off x="-11055" y="1470354"/>
            <a:ext cx="5050548" cy="1057988"/>
          </a:xfrm>
          <a:prstGeom prst="rect">
            <a:avLst/>
          </a:prstGeom>
          <a:noFill/>
          <a:effectLst>
            <a:outerShdw blurRad="190500" sx="102000" sy="102000" algn="ctr" rotWithShape="0">
              <a:prstClr val="black">
                <a:alpha val="20000"/>
              </a:prstClr>
            </a:outerShdw>
          </a:effectLst>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3396956" y="2303945"/>
            <a:ext cx="1882667" cy="446904"/>
            <a:chOff x="1447816" y="3019086"/>
            <a:chExt cx="1266092" cy="431030"/>
          </a:xfrm>
        </p:grpSpPr>
        <p:sp>
          <p:nvSpPr>
            <p:cNvPr id="27" name="TextBox 26"/>
            <p:cNvSpPr txBox="1"/>
            <p:nvPr/>
          </p:nvSpPr>
          <p:spPr>
            <a:xfrm>
              <a:off x="1447816" y="3227483"/>
              <a:ext cx="1266092" cy="222633"/>
            </a:xfrm>
            <a:prstGeom prst="rect">
              <a:avLst/>
            </a:prstGeom>
            <a:noFill/>
          </p:spPr>
          <p:txBody>
            <a:bodyPr wrap="square" rtlCol="0">
              <a:spAutoFit/>
            </a:bodyPr>
            <a:lstStyle/>
            <a:p>
              <a:pPr algn="ctr"/>
              <a:r>
                <a:rPr lang="en-US" sz="900" dirty="0"/>
                <a:t>Colored gripper</a:t>
              </a:r>
            </a:p>
          </p:txBody>
        </p:sp>
        <p:cxnSp>
          <p:nvCxnSpPr>
            <p:cNvPr id="28" name="Straight Arrow Connector 27"/>
            <p:cNvCxnSpPr>
              <a:cxnSpLocks/>
            </p:cNvCxnSpPr>
            <p:nvPr/>
          </p:nvCxnSpPr>
          <p:spPr>
            <a:xfrm flipV="1">
              <a:off x="2075454" y="3019086"/>
              <a:ext cx="0" cy="196674"/>
            </a:xfrm>
            <a:prstGeom prst="straightConnector1">
              <a:avLst/>
            </a:prstGeom>
            <a:noFill/>
            <a:ln w="15875">
              <a:solidFill>
                <a:schemeClr val="accent1"/>
              </a:solidFill>
              <a:tailEnd type="oval" w="med" len="med"/>
            </a:ln>
          </p:spPr>
          <p:style>
            <a:lnRef idx="2">
              <a:schemeClr val="accent1">
                <a:shade val="50000"/>
              </a:schemeClr>
            </a:lnRef>
            <a:fillRef idx="1">
              <a:schemeClr val="accent1"/>
            </a:fillRef>
            <a:effectRef idx="0">
              <a:schemeClr val="accent1"/>
            </a:effectRef>
            <a:fontRef idx="minor">
              <a:schemeClr val="lt1"/>
            </a:fontRef>
          </p:style>
        </p:cxnSp>
      </p:grpSp>
      <p:grpSp>
        <p:nvGrpSpPr>
          <p:cNvPr id="5" name="Group 4">
            <a:extLst>
              <a:ext uri="{FF2B5EF4-FFF2-40B4-BE49-F238E27FC236}">
                <a16:creationId xmlns:a16="http://schemas.microsoft.com/office/drawing/2014/main" id="{FD5E1F7F-4AC7-CD42-973A-BEE551608558}"/>
              </a:ext>
            </a:extLst>
          </p:cNvPr>
          <p:cNvGrpSpPr/>
          <p:nvPr/>
        </p:nvGrpSpPr>
        <p:grpSpPr>
          <a:xfrm>
            <a:off x="2861778" y="3082386"/>
            <a:ext cx="3115937" cy="1967564"/>
            <a:chOff x="5062209" y="2175578"/>
            <a:chExt cx="3794134" cy="2395813"/>
          </a:xfrm>
        </p:grpSpPr>
        <p:pic>
          <p:nvPicPr>
            <p:cNvPr id="34" name="Picture 2" descr="C:\Users\darrell_le\Pictures\NovaFlex+\23mm and 26mm\Product Shots\AtrionQL38-02_version5locked.png">
              <a:extLst>
                <a:ext uri="{FF2B5EF4-FFF2-40B4-BE49-F238E27FC236}">
                  <a16:creationId xmlns:a16="http://schemas.microsoft.com/office/drawing/2014/main" id="{2A6583C2-5245-1946-A121-DCD7A9B1C748}"/>
                </a:ext>
              </a:extLst>
            </p:cNvPr>
            <p:cNvPicPr>
              <a:picLocks noChangeAspect="1" noChangeArrowheads="1"/>
            </p:cNvPicPr>
            <p:nvPr/>
          </p:nvPicPr>
          <p:blipFill rotWithShape="1">
            <a:blip r:embed="rId5" cstate="print"/>
            <a:srcRect l="20651" t="61029" r="21174" b="2"/>
            <a:stretch/>
          </p:blipFill>
          <p:spPr bwMode="auto">
            <a:xfrm>
              <a:off x="5062209" y="2175578"/>
              <a:ext cx="2011782" cy="2395813"/>
            </a:xfrm>
            <a:prstGeom prst="rect">
              <a:avLst/>
            </a:prstGeom>
            <a:noFill/>
            <a:effectLst>
              <a:outerShdw blurRad="190500" sx="102000" sy="102000" algn="ctr" rotWithShape="0">
                <a:prstClr val="black">
                  <a:alpha val="20000"/>
                </a:prstClr>
              </a:outerShdw>
            </a:effectLst>
          </p:spPr>
        </p:pic>
        <p:grpSp>
          <p:nvGrpSpPr>
            <p:cNvPr id="35" name="Group 34">
              <a:extLst>
                <a:ext uri="{FF2B5EF4-FFF2-40B4-BE49-F238E27FC236}">
                  <a16:creationId xmlns:a16="http://schemas.microsoft.com/office/drawing/2014/main" id="{C1FDBC94-28A3-6C42-A721-81C353D97958}"/>
                </a:ext>
              </a:extLst>
            </p:cNvPr>
            <p:cNvGrpSpPr/>
            <p:nvPr/>
          </p:nvGrpSpPr>
          <p:grpSpPr>
            <a:xfrm>
              <a:off x="6412827" y="2264963"/>
              <a:ext cx="2443516" cy="1924916"/>
              <a:chOff x="6087250" y="3548663"/>
              <a:chExt cx="3258023" cy="2566552"/>
            </a:xfrm>
          </p:grpSpPr>
          <p:sp>
            <p:nvSpPr>
              <p:cNvPr id="37" name="Freeform 36">
                <a:extLst>
                  <a:ext uri="{FF2B5EF4-FFF2-40B4-BE49-F238E27FC236}">
                    <a16:creationId xmlns:a16="http://schemas.microsoft.com/office/drawing/2014/main" id="{6AE53558-5C8E-F941-A182-A74C2FC28DF0}"/>
                  </a:ext>
                </a:extLst>
              </p:cNvPr>
              <p:cNvSpPr/>
              <p:nvPr/>
            </p:nvSpPr>
            <p:spPr>
              <a:xfrm rot="5400000">
                <a:off x="5975033" y="4098780"/>
                <a:ext cx="2128652" cy="1904218"/>
              </a:xfrm>
              <a:custGeom>
                <a:avLst/>
                <a:gdLst>
                  <a:gd name="connsiteX0" fmla="*/ 0 w 1809750"/>
                  <a:gd name="connsiteY0" fmla="*/ 1409700 h 1714500"/>
                  <a:gd name="connsiteX1" fmla="*/ 685800 w 1809750"/>
                  <a:gd name="connsiteY1" fmla="*/ 0 h 1714500"/>
                  <a:gd name="connsiteX2" fmla="*/ 1809750 w 1809750"/>
                  <a:gd name="connsiteY2" fmla="*/ 514350 h 1714500"/>
                  <a:gd name="connsiteX3" fmla="*/ 342900 w 1809750"/>
                  <a:gd name="connsiteY3" fmla="*/ 1714500 h 1714500"/>
                  <a:gd name="connsiteX4" fmla="*/ 0 w 1809750"/>
                  <a:gd name="connsiteY4" fmla="*/ 1409700 h 1714500"/>
                  <a:gd name="connsiteX0" fmla="*/ 0 w 1714500"/>
                  <a:gd name="connsiteY0" fmla="*/ 1409700 h 1714500"/>
                  <a:gd name="connsiteX1" fmla="*/ 685800 w 1714500"/>
                  <a:gd name="connsiteY1" fmla="*/ 0 h 1714500"/>
                  <a:gd name="connsiteX2" fmla="*/ 1714500 w 1714500"/>
                  <a:gd name="connsiteY2" fmla="*/ 666750 h 1714500"/>
                  <a:gd name="connsiteX3" fmla="*/ 342900 w 1714500"/>
                  <a:gd name="connsiteY3" fmla="*/ 1714500 h 1714500"/>
                  <a:gd name="connsiteX4" fmla="*/ 0 w 1714500"/>
                  <a:gd name="connsiteY4" fmla="*/ 1409700 h 1714500"/>
                  <a:gd name="connsiteX0" fmla="*/ 0 w 2676401"/>
                  <a:gd name="connsiteY0" fmla="*/ 1706583 h 1714500"/>
                  <a:gd name="connsiteX1" fmla="*/ 1647701 w 2676401"/>
                  <a:gd name="connsiteY1" fmla="*/ 0 h 1714500"/>
                  <a:gd name="connsiteX2" fmla="*/ 2676401 w 2676401"/>
                  <a:gd name="connsiteY2" fmla="*/ 666750 h 1714500"/>
                  <a:gd name="connsiteX3" fmla="*/ 1304801 w 2676401"/>
                  <a:gd name="connsiteY3" fmla="*/ 1714500 h 1714500"/>
                  <a:gd name="connsiteX4" fmla="*/ 0 w 2676401"/>
                  <a:gd name="connsiteY4" fmla="*/ 1706583 h 1714500"/>
                  <a:gd name="connsiteX0" fmla="*/ 679863 w 3356264"/>
                  <a:gd name="connsiteY0" fmla="*/ 1849087 h 1857004"/>
                  <a:gd name="connsiteX1" fmla="*/ 0 w 3356264"/>
                  <a:gd name="connsiteY1" fmla="*/ 0 h 1857004"/>
                  <a:gd name="connsiteX2" fmla="*/ 3356264 w 3356264"/>
                  <a:gd name="connsiteY2" fmla="*/ 809254 h 1857004"/>
                  <a:gd name="connsiteX3" fmla="*/ 1984664 w 3356264"/>
                  <a:gd name="connsiteY3" fmla="*/ 1857004 h 1857004"/>
                  <a:gd name="connsiteX4" fmla="*/ 679863 w 3356264"/>
                  <a:gd name="connsiteY4" fmla="*/ 1849087 h 1857004"/>
                  <a:gd name="connsiteX0" fmla="*/ 679863 w 3190009"/>
                  <a:gd name="connsiteY0" fmla="*/ 1849087 h 1857004"/>
                  <a:gd name="connsiteX1" fmla="*/ 0 w 3190009"/>
                  <a:gd name="connsiteY1" fmla="*/ 0 h 1857004"/>
                  <a:gd name="connsiteX2" fmla="*/ 3190009 w 3190009"/>
                  <a:gd name="connsiteY2" fmla="*/ 49233 h 1857004"/>
                  <a:gd name="connsiteX3" fmla="*/ 1984664 w 3190009"/>
                  <a:gd name="connsiteY3" fmla="*/ 1857004 h 1857004"/>
                  <a:gd name="connsiteX4" fmla="*/ 679863 w 3190009"/>
                  <a:gd name="connsiteY4" fmla="*/ 1849087 h 1857004"/>
                  <a:gd name="connsiteX0" fmla="*/ 1190502 w 3700648"/>
                  <a:gd name="connsiteY0" fmla="*/ 1799854 h 1807771"/>
                  <a:gd name="connsiteX1" fmla="*/ 0 w 3700648"/>
                  <a:gd name="connsiteY1" fmla="*/ 10143 h 1807771"/>
                  <a:gd name="connsiteX2" fmla="*/ 3700648 w 3700648"/>
                  <a:gd name="connsiteY2" fmla="*/ 0 h 1807771"/>
                  <a:gd name="connsiteX3" fmla="*/ 2495303 w 3700648"/>
                  <a:gd name="connsiteY3" fmla="*/ 1807771 h 1807771"/>
                  <a:gd name="connsiteX4" fmla="*/ 1190502 w 3700648"/>
                  <a:gd name="connsiteY4" fmla="*/ 1799854 h 1807771"/>
                  <a:gd name="connsiteX0" fmla="*/ 1190502 w 3700648"/>
                  <a:gd name="connsiteY0" fmla="*/ 1789711 h 1797628"/>
                  <a:gd name="connsiteX1" fmla="*/ 0 w 3700648"/>
                  <a:gd name="connsiteY1" fmla="*/ 0 h 1797628"/>
                  <a:gd name="connsiteX2" fmla="*/ 3700648 w 3700648"/>
                  <a:gd name="connsiteY2" fmla="*/ 1732 h 1797628"/>
                  <a:gd name="connsiteX3" fmla="*/ 2495303 w 3700648"/>
                  <a:gd name="connsiteY3" fmla="*/ 1797628 h 1797628"/>
                  <a:gd name="connsiteX4" fmla="*/ 1190502 w 3700648"/>
                  <a:gd name="connsiteY4" fmla="*/ 1789711 h 1797628"/>
                  <a:gd name="connsiteX0" fmla="*/ 1333006 w 3843152"/>
                  <a:gd name="connsiteY0" fmla="*/ 1789711 h 1797628"/>
                  <a:gd name="connsiteX1" fmla="*/ 0 w 3843152"/>
                  <a:gd name="connsiteY1" fmla="*/ 0 h 1797628"/>
                  <a:gd name="connsiteX2" fmla="*/ 3843152 w 3843152"/>
                  <a:gd name="connsiteY2" fmla="*/ 1732 h 1797628"/>
                  <a:gd name="connsiteX3" fmla="*/ 2637807 w 3843152"/>
                  <a:gd name="connsiteY3" fmla="*/ 1797628 h 1797628"/>
                  <a:gd name="connsiteX4" fmla="*/ 1333006 w 3843152"/>
                  <a:gd name="connsiteY4" fmla="*/ 1789711 h 1797628"/>
                  <a:gd name="connsiteX0" fmla="*/ 1333006 w 3961905"/>
                  <a:gd name="connsiteY0" fmla="*/ 1789711 h 1797628"/>
                  <a:gd name="connsiteX1" fmla="*/ 0 w 3961905"/>
                  <a:gd name="connsiteY1" fmla="*/ 0 h 1797628"/>
                  <a:gd name="connsiteX2" fmla="*/ 3961905 w 3961905"/>
                  <a:gd name="connsiteY2" fmla="*/ 1732 h 1797628"/>
                  <a:gd name="connsiteX3" fmla="*/ 2637807 w 3961905"/>
                  <a:gd name="connsiteY3" fmla="*/ 1797628 h 1797628"/>
                  <a:gd name="connsiteX4" fmla="*/ 1333006 w 3961905"/>
                  <a:gd name="connsiteY4" fmla="*/ 1789711 h 1797628"/>
                  <a:gd name="connsiteX0" fmla="*/ 2014136 w 3961905"/>
                  <a:gd name="connsiteY0" fmla="*/ 1807873 h 1807873"/>
                  <a:gd name="connsiteX1" fmla="*/ 0 w 3961905"/>
                  <a:gd name="connsiteY1" fmla="*/ 0 h 1807873"/>
                  <a:gd name="connsiteX2" fmla="*/ 3961905 w 3961905"/>
                  <a:gd name="connsiteY2" fmla="*/ 1732 h 1807873"/>
                  <a:gd name="connsiteX3" fmla="*/ 2637807 w 3961905"/>
                  <a:gd name="connsiteY3" fmla="*/ 1797628 h 1807873"/>
                  <a:gd name="connsiteX4" fmla="*/ 2014136 w 3961905"/>
                  <a:gd name="connsiteY4" fmla="*/ 1807873 h 1807873"/>
                  <a:gd name="connsiteX0" fmla="*/ 2014136 w 3961905"/>
                  <a:gd name="connsiteY0" fmla="*/ 1807873 h 1807873"/>
                  <a:gd name="connsiteX1" fmla="*/ 0 w 3961905"/>
                  <a:gd name="connsiteY1" fmla="*/ 0 h 1807873"/>
                  <a:gd name="connsiteX2" fmla="*/ 3961905 w 3961905"/>
                  <a:gd name="connsiteY2" fmla="*/ 1732 h 1807873"/>
                  <a:gd name="connsiteX3" fmla="*/ 2376708 w 3961905"/>
                  <a:gd name="connsiteY3" fmla="*/ 1797628 h 1807873"/>
                  <a:gd name="connsiteX4" fmla="*/ 2014136 w 3961905"/>
                  <a:gd name="connsiteY4" fmla="*/ 1807873 h 1807873"/>
                  <a:gd name="connsiteX0" fmla="*/ 2014136 w 4188948"/>
                  <a:gd name="connsiteY0" fmla="*/ 1824304 h 1824304"/>
                  <a:gd name="connsiteX1" fmla="*/ 0 w 4188948"/>
                  <a:gd name="connsiteY1" fmla="*/ 16431 h 1824304"/>
                  <a:gd name="connsiteX2" fmla="*/ 4188948 w 4188948"/>
                  <a:gd name="connsiteY2" fmla="*/ 0 h 1824304"/>
                  <a:gd name="connsiteX3" fmla="*/ 2376708 w 4188948"/>
                  <a:gd name="connsiteY3" fmla="*/ 1814059 h 1824304"/>
                  <a:gd name="connsiteX4" fmla="*/ 2014136 w 4188948"/>
                  <a:gd name="connsiteY4" fmla="*/ 1824304 h 1824304"/>
                  <a:gd name="connsiteX0" fmla="*/ 1787093 w 3961905"/>
                  <a:gd name="connsiteY0" fmla="*/ 1824304 h 1824304"/>
                  <a:gd name="connsiteX1" fmla="*/ 0 w 3961905"/>
                  <a:gd name="connsiteY1" fmla="*/ 16431 h 1824304"/>
                  <a:gd name="connsiteX2" fmla="*/ 3961905 w 3961905"/>
                  <a:gd name="connsiteY2" fmla="*/ 0 h 1824304"/>
                  <a:gd name="connsiteX3" fmla="*/ 2149665 w 3961905"/>
                  <a:gd name="connsiteY3" fmla="*/ 1814059 h 1824304"/>
                  <a:gd name="connsiteX4" fmla="*/ 1787093 w 3961905"/>
                  <a:gd name="connsiteY4" fmla="*/ 1824304 h 1824304"/>
                  <a:gd name="connsiteX0" fmla="*/ 1250836 w 3961905"/>
                  <a:gd name="connsiteY0" fmla="*/ 1802299 h 1814058"/>
                  <a:gd name="connsiteX1" fmla="*/ 0 w 3961905"/>
                  <a:gd name="connsiteY1" fmla="*/ 16431 h 1814058"/>
                  <a:gd name="connsiteX2" fmla="*/ 3961905 w 3961905"/>
                  <a:gd name="connsiteY2" fmla="*/ 0 h 1814058"/>
                  <a:gd name="connsiteX3" fmla="*/ 2149665 w 3961905"/>
                  <a:gd name="connsiteY3" fmla="*/ 1814059 h 1814058"/>
                  <a:gd name="connsiteX4" fmla="*/ 1250836 w 3961905"/>
                  <a:gd name="connsiteY4" fmla="*/ 1802299 h 1814058"/>
                  <a:gd name="connsiteX0" fmla="*/ 1250836 w 2937412"/>
                  <a:gd name="connsiteY0" fmla="*/ 2286405 h 2298164"/>
                  <a:gd name="connsiteX1" fmla="*/ 0 w 2937412"/>
                  <a:gd name="connsiteY1" fmla="*/ 500537 h 2298164"/>
                  <a:gd name="connsiteX2" fmla="*/ 2937412 w 2937412"/>
                  <a:gd name="connsiteY2" fmla="*/ 0 h 2298164"/>
                  <a:gd name="connsiteX3" fmla="*/ 2149665 w 2937412"/>
                  <a:gd name="connsiteY3" fmla="*/ 2298165 h 2298164"/>
                  <a:gd name="connsiteX4" fmla="*/ 1250836 w 2937412"/>
                  <a:gd name="connsiteY4" fmla="*/ 2286405 h 2298164"/>
                  <a:gd name="connsiteX0" fmla="*/ 1002717 w 2689293"/>
                  <a:gd name="connsiteY0" fmla="*/ 2286405 h 2298164"/>
                  <a:gd name="connsiteX1" fmla="*/ 0 w 2689293"/>
                  <a:gd name="connsiteY1" fmla="*/ 60440 h 2298164"/>
                  <a:gd name="connsiteX2" fmla="*/ 2689293 w 2689293"/>
                  <a:gd name="connsiteY2" fmla="*/ 0 h 2298164"/>
                  <a:gd name="connsiteX3" fmla="*/ 1901546 w 2689293"/>
                  <a:gd name="connsiteY3" fmla="*/ 2298165 h 2298164"/>
                  <a:gd name="connsiteX4" fmla="*/ 1002717 w 2689293"/>
                  <a:gd name="connsiteY4" fmla="*/ 2286405 h 2298164"/>
                  <a:gd name="connsiteX0" fmla="*/ 1002717 w 2689293"/>
                  <a:gd name="connsiteY0" fmla="*/ 2286405 h 2320169"/>
                  <a:gd name="connsiteX1" fmla="*/ 0 w 2689293"/>
                  <a:gd name="connsiteY1" fmla="*/ 60440 h 2320169"/>
                  <a:gd name="connsiteX2" fmla="*/ 2689293 w 2689293"/>
                  <a:gd name="connsiteY2" fmla="*/ 0 h 2320169"/>
                  <a:gd name="connsiteX3" fmla="*/ 2085635 w 2689293"/>
                  <a:gd name="connsiteY3" fmla="*/ 2320169 h 2320169"/>
                  <a:gd name="connsiteX4" fmla="*/ 1002717 w 2689293"/>
                  <a:gd name="connsiteY4" fmla="*/ 2286405 h 2320169"/>
                  <a:gd name="connsiteX0" fmla="*/ 1002717 w 3009447"/>
                  <a:gd name="connsiteY0" fmla="*/ 2264400 h 2298164"/>
                  <a:gd name="connsiteX1" fmla="*/ 0 w 3009447"/>
                  <a:gd name="connsiteY1" fmla="*/ 38435 h 2298164"/>
                  <a:gd name="connsiteX2" fmla="*/ 3009447 w 3009447"/>
                  <a:gd name="connsiteY2" fmla="*/ 0 h 2298164"/>
                  <a:gd name="connsiteX3" fmla="*/ 2085635 w 3009447"/>
                  <a:gd name="connsiteY3" fmla="*/ 2298164 h 2298164"/>
                  <a:gd name="connsiteX4" fmla="*/ 1002717 w 3009447"/>
                  <a:gd name="connsiteY4" fmla="*/ 2264400 h 2298164"/>
                  <a:gd name="connsiteX0" fmla="*/ 834636 w 2841366"/>
                  <a:gd name="connsiteY0" fmla="*/ 2264400 h 2298164"/>
                  <a:gd name="connsiteX1" fmla="*/ 0 w 2841366"/>
                  <a:gd name="connsiteY1" fmla="*/ 16430 h 2298164"/>
                  <a:gd name="connsiteX2" fmla="*/ 2841366 w 2841366"/>
                  <a:gd name="connsiteY2" fmla="*/ 0 h 2298164"/>
                  <a:gd name="connsiteX3" fmla="*/ 1917554 w 2841366"/>
                  <a:gd name="connsiteY3" fmla="*/ 2298164 h 2298164"/>
                  <a:gd name="connsiteX4" fmla="*/ 834636 w 2841366"/>
                  <a:gd name="connsiteY4" fmla="*/ 2264400 h 2298164"/>
                  <a:gd name="connsiteX0" fmla="*/ 589925 w 2596655"/>
                  <a:gd name="connsiteY0" fmla="*/ 2264400 h 2298164"/>
                  <a:gd name="connsiteX1" fmla="*/ 0 w 2596655"/>
                  <a:gd name="connsiteY1" fmla="*/ 37302 h 2298164"/>
                  <a:gd name="connsiteX2" fmla="*/ 2596655 w 2596655"/>
                  <a:gd name="connsiteY2" fmla="*/ 0 h 2298164"/>
                  <a:gd name="connsiteX3" fmla="*/ 1672843 w 2596655"/>
                  <a:gd name="connsiteY3" fmla="*/ 2298164 h 2298164"/>
                  <a:gd name="connsiteX4" fmla="*/ 589925 w 2596655"/>
                  <a:gd name="connsiteY4" fmla="*/ 2264400 h 2298164"/>
                  <a:gd name="connsiteX0" fmla="*/ 589925 w 2311159"/>
                  <a:gd name="connsiteY0" fmla="*/ 2264400 h 2298164"/>
                  <a:gd name="connsiteX1" fmla="*/ 0 w 2311159"/>
                  <a:gd name="connsiteY1" fmla="*/ 37302 h 2298164"/>
                  <a:gd name="connsiteX2" fmla="*/ 2311159 w 2311159"/>
                  <a:gd name="connsiteY2" fmla="*/ 0 h 2298164"/>
                  <a:gd name="connsiteX3" fmla="*/ 1672843 w 2311159"/>
                  <a:gd name="connsiteY3" fmla="*/ 2298164 h 2298164"/>
                  <a:gd name="connsiteX4" fmla="*/ 589925 w 2311159"/>
                  <a:gd name="connsiteY4" fmla="*/ 2264400 h 2298164"/>
                  <a:gd name="connsiteX0" fmla="*/ 1018573 w 2311159"/>
                  <a:gd name="connsiteY0" fmla="*/ 2281879 h 2298164"/>
                  <a:gd name="connsiteX1" fmla="*/ 0 w 2311159"/>
                  <a:gd name="connsiteY1" fmla="*/ 37302 h 2298164"/>
                  <a:gd name="connsiteX2" fmla="*/ 2311159 w 2311159"/>
                  <a:gd name="connsiteY2" fmla="*/ 0 h 2298164"/>
                  <a:gd name="connsiteX3" fmla="*/ 1672843 w 2311159"/>
                  <a:gd name="connsiteY3" fmla="*/ 2298164 h 2298164"/>
                  <a:gd name="connsiteX4" fmla="*/ 1018573 w 2311159"/>
                  <a:gd name="connsiteY4" fmla="*/ 2281879 h 22981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1159" h="2298164">
                    <a:moveTo>
                      <a:pt x="1018573" y="2281879"/>
                    </a:moveTo>
                    <a:lnTo>
                      <a:pt x="0" y="37302"/>
                    </a:lnTo>
                    <a:lnTo>
                      <a:pt x="2311159" y="0"/>
                    </a:lnTo>
                    <a:lnTo>
                      <a:pt x="1672843" y="2298164"/>
                    </a:lnTo>
                    <a:lnTo>
                      <a:pt x="1018573" y="2281879"/>
                    </a:lnTo>
                    <a:close/>
                  </a:path>
                </a:pathLst>
              </a:custGeom>
              <a:solidFill>
                <a:srgbClr val="C9C9D4">
                  <a:alpha val="30196"/>
                </a:srgbClr>
              </a:solidFill>
              <a:ln w="25400" cap="flat" cmpd="sng" algn="ctr">
                <a:noFill/>
                <a:prstDash val="solid"/>
              </a:ln>
              <a:effectLst/>
            </p:spPr>
            <p:txBody>
              <a:bodyPr rtlCol="0" anchor="ctr"/>
              <a:lstStyle/>
              <a:p>
                <a:pPr algn="ctr" defTabSz="685766">
                  <a:lnSpc>
                    <a:spcPct val="90000"/>
                  </a:lnSpc>
                  <a:defRPr/>
                </a:pPr>
                <a:endParaRPr lang="en-US" kern="0" dirty="0"/>
              </a:p>
            </p:txBody>
          </p:sp>
          <p:sp>
            <p:nvSpPr>
              <p:cNvPr id="38" name="TextBox 37">
                <a:extLst>
                  <a:ext uri="{FF2B5EF4-FFF2-40B4-BE49-F238E27FC236}">
                    <a16:creationId xmlns:a16="http://schemas.microsoft.com/office/drawing/2014/main" id="{0492CBF2-C3A3-A24B-A1B8-24BE1832862A}"/>
                  </a:ext>
                </a:extLst>
              </p:cNvPr>
              <p:cNvSpPr txBox="1"/>
              <p:nvPr/>
            </p:nvSpPr>
            <p:spPr>
              <a:xfrm>
                <a:off x="7529041" y="3548663"/>
                <a:ext cx="1500607" cy="374765"/>
              </a:xfrm>
              <a:prstGeom prst="rect">
                <a:avLst/>
              </a:prstGeom>
              <a:noFill/>
            </p:spPr>
            <p:txBody>
              <a:bodyPr wrap="square" rtlCol="0">
                <a:spAutoFit/>
              </a:bodyPr>
              <a:lstStyle/>
              <a:p>
                <a:pPr algn="ctr"/>
                <a:r>
                  <a:rPr lang="en-US" sz="900" dirty="0"/>
                  <a:t>Locked</a:t>
                </a:r>
              </a:p>
            </p:txBody>
          </p:sp>
          <p:grpSp>
            <p:nvGrpSpPr>
              <p:cNvPr id="39" name="Group 38">
                <a:extLst>
                  <a:ext uri="{FF2B5EF4-FFF2-40B4-BE49-F238E27FC236}">
                    <a16:creationId xmlns:a16="http://schemas.microsoft.com/office/drawing/2014/main" id="{6AB1747E-C437-7E48-889A-FB3F4EA00C57}"/>
                  </a:ext>
                </a:extLst>
              </p:cNvPr>
              <p:cNvGrpSpPr/>
              <p:nvPr/>
            </p:nvGrpSpPr>
            <p:grpSpPr>
              <a:xfrm>
                <a:off x="7213418" y="3951733"/>
                <a:ext cx="2131855" cy="2163482"/>
                <a:chOff x="7013393" y="3801064"/>
                <a:chExt cx="2131855" cy="2163482"/>
              </a:xfrm>
            </p:grpSpPr>
            <p:pic>
              <p:nvPicPr>
                <p:cNvPr id="41" name="Picture 40">
                  <a:extLst>
                    <a:ext uri="{FF2B5EF4-FFF2-40B4-BE49-F238E27FC236}">
                      <a16:creationId xmlns:a16="http://schemas.microsoft.com/office/drawing/2014/main" id="{A1FAA298-F8CC-8B4D-8233-00C8F68F872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13393" y="3801064"/>
                  <a:ext cx="2131855" cy="2132602"/>
                </a:xfrm>
                <a:prstGeom prst="rect">
                  <a:avLst/>
                </a:prstGeom>
                <a:noFill/>
                <a:effectLst>
                  <a:outerShdw blurRad="190500" sx="102000" sy="102000" algn="ctr" rotWithShape="0">
                    <a:prstClr val="black">
                      <a:alpha val="20000"/>
                    </a:prstClr>
                  </a:outerShdw>
                </a:effectLst>
              </p:spPr>
            </p:pic>
            <p:sp>
              <p:nvSpPr>
                <p:cNvPr id="42" name="Oval 41">
                  <a:extLst>
                    <a:ext uri="{FF2B5EF4-FFF2-40B4-BE49-F238E27FC236}">
                      <a16:creationId xmlns:a16="http://schemas.microsoft.com/office/drawing/2014/main" id="{90F2B770-C718-9E41-85B5-9FCDBD1477CD}"/>
                    </a:ext>
                  </a:extLst>
                </p:cNvPr>
                <p:cNvSpPr/>
                <p:nvPr/>
              </p:nvSpPr>
              <p:spPr>
                <a:xfrm>
                  <a:off x="7025860" y="3835896"/>
                  <a:ext cx="2039425" cy="2128650"/>
                </a:xfrm>
                <a:prstGeom prst="ellipse">
                  <a:avLst/>
                </a:prstGeom>
                <a:no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Bef>
                      <a:spcPts val="450"/>
                    </a:spcBef>
                  </a:pPr>
                  <a:endParaRPr lang="en-US" dirty="0">
                    <a:solidFill>
                      <a:schemeClr val="tx1"/>
                    </a:solidFill>
                  </a:endParaRPr>
                </a:p>
              </p:txBody>
            </p:sp>
          </p:grpSp>
        </p:grpSp>
      </p:grpSp>
      <p:sp>
        <p:nvSpPr>
          <p:cNvPr id="25" name="TextBox 24">
            <a:extLst>
              <a:ext uri="{FF2B5EF4-FFF2-40B4-BE49-F238E27FC236}">
                <a16:creationId xmlns:a16="http://schemas.microsoft.com/office/drawing/2014/main" id="{9D8BC6B6-4A6F-504E-AFD0-DF03FC35F221}"/>
              </a:ext>
            </a:extLst>
          </p:cNvPr>
          <p:cNvSpPr txBox="1"/>
          <p:nvPr/>
        </p:nvSpPr>
        <p:spPr>
          <a:xfrm>
            <a:off x="6096000" y="2159028"/>
            <a:ext cx="2177589" cy="307777"/>
          </a:xfrm>
          <a:prstGeom prst="rect">
            <a:avLst/>
          </a:prstGeom>
          <a:noFill/>
        </p:spPr>
        <p:txBody>
          <a:bodyPr wrap="square" lIns="0" rtlCol="0">
            <a:spAutoFit/>
          </a:bodyPr>
          <a:lstStyle/>
          <a:p>
            <a:pPr marL="61910" indent="-61910"/>
            <a:r>
              <a:rPr lang="en-US" sz="700" i="1" dirty="0"/>
              <a:t>*	</a:t>
            </a:r>
            <a:r>
              <a:rPr lang="en-US" sz="700" dirty="0"/>
              <a:t>The delivery system requires a prescribed volume for THV deployment and proper function.</a:t>
            </a:r>
          </a:p>
        </p:txBody>
      </p:sp>
      <p:graphicFrame>
        <p:nvGraphicFramePr>
          <p:cNvPr id="7" name="Table 6">
            <a:extLst>
              <a:ext uri="{FF2B5EF4-FFF2-40B4-BE49-F238E27FC236}">
                <a16:creationId xmlns:a16="http://schemas.microsoft.com/office/drawing/2014/main" id="{9AB6B7C5-A354-9EC6-A5BF-4A03709D3BD9}"/>
              </a:ext>
            </a:extLst>
          </p:cNvPr>
          <p:cNvGraphicFramePr>
            <a:graphicFrameLocks noGrp="1"/>
          </p:cNvGraphicFramePr>
          <p:nvPr>
            <p:extLst>
              <p:ext uri="{D42A27DB-BD31-4B8C-83A1-F6EECF244321}">
                <p14:modId xmlns:p14="http://schemas.microsoft.com/office/powerpoint/2010/main" val="2037234109"/>
              </p:ext>
            </p:extLst>
          </p:nvPr>
        </p:nvGraphicFramePr>
        <p:xfrm>
          <a:off x="6096000" y="1554067"/>
          <a:ext cx="2491619" cy="564363"/>
        </p:xfrm>
        <a:graphic>
          <a:graphicData uri="http://schemas.openxmlformats.org/drawingml/2006/table">
            <a:tbl>
              <a:tblPr>
                <a:effectLst>
                  <a:outerShdw blurRad="254000" sx="102000" sy="102000" algn="ctr" rotWithShape="0">
                    <a:prstClr val="black">
                      <a:alpha val="20000"/>
                    </a:prstClr>
                  </a:outerShdw>
                </a:effectLst>
              </a:tblPr>
              <a:tblGrid>
                <a:gridCol w="751559">
                  <a:extLst>
                    <a:ext uri="{9D8B030D-6E8A-4147-A177-3AD203B41FA5}">
                      <a16:colId xmlns:a16="http://schemas.microsoft.com/office/drawing/2014/main" val="20000"/>
                    </a:ext>
                  </a:extLst>
                </a:gridCol>
                <a:gridCol w="1740060">
                  <a:extLst>
                    <a:ext uri="{9D8B030D-6E8A-4147-A177-3AD203B41FA5}">
                      <a16:colId xmlns:a16="http://schemas.microsoft.com/office/drawing/2014/main" val="20001"/>
                    </a:ext>
                  </a:extLst>
                </a:gridCol>
              </a:tblGrid>
              <a:tr h="237759">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0"/>
                        </a:spcBef>
                        <a:spcAft>
                          <a:spcPts val="0"/>
                        </a:spcAft>
                      </a:pPr>
                      <a:r>
                        <a:rPr lang="en-US" sz="900" b="1" dirty="0">
                          <a:solidFill>
                            <a:schemeClr val="tx1"/>
                          </a:solidFill>
                          <a:latin typeface="+mn-lt"/>
                          <a:ea typeface="Times New Roman"/>
                          <a:cs typeface="Times New Roman"/>
                        </a:rPr>
                        <a:t>THV Size</a:t>
                      </a:r>
                    </a:p>
                  </a:txBody>
                  <a:tcPr marR="51435" marT="0" marB="0"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defTabSz="914400" rtl="0" eaLnBrk="1" latinLnBrk="0" hangingPunct="1">
                        <a:spcBef>
                          <a:spcPts val="0"/>
                        </a:spcBef>
                        <a:spcAft>
                          <a:spcPts val="0"/>
                        </a:spcAft>
                      </a:pPr>
                      <a:r>
                        <a:rPr lang="en-US" sz="900" b="1" kern="1200" dirty="0">
                          <a:solidFill>
                            <a:schemeClr val="tx1"/>
                          </a:solidFill>
                          <a:latin typeface="+mn-lt"/>
                          <a:ea typeface="Times New Roman"/>
                          <a:cs typeface="Times New Roman"/>
                        </a:rPr>
                        <a:t>Nominal Inflation Volume*</a:t>
                      </a:r>
                    </a:p>
                  </a:txBody>
                  <a:tcPr marR="51435" marT="0" marB="0" anchor="ctr">
                    <a:lnL w="635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r h="326604">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0"/>
                        </a:spcBef>
                        <a:spcAft>
                          <a:spcPts val="0"/>
                        </a:spcAft>
                      </a:pPr>
                      <a:r>
                        <a:rPr lang="en-US" sz="900" b="1" dirty="0">
                          <a:solidFill>
                            <a:schemeClr val="bg1"/>
                          </a:solidFill>
                          <a:latin typeface="+mn-lt"/>
                          <a:ea typeface="Times New Roman"/>
                          <a:cs typeface="Times New Roman"/>
                        </a:rPr>
                        <a:t>29 mm</a:t>
                      </a:r>
                    </a:p>
                  </a:txBody>
                  <a:tcPr marR="51435" marT="0" marB="0"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ED8B00"/>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600"/>
                        </a:spcBef>
                        <a:spcAft>
                          <a:spcPts val="600"/>
                        </a:spcAft>
                      </a:pPr>
                      <a:r>
                        <a:rPr lang="en-US" sz="900" b="1" dirty="0">
                          <a:solidFill>
                            <a:schemeClr val="bg1"/>
                          </a:solidFill>
                          <a:latin typeface="+mn-lt"/>
                          <a:ea typeface="Times New Roman"/>
                          <a:cs typeface="Times New Roman"/>
                        </a:rPr>
                        <a:t>29 mL</a:t>
                      </a:r>
                    </a:p>
                  </a:txBody>
                  <a:tcPr marR="51435" marT="0" marB="0" anchor="ctr">
                    <a:lnL w="635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ED8B00">
                        <a:alpha val="66000"/>
                      </a:srgbClr>
                    </a:solidFill>
                  </a:tcPr>
                </a:tc>
                <a:extLst>
                  <a:ext uri="{0D108BD9-81ED-4DB2-BD59-A6C34878D82A}">
                    <a16:rowId xmlns:a16="http://schemas.microsoft.com/office/drawing/2014/main" val="10004"/>
                  </a:ext>
                </a:extLst>
              </a:tr>
            </a:tbl>
          </a:graphicData>
        </a:graphic>
      </p:graphicFrame>
      <p:sp>
        <p:nvSpPr>
          <p:cNvPr id="51" name="Footer Placeholder 50">
            <a:extLst>
              <a:ext uri="{FF2B5EF4-FFF2-40B4-BE49-F238E27FC236}">
                <a16:creationId xmlns:a16="http://schemas.microsoft.com/office/drawing/2014/main" id="{04250537-0850-C1AE-440D-9A3C8389BC19}"/>
              </a:ext>
            </a:extLst>
          </p:cNvPr>
          <p:cNvSpPr>
            <a:spLocks noGrp="1"/>
          </p:cNvSpPr>
          <p:nvPr>
            <p:ph type="ftr" sz="quarter" idx="13"/>
          </p:nvPr>
        </p:nvSpPr>
        <p:spPr bwMode="gray">
          <a:xfrm>
            <a:off x="3950208" y="4965192"/>
            <a:ext cx="3108960" cy="182880"/>
          </a:xfrm>
          <a:prstGeom prst="rect">
            <a:avLst/>
          </a:prstGeom>
        </p:spPr>
        <p:txBody>
          <a:bodyPr vert="horz" lIns="0" tIns="0" rIns="0" bIns="0" rtlCol="0" anchor="ctr"/>
          <a:lstStyle>
            <a:defPPr>
              <a:defRPr lang="en-US"/>
            </a:defPPr>
            <a:lvl1pPr algn="l" rtl="0" fontAlgn="base">
              <a:spcBef>
                <a:spcPct val="0"/>
              </a:spcBef>
              <a:spcAft>
                <a:spcPct val="0"/>
              </a:spcAft>
              <a:defRPr sz="700" kern="1200">
                <a:solidFill>
                  <a:schemeClr val="accent6"/>
                </a:solidFill>
                <a:latin typeface="Arial" charset="0"/>
                <a:ea typeface="+mn-ea"/>
                <a:cs typeface="+mn-cs"/>
              </a:defRPr>
            </a:lvl1pPr>
            <a:lvl2pPr marL="342900" algn="l" rtl="0" fontAlgn="base">
              <a:spcBef>
                <a:spcPct val="0"/>
              </a:spcBef>
              <a:spcAft>
                <a:spcPct val="0"/>
              </a:spcAft>
              <a:defRPr kern="1200">
                <a:solidFill>
                  <a:schemeClr val="tx1"/>
                </a:solidFill>
                <a:latin typeface="Arial" charset="0"/>
                <a:ea typeface="+mn-ea"/>
                <a:cs typeface="+mn-cs"/>
              </a:defRPr>
            </a:lvl2pPr>
            <a:lvl3pPr marL="685800" algn="l" rtl="0" fontAlgn="base">
              <a:spcBef>
                <a:spcPct val="0"/>
              </a:spcBef>
              <a:spcAft>
                <a:spcPct val="0"/>
              </a:spcAft>
              <a:defRPr kern="1200">
                <a:solidFill>
                  <a:schemeClr val="tx1"/>
                </a:solidFill>
                <a:latin typeface="Arial" charset="0"/>
                <a:ea typeface="+mn-ea"/>
                <a:cs typeface="+mn-cs"/>
              </a:defRPr>
            </a:lvl3pPr>
            <a:lvl4pPr marL="1028700" algn="l" rtl="0" fontAlgn="base">
              <a:spcBef>
                <a:spcPct val="0"/>
              </a:spcBef>
              <a:spcAft>
                <a:spcPct val="0"/>
              </a:spcAft>
              <a:defRPr kern="1200">
                <a:solidFill>
                  <a:schemeClr val="tx1"/>
                </a:solidFill>
                <a:latin typeface="Arial" charset="0"/>
                <a:ea typeface="+mn-ea"/>
                <a:cs typeface="+mn-cs"/>
              </a:defRPr>
            </a:lvl4pPr>
            <a:lvl5pPr marL="1371600" algn="l" rtl="0" fontAlgn="base">
              <a:spcBef>
                <a:spcPct val="0"/>
              </a:spcBef>
              <a:spcAft>
                <a:spcPct val="0"/>
              </a:spcAft>
              <a:defRPr kern="1200">
                <a:solidFill>
                  <a:schemeClr val="tx1"/>
                </a:solidFill>
                <a:latin typeface="Arial" charset="0"/>
                <a:ea typeface="+mn-ea"/>
                <a:cs typeface="+mn-cs"/>
              </a:defRPr>
            </a:lvl5pPr>
            <a:lvl6pPr marL="1714500" algn="l" defTabSz="685800" rtl="0" eaLnBrk="1" latinLnBrk="0" hangingPunct="1">
              <a:defRPr kern="1200">
                <a:solidFill>
                  <a:schemeClr val="tx1"/>
                </a:solidFill>
                <a:latin typeface="Arial" charset="0"/>
                <a:ea typeface="+mn-ea"/>
                <a:cs typeface="+mn-cs"/>
              </a:defRPr>
            </a:lvl6pPr>
            <a:lvl7pPr marL="2057400" algn="l" defTabSz="685800" rtl="0" eaLnBrk="1" latinLnBrk="0" hangingPunct="1">
              <a:defRPr kern="1200">
                <a:solidFill>
                  <a:schemeClr val="tx1"/>
                </a:solidFill>
                <a:latin typeface="Arial" charset="0"/>
                <a:ea typeface="+mn-ea"/>
                <a:cs typeface="+mn-cs"/>
              </a:defRPr>
            </a:lvl7pPr>
            <a:lvl8pPr marL="2400300" algn="l" defTabSz="685800" rtl="0" eaLnBrk="1" latinLnBrk="0" hangingPunct="1">
              <a:defRPr kern="1200">
                <a:solidFill>
                  <a:schemeClr val="tx1"/>
                </a:solidFill>
                <a:latin typeface="Arial" charset="0"/>
                <a:ea typeface="+mn-ea"/>
                <a:cs typeface="+mn-cs"/>
              </a:defRPr>
            </a:lvl8pPr>
            <a:lvl9pPr marL="2743200" algn="l" defTabSz="685800" rtl="0" eaLnBrk="1" latinLnBrk="0" hangingPunct="1">
              <a:defRPr kern="1200">
                <a:solidFill>
                  <a:schemeClr val="tx1"/>
                </a:solidFill>
                <a:latin typeface="Arial" charset="0"/>
                <a:ea typeface="+mn-ea"/>
                <a:cs typeface="+mn-cs"/>
              </a:defRPr>
            </a:lvl9pPr>
          </a:lstStyle>
          <a:p>
            <a:r>
              <a:rPr lang="en-US"/>
              <a:t>DOC-0555472 Rev B</a:t>
            </a:r>
            <a:endParaRPr lang="en-US" dirty="0"/>
          </a:p>
        </p:txBody>
      </p:sp>
      <p:sp>
        <p:nvSpPr>
          <p:cNvPr id="52" name="Slide Number Placeholder 51">
            <a:extLst>
              <a:ext uri="{FF2B5EF4-FFF2-40B4-BE49-F238E27FC236}">
                <a16:creationId xmlns:a16="http://schemas.microsoft.com/office/drawing/2014/main" id="{F1BB5C62-A48A-DFA2-D482-CB0C2D826B97}"/>
              </a:ext>
            </a:extLst>
          </p:cNvPr>
          <p:cNvSpPr>
            <a:spLocks noGrp="1"/>
          </p:cNvSpPr>
          <p:nvPr>
            <p:ph type="sldNum" sz="quarter" idx="12"/>
          </p:nvPr>
        </p:nvSpPr>
        <p:spPr/>
        <p:txBody>
          <a:bodyPr/>
          <a:lstStyle/>
          <a:p>
            <a:fld id="{CDBA9528-BCFE-1E43-A37D-912FF3C527A6}" type="slidenum">
              <a:rPr lang="en-US" smtClean="0"/>
              <a:pPr/>
              <a:t>83</a:t>
            </a:fld>
            <a:endParaRPr lang="en-US" dirty="0"/>
          </a:p>
        </p:txBody>
      </p:sp>
      <p:grpSp>
        <p:nvGrpSpPr>
          <p:cNvPr id="19" name="Group 18">
            <a:extLst>
              <a:ext uri="{FF2B5EF4-FFF2-40B4-BE49-F238E27FC236}">
                <a16:creationId xmlns:a16="http://schemas.microsoft.com/office/drawing/2014/main" id="{BA879BC8-1148-FE86-D2E6-92F59EB3ADCB}"/>
              </a:ext>
            </a:extLst>
          </p:cNvPr>
          <p:cNvGrpSpPr/>
          <p:nvPr/>
        </p:nvGrpSpPr>
        <p:grpSpPr>
          <a:xfrm>
            <a:off x="6288016" y="3573760"/>
            <a:ext cx="2443389" cy="619986"/>
            <a:chOff x="3870372" y="2050239"/>
            <a:chExt cx="2443389" cy="619986"/>
          </a:xfrm>
        </p:grpSpPr>
        <p:grpSp>
          <p:nvGrpSpPr>
            <p:cNvPr id="20" name="Group 19">
              <a:extLst>
                <a:ext uri="{FF2B5EF4-FFF2-40B4-BE49-F238E27FC236}">
                  <a16:creationId xmlns:a16="http://schemas.microsoft.com/office/drawing/2014/main" id="{F44C50F3-B0EE-7E2F-BF34-9CEA51EE55D4}"/>
                </a:ext>
              </a:extLst>
            </p:cNvPr>
            <p:cNvGrpSpPr/>
            <p:nvPr/>
          </p:nvGrpSpPr>
          <p:grpSpPr>
            <a:xfrm>
              <a:off x="3870372" y="2050239"/>
              <a:ext cx="510581" cy="554945"/>
              <a:chOff x="4177122" y="1239444"/>
              <a:chExt cx="510581" cy="554945"/>
            </a:xfrm>
          </p:grpSpPr>
          <p:sp>
            <p:nvSpPr>
              <p:cNvPr id="22" name="Round Same Side Corner Rectangle 61">
                <a:extLst>
                  <a:ext uri="{FF2B5EF4-FFF2-40B4-BE49-F238E27FC236}">
                    <a16:creationId xmlns:a16="http://schemas.microsoft.com/office/drawing/2014/main" id="{60343352-10FE-7EB2-3D30-3F1EB51036D0}"/>
                  </a:ext>
                </a:extLst>
              </p:cNvPr>
              <p:cNvSpPr/>
              <p:nvPr/>
            </p:nvSpPr>
            <p:spPr>
              <a:xfrm rot="16200000">
                <a:off x="4154940" y="1261626"/>
                <a:ext cx="554945" cy="510581"/>
              </a:xfrm>
              <a:prstGeom prst="round2SameRect">
                <a:avLst>
                  <a:gd name="adj1" fmla="val 16667"/>
                  <a:gd name="adj2" fmla="val 0"/>
                </a:avLst>
              </a:prstGeom>
              <a:solidFill>
                <a:srgbClr val="FFC000"/>
              </a:solidFill>
              <a:ln w="44450">
                <a:noFill/>
              </a:ln>
              <a:effectLst>
                <a:outerShdw blurRad="1016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500" b="1" dirty="0"/>
              </a:p>
            </p:txBody>
          </p:sp>
          <p:sp>
            <p:nvSpPr>
              <p:cNvPr id="23" name="TextBox 22">
                <a:extLst>
                  <a:ext uri="{FF2B5EF4-FFF2-40B4-BE49-F238E27FC236}">
                    <a16:creationId xmlns:a16="http://schemas.microsoft.com/office/drawing/2014/main" id="{79FC91B5-0F77-452B-E186-DC9E02627131}"/>
                  </a:ext>
                </a:extLst>
              </p:cNvPr>
              <p:cNvSpPr txBox="1"/>
              <p:nvPr/>
            </p:nvSpPr>
            <p:spPr>
              <a:xfrm>
                <a:off x="4214075" y="1558189"/>
                <a:ext cx="436675" cy="184666"/>
              </a:xfrm>
              <a:prstGeom prst="rect">
                <a:avLst/>
              </a:prstGeom>
              <a:noFill/>
              <a:ln>
                <a:noFill/>
              </a:ln>
            </p:spPr>
            <p:txBody>
              <a:bodyPr wrap="none" lIns="0" tIns="0" rIns="0" bIns="0" rtlCol="0" anchor="ctr">
                <a:noAutofit/>
              </a:bodyPr>
              <a:lstStyle/>
              <a:p>
                <a:pPr algn="ctr"/>
                <a:r>
                  <a:rPr lang="en-US" sz="600" b="1" dirty="0">
                    <a:solidFill>
                      <a:srgbClr val="C8102E"/>
                    </a:solidFill>
                  </a:rPr>
                  <a:t>CAUTION</a:t>
                </a:r>
              </a:p>
            </p:txBody>
          </p:sp>
          <p:pic>
            <p:nvPicPr>
              <p:cNvPr id="24" name="Graphic 23">
                <a:extLst>
                  <a:ext uri="{FF2B5EF4-FFF2-40B4-BE49-F238E27FC236}">
                    <a16:creationId xmlns:a16="http://schemas.microsoft.com/office/drawing/2014/main" id="{3283EEA7-1746-90D4-D458-9BBB366737C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317758" y="1347046"/>
                <a:ext cx="229309" cy="201345"/>
              </a:xfrm>
              <a:prstGeom prst="rect">
                <a:avLst/>
              </a:prstGeom>
            </p:spPr>
          </p:pic>
        </p:grpSp>
        <p:sp>
          <p:nvSpPr>
            <p:cNvPr id="21" name="Rectangle 20">
              <a:extLst>
                <a:ext uri="{FF2B5EF4-FFF2-40B4-BE49-F238E27FC236}">
                  <a16:creationId xmlns:a16="http://schemas.microsoft.com/office/drawing/2014/main" id="{C74804B4-2C3D-EFDE-301C-7FBA5FCC60FA}"/>
                </a:ext>
              </a:extLst>
            </p:cNvPr>
            <p:cNvSpPr/>
            <p:nvPr/>
          </p:nvSpPr>
          <p:spPr>
            <a:xfrm>
              <a:off x="4374647" y="2050241"/>
              <a:ext cx="1939114" cy="619984"/>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45720" rIns="45720" bIns="45720" rtlCol="0" anchor="ctr" anchorCtr="0">
              <a:noAutofit/>
            </a:bodyPr>
            <a:lstStyle/>
            <a:p>
              <a:pPr marL="7938" lvl="2"/>
              <a:r>
                <a:rPr lang="en-US" sz="800" dirty="0">
                  <a:solidFill>
                    <a:schemeClr val="accent6"/>
                  </a:solidFill>
                  <a:ea typeface="ＭＳ Ｐゴシック"/>
                </a:rPr>
                <a:t>Maintain the inflation device provided by Edwards Lifesciences in the locked position until valve deployment.</a:t>
              </a:r>
            </a:p>
          </p:txBody>
        </p:sp>
      </p:grpSp>
    </p:spTree>
    <p:custDataLst>
      <p:tags r:id="rId1"/>
    </p:custDataLst>
    <p:extLst>
      <p:ext uri="{BB962C8B-B14F-4D97-AF65-F5344CB8AC3E}">
        <p14:creationId xmlns:p14="http://schemas.microsoft.com/office/powerpoint/2010/main" val="2140809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6B69033-BD80-4456-C6E9-B603B97282B1}"/>
              </a:ext>
            </a:extLst>
          </p:cNvPr>
          <p:cNvSpPr/>
          <p:nvPr/>
        </p:nvSpPr>
        <p:spPr>
          <a:xfrm>
            <a:off x="0" y="2912844"/>
            <a:ext cx="9144000" cy="2050387"/>
          </a:xfrm>
          <a:prstGeom prst="rect">
            <a:avLst/>
          </a:prstGeom>
          <a:gradFill flip="none" rotWithShape="1">
            <a:gsLst>
              <a:gs pos="0">
                <a:schemeClr val="bg1"/>
              </a:gs>
              <a:gs pos="91000">
                <a:schemeClr val="bg1">
                  <a:lumMod val="9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45A1D3E-DCE9-96B0-57B8-DFAB658E8BF9}"/>
              </a:ext>
            </a:extLst>
          </p:cNvPr>
          <p:cNvSpPr/>
          <p:nvPr/>
        </p:nvSpPr>
        <p:spPr>
          <a:xfrm flipH="1">
            <a:off x="0" y="1096868"/>
            <a:ext cx="9144000" cy="1830379"/>
          </a:xfrm>
          <a:prstGeom prst="rect">
            <a:avLst/>
          </a:prstGeom>
          <a:gradFill flip="none" rotWithShape="1">
            <a:gsLst>
              <a:gs pos="0">
                <a:schemeClr val="bg1"/>
              </a:gs>
              <a:gs pos="91000">
                <a:schemeClr val="bg1">
                  <a:lumMod val="9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itle 4"/>
          <p:cNvSpPr>
            <a:spLocks noGrp="1"/>
          </p:cNvSpPr>
          <p:nvPr>
            <p:ph type="title"/>
          </p:nvPr>
        </p:nvSpPr>
        <p:spPr>
          <a:xfrm>
            <a:off x="548640" y="310896"/>
            <a:ext cx="8046318" cy="685800"/>
          </a:xfrm>
        </p:spPr>
        <p:txBody>
          <a:bodyPr/>
          <a:lstStyle/>
          <a:p>
            <a:r>
              <a:rPr lang="en-US" dirty="0"/>
              <a:t>Delivery system and inline sheath insertion</a:t>
            </a:r>
          </a:p>
        </p:txBody>
      </p:sp>
      <p:sp>
        <p:nvSpPr>
          <p:cNvPr id="6" name="Content Placeholder 5"/>
          <p:cNvSpPr>
            <a:spLocks noGrp="1"/>
          </p:cNvSpPr>
          <p:nvPr>
            <p:ph idx="1"/>
          </p:nvPr>
        </p:nvSpPr>
        <p:spPr>
          <a:xfrm>
            <a:off x="549275" y="1189038"/>
            <a:ext cx="8045450" cy="3475037"/>
          </a:xfrm>
        </p:spPr>
        <p:txBody>
          <a:bodyPr>
            <a:noAutofit/>
          </a:bodyPr>
          <a:lstStyle/>
          <a:p>
            <a:pPr marL="0" indent="0">
              <a:buNone/>
            </a:pPr>
            <a:r>
              <a:rPr lang="en-US" b="1" dirty="0"/>
              <a:t>Prior to insertion of the pulmonic valve delivery system:</a:t>
            </a:r>
          </a:p>
          <a:p>
            <a:r>
              <a:rPr lang="en-US" sz="1200" dirty="0"/>
              <a:t>Ensure tapered tip and valve capsule are hydrated to activate hydrophilic coating</a:t>
            </a:r>
          </a:p>
          <a:p>
            <a:r>
              <a:rPr lang="en-US" sz="1200" dirty="0"/>
              <a:t>Delivery system is in the locked position</a:t>
            </a:r>
          </a:p>
          <a:p>
            <a:pPr marL="173032" lvl="1" indent="0">
              <a:buNone/>
            </a:pPr>
            <a:endParaRPr lang="en-US" sz="1200" dirty="0"/>
          </a:p>
        </p:txBody>
      </p:sp>
      <p:grpSp>
        <p:nvGrpSpPr>
          <p:cNvPr id="11" name="Group 10">
            <a:extLst>
              <a:ext uri="{FF2B5EF4-FFF2-40B4-BE49-F238E27FC236}">
                <a16:creationId xmlns:a16="http://schemas.microsoft.com/office/drawing/2014/main" id="{3A7A31B3-CD4C-BFB8-2503-C2C20DE38E2A}"/>
              </a:ext>
            </a:extLst>
          </p:cNvPr>
          <p:cNvGrpSpPr/>
          <p:nvPr/>
        </p:nvGrpSpPr>
        <p:grpSpPr>
          <a:xfrm>
            <a:off x="0" y="1884120"/>
            <a:ext cx="6466901" cy="868997"/>
            <a:chOff x="136309" y="1698400"/>
            <a:chExt cx="8930981" cy="1200111"/>
          </a:xfrm>
        </p:grpSpPr>
        <p:pic>
          <p:nvPicPr>
            <p:cNvPr id="7170" name="Picture 2">
              <a:extLst>
                <a:ext uri="{FF2B5EF4-FFF2-40B4-BE49-F238E27FC236}">
                  <a16:creationId xmlns:a16="http://schemas.microsoft.com/office/drawing/2014/main" id="{560B883A-2AC7-EF15-AD65-0E55C4CF978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7808" r="2330" b="39396"/>
            <a:stretch/>
          </p:blipFill>
          <p:spPr bwMode="auto">
            <a:xfrm>
              <a:off x="136309" y="1726008"/>
              <a:ext cx="8930981" cy="1172503"/>
            </a:xfrm>
            <a:prstGeom prst="rect">
              <a:avLst/>
            </a:prstGeom>
            <a:noFill/>
            <a:effectLst>
              <a:outerShdw blurRad="190500" sx="102000" sy="102000" algn="ctr" rotWithShape="0">
                <a:prstClr val="black">
                  <a:alpha val="20000"/>
                </a:prstClr>
              </a:outerShdw>
            </a:effectLst>
            <a:extLst>
              <a:ext uri="{909E8E84-426E-40DD-AFC4-6F175D3DCCD1}">
                <a14:hiddenFill xmlns:a14="http://schemas.microsoft.com/office/drawing/2010/main">
                  <a:solidFill>
                    <a:srgbClr val="FFFFFF"/>
                  </a:solidFill>
                </a14:hiddenFill>
              </a:ext>
            </a:extLst>
          </p:spPr>
        </p:pic>
        <p:sp>
          <p:nvSpPr>
            <p:cNvPr id="3" name="Oval 2">
              <a:extLst>
                <a:ext uri="{FF2B5EF4-FFF2-40B4-BE49-F238E27FC236}">
                  <a16:creationId xmlns:a16="http://schemas.microsoft.com/office/drawing/2014/main" id="{2A94C224-F685-45EF-8EFB-CAB6763B86C0}"/>
                </a:ext>
              </a:extLst>
            </p:cNvPr>
            <p:cNvSpPr/>
            <p:nvPr/>
          </p:nvSpPr>
          <p:spPr>
            <a:xfrm>
              <a:off x="5623378" y="2009324"/>
              <a:ext cx="389106" cy="415047"/>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D7D2E0B9-1348-486D-865F-9422A8485538}"/>
                </a:ext>
              </a:extLst>
            </p:cNvPr>
            <p:cNvSpPr txBox="1"/>
            <p:nvPr/>
          </p:nvSpPr>
          <p:spPr>
            <a:xfrm>
              <a:off x="5270359" y="1698400"/>
              <a:ext cx="1819030" cy="340039"/>
            </a:xfrm>
            <a:prstGeom prst="rect">
              <a:avLst/>
            </a:prstGeom>
            <a:noFill/>
          </p:spPr>
          <p:txBody>
            <a:bodyPr wrap="square" rtlCol="0">
              <a:spAutoFit/>
            </a:bodyPr>
            <a:lstStyle/>
            <a:p>
              <a:r>
                <a:rPr lang="en-US" sz="1000" dirty="0"/>
                <a:t>Locked position</a:t>
              </a:r>
            </a:p>
          </p:txBody>
        </p:sp>
      </p:grpSp>
      <p:grpSp>
        <p:nvGrpSpPr>
          <p:cNvPr id="22" name="Group 21">
            <a:extLst>
              <a:ext uri="{FF2B5EF4-FFF2-40B4-BE49-F238E27FC236}">
                <a16:creationId xmlns:a16="http://schemas.microsoft.com/office/drawing/2014/main" id="{E9FB9EEE-FA21-800C-6F49-48F2049ECB23}"/>
              </a:ext>
            </a:extLst>
          </p:cNvPr>
          <p:cNvGrpSpPr/>
          <p:nvPr/>
        </p:nvGrpSpPr>
        <p:grpSpPr>
          <a:xfrm>
            <a:off x="6246818" y="3105308"/>
            <a:ext cx="2897182" cy="941324"/>
            <a:chOff x="4950043" y="2893001"/>
            <a:chExt cx="2897182" cy="941324"/>
          </a:xfrm>
        </p:grpSpPr>
        <p:sp>
          <p:nvSpPr>
            <p:cNvPr id="18" name="TextBox 17">
              <a:extLst>
                <a:ext uri="{FF2B5EF4-FFF2-40B4-BE49-F238E27FC236}">
                  <a16:creationId xmlns:a16="http://schemas.microsoft.com/office/drawing/2014/main" id="{8472F00E-CF1A-4067-AC82-DF5B9B8593E5}"/>
                </a:ext>
              </a:extLst>
            </p:cNvPr>
            <p:cNvSpPr txBox="1"/>
            <p:nvPr/>
          </p:nvSpPr>
          <p:spPr>
            <a:xfrm>
              <a:off x="6246648" y="2893001"/>
              <a:ext cx="1473410" cy="400110"/>
            </a:xfrm>
            <a:prstGeom prst="rect">
              <a:avLst/>
            </a:prstGeom>
            <a:noFill/>
          </p:spPr>
          <p:txBody>
            <a:bodyPr wrap="square" rtlCol="0">
              <a:spAutoFit/>
            </a:bodyPr>
            <a:lstStyle/>
            <a:p>
              <a:r>
                <a:rPr lang="en-US" sz="1000" dirty="0"/>
                <a:t>Capsule approximated to tapered tip</a:t>
              </a:r>
            </a:p>
          </p:txBody>
        </p:sp>
        <p:pic>
          <p:nvPicPr>
            <p:cNvPr id="20" name="Picture 19" descr="A picture containing rectangle&#10;&#10;Description automatically generated">
              <a:extLst>
                <a:ext uri="{FF2B5EF4-FFF2-40B4-BE49-F238E27FC236}">
                  <a16:creationId xmlns:a16="http://schemas.microsoft.com/office/drawing/2014/main" id="{0F8D36BA-CB0F-4F42-85A3-8DCC71F69793}"/>
                </a:ext>
              </a:extLst>
            </p:cNvPr>
            <p:cNvPicPr>
              <a:picLocks noChangeAspect="1"/>
            </p:cNvPicPr>
            <p:nvPr/>
          </p:nvPicPr>
          <p:blipFill rotWithShape="1">
            <a:blip r:embed="rId4"/>
            <a:srcRect l="7085" t="40651" r="47889" b="42293"/>
            <a:stretch/>
          </p:blipFill>
          <p:spPr>
            <a:xfrm>
              <a:off x="4950043" y="3216993"/>
              <a:ext cx="2897182" cy="617332"/>
            </a:xfrm>
            <a:prstGeom prst="rect">
              <a:avLst/>
            </a:prstGeom>
            <a:noFill/>
            <a:effectLst>
              <a:outerShdw blurRad="190500" sx="102000" sy="102000" algn="ctr" rotWithShape="0">
                <a:prstClr val="black">
                  <a:alpha val="20000"/>
                </a:prstClr>
              </a:outerShdw>
            </a:effectLst>
          </p:spPr>
        </p:pic>
        <p:cxnSp>
          <p:nvCxnSpPr>
            <p:cNvPr id="13" name="Connector: Elbow 12">
              <a:extLst>
                <a:ext uri="{FF2B5EF4-FFF2-40B4-BE49-F238E27FC236}">
                  <a16:creationId xmlns:a16="http://schemas.microsoft.com/office/drawing/2014/main" id="{226B9414-72EC-48A5-93A3-C8E5ACCAFE73}"/>
                </a:ext>
              </a:extLst>
            </p:cNvPr>
            <p:cNvCxnSpPr>
              <a:cxnSpLocks/>
              <a:stCxn id="18" idx="1"/>
            </p:cNvCxnSpPr>
            <p:nvPr/>
          </p:nvCxnSpPr>
          <p:spPr>
            <a:xfrm rot="10800000" flipV="1">
              <a:off x="5786876" y="3093055"/>
              <a:ext cx="459772" cy="234775"/>
            </a:xfrm>
            <a:prstGeom prst="bentConnector3">
              <a:avLst>
                <a:gd name="adj1" fmla="val 100479"/>
              </a:avLst>
            </a:prstGeom>
            <a:ln>
              <a:tailEnd type="oval"/>
            </a:ln>
          </p:spPr>
          <p:style>
            <a:lnRef idx="1">
              <a:schemeClr val="accent1"/>
            </a:lnRef>
            <a:fillRef idx="0">
              <a:schemeClr val="accent1"/>
            </a:fillRef>
            <a:effectRef idx="0">
              <a:schemeClr val="accent1"/>
            </a:effectRef>
            <a:fontRef idx="minor">
              <a:schemeClr val="tx1"/>
            </a:fontRef>
          </p:style>
        </p:cxnSp>
      </p:grpSp>
      <p:sp>
        <p:nvSpPr>
          <p:cNvPr id="19" name="TextBox 18">
            <a:extLst>
              <a:ext uri="{FF2B5EF4-FFF2-40B4-BE49-F238E27FC236}">
                <a16:creationId xmlns:a16="http://schemas.microsoft.com/office/drawing/2014/main" id="{07A4331A-DEC6-0D71-1CA1-8A7C4FDF2BB7}"/>
              </a:ext>
            </a:extLst>
          </p:cNvPr>
          <p:cNvSpPr txBox="1"/>
          <p:nvPr/>
        </p:nvSpPr>
        <p:spPr>
          <a:xfrm>
            <a:off x="474120" y="3103257"/>
            <a:ext cx="3010906" cy="1615827"/>
          </a:xfrm>
          <a:prstGeom prst="rect">
            <a:avLst/>
          </a:prstGeom>
          <a:noFill/>
        </p:spPr>
        <p:txBody>
          <a:bodyPr wrap="square">
            <a:spAutoFit/>
          </a:bodyPr>
          <a:lstStyle/>
          <a:p>
            <a:pPr marL="173034" indent="-173034" defTabSz="457189" fontAlgn="auto">
              <a:spcBef>
                <a:spcPts val="600"/>
              </a:spcBef>
              <a:spcAft>
                <a:spcPts val="0"/>
              </a:spcAft>
              <a:buClr>
                <a:schemeClr val="accent1"/>
              </a:buClr>
              <a:buSzPct val="110000"/>
              <a:buFont typeface="Wingdings" charset="2"/>
              <a:buChar char="§"/>
              <a:defRPr/>
            </a:pPr>
            <a:r>
              <a:rPr lang="en-US" sz="1200" dirty="0">
                <a:latin typeface="+mn-lt"/>
              </a:rPr>
              <a:t>Ensure that there is no gap between the valve capsule and tapered tip</a:t>
            </a:r>
          </a:p>
          <a:p>
            <a:pPr marL="339716" lvl="1" indent="-166684" defTabSz="457189" fontAlgn="auto">
              <a:spcBef>
                <a:spcPts val="600"/>
              </a:spcBef>
              <a:spcAft>
                <a:spcPts val="0"/>
              </a:spcAft>
              <a:buClr>
                <a:srgbClr val="C8102E"/>
              </a:buClr>
              <a:buFont typeface="Arial"/>
              <a:buChar char="–"/>
              <a:defRPr/>
            </a:pPr>
            <a:r>
              <a:rPr kumimoji="0" lang="en-US" sz="1200" b="0" i="0" u="none" strike="noStrike" kern="1200" cap="none" spc="0" normalizeH="0" baseline="0" noProof="0" dirty="0">
                <a:ln>
                  <a:noFill/>
                </a:ln>
                <a:solidFill>
                  <a:srgbClr val="000000"/>
                </a:solidFill>
                <a:effectLst/>
                <a:uLnTx/>
                <a:uFillTx/>
                <a:latin typeface="Arial"/>
                <a:ea typeface="+mn-ea"/>
                <a:cs typeface="+mn-cs"/>
              </a:rPr>
              <a:t>If </a:t>
            </a:r>
            <a:r>
              <a:rPr lang="en-US" sz="1100" dirty="0">
                <a:solidFill>
                  <a:srgbClr val="000000"/>
                </a:solidFill>
                <a:latin typeface="Arial"/>
              </a:rPr>
              <a:t>gap is present – unlock the delivery system and retract the balloon catheter until gap is closed</a:t>
            </a:r>
          </a:p>
          <a:p>
            <a:pPr marL="339716" lvl="1" indent="-166684" defTabSz="457189" fontAlgn="auto">
              <a:spcBef>
                <a:spcPts val="600"/>
              </a:spcBef>
              <a:spcAft>
                <a:spcPts val="0"/>
              </a:spcAft>
              <a:buClr>
                <a:srgbClr val="C8102E"/>
              </a:buClr>
              <a:buFont typeface="Arial"/>
              <a:buChar char="–"/>
              <a:defRPr/>
            </a:pPr>
            <a:r>
              <a:rPr lang="en-US" sz="1100" dirty="0">
                <a:solidFill>
                  <a:srgbClr val="000000"/>
                </a:solidFill>
                <a:latin typeface="Arial"/>
              </a:rPr>
              <a:t>Relock the delivery system</a:t>
            </a:r>
          </a:p>
          <a:p>
            <a:pPr marL="339716" marR="0" lvl="1" indent="-166684" algn="l" defTabSz="457189" rtl="0" eaLnBrk="1" fontAlgn="auto" latinLnBrk="0" hangingPunct="1">
              <a:lnSpc>
                <a:spcPct val="100000"/>
              </a:lnSpc>
              <a:spcBef>
                <a:spcPts val="600"/>
              </a:spcBef>
              <a:spcAft>
                <a:spcPts val="0"/>
              </a:spcAft>
              <a:buClr>
                <a:srgbClr val="C8102E"/>
              </a:buClr>
              <a:buSzTx/>
              <a:buFont typeface="Arial"/>
              <a:buChar char="–"/>
              <a:tabLst/>
              <a:defRPr/>
            </a:pPr>
            <a:endParaRPr kumimoji="0" lang="en-US" sz="1200" b="0" i="0" u="none" strike="noStrike" kern="1200" cap="none" spc="0" normalizeH="0" baseline="0" noProof="0" dirty="0">
              <a:ln>
                <a:noFill/>
              </a:ln>
              <a:solidFill>
                <a:srgbClr val="000000"/>
              </a:solidFill>
              <a:effectLst/>
              <a:uLnTx/>
              <a:uFillTx/>
              <a:latin typeface="Arial"/>
              <a:ea typeface="+mn-ea"/>
              <a:cs typeface="+mn-cs"/>
            </a:endParaRPr>
          </a:p>
        </p:txBody>
      </p:sp>
      <p:sp>
        <p:nvSpPr>
          <p:cNvPr id="21" name="TextBox 20">
            <a:extLst>
              <a:ext uri="{FF2B5EF4-FFF2-40B4-BE49-F238E27FC236}">
                <a16:creationId xmlns:a16="http://schemas.microsoft.com/office/drawing/2014/main" id="{F3EEA2A9-24BA-EA43-CF2D-4F39593D316A}"/>
              </a:ext>
            </a:extLst>
          </p:cNvPr>
          <p:cNvSpPr txBox="1"/>
          <p:nvPr/>
        </p:nvSpPr>
        <p:spPr>
          <a:xfrm>
            <a:off x="3482118" y="3103257"/>
            <a:ext cx="3105179" cy="1723549"/>
          </a:xfrm>
          <a:prstGeom prst="rect">
            <a:avLst/>
          </a:prstGeom>
          <a:noFill/>
        </p:spPr>
        <p:txBody>
          <a:bodyPr wrap="square">
            <a:spAutoFit/>
          </a:bodyPr>
          <a:lstStyle/>
          <a:p>
            <a:pPr marL="173034" marR="0" lvl="0" indent="-173034" algn="l" defTabSz="457189" rtl="0" eaLnBrk="1" fontAlgn="auto" latinLnBrk="0" hangingPunct="1">
              <a:lnSpc>
                <a:spcPct val="100000"/>
              </a:lnSpc>
              <a:spcBef>
                <a:spcPts val="600"/>
              </a:spcBef>
              <a:spcAft>
                <a:spcPts val="0"/>
              </a:spcAft>
              <a:buClr>
                <a:srgbClr val="C8102E"/>
              </a:buClr>
              <a:buSzPct val="110000"/>
              <a:buFont typeface="Wingdings" charset="2"/>
              <a:buChar char="§"/>
              <a:tabLst/>
              <a:defRPr/>
            </a:pPr>
            <a:r>
              <a:rPr kumimoji="0" lang="en-US" sz="1200" b="0" i="0" u="none" strike="noStrike" kern="1200" cap="none" spc="0" normalizeH="0" baseline="0" noProof="0" dirty="0">
                <a:ln>
                  <a:noFill/>
                </a:ln>
                <a:solidFill>
                  <a:srgbClr val="000000"/>
                </a:solidFill>
                <a:effectLst/>
                <a:uLnTx/>
                <a:uFillTx/>
                <a:latin typeface="Arial"/>
                <a:ea typeface="+mn-ea"/>
                <a:cs typeface="+mn-cs"/>
              </a:rPr>
              <a:t>Remove existing sheath (including Edwards Expandable Introducer Sheath) and prepare venous anatomy with provided dilator</a:t>
            </a:r>
          </a:p>
          <a:p>
            <a:pPr marL="339716" marR="0" lvl="1" indent="-166684" algn="l" defTabSz="457189" rtl="0" eaLnBrk="1" fontAlgn="auto" latinLnBrk="0" hangingPunct="1">
              <a:lnSpc>
                <a:spcPct val="100000"/>
              </a:lnSpc>
              <a:spcBef>
                <a:spcPts val="600"/>
              </a:spcBef>
              <a:spcAft>
                <a:spcPts val="0"/>
              </a:spcAft>
              <a:buClr>
                <a:srgbClr val="C8102E"/>
              </a:buClr>
              <a:buSzTx/>
              <a:buFont typeface="Arial"/>
              <a:buChar char="–"/>
              <a:tabLst/>
              <a:defRPr/>
            </a:pPr>
            <a:r>
              <a:rPr kumimoji="0" lang="en-US" sz="1100" b="0" i="0" u="none" strike="noStrike" kern="1200" cap="none" spc="0" normalizeH="0" baseline="0" noProof="0" dirty="0">
                <a:ln>
                  <a:noFill/>
                </a:ln>
                <a:solidFill>
                  <a:srgbClr val="000000"/>
                </a:solidFill>
                <a:effectLst/>
                <a:uLnTx/>
                <a:uFillTx/>
                <a:latin typeface="Arial"/>
                <a:ea typeface="+mn-ea"/>
                <a:cs typeface="+mn-cs"/>
              </a:rPr>
              <a:t>Consider allowing the dilator to indwell for several minutes prior to insertion of the pulmonic delivery system</a:t>
            </a:r>
          </a:p>
          <a:p>
            <a:pPr marL="339716" marR="0" lvl="1" indent="-166684" algn="l" defTabSz="457189" rtl="0" eaLnBrk="1" fontAlgn="auto" latinLnBrk="0" hangingPunct="1">
              <a:lnSpc>
                <a:spcPct val="100000"/>
              </a:lnSpc>
              <a:spcBef>
                <a:spcPts val="600"/>
              </a:spcBef>
              <a:spcAft>
                <a:spcPts val="0"/>
              </a:spcAft>
              <a:buClr>
                <a:srgbClr val="C8102E"/>
              </a:buClr>
              <a:buSzTx/>
              <a:buFont typeface="Arial"/>
              <a:buChar char="–"/>
              <a:tabLst/>
              <a:defRPr/>
            </a:pPr>
            <a:endParaRPr kumimoji="0" lang="en-US" sz="1200" b="0" i="0" u="none" strike="noStrike" kern="1200" cap="none" spc="0" normalizeH="0" baseline="0" noProof="0" dirty="0">
              <a:ln>
                <a:noFill/>
              </a:ln>
              <a:solidFill>
                <a:srgbClr val="000000"/>
              </a:solidFill>
              <a:effectLst/>
              <a:uLnTx/>
              <a:uFillTx/>
              <a:latin typeface="Arial"/>
              <a:ea typeface="+mn-ea"/>
              <a:cs typeface="+mn-cs"/>
            </a:endParaRPr>
          </a:p>
        </p:txBody>
      </p:sp>
      <p:sp>
        <p:nvSpPr>
          <p:cNvPr id="31" name="Footer Placeholder 30">
            <a:extLst>
              <a:ext uri="{FF2B5EF4-FFF2-40B4-BE49-F238E27FC236}">
                <a16:creationId xmlns:a16="http://schemas.microsoft.com/office/drawing/2014/main" id="{E0B816C2-3320-E116-B593-EA76EE8C46E5}"/>
              </a:ext>
            </a:extLst>
          </p:cNvPr>
          <p:cNvSpPr>
            <a:spLocks noGrp="1"/>
          </p:cNvSpPr>
          <p:nvPr>
            <p:ph type="ftr" sz="quarter" idx="13"/>
          </p:nvPr>
        </p:nvSpPr>
        <p:spPr bwMode="gray">
          <a:xfrm>
            <a:off x="3950208" y="4965192"/>
            <a:ext cx="3108960" cy="182880"/>
          </a:xfrm>
          <a:prstGeom prst="rect">
            <a:avLst/>
          </a:prstGeom>
        </p:spPr>
        <p:txBody>
          <a:bodyPr vert="horz" lIns="0" tIns="0" rIns="0" bIns="0" rtlCol="0" anchor="ctr"/>
          <a:lstStyle>
            <a:defPPr>
              <a:defRPr lang="en-US"/>
            </a:defPPr>
            <a:lvl1pPr algn="l" rtl="0" fontAlgn="base">
              <a:spcBef>
                <a:spcPct val="0"/>
              </a:spcBef>
              <a:spcAft>
                <a:spcPct val="0"/>
              </a:spcAft>
              <a:defRPr sz="700" kern="1200">
                <a:solidFill>
                  <a:schemeClr val="accent6"/>
                </a:solidFill>
                <a:latin typeface="Arial" charset="0"/>
                <a:ea typeface="+mn-ea"/>
                <a:cs typeface="+mn-cs"/>
              </a:defRPr>
            </a:lvl1pPr>
            <a:lvl2pPr marL="342900" algn="l" rtl="0" fontAlgn="base">
              <a:spcBef>
                <a:spcPct val="0"/>
              </a:spcBef>
              <a:spcAft>
                <a:spcPct val="0"/>
              </a:spcAft>
              <a:defRPr kern="1200">
                <a:solidFill>
                  <a:schemeClr val="tx1"/>
                </a:solidFill>
                <a:latin typeface="Arial" charset="0"/>
                <a:ea typeface="+mn-ea"/>
                <a:cs typeface="+mn-cs"/>
              </a:defRPr>
            </a:lvl2pPr>
            <a:lvl3pPr marL="685800" algn="l" rtl="0" fontAlgn="base">
              <a:spcBef>
                <a:spcPct val="0"/>
              </a:spcBef>
              <a:spcAft>
                <a:spcPct val="0"/>
              </a:spcAft>
              <a:defRPr kern="1200">
                <a:solidFill>
                  <a:schemeClr val="tx1"/>
                </a:solidFill>
                <a:latin typeface="Arial" charset="0"/>
                <a:ea typeface="+mn-ea"/>
                <a:cs typeface="+mn-cs"/>
              </a:defRPr>
            </a:lvl3pPr>
            <a:lvl4pPr marL="1028700" algn="l" rtl="0" fontAlgn="base">
              <a:spcBef>
                <a:spcPct val="0"/>
              </a:spcBef>
              <a:spcAft>
                <a:spcPct val="0"/>
              </a:spcAft>
              <a:defRPr kern="1200">
                <a:solidFill>
                  <a:schemeClr val="tx1"/>
                </a:solidFill>
                <a:latin typeface="Arial" charset="0"/>
                <a:ea typeface="+mn-ea"/>
                <a:cs typeface="+mn-cs"/>
              </a:defRPr>
            </a:lvl4pPr>
            <a:lvl5pPr marL="1371600" algn="l" rtl="0" fontAlgn="base">
              <a:spcBef>
                <a:spcPct val="0"/>
              </a:spcBef>
              <a:spcAft>
                <a:spcPct val="0"/>
              </a:spcAft>
              <a:defRPr kern="1200">
                <a:solidFill>
                  <a:schemeClr val="tx1"/>
                </a:solidFill>
                <a:latin typeface="Arial" charset="0"/>
                <a:ea typeface="+mn-ea"/>
                <a:cs typeface="+mn-cs"/>
              </a:defRPr>
            </a:lvl5pPr>
            <a:lvl6pPr marL="1714500" algn="l" defTabSz="685800" rtl="0" eaLnBrk="1" latinLnBrk="0" hangingPunct="1">
              <a:defRPr kern="1200">
                <a:solidFill>
                  <a:schemeClr val="tx1"/>
                </a:solidFill>
                <a:latin typeface="Arial" charset="0"/>
                <a:ea typeface="+mn-ea"/>
                <a:cs typeface="+mn-cs"/>
              </a:defRPr>
            </a:lvl6pPr>
            <a:lvl7pPr marL="2057400" algn="l" defTabSz="685800" rtl="0" eaLnBrk="1" latinLnBrk="0" hangingPunct="1">
              <a:defRPr kern="1200">
                <a:solidFill>
                  <a:schemeClr val="tx1"/>
                </a:solidFill>
                <a:latin typeface="Arial" charset="0"/>
                <a:ea typeface="+mn-ea"/>
                <a:cs typeface="+mn-cs"/>
              </a:defRPr>
            </a:lvl7pPr>
            <a:lvl8pPr marL="2400300" algn="l" defTabSz="685800" rtl="0" eaLnBrk="1" latinLnBrk="0" hangingPunct="1">
              <a:defRPr kern="1200">
                <a:solidFill>
                  <a:schemeClr val="tx1"/>
                </a:solidFill>
                <a:latin typeface="Arial" charset="0"/>
                <a:ea typeface="+mn-ea"/>
                <a:cs typeface="+mn-cs"/>
              </a:defRPr>
            </a:lvl8pPr>
            <a:lvl9pPr marL="2743200" algn="l" defTabSz="685800" rtl="0" eaLnBrk="1" latinLnBrk="0" hangingPunct="1">
              <a:defRPr kern="1200">
                <a:solidFill>
                  <a:schemeClr val="tx1"/>
                </a:solidFill>
                <a:latin typeface="Arial" charset="0"/>
                <a:ea typeface="+mn-ea"/>
                <a:cs typeface="+mn-cs"/>
              </a:defRPr>
            </a:lvl9pPr>
          </a:lstStyle>
          <a:p>
            <a:r>
              <a:rPr lang="en-US"/>
              <a:t>DOC-0555472 Rev B</a:t>
            </a:r>
            <a:endParaRPr lang="en-US" dirty="0"/>
          </a:p>
        </p:txBody>
      </p:sp>
      <p:sp>
        <p:nvSpPr>
          <p:cNvPr id="32" name="Slide Number Placeholder 31">
            <a:extLst>
              <a:ext uri="{FF2B5EF4-FFF2-40B4-BE49-F238E27FC236}">
                <a16:creationId xmlns:a16="http://schemas.microsoft.com/office/drawing/2014/main" id="{EC700D5D-B78B-76AC-0DFF-CF8692DCD4CD}"/>
              </a:ext>
            </a:extLst>
          </p:cNvPr>
          <p:cNvSpPr>
            <a:spLocks noGrp="1"/>
          </p:cNvSpPr>
          <p:nvPr>
            <p:ph type="sldNum" sz="quarter" idx="12"/>
          </p:nvPr>
        </p:nvSpPr>
        <p:spPr/>
        <p:txBody>
          <a:bodyPr/>
          <a:lstStyle/>
          <a:p>
            <a:fld id="{CDBA9528-BCFE-1E43-A37D-912FF3C527A6}" type="slidenum">
              <a:rPr lang="en-US" smtClean="0"/>
              <a:pPr/>
              <a:t>84</a:t>
            </a:fld>
            <a:endParaRPr lang="en-US" dirty="0"/>
          </a:p>
        </p:txBody>
      </p:sp>
    </p:spTree>
    <p:custDataLst>
      <p:tags r:id="rId1"/>
    </p:custDataLst>
    <p:extLst>
      <p:ext uri="{BB962C8B-B14F-4D97-AF65-F5344CB8AC3E}">
        <p14:creationId xmlns:p14="http://schemas.microsoft.com/office/powerpoint/2010/main" val="3178604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10896"/>
            <a:ext cx="8046318" cy="685800"/>
          </a:xfrm>
        </p:spPr>
        <p:txBody>
          <a:bodyPr/>
          <a:lstStyle/>
          <a:p>
            <a:r>
              <a:rPr lang="en-US" dirty="0"/>
              <a:t>Delivery system and inline sheath insertion</a:t>
            </a:r>
          </a:p>
        </p:txBody>
      </p:sp>
      <p:sp>
        <p:nvSpPr>
          <p:cNvPr id="3" name="Content Placeholder 2"/>
          <p:cNvSpPr>
            <a:spLocks noGrp="1"/>
          </p:cNvSpPr>
          <p:nvPr>
            <p:ph idx="1"/>
          </p:nvPr>
        </p:nvSpPr>
        <p:spPr>
          <a:xfrm>
            <a:off x="548640" y="1381544"/>
            <a:ext cx="6913209" cy="3475037"/>
          </a:xfrm>
        </p:spPr>
        <p:txBody>
          <a:bodyPr>
            <a:normAutofit/>
          </a:bodyPr>
          <a:lstStyle/>
          <a:p>
            <a:r>
              <a:rPr lang="en-US" sz="1200" b="1" dirty="0"/>
              <a:t>Insert the tapered tip of the delivery system and the inline sheath as a unit until the inline sheath is fully inserted into the vasculature</a:t>
            </a:r>
          </a:p>
          <a:p>
            <a:pPr marL="173032" lvl="1" indent="0">
              <a:buNone/>
            </a:pPr>
            <a:r>
              <a:rPr lang="en-US" sz="1200" b="1" dirty="0"/>
              <a:t>Tips for insertion</a:t>
            </a:r>
          </a:p>
          <a:p>
            <a:pPr marL="401632" lvl="1" indent="-228600">
              <a:buFont typeface="+mj-lt"/>
              <a:buAutoNum type="arabicPeriod"/>
            </a:pPr>
            <a:r>
              <a:rPr lang="en-US" sz="1100" dirty="0"/>
              <a:t>Hold the delivery system on back half of capsule</a:t>
            </a:r>
          </a:p>
          <a:p>
            <a:pPr marL="401632" lvl="1" indent="-228600">
              <a:buFont typeface="+mj-lt"/>
              <a:buAutoNum type="arabicPeriod"/>
            </a:pPr>
            <a:r>
              <a:rPr lang="en-US" sz="1100" dirty="0"/>
              <a:t>Ensure the tapered tip and valve capsule remain together until the capsule is inserted in the vasculature</a:t>
            </a:r>
            <a:br>
              <a:rPr lang="en-US" sz="1100" dirty="0"/>
            </a:br>
            <a:endParaRPr lang="en-US" sz="1100" dirty="0"/>
          </a:p>
          <a:p>
            <a:r>
              <a:rPr lang="en-US" sz="1200" b="1" dirty="0"/>
              <a:t>Secure inline sheath</a:t>
            </a:r>
          </a:p>
        </p:txBody>
      </p:sp>
      <p:grpSp>
        <p:nvGrpSpPr>
          <p:cNvPr id="40" name="Group 39">
            <a:extLst>
              <a:ext uri="{FF2B5EF4-FFF2-40B4-BE49-F238E27FC236}">
                <a16:creationId xmlns:a16="http://schemas.microsoft.com/office/drawing/2014/main" id="{CA150C3D-5780-EF7F-493F-456C30C33691}"/>
              </a:ext>
            </a:extLst>
          </p:cNvPr>
          <p:cNvGrpSpPr/>
          <p:nvPr/>
        </p:nvGrpSpPr>
        <p:grpSpPr>
          <a:xfrm>
            <a:off x="2708004" y="2900858"/>
            <a:ext cx="6446955" cy="1425497"/>
            <a:chOff x="2977163" y="3129796"/>
            <a:chExt cx="6143932" cy="1358495"/>
          </a:xfrm>
        </p:grpSpPr>
        <p:pic>
          <p:nvPicPr>
            <p:cNvPr id="14" name="Picture 13" descr="A picture containing weapon&#10;&#10;Description automatically generated">
              <a:extLst>
                <a:ext uri="{FF2B5EF4-FFF2-40B4-BE49-F238E27FC236}">
                  <a16:creationId xmlns:a16="http://schemas.microsoft.com/office/drawing/2014/main" id="{270960A9-A745-4D34-A425-8DC4132F51D7}"/>
                </a:ext>
              </a:extLst>
            </p:cNvPr>
            <p:cNvPicPr>
              <a:picLocks noChangeAspect="1"/>
            </p:cNvPicPr>
            <p:nvPr/>
          </p:nvPicPr>
          <p:blipFill rotWithShape="1">
            <a:blip r:embed="rId3"/>
            <a:srcRect l="13055" t="42343" r="52566" b="44324"/>
            <a:stretch/>
          </p:blipFill>
          <p:spPr>
            <a:xfrm>
              <a:off x="2977163" y="3129796"/>
              <a:ext cx="6143932" cy="1340376"/>
            </a:xfrm>
            <a:prstGeom prst="rect">
              <a:avLst/>
            </a:prstGeom>
            <a:noFill/>
            <a:effectLst>
              <a:outerShdw blurRad="190500" sx="102000" sy="102000" algn="ctr" rotWithShape="0">
                <a:prstClr val="black">
                  <a:alpha val="20000"/>
                </a:prstClr>
              </a:outerShdw>
            </a:effectLst>
          </p:spPr>
        </p:pic>
        <p:sp>
          <p:nvSpPr>
            <p:cNvPr id="10" name="Left Brace 9">
              <a:extLst>
                <a:ext uri="{FF2B5EF4-FFF2-40B4-BE49-F238E27FC236}">
                  <a16:creationId xmlns:a16="http://schemas.microsoft.com/office/drawing/2014/main" id="{564398DB-640C-4827-9BDE-DD5829AA6555}"/>
                </a:ext>
              </a:extLst>
            </p:cNvPr>
            <p:cNvSpPr/>
            <p:nvPr/>
          </p:nvSpPr>
          <p:spPr>
            <a:xfrm rot="5400000" flipV="1">
              <a:off x="5475560" y="2586086"/>
              <a:ext cx="175450" cy="2085188"/>
            </a:xfrm>
            <a:prstGeom prst="leftBrace">
              <a:avLst>
                <a:gd name="adj1" fmla="val 53464"/>
                <a:gd name="adj2" fmla="val 5018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 name="TextBox 4">
              <a:extLst>
                <a:ext uri="{FF2B5EF4-FFF2-40B4-BE49-F238E27FC236}">
                  <a16:creationId xmlns:a16="http://schemas.microsoft.com/office/drawing/2014/main" id="{D1B30D5D-C881-4236-B2D8-6850BD6CED62}"/>
                </a:ext>
              </a:extLst>
            </p:cNvPr>
            <p:cNvSpPr txBox="1"/>
            <p:nvPr/>
          </p:nvSpPr>
          <p:spPr>
            <a:xfrm>
              <a:off x="4461004" y="3286634"/>
              <a:ext cx="2208960" cy="219982"/>
            </a:xfrm>
            <a:prstGeom prst="rect">
              <a:avLst/>
            </a:prstGeom>
            <a:noFill/>
          </p:spPr>
          <p:txBody>
            <a:bodyPr wrap="square" rtlCol="0">
              <a:spAutoFit/>
            </a:bodyPr>
            <a:lstStyle/>
            <a:p>
              <a:pPr algn="ctr"/>
              <a:r>
                <a:rPr lang="en-US" sz="900" dirty="0"/>
                <a:t>Area for holding during insertion</a:t>
              </a:r>
            </a:p>
          </p:txBody>
        </p:sp>
        <p:pic>
          <p:nvPicPr>
            <p:cNvPr id="2050" name="Picture 2">
              <a:extLst>
                <a:ext uri="{FF2B5EF4-FFF2-40B4-BE49-F238E27FC236}">
                  <a16:creationId xmlns:a16="http://schemas.microsoft.com/office/drawing/2014/main" id="{4CC156CF-3372-E51F-076B-093479070661}"/>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7302" t="41846" r="28210" b="41372"/>
            <a:stretch/>
          </p:blipFill>
          <p:spPr bwMode="auto">
            <a:xfrm>
              <a:off x="3001433" y="3954462"/>
              <a:ext cx="2645262" cy="533829"/>
            </a:xfrm>
            <a:prstGeom prst="rect">
              <a:avLst/>
            </a:prstGeom>
            <a:noFill/>
            <a:effectLst>
              <a:outerShdw blurRad="190500" sx="102000" sy="102000" algn="ctr" rotWithShape="0">
                <a:prstClr val="black">
                  <a:alpha val="20000"/>
                </a:prstClr>
              </a:outerShdw>
            </a:effectLst>
            <a:extLst>
              <a:ext uri="{909E8E84-426E-40DD-AFC4-6F175D3DCCD1}">
                <a14:hiddenFill xmlns:a14="http://schemas.microsoft.com/office/drawing/2010/main">
                  <a:solidFill>
                    <a:srgbClr val="FFFFFF"/>
                  </a:solidFill>
                </a14:hiddenFill>
              </a:ext>
            </a:extLst>
          </p:spPr>
        </p:pic>
      </p:grpSp>
      <p:sp>
        <p:nvSpPr>
          <p:cNvPr id="43" name="Footer Placeholder 42">
            <a:extLst>
              <a:ext uri="{FF2B5EF4-FFF2-40B4-BE49-F238E27FC236}">
                <a16:creationId xmlns:a16="http://schemas.microsoft.com/office/drawing/2014/main" id="{7421701C-3D37-1FB9-7043-C51D21C74045}"/>
              </a:ext>
            </a:extLst>
          </p:cNvPr>
          <p:cNvSpPr>
            <a:spLocks noGrp="1"/>
          </p:cNvSpPr>
          <p:nvPr>
            <p:ph type="ftr" sz="quarter" idx="13"/>
          </p:nvPr>
        </p:nvSpPr>
        <p:spPr bwMode="gray">
          <a:xfrm>
            <a:off x="3950208" y="4965192"/>
            <a:ext cx="3108960" cy="182880"/>
          </a:xfrm>
          <a:prstGeom prst="rect">
            <a:avLst/>
          </a:prstGeom>
        </p:spPr>
        <p:txBody>
          <a:bodyPr vert="horz" lIns="0" tIns="0" rIns="0" bIns="0" rtlCol="0" anchor="ctr"/>
          <a:lstStyle>
            <a:defPPr>
              <a:defRPr lang="en-US"/>
            </a:defPPr>
            <a:lvl1pPr algn="l" rtl="0" fontAlgn="base">
              <a:spcBef>
                <a:spcPct val="0"/>
              </a:spcBef>
              <a:spcAft>
                <a:spcPct val="0"/>
              </a:spcAft>
              <a:defRPr sz="700" kern="1200">
                <a:solidFill>
                  <a:schemeClr val="accent6"/>
                </a:solidFill>
                <a:latin typeface="Arial" charset="0"/>
                <a:ea typeface="+mn-ea"/>
                <a:cs typeface="+mn-cs"/>
              </a:defRPr>
            </a:lvl1pPr>
            <a:lvl2pPr marL="342900" algn="l" rtl="0" fontAlgn="base">
              <a:spcBef>
                <a:spcPct val="0"/>
              </a:spcBef>
              <a:spcAft>
                <a:spcPct val="0"/>
              </a:spcAft>
              <a:defRPr kern="1200">
                <a:solidFill>
                  <a:schemeClr val="tx1"/>
                </a:solidFill>
                <a:latin typeface="Arial" charset="0"/>
                <a:ea typeface="+mn-ea"/>
                <a:cs typeface="+mn-cs"/>
              </a:defRPr>
            </a:lvl2pPr>
            <a:lvl3pPr marL="685800" algn="l" rtl="0" fontAlgn="base">
              <a:spcBef>
                <a:spcPct val="0"/>
              </a:spcBef>
              <a:spcAft>
                <a:spcPct val="0"/>
              </a:spcAft>
              <a:defRPr kern="1200">
                <a:solidFill>
                  <a:schemeClr val="tx1"/>
                </a:solidFill>
                <a:latin typeface="Arial" charset="0"/>
                <a:ea typeface="+mn-ea"/>
                <a:cs typeface="+mn-cs"/>
              </a:defRPr>
            </a:lvl3pPr>
            <a:lvl4pPr marL="1028700" algn="l" rtl="0" fontAlgn="base">
              <a:spcBef>
                <a:spcPct val="0"/>
              </a:spcBef>
              <a:spcAft>
                <a:spcPct val="0"/>
              </a:spcAft>
              <a:defRPr kern="1200">
                <a:solidFill>
                  <a:schemeClr val="tx1"/>
                </a:solidFill>
                <a:latin typeface="Arial" charset="0"/>
                <a:ea typeface="+mn-ea"/>
                <a:cs typeface="+mn-cs"/>
              </a:defRPr>
            </a:lvl4pPr>
            <a:lvl5pPr marL="1371600" algn="l" rtl="0" fontAlgn="base">
              <a:spcBef>
                <a:spcPct val="0"/>
              </a:spcBef>
              <a:spcAft>
                <a:spcPct val="0"/>
              </a:spcAft>
              <a:defRPr kern="1200">
                <a:solidFill>
                  <a:schemeClr val="tx1"/>
                </a:solidFill>
                <a:latin typeface="Arial" charset="0"/>
                <a:ea typeface="+mn-ea"/>
                <a:cs typeface="+mn-cs"/>
              </a:defRPr>
            </a:lvl5pPr>
            <a:lvl6pPr marL="1714500" algn="l" defTabSz="685800" rtl="0" eaLnBrk="1" latinLnBrk="0" hangingPunct="1">
              <a:defRPr kern="1200">
                <a:solidFill>
                  <a:schemeClr val="tx1"/>
                </a:solidFill>
                <a:latin typeface="Arial" charset="0"/>
                <a:ea typeface="+mn-ea"/>
                <a:cs typeface="+mn-cs"/>
              </a:defRPr>
            </a:lvl6pPr>
            <a:lvl7pPr marL="2057400" algn="l" defTabSz="685800" rtl="0" eaLnBrk="1" latinLnBrk="0" hangingPunct="1">
              <a:defRPr kern="1200">
                <a:solidFill>
                  <a:schemeClr val="tx1"/>
                </a:solidFill>
                <a:latin typeface="Arial" charset="0"/>
                <a:ea typeface="+mn-ea"/>
                <a:cs typeface="+mn-cs"/>
              </a:defRPr>
            </a:lvl7pPr>
            <a:lvl8pPr marL="2400300" algn="l" defTabSz="685800" rtl="0" eaLnBrk="1" latinLnBrk="0" hangingPunct="1">
              <a:defRPr kern="1200">
                <a:solidFill>
                  <a:schemeClr val="tx1"/>
                </a:solidFill>
                <a:latin typeface="Arial" charset="0"/>
                <a:ea typeface="+mn-ea"/>
                <a:cs typeface="+mn-cs"/>
              </a:defRPr>
            </a:lvl8pPr>
            <a:lvl9pPr marL="2743200" algn="l" defTabSz="685800" rtl="0" eaLnBrk="1" latinLnBrk="0" hangingPunct="1">
              <a:defRPr kern="1200">
                <a:solidFill>
                  <a:schemeClr val="tx1"/>
                </a:solidFill>
                <a:latin typeface="Arial" charset="0"/>
                <a:ea typeface="+mn-ea"/>
                <a:cs typeface="+mn-cs"/>
              </a:defRPr>
            </a:lvl9pPr>
          </a:lstStyle>
          <a:p>
            <a:r>
              <a:rPr lang="en-US"/>
              <a:t>DOC-0555472 Rev B</a:t>
            </a:r>
            <a:endParaRPr lang="en-US" dirty="0"/>
          </a:p>
        </p:txBody>
      </p:sp>
      <p:sp>
        <p:nvSpPr>
          <p:cNvPr id="44" name="Slide Number Placeholder 43">
            <a:extLst>
              <a:ext uri="{FF2B5EF4-FFF2-40B4-BE49-F238E27FC236}">
                <a16:creationId xmlns:a16="http://schemas.microsoft.com/office/drawing/2014/main" id="{4397EA27-5E46-ECF3-7B82-19DB38925F3A}"/>
              </a:ext>
            </a:extLst>
          </p:cNvPr>
          <p:cNvSpPr>
            <a:spLocks noGrp="1"/>
          </p:cNvSpPr>
          <p:nvPr>
            <p:ph type="sldNum" sz="quarter" idx="12"/>
          </p:nvPr>
        </p:nvSpPr>
        <p:spPr/>
        <p:txBody>
          <a:bodyPr/>
          <a:lstStyle/>
          <a:p>
            <a:fld id="{CDBA9528-BCFE-1E43-A37D-912FF3C527A6}" type="slidenum">
              <a:rPr lang="en-US" smtClean="0"/>
              <a:pPr/>
              <a:t>85</a:t>
            </a:fld>
            <a:endParaRPr lang="en-US" dirty="0"/>
          </a:p>
        </p:txBody>
      </p:sp>
      <p:grpSp>
        <p:nvGrpSpPr>
          <p:cNvPr id="17" name="Group 16">
            <a:extLst>
              <a:ext uri="{FF2B5EF4-FFF2-40B4-BE49-F238E27FC236}">
                <a16:creationId xmlns:a16="http://schemas.microsoft.com/office/drawing/2014/main" id="{9781AD9C-77EA-3648-F37B-F8979E661307}"/>
              </a:ext>
            </a:extLst>
          </p:cNvPr>
          <p:cNvGrpSpPr/>
          <p:nvPr/>
        </p:nvGrpSpPr>
        <p:grpSpPr>
          <a:xfrm>
            <a:off x="666231" y="3226183"/>
            <a:ext cx="2076969" cy="1225237"/>
            <a:chOff x="666231" y="3226183"/>
            <a:chExt cx="2076969" cy="1225237"/>
          </a:xfrm>
        </p:grpSpPr>
        <p:grpSp>
          <p:nvGrpSpPr>
            <p:cNvPr id="12" name="Group 11">
              <a:extLst>
                <a:ext uri="{FF2B5EF4-FFF2-40B4-BE49-F238E27FC236}">
                  <a16:creationId xmlns:a16="http://schemas.microsoft.com/office/drawing/2014/main" id="{081BC861-05DD-A619-9E16-E64884FBB7B0}"/>
                </a:ext>
              </a:extLst>
            </p:cNvPr>
            <p:cNvGrpSpPr/>
            <p:nvPr/>
          </p:nvGrpSpPr>
          <p:grpSpPr>
            <a:xfrm>
              <a:off x="666231" y="3226183"/>
              <a:ext cx="511695" cy="511210"/>
              <a:chOff x="6550298" y="1216452"/>
              <a:chExt cx="511695" cy="511210"/>
            </a:xfrm>
          </p:grpSpPr>
          <p:sp>
            <p:nvSpPr>
              <p:cNvPr id="13" name="Rounded Rectangle 12">
                <a:extLst>
                  <a:ext uri="{FF2B5EF4-FFF2-40B4-BE49-F238E27FC236}">
                    <a16:creationId xmlns:a16="http://schemas.microsoft.com/office/drawing/2014/main" id="{0A8D6F79-6F50-F17E-9A41-4F234C272E66}"/>
                  </a:ext>
                </a:extLst>
              </p:cNvPr>
              <p:cNvSpPr/>
              <p:nvPr/>
            </p:nvSpPr>
            <p:spPr>
              <a:xfrm>
                <a:off x="6550298" y="1216452"/>
                <a:ext cx="511695" cy="511210"/>
              </a:xfrm>
              <a:prstGeom prst="roundRect">
                <a:avLst/>
              </a:prstGeom>
              <a:solidFill>
                <a:schemeClr val="accent3"/>
              </a:solidFill>
              <a:ln w="44450">
                <a:noFill/>
              </a:ln>
              <a:effectLst>
                <a:outerShdw blurRad="190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350" b="1" dirty="0"/>
              </a:p>
            </p:txBody>
          </p:sp>
          <p:sp>
            <p:nvSpPr>
              <p:cNvPr id="15" name="TextBox 14">
                <a:extLst>
                  <a:ext uri="{FF2B5EF4-FFF2-40B4-BE49-F238E27FC236}">
                    <a16:creationId xmlns:a16="http://schemas.microsoft.com/office/drawing/2014/main" id="{F892CAB6-5E15-81CB-761A-A3638764F8FC}"/>
                  </a:ext>
                </a:extLst>
              </p:cNvPr>
              <p:cNvSpPr txBox="1"/>
              <p:nvPr/>
            </p:nvSpPr>
            <p:spPr>
              <a:xfrm>
                <a:off x="6562907" y="1549525"/>
                <a:ext cx="395413" cy="115894"/>
              </a:xfrm>
              <a:prstGeom prst="rect">
                <a:avLst/>
              </a:prstGeom>
              <a:noFill/>
            </p:spPr>
            <p:txBody>
              <a:bodyPr wrap="square" lIns="0" tIns="0" rIns="0" bIns="0" rtlCol="0" anchor="ctr">
                <a:noAutofit/>
              </a:bodyPr>
              <a:lstStyle/>
              <a:p>
                <a:pPr algn="ctr"/>
                <a:r>
                  <a:rPr lang="en-US" sz="600" b="1" dirty="0">
                    <a:solidFill>
                      <a:schemeClr val="bg1"/>
                    </a:solidFill>
                  </a:rPr>
                  <a:t>NOTE</a:t>
                </a:r>
              </a:p>
            </p:txBody>
          </p:sp>
          <p:pic>
            <p:nvPicPr>
              <p:cNvPr id="16" name="Graphic 15">
                <a:extLst>
                  <a:ext uri="{FF2B5EF4-FFF2-40B4-BE49-F238E27FC236}">
                    <a16:creationId xmlns:a16="http://schemas.microsoft.com/office/drawing/2014/main" id="{8A77D809-08AD-3A50-4CC3-0109F9C14FA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81642" y="1307034"/>
                <a:ext cx="157942" cy="199505"/>
              </a:xfrm>
              <a:prstGeom prst="rect">
                <a:avLst/>
              </a:prstGeom>
            </p:spPr>
          </p:pic>
        </p:grpSp>
        <p:sp>
          <p:nvSpPr>
            <p:cNvPr id="7" name="Rectangle 6">
              <a:extLst>
                <a:ext uri="{FF2B5EF4-FFF2-40B4-BE49-F238E27FC236}">
                  <a16:creationId xmlns:a16="http://schemas.microsoft.com/office/drawing/2014/main" id="{6C87A9C7-E3D4-51B7-0F29-A64A964D75CA}"/>
                </a:ext>
              </a:extLst>
            </p:cNvPr>
            <p:cNvSpPr/>
            <p:nvPr/>
          </p:nvSpPr>
          <p:spPr>
            <a:xfrm>
              <a:off x="1081003" y="3226183"/>
              <a:ext cx="1662197" cy="1225237"/>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0" rIns="45720" bIns="0" rtlCol="0" anchor="ctr">
              <a:noAutofit/>
            </a:bodyPr>
            <a:lstStyle/>
            <a:p>
              <a:pPr marL="119063" lvl="2" indent="-119063">
                <a:spcAft>
                  <a:spcPts val="300"/>
                </a:spcAft>
                <a:buClr>
                  <a:schemeClr val="accent1"/>
                </a:buClr>
                <a:buFont typeface="Wingdings" pitchFamily="2" charset="2"/>
                <a:buChar char="§"/>
              </a:pPr>
              <a:r>
                <a:rPr lang="en-US" sz="800" dirty="0">
                  <a:solidFill>
                    <a:schemeClr val="accent6"/>
                  </a:solidFill>
                  <a:ea typeface="ＭＳ Ｐゴシック"/>
                </a:rPr>
                <a:t>If the nosecone and capsule become separated, remove the system and re-advance the outer capsule to the nosecone and ensure the delivery system is locked</a:t>
              </a:r>
            </a:p>
            <a:p>
              <a:pPr marL="119063" lvl="2" indent="-119063">
                <a:spcAft>
                  <a:spcPts val="300"/>
                </a:spcAft>
                <a:buClr>
                  <a:schemeClr val="accent1"/>
                </a:buClr>
                <a:buFont typeface="Wingdings" pitchFamily="2" charset="2"/>
                <a:buChar char="§"/>
              </a:pPr>
              <a:r>
                <a:rPr lang="en-US" sz="800" dirty="0">
                  <a:solidFill>
                    <a:schemeClr val="accent6"/>
                  </a:solidFill>
                  <a:ea typeface="ＭＳ Ｐゴシック"/>
                </a:rPr>
                <a:t>Do not force the inline sheath over the valve capsule</a:t>
              </a:r>
            </a:p>
          </p:txBody>
        </p:sp>
      </p:grpSp>
    </p:spTree>
    <p:custDataLst>
      <p:tags r:id="rId1"/>
    </p:custDataLst>
    <p:extLst>
      <p:ext uri="{BB962C8B-B14F-4D97-AF65-F5344CB8AC3E}">
        <p14:creationId xmlns:p14="http://schemas.microsoft.com/office/powerpoint/2010/main" val="421210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10896"/>
            <a:ext cx="6510528" cy="685800"/>
          </a:xfrm>
        </p:spPr>
        <p:txBody>
          <a:bodyPr/>
          <a:lstStyle/>
          <a:p>
            <a:r>
              <a:rPr lang="en-US" dirty="0"/>
              <a:t>Tracking the THV into the landing zone</a:t>
            </a:r>
          </a:p>
        </p:txBody>
      </p:sp>
      <p:sp>
        <p:nvSpPr>
          <p:cNvPr id="3" name="Content Placeholder 2"/>
          <p:cNvSpPr>
            <a:spLocks noGrp="1"/>
          </p:cNvSpPr>
          <p:nvPr>
            <p:ph idx="1"/>
          </p:nvPr>
        </p:nvSpPr>
        <p:spPr>
          <a:xfrm>
            <a:off x="549275" y="1343039"/>
            <a:ext cx="4022725" cy="2418686"/>
          </a:xfrm>
        </p:spPr>
        <p:txBody>
          <a:bodyPr>
            <a:normAutofit/>
          </a:bodyPr>
          <a:lstStyle/>
          <a:p>
            <a:r>
              <a:rPr lang="en-US" sz="1200" dirty="0"/>
              <a:t>Align the Alterra waist markers under fluoro to ensure perpendicular view</a:t>
            </a:r>
          </a:p>
          <a:p>
            <a:r>
              <a:rPr lang="en-US" sz="1200" dirty="0"/>
              <a:t>Advance the delivery system</a:t>
            </a:r>
          </a:p>
          <a:p>
            <a:r>
              <a:rPr lang="en-US" sz="1200" dirty="0"/>
              <a:t>Prior to tracking into the heart</a:t>
            </a:r>
          </a:p>
          <a:p>
            <a:pPr lvl="1"/>
            <a:r>
              <a:rPr lang="en-US" sz="1100" dirty="0"/>
              <a:t>Visualize the valve within the capsule</a:t>
            </a:r>
          </a:p>
          <a:p>
            <a:pPr lvl="2"/>
            <a:r>
              <a:rPr lang="en-US" sz="1050" dirty="0"/>
              <a:t>Ensure the valve is positioned between the shoulders</a:t>
            </a:r>
          </a:p>
          <a:p>
            <a:pPr lvl="2"/>
            <a:r>
              <a:rPr lang="en-US" sz="1050" dirty="0"/>
              <a:t>Valve crimp shape is uniform</a:t>
            </a:r>
          </a:p>
          <a:p>
            <a:r>
              <a:rPr lang="en-US" sz="1200" dirty="0"/>
              <a:t>Maintain the valve capsule over the valve until the valve is positioned at the intended landing zone</a:t>
            </a:r>
          </a:p>
          <a:p>
            <a:endParaRPr lang="en-US" sz="1200" dirty="0"/>
          </a:p>
        </p:txBody>
      </p:sp>
      <p:sp>
        <p:nvSpPr>
          <p:cNvPr id="7" name="Footer Placeholder 6"/>
          <p:cNvSpPr>
            <a:spLocks noGrp="1"/>
          </p:cNvSpPr>
          <p:nvPr>
            <p:ph type="ftr" sz="quarter" idx="11"/>
          </p:nvPr>
        </p:nvSpPr>
        <p:spPr>
          <a:xfrm>
            <a:off x="3950208" y="4965192"/>
            <a:ext cx="3108960" cy="182880"/>
          </a:xfrm>
        </p:spPr>
        <p:txBody>
          <a:bodyPr/>
          <a:lstStyle/>
          <a:p>
            <a:r>
              <a:rPr lang="en-US"/>
              <a:t>DOC-0555472 Rev B</a:t>
            </a:r>
            <a:endParaRPr lang="en-US" dirty="0"/>
          </a:p>
        </p:txBody>
      </p:sp>
      <p:sp>
        <p:nvSpPr>
          <p:cNvPr id="5" name="Slide Number Placeholder 4">
            <a:extLst>
              <a:ext uri="{FF2B5EF4-FFF2-40B4-BE49-F238E27FC236}">
                <a16:creationId xmlns:a16="http://schemas.microsoft.com/office/drawing/2014/main" id="{0AFA89A5-80D5-8E05-62F0-CC178FBA07D7}"/>
              </a:ext>
            </a:extLst>
          </p:cNvPr>
          <p:cNvSpPr>
            <a:spLocks noGrp="1"/>
          </p:cNvSpPr>
          <p:nvPr>
            <p:ph type="sldNum" sz="quarter" idx="12"/>
          </p:nvPr>
        </p:nvSpPr>
        <p:spPr>
          <a:xfrm>
            <a:off x="8229198" y="4965192"/>
            <a:ext cx="365760" cy="182880"/>
          </a:xfrm>
        </p:spPr>
        <p:txBody>
          <a:bodyPr/>
          <a:lstStyle/>
          <a:p>
            <a:fld id="{CDBA9528-BCFE-1E43-A37D-912FF3C527A6}" type="slidenum">
              <a:rPr lang="en-US" smtClean="0"/>
              <a:pPr/>
              <a:t>86</a:t>
            </a:fld>
            <a:endParaRPr lang="en-US" dirty="0"/>
          </a:p>
        </p:txBody>
      </p:sp>
      <p:pic>
        <p:nvPicPr>
          <p:cNvPr id="9" name="Tracking THV into landing zone for Alterra Manual-mov-allPatients">
            <a:hlinkClick r:id="" action="ppaction://media"/>
            <a:extLst>
              <a:ext uri="{FF2B5EF4-FFF2-40B4-BE49-F238E27FC236}">
                <a16:creationId xmlns:a16="http://schemas.microsoft.com/office/drawing/2014/main" id="{EEE17A0E-B1C1-BD24-C2B9-B8A41587FAFC}"/>
              </a:ext>
            </a:extLst>
          </p:cNvPr>
          <p:cNvPicPr>
            <a:picLocks noChangeAspect="1"/>
          </p:cNvPicPr>
          <p:nvPr>
            <a:videoFile r:link="rId3"/>
            <p:extLst>
              <p:ext uri="{DAA4B4D4-6D71-4841-9C94-3DE7FCFB9230}">
                <p14:media xmlns:p14="http://schemas.microsoft.com/office/powerpoint/2010/main" r:embed="rId2"/>
              </p:ext>
            </p:extLst>
          </p:nvPr>
        </p:nvPicPr>
        <p:blipFill>
          <a:blip r:embed="rId5"/>
          <a:stretch>
            <a:fillRect/>
          </a:stretch>
        </p:blipFill>
        <p:spPr>
          <a:xfrm>
            <a:off x="5070346" y="1389412"/>
            <a:ext cx="2790518" cy="2790518"/>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sp>
        <p:nvSpPr>
          <p:cNvPr id="10" name="TextBox 9">
            <a:extLst>
              <a:ext uri="{FF2B5EF4-FFF2-40B4-BE49-F238E27FC236}">
                <a16:creationId xmlns:a16="http://schemas.microsoft.com/office/drawing/2014/main" id="{B128E339-7D5E-AD60-2474-A17C50E37ACD}"/>
              </a:ext>
            </a:extLst>
          </p:cNvPr>
          <p:cNvSpPr txBox="1"/>
          <p:nvPr/>
        </p:nvSpPr>
        <p:spPr>
          <a:xfrm>
            <a:off x="548640" y="4761562"/>
            <a:ext cx="5462522" cy="199735"/>
          </a:xfrm>
          <a:prstGeom prst="rect">
            <a:avLst/>
          </a:prstGeom>
          <a:noFill/>
        </p:spPr>
        <p:txBody>
          <a:bodyPr wrap="square" lIns="0">
            <a:spAutoFit/>
          </a:bodyPr>
          <a:lstStyle>
            <a:defPPr>
              <a:defRPr lang="en-US"/>
            </a:defPPr>
            <a:lvl1pPr>
              <a:defRPr sz="698"/>
            </a:lvl1pPr>
          </a:lstStyle>
          <a:p>
            <a:r>
              <a:rPr lang="en-US" dirty="0"/>
              <a:t>Animal model shown for illustration</a:t>
            </a:r>
          </a:p>
        </p:txBody>
      </p:sp>
      <p:grpSp>
        <p:nvGrpSpPr>
          <p:cNvPr id="8" name="Group 7">
            <a:extLst>
              <a:ext uri="{FF2B5EF4-FFF2-40B4-BE49-F238E27FC236}">
                <a16:creationId xmlns:a16="http://schemas.microsoft.com/office/drawing/2014/main" id="{8210838A-104B-B00F-72AA-E06AC4CB74EE}"/>
              </a:ext>
            </a:extLst>
          </p:cNvPr>
          <p:cNvGrpSpPr/>
          <p:nvPr/>
        </p:nvGrpSpPr>
        <p:grpSpPr>
          <a:xfrm>
            <a:off x="5693555" y="4316333"/>
            <a:ext cx="1544100" cy="170045"/>
            <a:chOff x="4481096" y="3905167"/>
            <a:chExt cx="2406491" cy="443010"/>
          </a:xfrm>
        </p:grpSpPr>
        <p:sp>
          <p:nvSpPr>
            <p:cNvPr id="17" name="TextBox 16">
              <a:extLst>
                <a:ext uri="{FF2B5EF4-FFF2-40B4-BE49-F238E27FC236}">
                  <a16:creationId xmlns:a16="http://schemas.microsoft.com/office/drawing/2014/main" id="{6A01FECC-05ED-38A5-8982-080B285D9C58}"/>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9" name="Freeform 8">
              <a:extLst>
                <a:ext uri="{FF2B5EF4-FFF2-40B4-BE49-F238E27FC236}">
                  <a16:creationId xmlns:a16="http://schemas.microsoft.com/office/drawing/2014/main" id="{80F26BCE-A7F6-F235-D38A-FD94EC2B647B}"/>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grpSp>
        <p:nvGrpSpPr>
          <p:cNvPr id="15" name="Group 14">
            <a:extLst>
              <a:ext uri="{FF2B5EF4-FFF2-40B4-BE49-F238E27FC236}">
                <a16:creationId xmlns:a16="http://schemas.microsoft.com/office/drawing/2014/main" id="{1C21A2CF-6F2A-B44D-2763-D35377041B44}"/>
              </a:ext>
            </a:extLst>
          </p:cNvPr>
          <p:cNvGrpSpPr/>
          <p:nvPr/>
        </p:nvGrpSpPr>
        <p:grpSpPr>
          <a:xfrm>
            <a:off x="606654" y="3584285"/>
            <a:ext cx="1972650" cy="554577"/>
            <a:chOff x="2858966" y="1282529"/>
            <a:chExt cx="1972650" cy="554577"/>
          </a:xfrm>
        </p:grpSpPr>
        <p:grpSp>
          <p:nvGrpSpPr>
            <p:cNvPr id="16" name="Group 15">
              <a:extLst>
                <a:ext uri="{FF2B5EF4-FFF2-40B4-BE49-F238E27FC236}">
                  <a16:creationId xmlns:a16="http://schemas.microsoft.com/office/drawing/2014/main" id="{57FD1D37-A07A-27C3-32D3-3EE316220D13}"/>
                </a:ext>
              </a:extLst>
            </p:cNvPr>
            <p:cNvGrpSpPr/>
            <p:nvPr/>
          </p:nvGrpSpPr>
          <p:grpSpPr>
            <a:xfrm>
              <a:off x="2858966" y="1282529"/>
              <a:ext cx="511695" cy="511210"/>
              <a:chOff x="6550298" y="1216452"/>
              <a:chExt cx="511695" cy="511210"/>
            </a:xfrm>
          </p:grpSpPr>
          <p:sp>
            <p:nvSpPr>
              <p:cNvPr id="20" name="Rounded Rectangle 19">
                <a:extLst>
                  <a:ext uri="{FF2B5EF4-FFF2-40B4-BE49-F238E27FC236}">
                    <a16:creationId xmlns:a16="http://schemas.microsoft.com/office/drawing/2014/main" id="{FBB9D60C-6EFF-23B8-2F42-57F95FB323B4}"/>
                  </a:ext>
                </a:extLst>
              </p:cNvPr>
              <p:cNvSpPr/>
              <p:nvPr/>
            </p:nvSpPr>
            <p:spPr>
              <a:xfrm>
                <a:off x="6550298" y="1216452"/>
                <a:ext cx="511695" cy="511210"/>
              </a:xfrm>
              <a:prstGeom prst="roundRect">
                <a:avLst/>
              </a:prstGeom>
              <a:solidFill>
                <a:schemeClr val="accent3"/>
              </a:solidFill>
              <a:ln w="44450">
                <a:noFill/>
              </a:ln>
              <a:effectLst>
                <a:outerShdw blurRad="190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350" b="1" dirty="0"/>
              </a:p>
            </p:txBody>
          </p:sp>
          <p:sp>
            <p:nvSpPr>
              <p:cNvPr id="21" name="TextBox 20">
                <a:extLst>
                  <a:ext uri="{FF2B5EF4-FFF2-40B4-BE49-F238E27FC236}">
                    <a16:creationId xmlns:a16="http://schemas.microsoft.com/office/drawing/2014/main" id="{45724474-4FEC-F46E-5A53-5310F2CD4014}"/>
                  </a:ext>
                </a:extLst>
              </p:cNvPr>
              <p:cNvSpPr txBox="1"/>
              <p:nvPr/>
            </p:nvSpPr>
            <p:spPr>
              <a:xfrm>
                <a:off x="6562907" y="1549525"/>
                <a:ext cx="395413" cy="115894"/>
              </a:xfrm>
              <a:prstGeom prst="rect">
                <a:avLst/>
              </a:prstGeom>
              <a:noFill/>
            </p:spPr>
            <p:txBody>
              <a:bodyPr wrap="square" lIns="0" tIns="0" rIns="0" bIns="0" rtlCol="0" anchor="ctr">
                <a:noAutofit/>
              </a:bodyPr>
              <a:lstStyle/>
              <a:p>
                <a:pPr algn="ctr"/>
                <a:r>
                  <a:rPr lang="en-US" sz="600" b="1" dirty="0">
                    <a:solidFill>
                      <a:schemeClr val="bg1"/>
                    </a:solidFill>
                  </a:rPr>
                  <a:t>NOTE</a:t>
                </a:r>
              </a:p>
            </p:txBody>
          </p:sp>
          <p:pic>
            <p:nvPicPr>
              <p:cNvPr id="22" name="Graphic 21">
                <a:extLst>
                  <a:ext uri="{FF2B5EF4-FFF2-40B4-BE49-F238E27FC236}">
                    <a16:creationId xmlns:a16="http://schemas.microsoft.com/office/drawing/2014/main" id="{FC46E573-FA25-DDAF-30BA-AEA54EF402E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681642" y="1307034"/>
                <a:ext cx="157942" cy="199505"/>
              </a:xfrm>
              <a:prstGeom prst="rect">
                <a:avLst/>
              </a:prstGeom>
            </p:spPr>
          </p:pic>
        </p:grpSp>
        <p:sp>
          <p:nvSpPr>
            <p:cNvPr id="18" name="Rectangle 17">
              <a:extLst>
                <a:ext uri="{FF2B5EF4-FFF2-40B4-BE49-F238E27FC236}">
                  <a16:creationId xmlns:a16="http://schemas.microsoft.com/office/drawing/2014/main" id="{96C42686-1E39-0985-48DF-E9BFDD36FFF0}"/>
                </a:ext>
              </a:extLst>
            </p:cNvPr>
            <p:cNvSpPr/>
            <p:nvPr/>
          </p:nvSpPr>
          <p:spPr>
            <a:xfrm>
              <a:off x="3261800" y="1282530"/>
              <a:ext cx="1569816" cy="554576"/>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45720" rIns="91440" bIns="45720" rtlCol="0" anchor="ctr" anchorCtr="0">
              <a:noAutofit/>
            </a:bodyPr>
            <a:lstStyle/>
            <a:p>
              <a:pPr marL="0" lvl="2"/>
              <a:r>
                <a:rPr lang="en-US" sz="800" dirty="0">
                  <a:solidFill>
                    <a:schemeClr val="accent6"/>
                  </a:solidFill>
                  <a:ea typeface="ＭＳ Ｐゴシック" pitchFamily="34" charset="-128"/>
                </a:rPr>
                <a:t>Do not force the inline sheath over the valve capsule.</a:t>
              </a:r>
            </a:p>
          </p:txBody>
        </p:sp>
      </p:grpSp>
    </p:spTree>
    <p:custDataLst>
      <p:tags r:id="rId1"/>
    </p:custDataLst>
    <p:extLst>
      <p:ext uri="{BB962C8B-B14F-4D97-AF65-F5344CB8AC3E}">
        <p14:creationId xmlns:p14="http://schemas.microsoft.com/office/powerpoint/2010/main" val="3430803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66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with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804D0-375B-4D84-AA4E-E971A09E0005}"/>
              </a:ext>
            </a:extLst>
          </p:cNvPr>
          <p:cNvSpPr>
            <a:spLocks noGrp="1"/>
          </p:cNvSpPr>
          <p:nvPr>
            <p:ph type="title"/>
          </p:nvPr>
        </p:nvSpPr>
        <p:spPr>
          <a:xfrm>
            <a:off x="548640" y="310896"/>
            <a:ext cx="6510528" cy="685800"/>
          </a:xfrm>
        </p:spPr>
        <p:txBody>
          <a:bodyPr/>
          <a:lstStyle/>
          <a:p>
            <a:r>
              <a:rPr lang="en-US" dirty="0"/>
              <a:t>Tracking the THV into the landing zone</a:t>
            </a:r>
          </a:p>
        </p:txBody>
      </p:sp>
      <p:sp>
        <p:nvSpPr>
          <p:cNvPr id="3" name="Content Placeholder 2">
            <a:extLst>
              <a:ext uri="{FF2B5EF4-FFF2-40B4-BE49-F238E27FC236}">
                <a16:creationId xmlns:a16="http://schemas.microsoft.com/office/drawing/2014/main" id="{130F8437-83B8-472E-B7B0-8D3F730D5253}"/>
              </a:ext>
            </a:extLst>
          </p:cNvPr>
          <p:cNvSpPr>
            <a:spLocks noGrp="1"/>
          </p:cNvSpPr>
          <p:nvPr>
            <p:ph idx="1"/>
          </p:nvPr>
        </p:nvSpPr>
        <p:spPr>
          <a:xfrm>
            <a:off x="549275" y="1323788"/>
            <a:ext cx="4128604" cy="3475037"/>
          </a:xfrm>
        </p:spPr>
        <p:txBody>
          <a:bodyPr>
            <a:normAutofit/>
          </a:bodyPr>
          <a:lstStyle/>
          <a:p>
            <a:r>
              <a:rPr lang="en-US" sz="1200" dirty="0"/>
              <a:t>Use care when advancing the pulmonic delivery system through the previously implanted Alterra prestent</a:t>
            </a:r>
          </a:p>
          <a:p>
            <a:pPr lvl="1"/>
            <a:r>
              <a:rPr lang="en-US" sz="1100" dirty="0"/>
              <a:t>Be aware of any potential gap between the nosecone and the capsule of the delivery system</a:t>
            </a:r>
          </a:p>
          <a:p>
            <a:pPr lvl="1"/>
            <a:r>
              <a:rPr lang="en-US" sz="1100" dirty="0"/>
              <a:t>Consider slowly reapproximating the nosecone and capsule if a gap is noted.  Use care to not overdrive the capsule over the nosecone</a:t>
            </a:r>
          </a:p>
          <a:p>
            <a:r>
              <a:rPr lang="en-US" sz="1200" dirty="0"/>
              <a:t>Use wire techniques to</a:t>
            </a:r>
          </a:p>
          <a:p>
            <a:pPr lvl="1"/>
            <a:r>
              <a:rPr lang="en-US" sz="1100" dirty="0"/>
              <a:t>Centralize the wire in the Alterra prior to advancing the pulmonic delivery system</a:t>
            </a:r>
          </a:p>
          <a:p>
            <a:pPr lvl="1"/>
            <a:r>
              <a:rPr lang="en-US" sz="1100" dirty="0"/>
              <a:t>Position the wire in the lumen of the Alterra and not in the “V” of the apices</a:t>
            </a:r>
          </a:p>
        </p:txBody>
      </p:sp>
      <p:sp>
        <p:nvSpPr>
          <p:cNvPr id="4" name="Footer Placeholder 3">
            <a:extLst>
              <a:ext uri="{FF2B5EF4-FFF2-40B4-BE49-F238E27FC236}">
                <a16:creationId xmlns:a16="http://schemas.microsoft.com/office/drawing/2014/main" id="{63219C33-BE8A-485E-85FF-9FFBBFC3DB94}"/>
              </a:ext>
            </a:extLst>
          </p:cNvPr>
          <p:cNvSpPr>
            <a:spLocks noGrp="1"/>
          </p:cNvSpPr>
          <p:nvPr>
            <p:ph type="ftr" sz="quarter" idx="11"/>
          </p:nvPr>
        </p:nvSpPr>
        <p:spPr>
          <a:xfrm>
            <a:off x="3950208" y="4965192"/>
            <a:ext cx="3108960" cy="182880"/>
          </a:xfrm>
        </p:spPr>
        <p:txBody>
          <a:bodyPr/>
          <a:lstStyle/>
          <a:p>
            <a:r>
              <a:rPr lang="en-US"/>
              <a:t>DOC-0555472 Rev B</a:t>
            </a:r>
            <a:endParaRPr lang="en-US" dirty="0"/>
          </a:p>
        </p:txBody>
      </p:sp>
      <p:sp>
        <p:nvSpPr>
          <p:cNvPr id="12" name="Slide Number Placeholder 11">
            <a:extLst>
              <a:ext uri="{FF2B5EF4-FFF2-40B4-BE49-F238E27FC236}">
                <a16:creationId xmlns:a16="http://schemas.microsoft.com/office/drawing/2014/main" id="{9151111E-CA93-CDD1-C7A7-10EA58E00DFC}"/>
              </a:ext>
            </a:extLst>
          </p:cNvPr>
          <p:cNvSpPr>
            <a:spLocks noGrp="1"/>
          </p:cNvSpPr>
          <p:nvPr>
            <p:ph type="sldNum" sz="quarter" idx="12"/>
          </p:nvPr>
        </p:nvSpPr>
        <p:spPr>
          <a:xfrm>
            <a:off x="8229198" y="4965192"/>
            <a:ext cx="365760" cy="182880"/>
          </a:xfrm>
        </p:spPr>
        <p:txBody>
          <a:bodyPr/>
          <a:lstStyle/>
          <a:p>
            <a:fld id="{CDBA9528-BCFE-1E43-A37D-912FF3C527A6}" type="slidenum">
              <a:rPr lang="en-US" smtClean="0"/>
              <a:pPr/>
              <a:t>87</a:t>
            </a:fld>
            <a:endParaRPr lang="en-US" dirty="0"/>
          </a:p>
        </p:txBody>
      </p:sp>
      <p:pic>
        <p:nvPicPr>
          <p:cNvPr id="17" name="Tracking THV into landing zone pt 2-mov-allPatients">
            <a:hlinkClick r:id="" action="ppaction://media"/>
            <a:extLst>
              <a:ext uri="{FF2B5EF4-FFF2-40B4-BE49-F238E27FC236}">
                <a16:creationId xmlns:a16="http://schemas.microsoft.com/office/drawing/2014/main" id="{E20075E2-B7ED-C9FA-ECDC-1B35346696CB}"/>
              </a:ext>
            </a:extLst>
          </p:cNvPr>
          <p:cNvPicPr>
            <a:picLocks noChangeAspect="1"/>
          </p:cNvPicPr>
          <p:nvPr>
            <a:videoFile r:link="rId3"/>
            <p:extLst>
              <p:ext uri="{DAA4B4D4-6D71-4841-9C94-3DE7FCFB9230}">
                <p14:media xmlns:p14="http://schemas.microsoft.com/office/powerpoint/2010/main" r:embed="rId2"/>
              </p:ext>
            </p:extLst>
          </p:nvPr>
        </p:nvPicPr>
        <p:blipFill>
          <a:blip r:embed="rId5"/>
          <a:stretch>
            <a:fillRect/>
          </a:stretch>
        </p:blipFill>
        <p:spPr>
          <a:xfrm>
            <a:off x="5254432" y="1381460"/>
            <a:ext cx="2877209" cy="2877209"/>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sp>
        <p:nvSpPr>
          <p:cNvPr id="18" name="TextBox 17">
            <a:extLst>
              <a:ext uri="{FF2B5EF4-FFF2-40B4-BE49-F238E27FC236}">
                <a16:creationId xmlns:a16="http://schemas.microsoft.com/office/drawing/2014/main" id="{6EE689E4-D1F6-3345-3115-20E3254E3F40}"/>
              </a:ext>
            </a:extLst>
          </p:cNvPr>
          <p:cNvSpPr txBox="1"/>
          <p:nvPr/>
        </p:nvSpPr>
        <p:spPr>
          <a:xfrm>
            <a:off x="548640" y="4760125"/>
            <a:ext cx="5462522" cy="200055"/>
          </a:xfrm>
          <a:prstGeom prst="rect">
            <a:avLst/>
          </a:prstGeom>
          <a:noFill/>
        </p:spPr>
        <p:txBody>
          <a:bodyPr wrap="square" lIns="0">
            <a:spAutoFit/>
          </a:bodyPr>
          <a:lstStyle>
            <a:defPPr>
              <a:defRPr lang="en-US"/>
            </a:defPPr>
            <a:lvl1pPr>
              <a:defRPr sz="698"/>
            </a:lvl1pPr>
          </a:lstStyle>
          <a:p>
            <a:r>
              <a:rPr lang="en-US" dirty="0"/>
              <a:t>Animal model shown for illustration</a:t>
            </a:r>
          </a:p>
        </p:txBody>
      </p:sp>
      <p:grpSp>
        <p:nvGrpSpPr>
          <p:cNvPr id="14" name="Group 13">
            <a:extLst>
              <a:ext uri="{FF2B5EF4-FFF2-40B4-BE49-F238E27FC236}">
                <a16:creationId xmlns:a16="http://schemas.microsoft.com/office/drawing/2014/main" id="{2C739FE8-62ED-FFA3-C64E-6A33EB9F6106}"/>
              </a:ext>
            </a:extLst>
          </p:cNvPr>
          <p:cNvGrpSpPr/>
          <p:nvPr/>
        </p:nvGrpSpPr>
        <p:grpSpPr>
          <a:xfrm>
            <a:off x="5920986" y="4397919"/>
            <a:ext cx="1544100" cy="170045"/>
            <a:chOff x="4481096" y="3905167"/>
            <a:chExt cx="2406491" cy="443010"/>
          </a:xfrm>
        </p:grpSpPr>
        <p:sp>
          <p:nvSpPr>
            <p:cNvPr id="15" name="TextBox 14">
              <a:extLst>
                <a:ext uri="{FF2B5EF4-FFF2-40B4-BE49-F238E27FC236}">
                  <a16:creationId xmlns:a16="http://schemas.microsoft.com/office/drawing/2014/main" id="{ED414C56-A9C4-7419-9834-DF27CBF103AB}"/>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6" name="Freeform 8">
              <a:extLst>
                <a:ext uri="{FF2B5EF4-FFF2-40B4-BE49-F238E27FC236}">
                  <a16:creationId xmlns:a16="http://schemas.microsoft.com/office/drawing/2014/main" id="{134F382D-0588-577B-3F8F-72A92DC27867}"/>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grpSp>
        <p:nvGrpSpPr>
          <p:cNvPr id="5" name="Group 4">
            <a:extLst>
              <a:ext uri="{FF2B5EF4-FFF2-40B4-BE49-F238E27FC236}">
                <a16:creationId xmlns:a16="http://schemas.microsoft.com/office/drawing/2014/main" id="{6B8F2FF7-3E16-24DD-3CAD-5480CD06FC14}"/>
              </a:ext>
            </a:extLst>
          </p:cNvPr>
          <p:cNvGrpSpPr/>
          <p:nvPr/>
        </p:nvGrpSpPr>
        <p:grpSpPr>
          <a:xfrm>
            <a:off x="549274" y="3954827"/>
            <a:ext cx="3091439" cy="619986"/>
            <a:chOff x="3870372" y="2050239"/>
            <a:chExt cx="3091439" cy="619986"/>
          </a:xfrm>
        </p:grpSpPr>
        <p:grpSp>
          <p:nvGrpSpPr>
            <p:cNvPr id="6" name="Group 5">
              <a:extLst>
                <a:ext uri="{FF2B5EF4-FFF2-40B4-BE49-F238E27FC236}">
                  <a16:creationId xmlns:a16="http://schemas.microsoft.com/office/drawing/2014/main" id="{7673DB75-EE92-FDFB-7B29-6D685D625B63}"/>
                </a:ext>
              </a:extLst>
            </p:cNvPr>
            <p:cNvGrpSpPr/>
            <p:nvPr/>
          </p:nvGrpSpPr>
          <p:grpSpPr>
            <a:xfrm>
              <a:off x="3870372" y="2050239"/>
              <a:ext cx="510581" cy="554945"/>
              <a:chOff x="4177122" y="1239444"/>
              <a:chExt cx="510581" cy="554945"/>
            </a:xfrm>
          </p:grpSpPr>
          <p:sp>
            <p:nvSpPr>
              <p:cNvPr id="8" name="Round Same Side Corner Rectangle 61">
                <a:extLst>
                  <a:ext uri="{FF2B5EF4-FFF2-40B4-BE49-F238E27FC236}">
                    <a16:creationId xmlns:a16="http://schemas.microsoft.com/office/drawing/2014/main" id="{DF630E13-0E24-27BA-0C7A-B602F3B5C71E}"/>
                  </a:ext>
                </a:extLst>
              </p:cNvPr>
              <p:cNvSpPr/>
              <p:nvPr/>
            </p:nvSpPr>
            <p:spPr>
              <a:xfrm rot="16200000">
                <a:off x="4154940" y="1261626"/>
                <a:ext cx="554945" cy="510581"/>
              </a:xfrm>
              <a:prstGeom prst="round2SameRect">
                <a:avLst>
                  <a:gd name="adj1" fmla="val 16667"/>
                  <a:gd name="adj2" fmla="val 0"/>
                </a:avLst>
              </a:prstGeom>
              <a:solidFill>
                <a:srgbClr val="FFC000"/>
              </a:solidFill>
              <a:ln w="44450">
                <a:noFill/>
              </a:ln>
              <a:effectLst>
                <a:outerShdw blurRad="1016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500" b="1" dirty="0"/>
              </a:p>
            </p:txBody>
          </p:sp>
          <p:sp>
            <p:nvSpPr>
              <p:cNvPr id="9" name="TextBox 8">
                <a:extLst>
                  <a:ext uri="{FF2B5EF4-FFF2-40B4-BE49-F238E27FC236}">
                    <a16:creationId xmlns:a16="http://schemas.microsoft.com/office/drawing/2014/main" id="{0BBDF815-9CBA-474F-DF31-7C9790E058EA}"/>
                  </a:ext>
                </a:extLst>
              </p:cNvPr>
              <p:cNvSpPr txBox="1"/>
              <p:nvPr/>
            </p:nvSpPr>
            <p:spPr>
              <a:xfrm>
                <a:off x="4214075" y="1558189"/>
                <a:ext cx="436675" cy="184666"/>
              </a:xfrm>
              <a:prstGeom prst="rect">
                <a:avLst/>
              </a:prstGeom>
              <a:noFill/>
              <a:ln>
                <a:noFill/>
              </a:ln>
            </p:spPr>
            <p:txBody>
              <a:bodyPr wrap="none" lIns="0" tIns="0" rIns="0" bIns="0" rtlCol="0" anchor="ctr">
                <a:noAutofit/>
              </a:bodyPr>
              <a:lstStyle/>
              <a:p>
                <a:pPr algn="ctr"/>
                <a:r>
                  <a:rPr lang="en-US" sz="600" b="1" dirty="0">
                    <a:solidFill>
                      <a:srgbClr val="C8102E"/>
                    </a:solidFill>
                  </a:rPr>
                  <a:t>CAUTION</a:t>
                </a:r>
              </a:p>
            </p:txBody>
          </p:sp>
          <p:pic>
            <p:nvPicPr>
              <p:cNvPr id="10" name="Graphic 9">
                <a:extLst>
                  <a:ext uri="{FF2B5EF4-FFF2-40B4-BE49-F238E27FC236}">
                    <a16:creationId xmlns:a16="http://schemas.microsoft.com/office/drawing/2014/main" id="{D2372553-800D-6E86-5BF3-78D9B03759F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317758" y="1347046"/>
                <a:ext cx="229309" cy="201345"/>
              </a:xfrm>
              <a:prstGeom prst="rect">
                <a:avLst/>
              </a:prstGeom>
            </p:spPr>
          </p:pic>
        </p:grpSp>
        <p:sp>
          <p:nvSpPr>
            <p:cNvPr id="7" name="Rectangle 6">
              <a:extLst>
                <a:ext uri="{FF2B5EF4-FFF2-40B4-BE49-F238E27FC236}">
                  <a16:creationId xmlns:a16="http://schemas.microsoft.com/office/drawing/2014/main" id="{753C20D4-F288-C1A4-3A1B-4FC6A48E646F}"/>
                </a:ext>
              </a:extLst>
            </p:cNvPr>
            <p:cNvSpPr/>
            <p:nvPr/>
          </p:nvSpPr>
          <p:spPr>
            <a:xfrm>
              <a:off x="4374646" y="2050241"/>
              <a:ext cx="2587165" cy="619984"/>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45720" rIns="91440" bIns="45720" rtlCol="0" anchor="ctr" anchorCtr="0">
              <a:noAutofit/>
            </a:bodyPr>
            <a:lstStyle/>
            <a:p>
              <a:pPr marL="0" lvl="2"/>
              <a:r>
                <a:rPr lang="en-US" sz="800" dirty="0">
                  <a:solidFill>
                    <a:schemeClr val="accent6"/>
                  </a:solidFill>
                  <a:ea typeface="ＭＳ Ｐゴシック"/>
                </a:rPr>
                <a:t>Use caution when advancing devices/delivery systems into the implanted Alterra adaptive prestent to avoid engagement with the inflow apices.</a:t>
              </a:r>
            </a:p>
          </p:txBody>
        </p:sp>
      </p:grpSp>
    </p:spTree>
    <p:custDataLst>
      <p:tags r:id="rId1"/>
    </p:custDataLst>
    <p:extLst>
      <p:ext uri="{BB962C8B-B14F-4D97-AF65-F5344CB8AC3E}">
        <p14:creationId xmlns:p14="http://schemas.microsoft.com/office/powerpoint/2010/main" val="104233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333"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7"/>
                                        </p:tgtEl>
                                      </p:cBhvr>
                                    </p:cmd>
                                  </p:childTnLst>
                                </p:cTn>
                              </p:par>
                            </p:childTnLst>
                          </p:cTn>
                        </p:par>
                      </p:childTnLst>
                    </p:cTn>
                  </p:par>
                </p:childTnLst>
              </p:cTn>
              <p:nextCondLst>
                <p:cond evt="onClick" delay="0">
                  <p:tgtEl>
                    <p:spTgt spid="17"/>
                  </p:tgtEl>
                </p:cond>
              </p:nextCondLst>
            </p:seq>
            <p:video>
              <p:cMediaNode vol="80000">
                <p:cTn id="12" repeatCount="indefinite" fill="hold" display="0">
                  <p:stCondLst>
                    <p:cond delay="indefinite"/>
                  </p:stCondLst>
                </p:cTn>
                <p:tgtEl>
                  <p:spTgt spid="17"/>
                </p:tgtEl>
              </p:cMediaNode>
            </p:video>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A4462AE-5CC7-BBD9-3F07-794674E3D3E8}"/>
              </a:ext>
            </a:extLst>
          </p:cNvPr>
          <p:cNvGrpSpPr/>
          <p:nvPr/>
        </p:nvGrpSpPr>
        <p:grpSpPr>
          <a:xfrm>
            <a:off x="2453291" y="1106557"/>
            <a:ext cx="3181584" cy="3862287"/>
            <a:chOff x="5890890" y="1157064"/>
            <a:chExt cx="3127911" cy="3797130"/>
          </a:xfrm>
        </p:grpSpPr>
        <p:pic>
          <p:nvPicPr>
            <p:cNvPr id="5" name="Picture 4" descr="A picture containing vase, fireworks, room&#10;&#10;Description automatically generated">
              <a:extLst>
                <a:ext uri="{FF2B5EF4-FFF2-40B4-BE49-F238E27FC236}">
                  <a16:creationId xmlns:a16="http://schemas.microsoft.com/office/drawing/2014/main" id="{EE648CB2-FCE0-230A-EF99-064DF108CDAD}"/>
                </a:ext>
              </a:extLst>
            </p:cNvPr>
            <p:cNvPicPr>
              <a:picLocks noChangeAspect="1"/>
            </p:cNvPicPr>
            <p:nvPr/>
          </p:nvPicPr>
          <p:blipFill rotWithShape="1">
            <a:blip r:embed="rId4"/>
            <a:srcRect l="38915" r="37890" b="19313"/>
            <a:stretch/>
          </p:blipFill>
          <p:spPr>
            <a:xfrm>
              <a:off x="6244612" y="1157064"/>
              <a:ext cx="1940560" cy="3797130"/>
            </a:xfrm>
            <a:prstGeom prst="rect">
              <a:avLst/>
            </a:prstGeom>
            <a:noFill/>
            <a:effectLst>
              <a:outerShdw blurRad="190500" dir="5400000" algn="t" rotWithShape="0">
                <a:prstClr val="black">
                  <a:alpha val="40000"/>
                </a:prstClr>
              </a:outerShdw>
            </a:effectLst>
          </p:spPr>
        </p:pic>
        <p:grpSp>
          <p:nvGrpSpPr>
            <p:cNvPr id="6" name="Group 5">
              <a:extLst>
                <a:ext uri="{FF2B5EF4-FFF2-40B4-BE49-F238E27FC236}">
                  <a16:creationId xmlns:a16="http://schemas.microsoft.com/office/drawing/2014/main" id="{68DD377C-BFD3-7451-696E-D89AB42F5E5D}"/>
                </a:ext>
              </a:extLst>
            </p:cNvPr>
            <p:cNvGrpSpPr/>
            <p:nvPr/>
          </p:nvGrpSpPr>
          <p:grpSpPr>
            <a:xfrm>
              <a:off x="5890890" y="2966015"/>
              <a:ext cx="1104222" cy="908047"/>
              <a:chOff x="6236092" y="2025225"/>
              <a:chExt cx="1338367" cy="1100598"/>
            </a:xfrm>
          </p:grpSpPr>
          <p:sp>
            <p:nvSpPr>
              <p:cNvPr id="9" name="Left Brace 8">
                <a:extLst>
                  <a:ext uri="{FF2B5EF4-FFF2-40B4-BE49-F238E27FC236}">
                    <a16:creationId xmlns:a16="http://schemas.microsoft.com/office/drawing/2014/main" id="{8824E0FD-9278-A9A8-4DD0-5A73491D8649}"/>
                  </a:ext>
                </a:extLst>
              </p:cNvPr>
              <p:cNvSpPr/>
              <p:nvPr/>
            </p:nvSpPr>
            <p:spPr>
              <a:xfrm>
                <a:off x="6653496" y="2025225"/>
                <a:ext cx="920963" cy="685800"/>
              </a:xfrm>
              <a:prstGeom prst="leftBrace">
                <a:avLst>
                  <a:gd name="adj1" fmla="val 0"/>
                  <a:gd name="adj2" fmla="val 53846"/>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900" dirty="0"/>
              </a:p>
            </p:txBody>
          </p:sp>
          <p:sp>
            <p:nvSpPr>
              <p:cNvPr id="10" name="Left Brace 9">
                <a:extLst>
                  <a:ext uri="{FF2B5EF4-FFF2-40B4-BE49-F238E27FC236}">
                    <a16:creationId xmlns:a16="http://schemas.microsoft.com/office/drawing/2014/main" id="{91B70C13-8AEC-8AE6-C5F7-DEB14EE3F905}"/>
                  </a:ext>
                </a:extLst>
              </p:cNvPr>
              <p:cNvSpPr/>
              <p:nvPr/>
            </p:nvSpPr>
            <p:spPr>
              <a:xfrm>
                <a:off x="6653496" y="2713017"/>
                <a:ext cx="920963" cy="412806"/>
              </a:xfrm>
              <a:prstGeom prst="leftBrace">
                <a:avLst>
                  <a:gd name="adj1" fmla="val 0"/>
                  <a:gd name="adj2" fmla="val 54034"/>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900" dirty="0"/>
              </a:p>
            </p:txBody>
          </p:sp>
          <p:sp>
            <p:nvSpPr>
              <p:cNvPr id="11" name="TextBox 10">
                <a:extLst>
                  <a:ext uri="{FF2B5EF4-FFF2-40B4-BE49-F238E27FC236}">
                    <a16:creationId xmlns:a16="http://schemas.microsoft.com/office/drawing/2014/main" id="{603F528D-A17F-1609-767E-D9B9D5E5AA01}"/>
                  </a:ext>
                </a:extLst>
              </p:cNvPr>
              <p:cNvSpPr txBox="1"/>
              <p:nvPr/>
            </p:nvSpPr>
            <p:spPr>
              <a:xfrm>
                <a:off x="6236092" y="2229740"/>
                <a:ext cx="495107" cy="275060"/>
              </a:xfrm>
              <a:prstGeom prst="rect">
                <a:avLst/>
              </a:prstGeom>
              <a:noFill/>
            </p:spPr>
            <p:txBody>
              <a:bodyPr wrap="none" rtlCol="0">
                <a:spAutoFit/>
              </a:bodyPr>
              <a:lstStyle/>
              <a:p>
                <a:r>
                  <a:rPr lang="en-US" sz="900" dirty="0">
                    <a:solidFill>
                      <a:schemeClr val="accent6"/>
                    </a:solidFill>
                  </a:rPr>
                  <a:t>60%</a:t>
                </a:r>
              </a:p>
            </p:txBody>
          </p:sp>
          <p:sp>
            <p:nvSpPr>
              <p:cNvPr id="12" name="TextBox 11">
                <a:extLst>
                  <a:ext uri="{FF2B5EF4-FFF2-40B4-BE49-F238E27FC236}">
                    <a16:creationId xmlns:a16="http://schemas.microsoft.com/office/drawing/2014/main" id="{F4E47AE6-578E-0B8E-A1E5-B3C071258F23}"/>
                  </a:ext>
                </a:extLst>
              </p:cNvPr>
              <p:cNvSpPr txBox="1"/>
              <p:nvPr/>
            </p:nvSpPr>
            <p:spPr>
              <a:xfrm>
                <a:off x="6236092" y="2779591"/>
                <a:ext cx="495107" cy="275060"/>
              </a:xfrm>
              <a:prstGeom prst="rect">
                <a:avLst/>
              </a:prstGeom>
              <a:noFill/>
            </p:spPr>
            <p:txBody>
              <a:bodyPr wrap="none" rtlCol="0">
                <a:spAutoFit/>
              </a:bodyPr>
              <a:lstStyle/>
              <a:p>
                <a:r>
                  <a:rPr lang="en-US" sz="900" dirty="0">
                    <a:solidFill>
                      <a:schemeClr val="accent6"/>
                    </a:solidFill>
                  </a:rPr>
                  <a:t>40%</a:t>
                </a:r>
              </a:p>
            </p:txBody>
          </p:sp>
        </p:grpSp>
        <p:sp>
          <p:nvSpPr>
            <p:cNvPr id="7" name="TextBox 6">
              <a:extLst>
                <a:ext uri="{FF2B5EF4-FFF2-40B4-BE49-F238E27FC236}">
                  <a16:creationId xmlns:a16="http://schemas.microsoft.com/office/drawing/2014/main" id="{5FABB289-36CC-5252-CF27-0B335F99CF51}"/>
                </a:ext>
              </a:extLst>
            </p:cNvPr>
            <p:cNvSpPr txBox="1"/>
            <p:nvPr/>
          </p:nvSpPr>
          <p:spPr>
            <a:xfrm>
              <a:off x="7795893" y="3245580"/>
              <a:ext cx="1222908" cy="226938"/>
            </a:xfrm>
            <a:prstGeom prst="rect">
              <a:avLst/>
            </a:prstGeom>
            <a:noFill/>
          </p:spPr>
          <p:txBody>
            <a:bodyPr wrap="square" rtlCol="0">
              <a:spAutoFit/>
            </a:bodyPr>
            <a:lstStyle/>
            <a:p>
              <a:r>
                <a:rPr lang="en-US" sz="900" dirty="0">
                  <a:solidFill>
                    <a:schemeClr val="accent6"/>
                  </a:solidFill>
                </a:rPr>
                <a:t>Alterra Waist</a:t>
              </a:r>
            </a:p>
          </p:txBody>
        </p:sp>
        <p:cxnSp>
          <p:nvCxnSpPr>
            <p:cNvPr id="8" name="Straight Connector 7">
              <a:extLst>
                <a:ext uri="{FF2B5EF4-FFF2-40B4-BE49-F238E27FC236}">
                  <a16:creationId xmlns:a16="http://schemas.microsoft.com/office/drawing/2014/main" id="{647B2597-B2D9-9BFA-0984-C853133E09A6}"/>
                </a:ext>
              </a:extLst>
            </p:cNvPr>
            <p:cNvCxnSpPr>
              <a:cxnSpLocks/>
            </p:cNvCxnSpPr>
            <p:nvPr/>
          </p:nvCxnSpPr>
          <p:spPr>
            <a:xfrm flipH="1">
              <a:off x="7371404" y="3519365"/>
              <a:ext cx="1583548" cy="0"/>
            </a:xfrm>
            <a:prstGeom prst="line">
              <a:avLst/>
            </a:prstGeom>
            <a:ln w="15875">
              <a:headEnd type="none"/>
              <a:tailEnd type="oval"/>
            </a:ln>
          </p:spPr>
          <p:style>
            <a:lnRef idx="1">
              <a:schemeClr val="accent1"/>
            </a:lnRef>
            <a:fillRef idx="0">
              <a:schemeClr val="accent1"/>
            </a:fillRef>
            <a:effectRef idx="0">
              <a:schemeClr val="accent1"/>
            </a:effectRef>
            <a:fontRef idx="minor">
              <a:schemeClr val="tx1"/>
            </a:fontRef>
          </p:style>
        </p:cxnSp>
      </p:grpSp>
      <p:sp>
        <p:nvSpPr>
          <p:cNvPr id="4" name="Title 3"/>
          <p:cNvSpPr>
            <a:spLocks noGrp="1"/>
          </p:cNvSpPr>
          <p:nvPr>
            <p:ph type="title"/>
          </p:nvPr>
        </p:nvSpPr>
        <p:spPr>
          <a:xfrm>
            <a:off x="548640" y="310896"/>
            <a:ext cx="6510528" cy="685800"/>
          </a:xfrm>
        </p:spPr>
        <p:txBody>
          <a:bodyPr/>
          <a:lstStyle/>
          <a:p>
            <a:r>
              <a:rPr lang="en-US" dirty="0"/>
              <a:t>Positioning the THV within Alterra</a:t>
            </a:r>
          </a:p>
        </p:txBody>
      </p:sp>
      <p:sp>
        <p:nvSpPr>
          <p:cNvPr id="44" name="Content Placeholder 2"/>
          <p:cNvSpPr>
            <a:spLocks noGrp="1"/>
          </p:cNvSpPr>
          <p:nvPr>
            <p:ph idx="1"/>
          </p:nvPr>
        </p:nvSpPr>
        <p:spPr>
          <a:xfrm>
            <a:off x="549274" y="1748743"/>
            <a:ext cx="2888517" cy="1019908"/>
          </a:xfrm>
        </p:spPr>
        <p:txBody>
          <a:bodyPr>
            <a:normAutofit/>
          </a:bodyPr>
          <a:lstStyle/>
          <a:p>
            <a:r>
              <a:rPr lang="en-US" sz="1200" dirty="0"/>
              <a:t>Place the SAPIEN 3 completely within the waist of the Alterra Prestent</a:t>
            </a:r>
          </a:p>
          <a:p>
            <a:r>
              <a:rPr lang="en-US" sz="1200" dirty="0"/>
              <a:t>Utilize multiple fluoroscopic views</a:t>
            </a:r>
          </a:p>
        </p:txBody>
      </p:sp>
      <p:sp>
        <p:nvSpPr>
          <p:cNvPr id="28" name="Footer Placeholder 27"/>
          <p:cNvSpPr>
            <a:spLocks noGrp="1"/>
          </p:cNvSpPr>
          <p:nvPr>
            <p:ph type="ftr" sz="quarter" idx="11"/>
          </p:nvPr>
        </p:nvSpPr>
        <p:spPr>
          <a:xfrm>
            <a:off x="3950208" y="4965192"/>
            <a:ext cx="3108960" cy="182880"/>
          </a:xfrm>
        </p:spPr>
        <p:txBody>
          <a:bodyPr/>
          <a:lstStyle/>
          <a:p>
            <a:r>
              <a:rPr lang="en-US"/>
              <a:t>DOC-0555472 Rev B</a:t>
            </a:r>
            <a:endParaRPr lang="en-US" dirty="0"/>
          </a:p>
        </p:txBody>
      </p:sp>
      <p:sp>
        <p:nvSpPr>
          <p:cNvPr id="13" name="Slide Number Placeholder 12">
            <a:extLst>
              <a:ext uri="{FF2B5EF4-FFF2-40B4-BE49-F238E27FC236}">
                <a16:creationId xmlns:a16="http://schemas.microsoft.com/office/drawing/2014/main" id="{21F401D2-C1C5-075E-985A-439B7AA065F9}"/>
              </a:ext>
            </a:extLst>
          </p:cNvPr>
          <p:cNvSpPr>
            <a:spLocks noGrp="1"/>
          </p:cNvSpPr>
          <p:nvPr>
            <p:ph type="sldNum" sz="quarter" idx="12"/>
          </p:nvPr>
        </p:nvSpPr>
        <p:spPr>
          <a:xfrm>
            <a:off x="8229198" y="4965192"/>
            <a:ext cx="365760" cy="182880"/>
          </a:xfrm>
        </p:spPr>
        <p:txBody>
          <a:bodyPr/>
          <a:lstStyle/>
          <a:p>
            <a:fld id="{CDBA9528-BCFE-1E43-A37D-912FF3C527A6}" type="slidenum">
              <a:rPr lang="en-US" smtClean="0"/>
              <a:pPr/>
              <a:t>88</a:t>
            </a:fld>
            <a:endParaRPr lang="en-US" dirty="0"/>
          </a:p>
        </p:txBody>
      </p:sp>
      <p:pic>
        <p:nvPicPr>
          <p:cNvPr id="17" name="Picture 16" descr="A close-up of a medical device&#10;&#10;AI-generated content may be incorrect.">
            <a:extLst>
              <a:ext uri="{FF2B5EF4-FFF2-40B4-BE49-F238E27FC236}">
                <a16:creationId xmlns:a16="http://schemas.microsoft.com/office/drawing/2014/main" id="{C2600E51-CEAF-AF34-4453-CE34C096B986}"/>
              </a:ext>
            </a:extLst>
          </p:cNvPr>
          <p:cNvPicPr>
            <a:picLocks noChangeAspect="1"/>
          </p:cNvPicPr>
          <p:nvPr/>
        </p:nvPicPr>
        <p:blipFill>
          <a:blip r:embed="rId5"/>
          <a:stretch>
            <a:fillRect/>
          </a:stretch>
        </p:blipFill>
        <p:spPr>
          <a:xfrm>
            <a:off x="5601459" y="1456755"/>
            <a:ext cx="2992263" cy="3081851"/>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sp>
        <p:nvSpPr>
          <p:cNvPr id="26" name="TextBox 25">
            <a:extLst>
              <a:ext uri="{FF2B5EF4-FFF2-40B4-BE49-F238E27FC236}">
                <a16:creationId xmlns:a16="http://schemas.microsoft.com/office/drawing/2014/main" id="{48381BF6-DB0D-D220-BEB4-4CD04AB5E390}"/>
              </a:ext>
            </a:extLst>
          </p:cNvPr>
          <p:cNvSpPr txBox="1"/>
          <p:nvPr/>
        </p:nvSpPr>
        <p:spPr>
          <a:xfrm>
            <a:off x="5679511" y="2425581"/>
            <a:ext cx="694783" cy="369332"/>
          </a:xfrm>
          <a:prstGeom prst="rect">
            <a:avLst/>
          </a:prstGeom>
          <a:noFill/>
        </p:spPr>
        <p:txBody>
          <a:bodyPr wrap="square" rtlCol="0">
            <a:spAutoFit/>
          </a:bodyPr>
          <a:lstStyle/>
          <a:p>
            <a:pPr>
              <a:lnSpc>
                <a:spcPct val="90000"/>
              </a:lnSpc>
            </a:pPr>
            <a:r>
              <a:rPr lang="en-US" sz="900" b="1" dirty="0">
                <a:solidFill>
                  <a:schemeClr val="bg1"/>
                </a:solidFill>
                <a:effectLst>
                  <a:outerShdw blurRad="63500" sx="102000" sy="102000" algn="ctr" rotWithShape="0">
                    <a:prstClr val="black">
                      <a:alpha val="40000"/>
                    </a:prstClr>
                  </a:outerShdw>
                </a:effectLst>
              </a:rPr>
              <a:t>Alterra</a:t>
            </a:r>
            <a:r>
              <a:rPr lang="en-US" sz="1100" b="1" dirty="0">
                <a:solidFill>
                  <a:schemeClr val="accent1"/>
                </a:solidFill>
                <a:effectLst>
                  <a:outerShdw blurRad="63500" sx="102000" sy="102000" algn="ctr" rotWithShape="0">
                    <a:prstClr val="black">
                      <a:alpha val="40000"/>
                    </a:prstClr>
                  </a:outerShdw>
                </a:effectLst>
                <a:cs typeface="Arial" panose="020B0604020202020204" pitchFamily="34" charset="0"/>
              </a:rPr>
              <a:t> </a:t>
            </a:r>
            <a:r>
              <a:rPr lang="en-US" sz="900" b="1" dirty="0">
                <a:solidFill>
                  <a:schemeClr val="bg1"/>
                </a:solidFill>
                <a:effectLst>
                  <a:outerShdw blurRad="63500" sx="102000" sy="102000" algn="ctr" rotWithShape="0">
                    <a:prstClr val="black">
                      <a:alpha val="40000"/>
                    </a:prstClr>
                  </a:outerShdw>
                </a:effectLst>
              </a:rPr>
              <a:t>waist</a:t>
            </a:r>
          </a:p>
        </p:txBody>
      </p:sp>
      <p:sp>
        <p:nvSpPr>
          <p:cNvPr id="23" name="Left Brace 22">
            <a:extLst>
              <a:ext uri="{FF2B5EF4-FFF2-40B4-BE49-F238E27FC236}">
                <a16:creationId xmlns:a16="http://schemas.microsoft.com/office/drawing/2014/main" id="{C601C661-D15F-64D9-BA19-5C828E162501}"/>
              </a:ext>
            </a:extLst>
          </p:cNvPr>
          <p:cNvSpPr/>
          <p:nvPr/>
        </p:nvSpPr>
        <p:spPr>
          <a:xfrm>
            <a:off x="6104283" y="2426210"/>
            <a:ext cx="756602" cy="484798"/>
          </a:xfrm>
          <a:prstGeom prst="leftBrace">
            <a:avLst>
              <a:gd name="adj1" fmla="val 0"/>
              <a:gd name="adj2" fmla="val 50968"/>
            </a:avLst>
          </a:prstGeom>
          <a:ln>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900" dirty="0"/>
          </a:p>
        </p:txBody>
      </p:sp>
      <p:sp>
        <p:nvSpPr>
          <p:cNvPr id="2" name="TextBox 1">
            <a:extLst>
              <a:ext uri="{FF2B5EF4-FFF2-40B4-BE49-F238E27FC236}">
                <a16:creationId xmlns:a16="http://schemas.microsoft.com/office/drawing/2014/main" id="{447B7C4A-F0A3-A3B0-0EC3-32552F501CB4}"/>
              </a:ext>
            </a:extLst>
          </p:cNvPr>
          <p:cNvSpPr txBox="1"/>
          <p:nvPr/>
        </p:nvSpPr>
        <p:spPr>
          <a:xfrm>
            <a:off x="548640" y="4760125"/>
            <a:ext cx="5462522" cy="200055"/>
          </a:xfrm>
          <a:prstGeom prst="rect">
            <a:avLst/>
          </a:prstGeom>
          <a:noFill/>
        </p:spPr>
        <p:txBody>
          <a:bodyPr wrap="square" lIns="0">
            <a:spAutoFit/>
          </a:bodyPr>
          <a:lstStyle>
            <a:defPPr>
              <a:defRPr lang="en-US"/>
            </a:defPPr>
            <a:lvl1pPr>
              <a:defRPr sz="698"/>
            </a:lvl1pPr>
          </a:lstStyle>
          <a:p>
            <a:r>
              <a:rPr lang="en-US" dirty="0"/>
              <a:t>Animal model shown for illustration</a:t>
            </a:r>
          </a:p>
        </p:txBody>
      </p:sp>
    </p:spTree>
    <p:custDataLst>
      <p:tags r:id="rId1"/>
    </p:custDataLst>
    <p:extLst>
      <p:ext uri="{BB962C8B-B14F-4D97-AF65-F5344CB8AC3E}">
        <p14:creationId xmlns:p14="http://schemas.microsoft.com/office/powerpoint/2010/main" val="1251918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a:extLst>
              <a:ext uri="{FF2B5EF4-FFF2-40B4-BE49-F238E27FC236}">
                <a16:creationId xmlns:a16="http://schemas.microsoft.com/office/drawing/2014/main" id="{A04E4BAD-4494-68D6-4617-E9A50F5BCFB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0962" r="20111" b="40832"/>
          <a:stretch/>
        </p:blipFill>
        <p:spPr bwMode="auto">
          <a:xfrm>
            <a:off x="0" y="3070957"/>
            <a:ext cx="4911521" cy="629630"/>
          </a:xfrm>
          <a:prstGeom prst="rect">
            <a:avLst/>
          </a:prstGeom>
          <a:noFill/>
          <a:effectLst>
            <a:outerShdw blurRad="1905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 name="Picture 4">
            <a:extLst>
              <a:ext uri="{FF2B5EF4-FFF2-40B4-BE49-F238E27FC236}">
                <a16:creationId xmlns:a16="http://schemas.microsoft.com/office/drawing/2014/main" id="{5357C6FA-4145-7758-2E1D-0B9656F41C8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7825" r="2454" b="39197"/>
          <a:stretch/>
        </p:blipFill>
        <p:spPr bwMode="auto">
          <a:xfrm>
            <a:off x="-1007" y="2158192"/>
            <a:ext cx="5373666" cy="712011"/>
          </a:xfrm>
          <a:prstGeom prst="rect">
            <a:avLst/>
          </a:prstGeom>
          <a:noFill/>
          <a:effectLst>
            <a:outerShdw blurRad="1905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841653B2-9414-F72B-5C6D-46FAB82EF2F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8942" b="37873"/>
          <a:stretch/>
        </p:blipFill>
        <p:spPr bwMode="auto">
          <a:xfrm>
            <a:off x="0" y="1356283"/>
            <a:ext cx="5258551" cy="685800"/>
          </a:xfrm>
          <a:prstGeom prst="rect">
            <a:avLst/>
          </a:prstGeom>
          <a:noFill/>
          <a:effectLst>
            <a:outerShdw blurRad="1905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548640" y="310896"/>
            <a:ext cx="6510528" cy="685800"/>
          </a:xfrm>
        </p:spPr>
        <p:txBody>
          <a:bodyPr/>
          <a:lstStyle/>
          <a:p>
            <a:r>
              <a:rPr lang="en-US" dirty="0"/>
              <a:t>Retracting the valve capsule</a:t>
            </a:r>
          </a:p>
        </p:txBody>
      </p:sp>
      <p:sp>
        <p:nvSpPr>
          <p:cNvPr id="3" name="Content Placeholder 2"/>
          <p:cNvSpPr>
            <a:spLocks noGrp="1"/>
          </p:cNvSpPr>
          <p:nvPr>
            <p:ph idx="1"/>
          </p:nvPr>
        </p:nvSpPr>
        <p:spPr>
          <a:xfrm>
            <a:off x="5533502" y="1683404"/>
            <a:ext cx="3179177" cy="3230929"/>
          </a:xfrm>
        </p:spPr>
        <p:txBody>
          <a:bodyPr vert="horz" lIns="0" tIns="0" rIns="0" bIns="0" rtlCol="0" anchor="t">
            <a:normAutofit/>
          </a:bodyPr>
          <a:lstStyle/>
          <a:p>
            <a:pPr marL="172720" indent="-172720"/>
            <a:r>
              <a:rPr lang="en-US" sz="1200" dirty="0"/>
              <a:t>Once the valve is positioned in the intended landing zone</a:t>
            </a:r>
            <a:endParaRPr lang="en-US" dirty="0"/>
          </a:p>
          <a:p>
            <a:pPr marL="172720" indent="-172720"/>
            <a:r>
              <a:rPr lang="en-US" sz="1200" dirty="0"/>
              <a:t>To uncover the valve</a:t>
            </a:r>
            <a:endParaRPr lang="en-US" sz="1200" dirty="0">
              <a:cs typeface="Arial"/>
            </a:endParaRPr>
          </a:p>
          <a:p>
            <a:pPr lvl="1" indent="-166370"/>
            <a:r>
              <a:rPr lang="en-US" sz="1100" dirty="0"/>
              <a:t>Unlock the delivery system</a:t>
            </a:r>
            <a:endParaRPr lang="en-US" sz="1100" dirty="0">
              <a:cs typeface="Arial"/>
            </a:endParaRPr>
          </a:p>
          <a:p>
            <a:pPr lvl="1" indent="-166370"/>
            <a:r>
              <a:rPr lang="en-US" sz="1100" dirty="0"/>
              <a:t>While maintaining the position of the balloon shaft retract the handle until the handle stops at the gripper</a:t>
            </a:r>
            <a:endParaRPr lang="en-US" sz="1100" dirty="0">
              <a:cs typeface="Arial"/>
            </a:endParaRPr>
          </a:p>
          <a:p>
            <a:pPr marL="512445" lvl="2" indent="-172720"/>
            <a:r>
              <a:rPr lang="en-US" sz="1050" dirty="0"/>
              <a:t>The valve is fully uncovered when the handle meets the gripper</a:t>
            </a:r>
            <a:endParaRPr lang="en-US" sz="1050" dirty="0">
              <a:cs typeface="Arial"/>
            </a:endParaRPr>
          </a:p>
          <a:p>
            <a:pPr marL="172720" indent="-172720">
              <a:buFont typeface="Wingdings"/>
              <a:buChar char="§"/>
            </a:pPr>
            <a:r>
              <a:rPr lang="en-US" sz="1200" dirty="0"/>
              <a:t>Relock the delivery system</a:t>
            </a:r>
            <a:endParaRPr lang="en-US" sz="1200" dirty="0">
              <a:cs typeface="Arial"/>
            </a:endParaRPr>
          </a:p>
          <a:p>
            <a:pPr marL="512445" lvl="2" indent="-172720"/>
            <a:endParaRPr lang="en-US" sz="1200" dirty="0">
              <a:cs typeface="Arial"/>
            </a:endParaRPr>
          </a:p>
          <a:p>
            <a:pPr marL="512445" lvl="2" indent="-172720"/>
            <a:endParaRPr lang="en-US" sz="1200" dirty="0">
              <a:cs typeface="Arial"/>
            </a:endParaRPr>
          </a:p>
        </p:txBody>
      </p:sp>
      <p:sp>
        <p:nvSpPr>
          <p:cNvPr id="15" name="Footer Placeholder 14"/>
          <p:cNvSpPr>
            <a:spLocks noGrp="1"/>
          </p:cNvSpPr>
          <p:nvPr>
            <p:ph type="ftr" sz="quarter" idx="11"/>
          </p:nvPr>
        </p:nvSpPr>
        <p:spPr>
          <a:xfrm>
            <a:off x="3950208" y="4965192"/>
            <a:ext cx="3108960" cy="182880"/>
          </a:xfrm>
        </p:spPr>
        <p:txBody>
          <a:bodyPr/>
          <a:lstStyle/>
          <a:p>
            <a:r>
              <a:rPr lang="en-US"/>
              <a:t>DOC-0555472 Rev B</a:t>
            </a:r>
            <a:endParaRPr lang="en-US" dirty="0"/>
          </a:p>
        </p:txBody>
      </p:sp>
      <p:sp>
        <p:nvSpPr>
          <p:cNvPr id="16" name="Arrow: Curved Right 15">
            <a:extLst>
              <a:ext uri="{FF2B5EF4-FFF2-40B4-BE49-F238E27FC236}">
                <a16:creationId xmlns:a16="http://schemas.microsoft.com/office/drawing/2014/main" id="{CF152457-2ACC-4A92-8FF0-1099AE74FCF2}"/>
              </a:ext>
            </a:extLst>
          </p:cNvPr>
          <p:cNvSpPr/>
          <p:nvPr/>
        </p:nvSpPr>
        <p:spPr>
          <a:xfrm>
            <a:off x="3081435" y="1417768"/>
            <a:ext cx="222467" cy="522345"/>
          </a:xfrm>
          <a:prstGeom prst="curvedRight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tx1"/>
              </a:solidFill>
            </a:endParaRPr>
          </a:p>
        </p:txBody>
      </p:sp>
      <p:sp>
        <p:nvSpPr>
          <p:cNvPr id="9" name="Arrow: Right 8">
            <a:extLst>
              <a:ext uri="{FF2B5EF4-FFF2-40B4-BE49-F238E27FC236}">
                <a16:creationId xmlns:a16="http://schemas.microsoft.com/office/drawing/2014/main" id="{D96E91CB-DF10-4AE5-A5E3-3F6DB6D3BC42}"/>
              </a:ext>
            </a:extLst>
          </p:cNvPr>
          <p:cNvSpPr/>
          <p:nvPr/>
        </p:nvSpPr>
        <p:spPr>
          <a:xfrm>
            <a:off x="3660907" y="2402291"/>
            <a:ext cx="887035" cy="261173"/>
          </a:xfrm>
          <a:prstGeom prst="right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1" name="Arrow: Curved Left 20">
            <a:extLst>
              <a:ext uri="{FF2B5EF4-FFF2-40B4-BE49-F238E27FC236}">
                <a16:creationId xmlns:a16="http://schemas.microsoft.com/office/drawing/2014/main" id="{5FD519F6-22CC-41A8-81B9-547062979855}"/>
              </a:ext>
            </a:extLst>
          </p:cNvPr>
          <p:cNvSpPr/>
          <p:nvPr/>
        </p:nvSpPr>
        <p:spPr>
          <a:xfrm rot="10800000">
            <a:off x="3659787" y="3118998"/>
            <a:ext cx="242370" cy="532396"/>
          </a:xfrm>
          <a:prstGeom prst="curvedLeft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tx1"/>
              </a:solidFill>
            </a:endParaRPr>
          </a:p>
        </p:txBody>
      </p:sp>
      <p:sp>
        <p:nvSpPr>
          <p:cNvPr id="11" name="Slide Number Placeholder 10">
            <a:extLst>
              <a:ext uri="{FF2B5EF4-FFF2-40B4-BE49-F238E27FC236}">
                <a16:creationId xmlns:a16="http://schemas.microsoft.com/office/drawing/2014/main" id="{6627D646-2C13-9824-0A9D-29BF6969F6A2}"/>
              </a:ext>
            </a:extLst>
          </p:cNvPr>
          <p:cNvSpPr>
            <a:spLocks noGrp="1"/>
          </p:cNvSpPr>
          <p:nvPr>
            <p:ph type="sldNum" sz="quarter" idx="12"/>
          </p:nvPr>
        </p:nvSpPr>
        <p:spPr/>
        <p:txBody>
          <a:bodyPr/>
          <a:lstStyle/>
          <a:p>
            <a:fld id="{CDBA9528-BCFE-1E43-A37D-912FF3C527A6}" type="slidenum">
              <a:rPr lang="en-US" smtClean="0"/>
              <a:pPr/>
              <a:t>89</a:t>
            </a:fld>
            <a:endParaRPr lang="en-US" dirty="0"/>
          </a:p>
        </p:txBody>
      </p:sp>
      <p:grpSp>
        <p:nvGrpSpPr>
          <p:cNvPr id="18" name="Group 17">
            <a:extLst>
              <a:ext uri="{FF2B5EF4-FFF2-40B4-BE49-F238E27FC236}">
                <a16:creationId xmlns:a16="http://schemas.microsoft.com/office/drawing/2014/main" id="{A15A966D-9C8D-9229-C227-598A7324A1BB}"/>
              </a:ext>
            </a:extLst>
          </p:cNvPr>
          <p:cNvGrpSpPr/>
          <p:nvPr/>
        </p:nvGrpSpPr>
        <p:grpSpPr>
          <a:xfrm>
            <a:off x="597902" y="4031819"/>
            <a:ext cx="3411390" cy="650713"/>
            <a:chOff x="2858966" y="1282529"/>
            <a:chExt cx="3411390" cy="650713"/>
          </a:xfrm>
        </p:grpSpPr>
        <p:grpSp>
          <p:nvGrpSpPr>
            <p:cNvPr id="19" name="Group 18">
              <a:extLst>
                <a:ext uri="{FF2B5EF4-FFF2-40B4-BE49-F238E27FC236}">
                  <a16:creationId xmlns:a16="http://schemas.microsoft.com/office/drawing/2014/main" id="{88451F15-1D18-B1F3-4CBC-986E32B0C0F3}"/>
                </a:ext>
              </a:extLst>
            </p:cNvPr>
            <p:cNvGrpSpPr/>
            <p:nvPr/>
          </p:nvGrpSpPr>
          <p:grpSpPr>
            <a:xfrm>
              <a:off x="2858966" y="1282529"/>
              <a:ext cx="511695" cy="511210"/>
              <a:chOff x="6550298" y="1216452"/>
              <a:chExt cx="511695" cy="511210"/>
            </a:xfrm>
          </p:grpSpPr>
          <p:sp>
            <p:nvSpPr>
              <p:cNvPr id="22" name="Rounded Rectangle 21">
                <a:extLst>
                  <a:ext uri="{FF2B5EF4-FFF2-40B4-BE49-F238E27FC236}">
                    <a16:creationId xmlns:a16="http://schemas.microsoft.com/office/drawing/2014/main" id="{D0CBD3CA-CBF7-903B-263A-D404BF398CF6}"/>
                  </a:ext>
                </a:extLst>
              </p:cNvPr>
              <p:cNvSpPr/>
              <p:nvPr/>
            </p:nvSpPr>
            <p:spPr>
              <a:xfrm>
                <a:off x="6550298" y="1216452"/>
                <a:ext cx="511695" cy="511210"/>
              </a:xfrm>
              <a:prstGeom prst="roundRect">
                <a:avLst/>
              </a:prstGeom>
              <a:solidFill>
                <a:schemeClr val="accent3"/>
              </a:solidFill>
              <a:ln w="44450">
                <a:noFill/>
              </a:ln>
              <a:effectLst>
                <a:outerShdw blurRad="190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350" b="1" dirty="0"/>
              </a:p>
            </p:txBody>
          </p:sp>
          <p:sp>
            <p:nvSpPr>
              <p:cNvPr id="23" name="TextBox 22">
                <a:extLst>
                  <a:ext uri="{FF2B5EF4-FFF2-40B4-BE49-F238E27FC236}">
                    <a16:creationId xmlns:a16="http://schemas.microsoft.com/office/drawing/2014/main" id="{95DC5180-4BFE-B4E7-029C-38B403EC8F4B}"/>
                  </a:ext>
                </a:extLst>
              </p:cNvPr>
              <p:cNvSpPr txBox="1"/>
              <p:nvPr/>
            </p:nvSpPr>
            <p:spPr>
              <a:xfrm>
                <a:off x="6562907" y="1549525"/>
                <a:ext cx="395413" cy="115894"/>
              </a:xfrm>
              <a:prstGeom prst="rect">
                <a:avLst/>
              </a:prstGeom>
              <a:noFill/>
            </p:spPr>
            <p:txBody>
              <a:bodyPr wrap="square" lIns="0" tIns="0" rIns="0" bIns="0" rtlCol="0" anchor="ctr">
                <a:noAutofit/>
              </a:bodyPr>
              <a:lstStyle/>
              <a:p>
                <a:pPr algn="ctr"/>
                <a:r>
                  <a:rPr lang="en-US" sz="600" b="1" dirty="0">
                    <a:solidFill>
                      <a:schemeClr val="bg1"/>
                    </a:solidFill>
                  </a:rPr>
                  <a:t>NOTE</a:t>
                </a:r>
              </a:p>
            </p:txBody>
          </p:sp>
          <p:pic>
            <p:nvPicPr>
              <p:cNvPr id="24" name="Graphic 23">
                <a:extLst>
                  <a:ext uri="{FF2B5EF4-FFF2-40B4-BE49-F238E27FC236}">
                    <a16:creationId xmlns:a16="http://schemas.microsoft.com/office/drawing/2014/main" id="{861A0F7E-CDB1-93F1-9D46-908C121EB8D2}"/>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681642" y="1307034"/>
                <a:ext cx="157942" cy="199505"/>
              </a:xfrm>
              <a:prstGeom prst="rect">
                <a:avLst/>
              </a:prstGeom>
            </p:spPr>
          </p:pic>
        </p:grpSp>
        <p:sp>
          <p:nvSpPr>
            <p:cNvPr id="20" name="Rectangle 19">
              <a:extLst>
                <a:ext uri="{FF2B5EF4-FFF2-40B4-BE49-F238E27FC236}">
                  <a16:creationId xmlns:a16="http://schemas.microsoft.com/office/drawing/2014/main" id="{00902DC9-14BE-FE3A-DABF-09DB7F583FD4}"/>
                </a:ext>
              </a:extLst>
            </p:cNvPr>
            <p:cNvSpPr/>
            <p:nvPr/>
          </p:nvSpPr>
          <p:spPr>
            <a:xfrm>
              <a:off x="3261799" y="1282529"/>
              <a:ext cx="3008557" cy="650713"/>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45720" rIns="91440" bIns="45720" rtlCol="0" anchor="ctr" anchorCtr="0">
              <a:noAutofit/>
            </a:bodyPr>
            <a:lstStyle/>
            <a:p>
              <a:pPr marL="119063" lvl="2" indent="-111125">
                <a:spcAft>
                  <a:spcPts val="300"/>
                </a:spcAft>
                <a:buClr>
                  <a:schemeClr val="accent1"/>
                </a:buClr>
                <a:buFont typeface="Wingdings" pitchFamily="2" charset="2"/>
                <a:buChar char="§"/>
              </a:pPr>
              <a:r>
                <a:rPr lang="en-US" sz="800" dirty="0">
                  <a:solidFill>
                    <a:schemeClr val="accent6"/>
                  </a:solidFill>
                  <a:ea typeface="ＭＳ Ｐゴシック"/>
                </a:rPr>
                <a:t>Maintain inline sheath position</a:t>
              </a:r>
            </a:p>
            <a:p>
              <a:pPr marL="119063" lvl="2" indent="-111125">
                <a:spcAft>
                  <a:spcPts val="300"/>
                </a:spcAft>
                <a:buClr>
                  <a:schemeClr val="accent1"/>
                </a:buClr>
                <a:buFont typeface="Wingdings" pitchFamily="2" charset="2"/>
                <a:buChar char="§"/>
              </a:pPr>
              <a:r>
                <a:rPr lang="en-US" sz="800" dirty="0">
                  <a:solidFill>
                    <a:schemeClr val="accent6"/>
                  </a:solidFill>
                  <a:ea typeface="ＭＳ Ｐゴシック"/>
                </a:rPr>
                <a:t>Maintain guidewire position in the pulmonary artery during valve unsheathing to prevent loss of guidewire position</a:t>
              </a:r>
            </a:p>
          </p:txBody>
        </p:sp>
      </p:grpSp>
    </p:spTree>
    <p:custDataLst>
      <p:tags r:id="rId1"/>
    </p:custDataLst>
    <p:extLst>
      <p:ext uri="{BB962C8B-B14F-4D97-AF65-F5344CB8AC3E}">
        <p14:creationId xmlns:p14="http://schemas.microsoft.com/office/powerpoint/2010/main" val="2189571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Edwards Alterra adaptive prestent delivery system</a:t>
            </a:r>
          </a:p>
        </p:txBody>
      </p:sp>
      <p:sp>
        <p:nvSpPr>
          <p:cNvPr id="2" name="Footer Placeholder 1"/>
          <p:cNvSpPr>
            <a:spLocks noGrp="1"/>
          </p:cNvSpPr>
          <p:nvPr>
            <p:ph type="ftr" sz="quarter" idx="11"/>
          </p:nvPr>
        </p:nvSpPr>
        <p:spPr/>
        <p:txBody>
          <a:bodyPr/>
          <a:lstStyle/>
          <a:p>
            <a:r>
              <a:rPr lang="en-US"/>
              <a:t>DOC-0555472 Rev B</a:t>
            </a:r>
            <a:endParaRPr lang="en-US" dirty="0"/>
          </a:p>
        </p:txBody>
      </p:sp>
      <p:pic>
        <p:nvPicPr>
          <p:cNvPr id="57" name="Picture 56" descr="A picture containing knife, light, room&#10;&#10;Description automatically generated">
            <a:extLst>
              <a:ext uri="{FF2B5EF4-FFF2-40B4-BE49-F238E27FC236}">
                <a16:creationId xmlns:a16="http://schemas.microsoft.com/office/drawing/2014/main" id="{51C1C793-EBD9-6A4A-881A-BBAA25B42C09}"/>
              </a:ext>
            </a:extLst>
          </p:cNvPr>
          <p:cNvPicPr>
            <a:picLocks noChangeAspect="1"/>
          </p:cNvPicPr>
          <p:nvPr/>
        </p:nvPicPr>
        <p:blipFill rotWithShape="1">
          <a:blip r:embed="rId4"/>
          <a:srcRect l="9586" t="39955" r="8505" b="37191"/>
          <a:stretch/>
        </p:blipFill>
        <p:spPr>
          <a:xfrm>
            <a:off x="670448" y="1903633"/>
            <a:ext cx="8094880" cy="1270500"/>
          </a:xfrm>
          <a:prstGeom prst="rect">
            <a:avLst/>
          </a:prstGeom>
          <a:noFill/>
          <a:effectLst>
            <a:outerShdw blurRad="190500" dir="5400000" algn="t" rotWithShape="0">
              <a:prstClr val="black">
                <a:alpha val="40000"/>
              </a:prstClr>
            </a:outerShdw>
          </a:effectLst>
        </p:spPr>
      </p:pic>
      <p:sp>
        <p:nvSpPr>
          <p:cNvPr id="58" name="TextBox 57">
            <a:extLst>
              <a:ext uri="{FF2B5EF4-FFF2-40B4-BE49-F238E27FC236}">
                <a16:creationId xmlns:a16="http://schemas.microsoft.com/office/drawing/2014/main" id="{505C88C0-10EB-7046-AC59-FBC19BAF7AE7}"/>
              </a:ext>
            </a:extLst>
          </p:cNvPr>
          <p:cNvSpPr txBox="1"/>
          <p:nvPr/>
        </p:nvSpPr>
        <p:spPr>
          <a:xfrm>
            <a:off x="8246201" y="3241389"/>
            <a:ext cx="721625" cy="507831"/>
          </a:xfrm>
          <a:prstGeom prst="rect">
            <a:avLst/>
          </a:prstGeom>
          <a:noFill/>
        </p:spPr>
        <p:txBody>
          <a:bodyPr wrap="square" lIns="34290" rIns="34290" rtlCol="0">
            <a:spAutoFit/>
          </a:bodyPr>
          <a:lstStyle/>
          <a:p>
            <a:r>
              <a:rPr lang="en-US" sz="900" b="1" dirty="0"/>
              <a:t>Guidewire </a:t>
            </a:r>
            <a:br>
              <a:rPr lang="en-US" sz="900" b="1" dirty="0"/>
            </a:br>
            <a:r>
              <a:rPr lang="en-US" sz="900" b="1" dirty="0"/>
              <a:t>lumen/</a:t>
            </a:r>
            <a:br>
              <a:rPr lang="en-US" sz="900" b="1" dirty="0"/>
            </a:br>
            <a:r>
              <a:rPr lang="en-US" sz="900" b="1" dirty="0"/>
              <a:t>flushport</a:t>
            </a:r>
          </a:p>
        </p:txBody>
      </p:sp>
      <p:sp>
        <p:nvSpPr>
          <p:cNvPr id="59" name="TextBox 58">
            <a:extLst>
              <a:ext uri="{FF2B5EF4-FFF2-40B4-BE49-F238E27FC236}">
                <a16:creationId xmlns:a16="http://schemas.microsoft.com/office/drawing/2014/main" id="{4C2A1E7E-9FFA-DE41-A031-01AFDC87D90D}"/>
              </a:ext>
            </a:extLst>
          </p:cNvPr>
          <p:cNvSpPr txBox="1"/>
          <p:nvPr/>
        </p:nvSpPr>
        <p:spPr>
          <a:xfrm>
            <a:off x="710449" y="1232865"/>
            <a:ext cx="759356" cy="230832"/>
          </a:xfrm>
          <a:prstGeom prst="rect">
            <a:avLst/>
          </a:prstGeom>
          <a:noFill/>
        </p:spPr>
        <p:txBody>
          <a:bodyPr wrap="square" lIns="34290" rIns="34290" rtlCol="0">
            <a:spAutoFit/>
          </a:bodyPr>
          <a:lstStyle/>
          <a:p>
            <a:pPr algn="ctr"/>
            <a:r>
              <a:rPr lang="en-US" sz="900" b="1" dirty="0"/>
              <a:t>Tapered tip</a:t>
            </a:r>
          </a:p>
        </p:txBody>
      </p:sp>
      <p:sp>
        <p:nvSpPr>
          <p:cNvPr id="60" name="TextBox 59">
            <a:extLst>
              <a:ext uri="{FF2B5EF4-FFF2-40B4-BE49-F238E27FC236}">
                <a16:creationId xmlns:a16="http://schemas.microsoft.com/office/drawing/2014/main" id="{2F870A8C-92A6-7341-B12F-443E4AE1D31E}"/>
              </a:ext>
            </a:extLst>
          </p:cNvPr>
          <p:cNvSpPr txBox="1"/>
          <p:nvPr/>
        </p:nvSpPr>
        <p:spPr>
          <a:xfrm>
            <a:off x="3670231" y="1232865"/>
            <a:ext cx="771501" cy="369332"/>
          </a:xfrm>
          <a:prstGeom prst="rect">
            <a:avLst/>
          </a:prstGeom>
          <a:noFill/>
        </p:spPr>
        <p:txBody>
          <a:bodyPr wrap="square" lIns="34290" rIns="34290" rtlCol="0">
            <a:spAutoFit/>
          </a:bodyPr>
          <a:lstStyle/>
          <a:p>
            <a:pPr algn="ctr"/>
            <a:r>
              <a:rPr lang="en-US" sz="900" b="1" dirty="0"/>
              <a:t>Retractable </a:t>
            </a:r>
            <a:br>
              <a:rPr lang="en-US" sz="900" b="1" dirty="0"/>
            </a:br>
            <a:r>
              <a:rPr lang="en-US" sz="900" b="1" dirty="0"/>
              <a:t>outer shaft</a:t>
            </a:r>
          </a:p>
        </p:txBody>
      </p:sp>
      <p:sp>
        <p:nvSpPr>
          <p:cNvPr id="61" name="TextBox 60">
            <a:extLst>
              <a:ext uri="{FF2B5EF4-FFF2-40B4-BE49-F238E27FC236}">
                <a16:creationId xmlns:a16="http://schemas.microsoft.com/office/drawing/2014/main" id="{E5B13A24-9B3A-2640-9E51-9AD7BCB28437}"/>
              </a:ext>
            </a:extLst>
          </p:cNvPr>
          <p:cNvSpPr txBox="1"/>
          <p:nvPr/>
        </p:nvSpPr>
        <p:spPr>
          <a:xfrm>
            <a:off x="1275657" y="1562361"/>
            <a:ext cx="1685937" cy="369332"/>
          </a:xfrm>
          <a:prstGeom prst="rect">
            <a:avLst/>
          </a:prstGeom>
          <a:noFill/>
        </p:spPr>
        <p:txBody>
          <a:bodyPr wrap="square" lIns="34290" rIns="34290" rtlCol="0">
            <a:spAutoFit/>
          </a:bodyPr>
          <a:lstStyle/>
          <a:p>
            <a:r>
              <a:rPr lang="en-US" sz="900" b="1" dirty="0"/>
              <a:t>Delivery system marker band</a:t>
            </a:r>
            <a:br>
              <a:rPr lang="en-US" sz="900" b="1" dirty="0"/>
            </a:br>
            <a:r>
              <a:rPr lang="en-US" sz="900" dirty="0"/>
              <a:t>(not visible without fluoro)</a:t>
            </a:r>
          </a:p>
        </p:txBody>
      </p:sp>
      <p:cxnSp>
        <p:nvCxnSpPr>
          <p:cNvPr id="62" name="Straight Connector 61">
            <a:extLst>
              <a:ext uri="{FF2B5EF4-FFF2-40B4-BE49-F238E27FC236}">
                <a16:creationId xmlns:a16="http://schemas.microsoft.com/office/drawing/2014/main" id="{3AFACE26-DE5F-6D4F-A413-B9C57FDF6085}"/>
              </a:ext>
            </a:extLst>
          </p:cNvPr>
          <p:cNvCxnSpPr>
            <a:cxnSpLocks/>
            <a:stCxn id="59" idx="2"/>
          </p:cNvCxnSpPr>
          <p:nvPr/>
        </p:nvCxnSpPr>
        <p:spPr>
          <a:xfrm>
            <a:off x="1090127" y="1463697"/>
            <a:ext cx="0" cy="887619"/>
          </a:xfrm>
          <a:prstGeom prst="line">
            <a:avLst/>
          </a:prstGeom>
          <a:ln w="15875">
            <a:headEnd type="none"/>
            <a:tailEnd type="ova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DAFF01E3-B78E-B940-B383-4BE6389718E8}"/>
              </a:ext>
            </a:extLst>
          </p:cNvPr>
          <p:cNvCxnSpPr>
            <a:cxnSpLocks/>
          </p:cNvCxnSpPr>
          <p:nvPr/>
        </p:nvCxnSpPr>
        <p:spPr>
          <a:xfrm>
            <a:off x="1400431" y="1924951"/>
            <a:ext cx="0" cy="426365"/>
          </a:xfrm>
          <a:prstGeom prst="line">
            <a:avLst/>
          </a:prstGeom>
          <a:ln w="15875">
            <a:headEnd type="none"/>
            <a:tailEnd type="ova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79C5797B-B532-E546-93AC-5E62E061B435}"/>
              </a:ext>
            </a:extLst>
          </p:cNvPr>
          <p:cNvCxnSpPr/>
          <p:nvPr/>
        </p:nvCxnSpPr>
        <p:spPr>
          <a:xfrm>
            <a:off x="4058220" y="1606935"/>
            <a:ext cx="1" cy="762616"/>
          </a:xfrm>
          <a:prstGeom prst="line">
            <a:avLst/>
          </a:prstGeom>
          <a:ln w="15875">
            <a:headEnd type="none"/>
            <a:tailEnd type="ova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9117CF96-6A87-3548-AC95-ACC7F5847EA9}"/>
              </a:ext>
            </a:extLst>
          </p:cNvPr>
          <p:cNvCxnSpPr>
            <a:cxnSpLocks/>
            <a:stCxn id="67" idx="2"/>
          </p:cNvCxnSpPr>
          <p:nvPr/>
        </p:nvCxnSpPr>
        <p:spPr>
          <a:xfrm flipH="1">
            <a:off x="5808816" y="1463697"/>
            <a:ext cx="1434" cy="628221"/>
          </a:xfrm>
          <a:prstGeom prst="line">
            <a:avLst/>
          </a:prstGeom>
          <a:ln w="15875">
            <a:headEnd type="none"/>
            <a:tailEnd type="ova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355FA70C-34F7-EE4B-9845-4C95BD429C4F}"/>
              </a:ext>
            </a:extLst>
          </p:cNvPr>
          <p:cNvCxnSpPr>
            <a:cxnSpLocks/>
          </p:cNvCxnSpPr>
          <p:nvPr/>
        </p:nvCxnSpPr>
        <p:spPr>
          <a:xfrm flipV="1">
            <a:off x="8465786" y="2705432"/>
            <a:ext cx="0" cy="519188"/>
          </a:xfrm>
          <a:prstGeom prst="line">
            <a:avLst/>
          </a:prstGeom>
          <a:ln w="15875">
            <a:headEnd type="none"/>
            <a:tailEnd type="oval"/>
          </a:ln>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id="{AC284CF1-AEA5-6748-BEF0-590C8EBC0A96}"/>
              </a:ext>
            </a:extLst>
          </p:cNvPr>
          <p:cNvSpPr txBox="1"/>
          <p:nvPr/>
        </p:nvSpPr>
        <p:spPr>
          <a:xfrm>
            <a:off x="5250180" y="1232865"/>
            <a:ext cx="1120139" cy="230832"/>
          </a:xfrm>
          <a:prstGeom prst="rect">
            <a:avLst/>
          </a:prstGeom>
          <a:noFill/>
        </p:spPr>
        <p:txBody>
          <a:bodyPr wrap="square" lIns="34290" rIns="34290" rtlCol="0">
            <a:spAutoFit/>
          </a:bodyPr>
          <a:lstStyle/>
          <a:p>
            <a:pPr algn="ctr"/>
            <a:r>
              <a:rPr lang="en-US" sz="900" b="1" dirty="0"/>
              <a:t>Deployment wheel</a:t>
            </a:r>
          </a:p>
        </p:txBody>
      </p:sp>
      <p:pic>
        <p:nvPicPr>
          <p:cNvPr id="68" name="E3978104-1639-4C87-85FF-C22BB7948DB9">
            <a:extLst>
              <a:ext uri="{FF2B5EF4-FFF2-40B4-BE49-F238E27FC236}">
                <a16:creationId xmlns:a16="http://schemas.microsoft.com/office/drawing/2014/main" id="{FDA9D1EA-786A-3A45-9CF7-EF184FDD267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7601" b="36023"/>
          <a:stretch/>
        </p:blipFill>
        <p:spPr bwMode="auto">
          <a:xfrm>
            <a:off x="444014" y="2646264"/>
            <a:ext cx="4023596" cy="595125"/>
          </a:xfrm>
          <a:prstGeom prst="rect">
            <a:avLst/>
          </a:prstGeom>
          <a:noFill/>
          <a:effectLst>
            <a:outerShdw blurRad="190500" dir="5400000" algn="t"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 name="E3978104-1639-4C87-85FF-C22BB7948DB9">
            <a:extLst>
              <a:ext uri="{FF2B5EF4-FFF2-40B4-BE49-F238E27FC236}">
                <a16:creationId xmlns:a16="http://schemas.microsoft.com/office/drawing/2014/main" id="{4C6C6524-56B7-C045-AAA2-5EE1EE0872F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0819" t="43558" r="32648" b="43271"/>
          <a:stretch/>
        </p:blipFill>
        <p:spPr bwMode="auto">
          <a:xfrm>
            <a:off x="964998" y="3632922"/>
            <a:ext cx="4646105" cy="939258"/>
          </a:xfrm>
          <a:prstGeom prst="rect">
            <a:avLst/>
          </a:prstGeom>
          <a:noFill/>
          <a:effectLst>
            <a:outerShdw blurRad="190500" dir="5400000" algn="t"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 name="TextBox 70">
            <a:extLst>
              <a:ext uri="{FF2B5EF4-FFF2-40B4-BE49-F238E27FC236}">
                <a16:creationId xmlns:a16="http://schemas.microsoft.com/office/drawing/2014/main" id="{3566455B-F68E-2F4D-9450-36B2BF745404}"/>
              </a:ext>
            </a:extLst>
          </p:cNvPr>
          <p:cNvSpPr txBox="1"/>
          <p:nvPr/>
        </p:nvSpPr>
        <p:spPr>
          <a:xfrm>
            <a:off x="3477121" y="3224707"/>
            <a:ext cx="1075340" cy="369332"/>
          </a:xfrm>
          <a:prstGeom prst="rect">
            <a:avLst/>
          </a:prstGeom>
          <a:noFill/>
        </p:spPr>
        <p:txBody>
          <a:bodyPr wrap="square" lIns="34290" rIns="34290" rtlCol="0">
            <a:spAutoFit/>
          </a:bodyPr>
          <a:lstStyle/>
          <a:p>
            <a:r>
              <a:rPr lang="en-US" sz="900" b="1" dirty="0"/>
              <a:t>Prestent </a:t>
            </a:r>
            <a:br>
              <a:rPr lang="en-US" sz="900" b="1" dirty="0"/>
            </a:br>
            <a:r>
              <a:rPr lang="en-US" sz="900" b="1" dirty="0"/>
              <a:t>connector tab</a:t>
            </a:r>
          </a:p>
        </p:txBody>
      </p:sp>
      <p:sp>
        <p:nvSpPr>
          <p:cNvPr id="72" name="TextBox 71">
            <a:extLst>
              <a:ext uri="{FF2B5EF4-FFF2-40B4-BE49-F238E27FC236}">
                <a16:creationId xmlns:a16="http://schemas.microsoft.com/office/drawing/2014/main" id="{71A1DC0B-B8D7-5940-A7C4-074175952BB9}"/>
              </a:ext>
            </a:extLst>
          </p:cNvPr>
          <p:cNvSpPr txBox="1"/>
          <p:nvPr/>
        </p:nvSpPr>
        <p:spPr>
          <a:xfrm>
            <a:off x="5425261" y="3224707"/>
            <a:ext cx="1075340" cy="369332"/>
          </a:xfrm>
          <a:prstGeom prst="rect">
            <a:avLst/>
          </a:prstGeom>
          <a:noFill/>
        </p:spPr>
        <p:txBody>
          <a:bodyPr wrap="square" lIns="34290" rIns="34290" rtlCol="0">
            <a:spAutoFit/>
          </a:bodyPr>
          <a:lstStyle/>
          <a:p>
            <a:r>
              <a:rPr lang="en-US" sz="900" b="1" dirty="0"/>
              <a:t>Prestent </a:t>
            </a:r>
            <a:br>
              <a:rPr lang="en-US" sz="900" b="1" dirty="0"/>
            </a:br>
            <a:r>
              <a:rPr lang="en-US" sz="900" b="1" dirty="0"/>
              <a:t>connector</a:t>
            </a:r>
          </a:p>
        </p:txBody>
      </p:sp>
      <p:cxnSp>
        <p:nvCxnSpPr>
          <p:cNvPr id="11" name="Connector: Elbow 10">
            <a:extLst>
              <a:ext uri="{FF2B5EF4-FFF2-40B4-BE49-F238E27FC236}">
                <a16:creationId xmlns:a16="http://schemas.microsoft.com/office/drawing/2014/main" id="{B23FAF31-6EA0-CD00-037A-ACB0C8D00631}"/>
              </a:ext>
            </a:extLst>
          </p:cNvPr>
          <p:cNvCxnSpPr>
            <a:cxnSpLocks/>
          </p:cNvCxnSpPr>
          <p:nvPr/>
        </p:nvCxnSpPr>
        <p:spPr>
          <a:xfrm flipV="1">
            <a:off x="4864564" y="3355885"/>
            <a:ext cx="479223" cy="543971"/>
          </a:xfrm>
          <a:prstGeom prst="bentConnector3">
            <a:avLst>
              <a:gd name="adj1" fmla="val 568"/>
            </a:avLst>
          </a:prstGeom>
          <a:ln w="15875">
            <a:headEnd type="oval"/>
            <a:tailEnd type="none"/>
          </a:ln>
        </p:spPr>
        <p:style>
          <a:lnRef idx="1">
            <a:schemeClr val="accent1"/>
          </a:lnRef>
          <a:fillRef idx="0">
            <a:schemeClr val="accent1"/>
          </a:fillRef>
          <a:effectRef idx="0">
            <a:schemeClr val="accent1"/>
          </a:effectRef>
          <a:fontRef idx="minor">
            <a:schemeClr val="tx1"/>
          </a:fontRef>
        </p:style>
      </p:cxnSp>
      <p:cxnSp>
        <p:nvCxnSpPr>
          <p:cNvPr id="14" name="Connector: Elbow 13">
            <a:extLst>
              <a:ext uri="{FF2B5EF4-FFF2-40B4-BE49-F238E27FC236}">
                <a16:creationId xmlns:a16="http://schemas.microsoft.com/office/drawing/2014/main" id="{0039E4BC-2803-B5FD-9DCC-75642F894F86}"/>
              </a:ext>
            </a:extLst>
          </p:cNvPr>
          <p:cNvCxnSpPr>
            <a:cxnSpLocks/>
          </p:cNvCxnSpPr>
          <p:nvPr/>
        </p:nvCxnSpPr>
        <p:spPr>
          <a:xfrm flipH="1" flipV="1">
            <a:off x="4047186" y="3350305"/>
            <a:ext cx="479223" cy="724026"/>
          </a:xfrm>
          <a:prstGeom prst="bentConnector3">
            <a:avLst>
              <a:gd name="adj1" fmla="val 568"/>
            </a:avLst>
          </a:prstGeom>
          <a:ln w="15875">
            <a:headEnd type="oval"/>
            <a:tailEnd type="none"/>
          </a:ln>
        </p:spPr>
        <p:style>
          <a:lnRef idx="1">
            <a:schemeClr val="accent1"/>
          </a:lnRef>
          <a:fillRef idx="0">
            <a:schemeClr val="accent1"/>
          </a:fillRef>
          <a:effectRef idx="0">
            <a:schemeClr val="accent1"/>
          </a:effectRef>
          <a:fontRef idx="minor">
            <a:schemeClr val="tx1"/>
          </a:fontRef>
        </p:style>
      </p:cxnSp>
      <p:sp>
        <p:nvSpPr>
          <p:cNvPr id="16" name="Slide Number Placeholder 15">
            <a:extLst>
              <a:ext uri="{FF2B5EF4-FFF2-40B4-BE49-F238E27FC236}">
                <a16:creationId xmlns:a16="http://schemas.microsoft.com/office/drawing/2014/main" id="{0200D436-8D9D-587B-4A51-88CE00148050}"/>
              </a:ext>
            </a:extLst>
          </p:cNvPr>
          <p:cNvSpPr>
            <a:spLocks noGrp="1"/>
          </p:cNvSpPr>
          <p:nvPr>
            <p:ph type="sldNum" sz="quarter" idx="12"/>
          </p:nvPr>
        </p:nvSpPr>
        <p:spPr/>
        <p:txBody>
          <a:bodyPr/>
          <a:lstStyle/>
          <a:p>
            <a:fld id="{CDBA9528-BCFE-1E43-A37D-912FF3C527A6}" type="slidenum">
              <a:rPr lang="en-US" smtClean="0"/>
              <a:pPr/>
              <a:t>9</a:t>
            </a:fld>
            <a:endParaRPr lang="en-US" dirty="0"/>
          </a:p>
        </p:txBody>
      </p:sp>
    </p:spTree>
    <p:custDataLst>
      <p:tags r:id="rId1"/>
    </p:custDataLst>
    <p:extLst>
      <p:ext uri="{BB962C8B-B14F-4D97-AF65-F5344CB8AC3E}">
        <p14:creationId xmlns:p14="http://schemas.microsoft.com/office/powerpoint/2010/main" val="1343027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Verify position of THV</a:t>
            </a:r>
          </a:p>
        </p:txBody>
      </p:sp>
      <p:sp>
        <p:nvSpPr>
          <p:cNvPr id="7" name="Footer Placeholder 6"/>
          <p:cNvSpPr>
            <a:spLocks noGrp="1"/>
          </p:cNvSpPr>
          <p:nvPr>
            <p:ph type="ftr" sz="quarter" idx="11"/>
          </p:nvPr>
        </p:nvSpPr>
        <p:spPr/>
        <p:txBody>
          <a:bodyPr/>
          <a:lstStyle/>
          <a:p>
            <a:r>
              <a:rPr lang="en-US"/>
              <a:t>DOC-0555472 Rev B</a:t>
            </a:r>
            <a:endParaRPr lang="en-US" dirty="0"/>
          </a:p>
        </p:txBody>
      </p:sp>
      <p:grpSp>
        <p:nvGrpSpPr>
          <p:cNvPr id="11" name="Group 10">
            <a:extLst>
              <a:ext uri="{FF2B5EF4-FFF2-40B4-BE49-F238E27FC236}">
                <a16:creationId xmlns:a16="http://schemas.microsoft.com/office/drawing/2014/main" id="{6BAB068B-31E9-CCF3-C96B-6D0F49B618E5}"/>
              </a:ext>
            </a:extLst>
          </p:cNvPr>
          <p:cNvGrpSpPr/>
          <p:nvPr/>
        </p:nvGrpSpPr>
        <p:grpSpPr>
          <a:xfrm>
            <a:off x="4230216" y="1448431"/>
            <a:ext cx="2672175" cy="3519223"/>
            <a:chOff x="5748119" y="1157065"/>
            <a:chExt cx="3218805" cy="4239130"/>
          </a:xfrm>
        </p:grpSpPr>
        <p:pic>
          <p:nvPicPr>
            <p:cNvPr id="12" name="Picture 11" descr="A picture containing vase, fireworks, room&#10;&#10;Description automatically generated">
              <a:extLst>
                <a:ext uri="{FF2B5EF4-FFF2-40B4-BE49-F238E27FC236}">
                  <a16:creationId xmlns:a16="http://schemas.microsoft.com/office/drawing/2014/main" id="{B94FD756-C568-3E83-F6A1-17E599A416F6}"/>
                </a:ext>
              </a:extLst>
            </p:cNvPr>
            <p:cNvPicPr>
              <a:picLocks noChangeAspect="1"/>
            </p:cNvPicPr>
            <p:nvPr/>
          </p:nvPicPr>
          <p:blipFill rotWithShape="1">
            <a:blip r:embed="rId3"/>
            <a:srcRect l="38915" t="1" r="37890" b="9920"/>
            <a:stretch>
              <a:fillRect/>
            </a:stretch>
          </p:blipFill>
          <p:spPr>
            <a:xfrm>
              <a:off x="6244612" y="1157065"/>
              <a:ext cx="1940561" cy="4239130"/>
            </a:xfrm>
            <a:prstGeom prst="rect">
              <a:avLst/>
            </a:prstGeom>
            <a:noFill/>
            <a:effectLst>
              <a:outerShdw blurRad="190500" dir="5400000" algn="t" rotWithShape="0">
                <a:prstClr val="black">
                  <a:alpha val="40000"/>
                </a:prstClr>
              </a:outerShdw>
            </a:effectLst>
          </p:spPr>
        </p:pic>
        <p:grpSp>
          <p:nvGrpSpPr>
            <p:cNvPr id="13" name="Group 12">
              <a:extLst>
                <a:ext uri="{FF2B5EF4-FFF2-40B4-BE49-F238E27FC236}">
                  <a16:creationId xmlns:a16="http://schemas.microsoft.com/office/drawing/2014/main" id="{09971EC7-33A8-790A-45E6-B36B2DEAFDA7}"/>
                </a:ext>
              </a:extLst>
            </p:cNvPr>
            <p:cNvGrpSpPr/>
            <p:nvPr/>
          </p:nvGrpSpPr>
          <p:grpSpPr>
            <a:xfrm>
              <a:off x="5748119" y="2966015"/>
              <a:ext cx="1246997" cy="908047"/>
              <a:chOff x="6063043" y="2025225"/>
              <a:chExt cx="1511416" cy="1100598"/>
            </a:xfrm>
          </p:grpSpPr>
          <p:sp>
            <p:nvSpPr>
              <p:cNvPr id="18" name="Left Brace 17">
                <a:extLst>
                  <a:ext uri="{FF2B5EF4-FFF2-40B4-BE49-F238E27FC236}">
                    <a16:creationId xmlns:a16="http://schemas.microsoft.com/office/drawing/2014/main" id="{F9F82475-43DE-A77C-4DC2-099A09E2BCD0}"/>
                  </a:ext>
                </a:extLst>
              </p:cNvPr>
              <p:cNvSpPr/>
              <p:nvPr/>
            </p:nvSpPr>
            <p:spPr>
              <a:xfrm>
                <a:off x="6653496" y="2025225"/>
                <a:ext cx="920963" cy="685800"/>
              </a:xfrm>
              <a:prstGeom prst="leftBrace">
                <a:avLst>
                  <a:gd name="adj1" fmla="val 0"/>
                  <a:gd name="adj2" fmla="val 53846"/>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9" name="Left Brace 18">
                <a:extLst>
                  <a:ext uri="{FF2B5EF4-FFF2-40B4-BE49-F238E27FC236}">
                    <a16:creationId xmlns:a16="http://schemas.microsoft.com/office/drawing/2014/main" id="{8B7D036B-E1FE-0F16-3B2E-5E4F3665C405}"/>
                  </a:ext>
                </a:extLst>
              </p:cNvPr>
              <p:cNvSpPr/>
              <p:nvPr/>
            </p:nvSpPr>
            <p:spPr>
              <a:xfrm>
                <a:off x="6653496" y="2713017"/>
                <a:ext cx="920963" cy="412806"/>
              </a:xfrm>
              <a:prstGeom prst="leftBrace">
                <a:avLst>
                  <a:gd name="adj1" fmla="val 0"/>
                  <a:gd name="adj2" fmla="val 54034"/>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0" name="TextBox 19">
                <a:extLst>
                  <a:ext uri="{FF2B5EF4-FFF2-40B4-BE49-F238E27FC236}">
                    <a16:creationId xmlns:a16="http://schemas.microsoft.com/office/drawing/2014/main" id="{E6ABC3C5-0415-8392-EF39-99F3A30B114A}"/>
                  </a:ext>
                </a:extLst>
              </p:cNvPr>
              <p:cNvSpPr txBox="1"/>
              <p:nvPr/>
            </p:nvSpPr>
            <p:spPr>
              <a:xfrm>
                <a:off x="6108177" y="2190262"/>
                <a:ext cx="665131" cy="370715"/>
              </a:xfrm>
              <a:prstGeom prst="rect">
                <a:avLst/>
              </a:prstGeom>
              <a:noFill/>
            </p:spPr>
            <p:txBody>
              <a:bodyPr wrap="none" rtlCol="0">
                <a:spAutoFit/>
              </a:bodyPr>
              <a:lstStyle/>
              <a:p>
                <a:r>
                  <a:rPr lang="en-US" sz="1050" dirty="0"/>
                  <a:t>60%</a:t>
                </a:r>
              </a:p>
            </p:txBody>
          </p:sp>
          <p:sp>
            <p:nvSpPr>
              <p:cNvPr id="21" name="TextBox 20">
                <a:extLst>
                  <a:ext uri="{FF2B5EF4-FFF2-40B4-BE49-F238E27FC236}">
                    <a16:creationId xmlns:a16="http://schemas.microsoft.com/office/drawing/2014/main" id="{A3D865B6-13BD-C505-9205-96B8944AF4F3}"/>
                  </a:ext>
                </a:extLst>
              </p:cNvPr>
              <p:cNvSpPr txBox="1"/>
              <p:nvPr/>
            </p:nvSpPr>
            <p:spPr>
              <a:xfrm>
                <a:off x="6063043" y="2740114"/>
                <a:ext cx="665131" cy="370715"/>
              </a:xfrm>
              <a:prstGeom prst="rect">
                <a:avLst/>
              </a:prstGeom>
              <a:noFill/>
            </p:spPr>
            <p:txBody>
              <a:bodyPr wrap="none" rtlCol="0">
                <a:spAutoFit/>
              </a:bodyPr>
              <a:lstStyle/>
              <a:p>
                <a:r>
                  <a:rPr lang="en-US" sz="1050" dirty="0"/>
                  <a:t>40%</a:t>
                </a:r>
              </a:p>
            </p:txBody>
          </p:sp>
        </p:grpSp>
        <p:sp>
          <p:nvSpPr>
            <p:cNvPr id="15" name="TextBox 14">
              <a:extLst>
                <a:ext uri="{FF2B5EF4-FFF2-40B4-BE49-F238E27FC236}">
                  <a16:creationId xmlns:a16="http://schemas.microsoft.com/office/drawing/2014/main" id="{CF81A92B-19B4-A0CA-A836-CE6A3975A104}"/>
                </a:ext>
              </a:extLst>
            </p:cNvPr>
            <p:cNvSpPr txBox="1"/>
            <p:nvPr/>
          </p:nvSpPr>
          <p:spPr>
            <a:xfrm>
              <a:off x="7744016" y="3052871"/>
              <a:ext cx="1222908" cy="444884"/>
            </a:xfrm>
            <a:prstGeom prst="rect">
              <a:avLst/>
            </a:prstGeom>
            <a:noFill/>
          </p:spPr>
          <p:txBody>
            <a:bodyPr wrap="square" rtlCol="0">
              <a:spAutoFit/>
            </a:bodyPr>
            <a:lstStyle/>
            <a:p>
              <a:r>
                <a:rPr lang="en-US" sz="900" dirty="0"/>
                <a:t>Alterra</a:t>
              </a:r>
              <a:br>
                <a:rPr lang="en-US" sz="900" dirty="0"/>
              </a:br>
              <a:r>
                <a:rPr lang="en-US" sz="900" dirty="0"/>
                <a:t>Waist</a:t>
              </a:r>
            </a:p>
          </p:txBody>
        </p:sp>
        <p:cxnSp>
          <p:nvCxnSpPr>
            <p:cNvPr id="16" name="Straight Connector 15">
              <a:extLst>
                <a:ext uri="{FF2B5EF4-FFF2-40B4-BE49-F238E27FC236}">
                  <a16:creationId xmlns:a16="http://schemas.microsoft.com/office/drawing/2014/main" id="{1217F8E7-56E7-CAF6-74C3-6B3C13A41506}"/>
                </a:ext>
              </a:extLst>
            </p:cNvPr>
            <p:cNvCxnSpPr>
              <a:cxnSpLocks/>
            </p:cNvCxnSpPr>
            <p:nvPr/>
          </p:nvCxnSpPr>
          <p:spPr>
            <a:xfrm flipH="1">
              <a:off x="7371404" y="3519365"/>
              <a:ext cx="964220" cy="0"/>
            </a:xfrm>
            <a:prstGeom prst="line">
              <a:avLst/>
            </a:prstGeom>
            <a:ln w="15875">
              <a:headEnd type="none"/>
              <a:tailEnd type="oval"/>
            </a:ln>
          </p:spPr>
          <p:style>
            <a:lnRef idx="1">
              <a:schemeClr val="accent1"/>
            </a:lnRef>
            <a:fillRef idx="0">
              <a:schemeClr val="accent1"/>
            </a:fillRef>
            <a:effectRef idx="0">
              <a:schemeClr val="accent1"/>
            </a:effectRef>
            <a:fontRef idx="minor">
              <a:schemeClr val="tx1"/>
            </a:fontRef>
          </p:style>
        </p:cxnSp>
      </p:grpSp>
      <p:sp>
        <p:nvSpPr>
          <p:cNvPr id="3" name="Content Placeholder 2"/>
          <p:cNvSpPr>
            <a:spLocks noGrp="1"/>
          </p:cNvSpPr>
          <p:nvPr>
            <p:ph idx="1"/>
          </p:nvPr>
        </p:nvSpPr>
        <p:spPr>
          <a:xfrm>
            <a:off x="548639" y="1257300"/>
            <a:ext cx="4454183" cy="3406140"/>
          </a:xfrm>
        </p:spPr>
        <p:txBody>
          <a:bodyPr>
            <a:normAutofit/>
          </a:bodyPr>
          <a:lstStyle/>
          <a:p>
            <a:r>
              <a:rPr lang="en-US" sz="1200" dirty="0"/>
              <a:t>Under fluoroscopy verify the position of the THV</a:t>
            </a:r>
          </a:p>
          <a:p>
            <a:pPr lvl="1"/>
            <a:r>
              <a:rPr lang="en-US" sz="1100" dirty="0"/>
              <a:t>The valve may move during uncovering</a:t>
            </a:r>
          </a:p>
          <a:p>
            <a:r>
              <a:rPr lang="en-US" sz="1200" dirty="0"/>
              <a:t>If additional positioning is required, ensure the delivery system is locked and maneuver the handle/balloon catheter as a unit</a:t>
            </a:r>
          </a:p>
          <a:p>
            <a:r>
              <a:rPr lang="en-US" sz="1200" dirty="0"/>
              <a:t>Ensure the handle and the gripper are together and locked</a:t>
            </a:r>
          </a:p>
          <a:p>
            <a:r>
              <a:rPr lang="en-US" sz="1200" dirty="0"/>
              <a:t>SAPIEN 3 positioning within the waist</a:t>
            </a:r>
          </a:p>
          <a:p>
            <a:pPr lvl="1"/>
            <a:r>
              <a:rPr lang="en-US" sz="1100" dirty="0"/>
              <a:t>60% SAPIEN 3 valve frame outflow</a:t>
            </a:r>
          </a:p>
          <a:p>
            <a:pPr lvl="1"/>
            <a:r>
              <a:rPr lang="en-US" sz="1100" dirty="0"/>
              <a:t>40% SAPIEN 3 valve frame inflow</a:t>
            </a:r>
          </a:p>
          <a:p>
            <a:r>
              <a:rPr lang="en-US" sz="1200" dirty="0"/>
              <a:t>Final implant position of the SAPIEN 3 valve </a:t>
            </a:r>
            <a:br>
              <a:rPr lang="en-US" sz="1200" dirty="0"/>
            </a:br>
            <a:r>
              <a:rPr lang="en-US" sz="1200" dirty="0"/>
              <a:t>targeted for the middle of the Alterra waist</a:t>
            </a:r>
          </a:p>
        </p:txBody>
      </p:sp>
      <p:pic>
        <p:nvPicPr>
          <p:cNvPr id="6" name="Picture 5" descr="A close-up of a medical device&#10;&#10;AI-generated content may be incorrect.">
            <a:extLst>
              <a:ext uri="{FF2B5EF4-FFF2-40B4-BE49-F238E27FC236}">
                <a16:creationId xmlns:a16="http://schemas.microsoft.com/office/drawing/2014/main" id="{33D722B3-1F8B-044B-DFDB-D94FFFA7D6D0}"/>
              </a:ext>
            </a:extLst>
          </p:cNvPr>
          <p:cNvPicPr>
            <a:picLocks noChangeAspect="1"/>
          </p:cNvPicPr>
          <p:nvPr/>
        </p:nvPicPr>
        <p:blipFill>
          <a:blip r:embed="rId4"/>
          <a:stretch>
            <a:fillRect/>
          </a:stretch>
        </p:blipFill>
        <p:spPr>
          <a:xfrm>
            <a:off x="6407578" y="1395922"/>
            <a:ext cx="2391026" cy="2462613"/>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pic>
        <p:nvPicPr>
          <p:cNvPr id="8" name="Picture 4">
            <a:extLst>
              <a:ext uri="{FF2B5EF4-FFF2-40B4-BE49-F238E27FC236}">
                <a16:creationId xmlns:a16="http://schemas.microsoft.com/office/drawing/2014/main" id="{5FB843DD-227B-0C1C-BF1F-4ECA30A337E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6498" t="41772" r="19640" b="40927"/>
          <a:stretch/>
        </p:blipFill>
        <p:spPr bwMode="auto">
          <a:xfrm>
            <a:off x="1" y="3904075"/>
            <a:ext cx="4503764" cy="686346"/>
          </a:xfrm>
          <a:prstGeom prst="rect">
            <a:avLst/>
          </a:prstGeom>
          <a:noFill/>
          <a:effectLst>
            <a:outerShdw blurRad="1905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6C51E971-D900-D773-71C3-7869114EC9AA}"/>
              </a:ext>
            </a:extLst>
          </p:cNvPr>
          <p:cNvSpPr txBox="1"/>
          <p:nvPr/>
        </p:nvSpPr>
        <p:spPr>
          <a:xfrm>
            <a:off x="2883391" y="4479712"/>
            <a:ext cx="1604824" cy="230832"/>
          </a:xfrm>
          <a:prstGeom prst="rect">
            <a:avLst/>
          </a:prstGeom>
          <a:noFill/>
        </p:spPr>
        <p:txBody>
          <a:bodyPr wrap="square" rtlCol="0">
            <a:spAutoFit/>
          </a:bodyPr>
          <a:lstStyle/>
          <a:p>
            <a:r>
              <a:rPr lang="en-US" sz="900" dirty="0"/>
              <a:t>Locked position</a:t>
            </a:r>
          </a:p>
        </p:txBody>
      </p:sp>
      <p:sp>
        <p:nvSpPr>
          <p:cNvPr id="10" name="Oval 9">
            <a:extLst>
              <a:ext uri="{FF2B5EF4-FFF2-40B4-BE49-F238E27FC236}">
                <a16:creationId xmlns:a16="http://schemas.microsoft.com/office/drawing/2014/main" id="{69A8BA8F-18D0-F31B-93B0-616E2F99E291}"/>
              </a:ext>
            </a:extLst>
          </p:cNvPr>
          <p:cNvSpPr/>
          <p:nvPr/>
        </p:nvSpPr>
        <p:spPr>
          <a:xfrm>
            <a:off x="3109204" y="3985454"/>
            <a:ext cx="299432" cy="284181"/>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Slide Number Placeholder 21">
            <a:extLst>
              <a:ext uri="{FF2B5EF4-FFF2-40B4-BE49-F238E27FC236}">
                <a16:creationId xmlns:a16="http://schemas.microsoft.com/office/drawing/2014/main" id="{AF56CA4E-B07D-ECCC-48EF-E4DD125F66C1}"/>
              </a:ext>
            </a:extLst>
          </p:cNvPr>
          <p:cNvSpPr>
            <a:spLocks noGrp="1"/>
          </p:cNvSpPr>
          <p:nvPr>
            <p:ph type="sldNum" sz="quarter" idx="12"/>
          </p:nvPr>
        </p:nvSpPr>
        <p:spPr/>
        <p:txBody>
          <a:bodyPr/>
          <a:lstStyle/>
          <a:p>
            <a:fld id="{CDBA9528-BCFE-1E43-A37D-912FF3C527A6}" type="slidenum">
              <a:rPr lang="en-US" smtClean="0"/>
              <a:pPr/>
              <a:t>90</a:t>
            </a:fld>
            <a:endParaRPr lang="en-US" dirty="0"/>
          </a:p>
        </p:txBody>
      </p:sp>
      <p:sp>
        <p:nvSpPr>
          <p:cNvPr id="4" name="TextBox 3">
            <a:extLst>
              <a:ext uri="{FF2B5EF4-FFF2-40B4-BE49-F238E27FC236}">
                <a16:creationId xmlns:a16="http://schemas.microsoft.com/office/drawing/2014/main" id="{F2E56240-5C28-11FE-DB62-314844B33DBB}"/>
              </a:ext>
            </a:extLst>
          </p:cNvPr>
          <p:cNvSpPr txBox="1"/>
          <p:nvPr/>
        </p:nvSpPr>
        <p:spPr>
          <a:xfrm>
            <a:off x="548640" y="4760125"/>
            <a:ext cx="5462522" cy="200055"/>
          </a:xfrm>
          <a:prstGeom prst="rect">
            <a:avLst/>
          </a:prstGeom>
          <a:noFill/>
        </p:spPr>
        <p:txBody>
          <a:bodyPr wrap="square" lIns="0">
            <a:spAutoFit/>
          </a:bodyPr>
          <a:lstStyle>
            <a:defPPr>
              <a:defRPr lang="en-US"/>
            </a:defPPr>
            <a:lvl1pPr>
              <a:defRPr sz="698"/>
            </a:lvl1pPr>
          </a:lstStyle>
          <a:p>
            <a:r>
              <a:rPr lang="en-US" dirty="0"/>
              <a:t>Animal model shown for illustration</a:t>
            </a:r>
          </a:p>
        </p:txBody>
      </p:sp>
    </p:spTree>
    <p:custDataLst>
      <p:tags r:id="rId1"/>
    </p:custDataLst>
    <p:extLst>
      <p:ext uri="{BB962C8B-B14F-4D97-AF65-F5344CB8AC3E}">
        <p14:creationId xmlns:p14="http://schemas.microsoft.com/office/powerpoint/2010/main" val="3828556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48640" y="310896"/>
            <a:ext cx="6510528" cy="685800"/>
          </a:xfrm>
        </p:spPr>
        <p:txBody>
          <a:bodyPr/>
          <a:lstStyle/>
          <a:p>
            <a:r>
              <a:rPr lang="en-US" dirty="0"/>
              <a:t>Positioning the THV within Alterra</a:t>
            </a:r>
          </a:p>
        </p:txBody>
      </p:sp>
      <p:sp>
        <p:nvSpPr>
          <p:cNvPr id="12" name="Content Placeholder 2">
            <a:extLst>
              <a:ext uri="{FF2B5EF4-FFF2-40B4-BE49-F238E27FC236}">
                <a16:creationId xmlns:a16="http://schemas.microsoft.com/office/drawing/2014/main" id="{45F1D485-DADC-EB49-9797-809510C8CA92}"/>
              </a:ext>
            </a:extLst>
          </p:cNvPr>
          <p:cNvSpPr>
            <a:spLocks noGrp="1"/>
          </p:cNvSpPr>
          <p:nvPr>
            <p:ph idx="1"/>
          </p:nvPr>
        </p:nvSpPr>
        <p:spPr>
          <a:xfrm>
            <a:off x="548640" y="1405288"/>
            <a:ext cx="6723428" cy="3258152"/>
          </a:xfrm>
        </p:spPr>
        <p:txBody>
          <a:bodyPr>
            <a:normAutofit/>
          </a:bodyPr>
          <a:lstStyle/>
          <a:p>
            <a:pPr marL="0" indent="0">
              <a:buNone/>
            </a:pPr>
            <a:r>
              <a:rPr lang="en-US" b="1" dirty="0"/>
              <a:t>Positioning considerations</a:t>
            </a:r>
          </a:p>
          <a:p>
            <a:r>
              <a:rPr lang="en-US" sz="1200" dirty="0"/>
              <a:t>Movement during deployment – valve tends to move towards the ventricle during inflation</a:t>
            </a:r>
          </a:p>
          <a:p>
            <a:r>
              <a:rPr lang="en-US" sz="1200" dirty="0"/>
              <a:t>Pulmonary branch location in relationship to balloon catheter</a:t>
            </a:r>
          </a:p>
          <a:p>
            <a:pPr lvl="1"/>
            <a:r>
              <a:rPr lang="en-US" sz="1100" dirty="0"/>
              <a:t>For more distal Alterra deployments, the valve balloon catheter may interact with the branch pulmonary arteries. This tends to push the valve delivery system more ventricular during balloon inflation</a:t>
            </a:r>
          </a:p>
          <a:p>
            <a:r>
              <a:rPr lang="en-US" sz="1200" dirty="0"/>
              <a:t>Coaxiality of crimped valve within the Alterra visualized in multiple views</a:t>
            </a:r>
          </a:p>
          <a:p>
            <a:r>
              <a:rPr lang="en-US" sz="1200" dirty="0"/>
              <a:t>Valve fixation during deployment</a:t>
            </a:r>
          </a:p>
          <a:p>
            <a:pPr lvl="1"/>
            <a:r>
              <a:rPr lang="en-US" sz="1100" dirty="0"/>
              <a:t>The valve will fixate on the first point of interaction with the waist of the Alterra</a:t>
            </a:r>
          </a:p>
          <a:p>
            <a:endParaRPr lang="en-US" sz="1600" dirty="0"/>
          </a:p>
        </p:txBody>
      </p:sp>
      <p:sp>
        <p:nvSpPr>
          <p:cNvPr id="28" name="Footer Placeholder 27"/>
          <p:cNvSpPr>
            <a:spLocks noGrp="1"/>
          </p:cNvSpPr>
          <p:nvPr>
            <p:ph type="ftr" sz="quarter" idx="11"/>
          </p:nvPr>
        </p:nvSpPr>
        <p:spPr>
          <a:xfrm>
            <a:off x="3950208" y="4965192"/>
            <a:ext cx="3108960" cy="182880"/>
          </a:xfrm>
        </p:spPr>
        <p:txBody>
          <a:bodyPr/>
          <a:lstStyle/>
          <a:p>
            <a:r>
              <a:rPr lang="en-US"/>
              <a:t>DOC-0555472 Rev B</a:t>
            </a:r>
            <a:endParaRPr lang="en-US" dirty="0"/>
          </a:p>
        </p:txBody>
      </p:sp>
      <p:sp>
        <p:nvSpPr>
          <p:cNvPr id="22" name="Content Placeholder 2"/>
          <p:cNvSpPr txBox="1">
            <a:spLocks/>
          </p:cNvSpPr>
          <p:nvPr/>
        </p:nvSpPr>
        <p:spPr bwMode="gray">
          <a:xfrm>
            <a:off x="483370" y="2709696"/>
            <a:ext cx="2885261" cy="1921103"/>
          </a:xfrm>
          <a:prstGeom prst="rect">
            <a:avLst/>
          </a:prstGeom>
        </p:spPr>
        <p:txBody>
          <a:bodyPr vert="horz" lIns="0" tIns="0" rIns="0" bIns="0" rtlCol="0">
            <a:noAutofit/>
          </a:bodyPr>
          <a:lstStyle>
            <a:lvl1pPr marL="173038" indent="-173038" algn="l" defTabSz="457200" rtl="0" eaLnBrk="1" latinLnBrk="0" hangingPunct="1">
              <a:lnSpc>
                <a:spcPct val="100000"/>
              </a:lnSpc>
              <a:spcBef>
                <a:spcPts val="900"/>
              </a:spcBef>
              <a:buClr>
                <a:schemeClr val="accent1"/>
              </a:buClr>
              <a:buSzPct val="110000"/>
              <a:buFont typeface="Wingdings" charset="2"/>
              <a:buChar char="§"/>
              <a:defRPr sz="1600" kern="1200">
                <a:solidFill>
                  <a:schemeClr val="tx1"/>
                </a:solidFill>
                <a:latin typeface="+mn-lt"/>
                <a:ea typeface="+mn-ea"/>
                <a:cs typeface="+mn-cs"/>
              </a:defRPr>
            </a:lvl1pPr>
            <a:lvl2pPr marL="339725" indent="-166688" algn="l" defTabSz="457200" rtl="0" eaLnBrk="1" latinLnBrk="0" hangingPunct="1">
              <a:lnSpc>
                <a:spcPct val="100000"/>
              </a:lnSpc>
              <a:spcBef>
                <a:spcPts val="900"/>
              </a:spcBef>
              <a:buClr>
                <a:schemeClr val="accent1"/>
              </a:buClr>
              <a:buFont typeface="Arial"/>
              <a:buChar char="–"/>
              <a:defRPr sz="1500" kern="1200">
                <a:solidFill>
                  <a:schemeClr val="tx1"/>
                </a:solidFill>
                <a:latin typeface="+mn-lt"/>
                <a:ea typeface="+mn-ea"/>
                <a:cs typeface="+mn-cs"/>
              </a:defRPr>
            </a:lvl2pPr>
            <a:lvl3pPr marL="512763" indent="-173038" algn="l" defTabSz="457200" rtl="0" eaLnBrk="1" latinLnBrk="0" hangingPunct="1">
              <a:lnSpc>
                <a:spcPct val="100000"/>
              </a:lnSpc>
              <a:spcBef>
                <a:spcPts val="900"/>
              </a:spcBef>
              <a:buClr>
                <a:schemeClr val="accent1"/>
              </a:buClr>
              <a:buSzPct val="110000"/>
              <a:buFont typeface="Wingdings" charset="2"/>
              <a:buChar char="§"/>
              <a:defRPr sz="1500" kern="1200">
                <a:solidFill>
                  <a:schemeClr val="tx1"/>
                </a:solidFill>
                <a:latin typeface="+mn-lt"/>
                <a:ea typeface="+mn-ea"/>
                <a:cs typeface="+mn-cs"/>
              </a:defRPr>
            </a:lvl3pPr>
            <a:lvl4pPr marL="685800" indent="-173038" algn="l" defTabSz="457200" rtl="0" eaLnBrk="1" latinLnBrk="0" hangingPunct="1">
              <a:lnSpc>
                <a:spcPct val="100000"/>
              </a:lnSpc>
              <a:spcBef>
                <a:spcPts val="900"/>
              </a:spcBef>
              <a:buClr>
                <a:schemeClr val="accent1"/>
              </a:buClr>
              <a:buFont typeface="Arial"/>
              <a:buChar char="–"/>
              <a:defRPr sz="1500" kern="1200">
                <a:solidFill>
                  <a:schemeClr val="tx1"/>
                </a:solidFill>
                <a:latin typeface="+mn-lt"/>
                <a:ea typeface="+mn-ea"/>
                <a:cs typeface="+mn-cs"/>
              </a:defRPr>
            </a:lvl4pPr>
            <a:lvl5pPr marL="858838" indent="-173038" algn="l" defTabSz="457200" rtl="0" eaLnBrk="1" latinLnBrk="0" hangingPunct="1">
              <a:lnSpc>
                <a:spcPct val="100000"/>
              </a:lnSpc>
              <a:spcBef>
                <a:spcPts val="900"/>
              </a:spcBef>
              <a:buClr>
                <a:schemeClr val="accent1"/>
              </a:buClr>
              <a:buSzPct val="110000"/>
              <a:buFont typeface="Wingdings" charset="2"/>
              <a:buChar char="§"/>
              <a:defRPr sz="15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lnSpc>
                <a:spcPct val="90000"/>
              </a:lnSpc>
              <a:spcBef>
                <a:spcPts val="0"/>
              </a:spcBef>
            </a:pPr>
            <a:endParaRPr lang="en-US" sz="1125" dirty="0"/>
          </a:p>
        </p:txBody>
      </p:sp>
      <p:sp>
        <p:nvSpPr>
          <p:cNvPr id="7" name="Slide Number Placeholder 6">
            <a:extLst>
              <a:ext uri="{FF2B5EF4-FFF2-40B4-BE49-F238E27FC236}">
                <a16:creationId xmlns:a16="http://schemas.microsoft.com/office/drawing/2014/main" id="{DC192B06-C883-310B-C072-4AE0DD2F4E7D}"/>
              </a:ext>
            </a:extLst>
          </p:cNvPr>
          <p:cNvSpPr>
            <a:spLocks noGrp="1"/>
          </p:cNvSpPr>
          <p:nvPr>
            <p:ph type="sldNum" sz="quarter" idx="12"/>
          </p:nvPr>
        </p:nvSpPr>
        <p:spPr/>
        <p:txBody>
          <a:bodyPr/>
          <a:lstStyle/>
          <a:p>
            <a:fld id="{CDBA9528-BCFE-1E43-A37D-912FF3C527A6}" type="slidenum">
              <a:rPr lang="en-US" smtClean="0"/>
              <a:pPr/>
              <a:t>91</a:t>
            </a:fld>
            <a:endParaRPr lang="en-US" dirty="0"/>
          </a:p>
        </p:txBody>
      </p:sp>
    </p:spTree>
    <p:custDataLst>
      <p:tags r:id="rId1"/>
    </p:custDataLst>
    <p:extLst>
      <p:ext uri="{BB962C8B-B14F-4D97-AF65-F5344CB8AC3E}">
        <p14:creationId xmlns:p14="http://schemas.microsoft.com/office/powerpoint/2010/main" val="4237135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10896"/>
            <a:ext cx="6510528" cy="685800"/>
          </a:xfrm>
        </p:spPr>
        <p:txBody>
          <a:bodyPr/>
          <a:lstStyle/>
          <a:p>
            <a:r>
              <a:rPr lang="en-US" dirty="0"/>
              <a:t>Verify position of THV</a:t>
            </a:r>
          </a:p>
        </p:txBody>
      </p:sp>
      <p:sp>
        <p:nvSpPr>
          <p:cNvPr id="3" name="Content Placeholder 2"/>
          <p:cNvSpPr>
            <a:spLocks noGrp="1"/>
          </p:cNvSpPr>
          <p:nvPr>
            <p:ph idx="1"/>
          </p:nvPr>
        </p:nvSpPr>
        <p:spPr>
          <a:xfrm>
            <a:off x="549275" y="1366787"/>
            <a:ext cx="3974599" cy="2627697"/>
          </a:xfrm>
        </p:spPr>
        <p:txBody>
          <a:bodyPr>
            <a:normAutofit/>
          </a:bodyPr>
          <a:lstStyle/>
          <a:p>
            <a:r>
              <a:rPr lang="en-US" sz="1200" dirty="0"/>
              <a:t>Under fluoroscopy verify the position of the THV</a:t>
            </a:r>
          </a:p>
          <a:p>
            <a:r>
              <a:rPr lang="en-US" sz="1200" dirty="0"/>
              <a:t>If additional positioning is required: </a:t>
            </a:r>
          </a:p>
          <a:p>
            <a:pPr lvl="1"/>
            <a:r>
              <a:rPr lang="en-US" sz="1100" dirty="0"/>
              <a:t>Manipulate the handle and the balloon shaft as a unit</a:t>
            </a:r>
          </a:p>
          <a:p>
            <a:pPr lvl="1"/>
            <a:r>
              <a:rPr lang="en-US" sz="1100" dirty="0"/>
              <a:t>Ensure the handle and the gripper are touching, and the delivery system is locked</a:t>
            </a:r>
          </a:p>
          <a:p>
            <a:pPr lvl="1"/>
            <a:r>
              <a:rPr lang="en-US" sz="1100" dirty="0"/>
              <a:t>If unable to reposition the valve:</a:t>
            </a:r>
          </a:p>
          <a:p>
            <a:pPr lvl="2"/>
            <a:r>
              <a:rPr lang="en-US" sz="1050" dirty="0"/>
              <a:t>Recover the valve with the capsule </a:t>
            </a:r>
          </a:p>
          <a:p>
            <a:pPr lvl="2"/>
            <a:r>
              <a:rPr lang="en-US" sz="1050" dirty="0"/>
              <a:t>Once the valve is recovered, re-position the valve within the intended landing </a:t>
            </a:r>
            <a:br>
              <a:rPr lang="en-US" sz="1050" dirty="0"/>
            </a:br>
            <a:r>
              <a:rPr lang="en-US" sz="1050" dirty="0"/>
              <a:t>zone, ensuring the delivery system is locked and the handle and gripper move together as a unit</a:t>
            </a:r>
          </a:p>
          <a:p>
            <a:pPr lvl="2"/>
            <a:r>
              <a:rPr lang="en-US" sz="1050" dirty="0"/>
              <a:t>Retract the valve capsule as instructed on page 86</a:t>
            </a:r>
          </a:p>
        </p:txBody>
      </p:sp>
      <p:sp>
        <p:nvSpPr>
          <p:cNvPr id="7" name="Footer Placeholder 6"/>
          <p:cNvSpPr>
            <a:spLocks noGrp="1"/>
          </p:cNvSpPr>
          <p:nvPr>
            <p:ph type="ftr" sz="quarter" idx="11"/>
          </p:nvPr>
        </p:nvSpPr>
        <p:spPr>
          <a:xfrm>
            <a:off x="3950208" y="4965192"/>
            <a:ext cx="3108960" cy="182880"/>
          </a:xfrm>
        </p:spPr>
        <p:txBody>
          <a:bodyPr/>
          <a:lstStyle/>
          <a:p>
            <a:r>
              <a:rPr lang="en-US"/>
              <a:t>DOC-0555472 Rev B</a:t>
            </a:r>
            <a:endParaRPr lang="en-US" dirty="0"/>
          </a:p>
        </p:txBody>
      </p:sp>
      <p:sp>
        <p:nvSpPr>
          <p:cNvPr id="14" name="Slide Number Placeholder 13">
            <a:extLst>
              <a:ext uri="{FF2B5EF4-FFF2-40B4-BE49-F238E27FC236}">
                <a16:creationId xmlns:a16="http://schemas.microsoft.com/office/drawing/2014/main" id="{175EAE30-802C-9953-922E-9B030AC3D0FB}"/>
              </a:ext>
            </a:extLst>
          </p:cNvPr>
          <p:cNvSpPr>
            <a:spLocks noGrp="1"/>
          </p:cNvSpPr>
          <p:nvPr>
            <p:ph type="sldNum" sz="quarter" idx="12"/>
          </p:nvPr>
        </p:nvSpPr>
        <p:spPr>
          <a:xfrm>
            <a:off x="8229198" y="4965192"/>
            <a:ext cx="365760" cy="182880"/>
          </a:xfrm>
        </p:spPr>
        <p:txBody>
          <a:bodyPr/>
          <a:lstStyle/>
          <a:p>
            <a:fld id="{CDBA9528-BCFE-1E43-A37D-912FF3C527A6}" type="slidenum">
              <a:rPr lang="en-US" smtClean="0"/>
              <a:pPr/>
              <a:t>92</a:t>
            </a:fld>
            <a:endParaRPr lang="en-US" dirty="0"/>
          </a:p>
        </p:txBody>
      </p:sp>
      <p:grpSp>
        <p:nvGrpSpPr>
          <p:cNvPr id="11" name="Group 10">
            <a:extLst>
              <a:ext uri="{FF2B5EF4-FFF2-40B4-BE49-F238E27FC236}">
                <a16:creationId xmlns:a16="http://schemas.microsoft.com/office/drawing/2014/main" id="{DF1D2123-E7DA-03A7-5DB1-945A6D727A82}"/>
              </a:ext>
            </a:extLst>
          </p:cNvPr>
          <p:cNvGrpSpPr/>
          <p:nvPr/>
        </p:nvGrpSpPr>
        <p:grpSpPr>
          <a:xfrm>
            <a:off x="5569398" y="4358087"/>
            <a:ext cx="1544100" cy="170045"/>
            <a:chOff x="4481096" y="3905167"/>
            <a:chExt cx="2406491" cy="443010"/>
          </a:xfrm>
        </p:grpSpPr>
        <p:sp>
          <p:nvSpPr>
            <p:cNvPr id="12" name="TextBox 11">
              <a:extLst>
                <a:ext uri="{FF2B5EF4-FFF2-40B4-BE49-F238E27FC236}">
                  <a16:creationId xmlns:a16="http://schemas.microsoft.com/office/drawing/2014/main" id="{71FCC8F8-2991-1C92-8F3D-53AEF8E5DF25}"/>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3" name="Freeform 8">
              <a:extLst>
                <a:ext uri="{FF2B5EF4-FFF2-40B4-BE49-F238E27FC236}">
                  <a16:creationId xmlns:a16="http://schemas.microsoft.com/office/drawing/2014/main" id="{BB0FC4E3-0F80-3922-803C-554E85250508}"/>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grpSp>
        <p:nvGrpSpPr>
          <p:cNvPr id="15" name="Group 14">
            <a:extLst>
              <a:ext uri="{FF2B5EF4-FFF2-40B4-BE49-F238E27FC236}">
                <a16:creationId xmlns:a16="http://schemas.microsoft.com/office/drawing/2014/main" id="{C08765F8-BACC-DC10-0AB8-A5DBA60D8FFB}"/>
              </a:ext>
            </a:extLst>
          </p:cNvPr>
          <p:cNvGrpSpPr/>
          <p:nvPr/>
        </p:nvGrpSpPr>
        <p:grpSpPr>
          <a:xfrm>
            <a:off x="732735" y="4072422"/>
            <a:ext cx="2217796" cy="588068"/>
            <a:chOff x="732735" y="4072422"/>
            <a:chExt cx="2217796" cy="588068"/>
          </a:xfrm>
        </p:grpSpPr>
        <p:grpSp>
          <p:nvGrpSpPr>
            <p:cNvPr id="5" name="Group 4">
              <a:extLst>
                <a:ext uri="{FF2B5EF4-FFF2-40B4-BE49-F238E27FC236}">
                  <a16:creationId xmlns:a16="http://schemas.microsoft.com/office/drawing/2014/main" id="{E38092B3-16D0-627D-6864-B4B86B7CBEA3}"/>
                </a:ext>
              </a:extLst>
            </p:cNvPr>
            <p:cNvGrpSpPr/>
            <p:nvPr/>
          </p:nvGrpSpPr>
          <p:grpSpPr>
            <a:xfrm>
              <a:off x="732735" y="4072422"/>
              <a:ext cx="511695" cy="511210"/>
              <a:chOff x="6550298" y="1216452"/>
              <a:chExt cx="511695" cy="511210"/>
            </a:xfrm>
          </p:grpSpPr>
          <p:sp>
            <p:nvSpPr>
              <p:cNvPr id="6" name="Rounded Rectangle 5">
                <a:extLst>
                  <a:ext uri="{FF2B5EF4-FFF2-40B4-BE49-F238E27FC236}">
                    <a16:creationId xmlns:a16="http://schemas.microsoft.com/office/drawing/2014/main" id="{FD5FC87E-45F2-0149-955D-17352AEE52E4}"/>
                  </a:ext>
                </a:extLst>
              </p:cNvPr>
              <p:cNvSpPr/>
              <p:nvPr/>
            </p:nvSpPr>
            <p:spPr>
              <a:xfrm>
                <a:off x="6550298" y="1216452"/>
                <a:ext cx="511695" cy="511210"/>
              </a:xfrm>
              <a:prstGeom prst="roundRect">
                <a:avLst/>
              </a:prstGeom>
              <a:solidFill>
                <a:schemeClr val="accent3"/>
              </a:solidFill>
              <a:ln w="44450">
                <a:noFill/>
              </a:ln>
              <a:effectLst>
                <a:outerShdw blurRad="190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350" b="1" dirty="0"/>
              </a:p>
            </p:txBody>
          </p:sp>
          <p:sp>
            <p:nvSpPr>
              <p:cNvPr id="9" name="TextBox 8">
                <a:extLst>
                  <a:ext uri="{FF2B5EF4-FFF2-40B4-BE49-F238E27FC236}">
                    <a16:creationId xmlns:a16="http://schemas.microsoft.com/office/drawing/2014/main" id="{69B7A1F4-1BA1-BFEA-01A2-B43B1D615D17}"/>
                  </a:ext>
                </a:extLst>
              </p:cNvPr>
              <p:cNvSpPr txBox="1"/>
              <p:nvPr/>
            </p:nvSpPr>
            <p:spPr>
              <a:xfrm>
                <a:off x="6562907" y="1549525"/>
                <a:ext cx="395413" cy="115894"/>
              </a:xfrm>
              <a:prstGeom prst="rect">
                <a:avLst/>
              </a:prstGeom>
              <a:noFill/>
            </p:spPr>
            <p:txBody>
              <a:bodyPr wrap="square" lIns="0" tIns="0" rIns="0" bIns="0" rtlCol="0" anchor="ctr">
                <a:noAutofit/>
              </a:bodyPr>
              <a:lstStyle/>
              <a:p>
                <a:pPr algn="ctr"/>
                <a:r>
                  <a:rPr lang="en-US" sz="600" b="1" dirty="0">
                    <a:solidFill>
                      <a:schemeClr val="bg1"/>
                    </a:solidFill>
                  </a:rPr>
                  <a:t>NOTE</a:t>
                </a:r>
              </a:p>
            </p:txBody>
          </p:sp>
          <p:pic>
            <p:nvPicPr>
              <p:cNvPr id="10" name="Graphic 9">
                <a:extLst>
                  <a:ext uri="{FF2B5EF4-FFF2-40B4-BE49-F238E27FC236}">
                    <a16:creationId xmlns:a16="http://schemas.microsoft.com/office/drawing/2014/main" id="{E45E8AE7-170D-82ED-DC92-AA79B2A430A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81642" y="1307034"/>
                <a:ext cx="157942" cy="199505"/>
              </a:xfrm>
              <a:prstGeom prst="rect">
                <a:avLst/>
              </a:prstGeom>
            </p:spPr>
          </p:pic>
        </p:grpSp>
        <p:sp>
          <p:nvSpPr>
            <p:cNvPr id="27" name="Rectangle 26">
              <a:extLst>
                <a:ext uri="{FF2B5EF4-FFF2-40B4-BE49-F238E27FC236}">
                  <a16:creationId xmlns:a16="http://schemas.microsoft.com/office/drawing/2014/main" id="{FD635F22-D3C9-0A95-312E-AC4E66DF3B80}"/>
                </a:ext>
              </a:extLst>
            </p:cNvPr>
            <p:cNvSpPr/>
            <p:nvPr/>
          </p:nvSpPr>
          <p:spPr>
            <a:xfrm>
              <a:off x="1144955" y="4072422"/>
              <a:ext cx="1805576" cy="588068"/>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68580" rIns="91440" bIns="73152" rtlCol="0" anchor="ctr">
              <a:noAutofit/>
            </a:bodyPr>
            <a:lstStyle/>
            <a:p>
              <a:pPr marL="0" lvl="2"/>
              <a:r>
                <a:rPr lang="en-US" sz="800" dirty="0">
                  <a:solidFill>
                    <a:schemeClr val="accent6"/>
                  </a:solidFill>
                  <a:ea typeface="ＭＳ Ｐゴシック" pitchFamily="34" charset="-128"/>
                </a:rPr>
                <a:t>Use care not to entrap the proximal portion of the Alterra frame during recovering of the THV.</a:t>
              </a:r>
            </a:p>
          </p:txBody>
        </p:sp>
      </p:grpSp>
      <p:pic>
        <p:nvPicPr>
          <p:cNvPr id="8" name="Verify position of THV part 2-mov-allPatients">
            <a:hlinkClick r:id="" action="ppaction://media"/>
            <a:extLst>
              <a:ext uri="{FF2B5EF4-FFF2-40B4-BE49-F238E27FC236}">
                <a16:creationId xmlns:a16="http://schemas.microsoft.com/office/drawing/2014/main" id="{3BC57F8F-9B18-1574-5889-899BA8D2497C}"/>
              </a:ext>
            </a:extLst>
          </p:cNvPr>
          <p:cNvPicPr>
            <a:picLocks noChangeAspect="1"/>
          </p:cNvPicPr>
          <p:nvPr>
            <a:videoFile r:link="rId3"/>
            <p:extLst>
              <p:ext uri="{DAA4B4D4-6D71-4841-9C94-3DE7FCFB9230}">
                <p14:media xmlns:p14="http://schemas.microsoft.com/office/powerpoint/2010/main" r:embed="rId2"/>
              </p:ext>
            </p:extLst>
          </p:nvPr>
        </p:nvPicPr>
        <p:blipFill>
          <a:blip r:embed="rId7"/>
          <a:srcRect l="3212" b="3958"/>
          <a:stretch>
            <a:fillRect/>
          </a:stretch>
        </p:blipFill>
        <p:spPr>
          <a:xfrm>
            <a:off x="4909928" y="1379791"/>
            <a:ext cx="2863040" cy="2840976"/>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sp>
        <p:nvSpPr>
          <p:cNvPr id="4" name="TextBox 3">
            <a:extLst>
              <a:ext uri="{FF2B5EF4-FFF2-40B4-BE49-F238E27FC236}">
                <a16:creationId xmlns:a16="http://schemas.microsoft.com/office/drawing/2014/main" id="{CD8EE137-8FE4-B082-BD57-DE9506EF67F6}"/>
              </a:ext>
            </a:extLst>
          </p:cNvPr>
          <p:cNvSpPr txBox="1"/>
          <p:nvPr/>
        </p:nvSpPr>
        <p:spPr>
          <a:xfrm>
            <a:off x="548640" y="4760125"/>
            <a:ext cx="5462522" cy="200055"/>
          </a:xfrm>
          <a:prstGeom prst="rect">
            <a:avLst/>
          </a:prstGeom>
          <a:noFill/>
        </p:spPr>
        <p:txBody>
          <a:bodyPr wrap="square" lIns="0">
            <a:spAutoFit/>
          </a:bodyPr>
          <a:lstStyle>
            <a:defPPr>
              <a:defRPr lang="en-US"/>
            </a:defPPr>
            <a:lvl1pPr>
              <a:defRPr sz="698"/>
            </a:lvl1pPr>
          </a:lstStyle>
          <a:p>
            <a:r>
              <a:rPr lang="en-US" dirty="0"/>
              <a:t>Animal model shown for illustration</a:t>
            </a:r>
          </a:p>
        </p:txBody>
      </p:sp>
    </p:spTree>
    <p:custDataLst>
      <p:tags r:id="rId1"/>
    </p:custDataLst>
    <p:extLst>
      <p:ext uri="{BB962C8B-B14F-4D97-AF65-F5344CB8AC3E}">
        <p14:creationId xmlns:p14="http://schemas.microsoft.com/office/powerpoint/2010/main" val="1859083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399"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with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3">
            <a:extLst>
              <a:ext uri="{FF2B5EF4-FFF2-40B4-BE49-F238E27FC236}">
                <a16:creationId xmlns:a16="http://schemas.microsoft.com/office/drawing/2014/main" id="{7241748B-EDD5-EBB6-F816-2A39711D5DE4}"/>
              </a:ext>
            </a:extLst>
          </p:cNvPr>
          <p:cNvSpPr>
            <a:spLocks noGrp="1"/>
          </p:cNvSpPr>
          <p:nvPr>
            <p:ph type="title"/>
          </p:nvPr>
        </p:nvSpPr>
        <p:spPr>
          <a:xfrm>
            <a:off x="548640" y="310896"/>
            <a:ext cx="6510528" cy="685800"/>
          </a:xfrm>
        </p:spPr>
        <p:txBody>
          <a:bodyPr/>
          <a:lstStyle/>
          <a:p>
            <a:r>
              <a:rPr lang="en-US" dirty="0"/>
              <a:t>Rapid pacing protocol – optional</a:t>
            </a:r>
          </a:p>
        </p:txBody>
      </p:sp>
      <p:sp>
        <p:nvSpPr>
          <p:cNvPr id="11" name="Footer Placeholder 10">
            <a:extLst>
              <a:ext uri="{FF2B5EF4-FFF2-40B4-BE49-F238E27FC236}">
                <a16:creationId xmlns:a16="http://schemas.microsoft.com/office/drawing/2014/main" id="{016A42C2-6091-D95E-BA52-80B7708953C3}"/>
              </a:ext>
            </a:extLst>
          </p:cNvPr>
          <p:cNvSpPr>
            <a:spLocks noGrp="1"/>
          </p:cNvSpPr>
          <p:nvPr>
            <p:ph type="ftr" sz="quarter" idx="11"/>
          </p:nvPr>
        </p:nvSpPr>
        <p:spPr>
          <a:xfrm>
            <a:off x="3950208" y="4965192"/>
            <a:ext cx="3108960" cy="182880"/>
          </a:xfrm>
        </p:spPr>
        <p:txBody>
          <a:bodyPr/>
          <a:lstStyle/>
          <a:p>
            <a:r>
              <a:rPr lang="en-US"/>
              <a:t>DOC-0555472 Rev B</a:t>
            </a:r>
            <a:endParaRPr lang="en-US" dirty="0"/>
          </a:p>
        </p:txBody>
      </p:sp>
      <p:sp>
        <p:nvSpPr>
          <p:cNvPr id="12" name="Slide Number Placeholder 11">
            <a:extLst>
              <a:ext uri="{FF2B5EF4-FFF2-40B4-BE49-F238E27FC236}">
                <a16:creationId xmlns:a16="http://schemas.microsoft.com/office/drawing/2014/main" id="{F622443C-511E-0223-00AB-B4307E3F0EE0}"/>
              </a:ext>
            </a:extLst>
          </p:cNvPr>
          <p:cNvSpPr>
            <a:spLocks noGrp="1"/>
          </p:cNvSpPr>
          <p:nvPr>
            <p:ph type="sldNum" sz="quarter" idx="12"/>
          </p:nvPr>
        </p:nvSpPr>
        <p:spPr>
          <a:xfrm>
            <a:off x="8229198" y="4965192"/>
            <a:ext cx="365760" cy="182880"/>
          </a:xfrm>
        </p:spPr>
        <p:txBody>
          <a:bodyPr/>
          <a:lstStyle/>
          <a:p>
            <a:fld id="{CDBA9528-BCFE-1E43-A37D-912FF3C527A6}" type="slidenum">
              <a:rPr lang="en-US" smtClean="0"/>
              <a:pPr/>
              <a:t>93</a:t>
            </a:fld>
            <a:endParaRPr lang="en-US" dirty="0"/>
          </a:p>
        </p:txBody>
      </p:sp>
      <p:graphicFrame>
        <p:nvGraphicFramePr>
          <p:cNvPr id="7" name="Table 6">
            <a:extLst>
              <a:ext uri="{FF2B5EF4-FFF2-40B4-BE49-F238E27FC236}">
                <a16:creationId xmlns:a16="http://schemas.microsoft.com/office/drawing/2014/main" id="{79BF1592-7083-D2B8-DE87-4CB634495BCB}"/>
              </a:ext>
            </a:extLst>
          </p:cNvPr>
          <p:cNvGraphicFramePr>
            <a:graphicFrameLocks noGrp="1"/>
          </p:cNvGraphicFramePr>
          <p:nvPr>
            <p:extLst>
              <p:ext uri="{D42A27DB-BD31-4B8C-83A1-F6EECF244321}">
                <p14:modId xmlns:p14="http://schemas.microsoft.com/office/powerpoint/2010/main" val="4075913413"/>
              </p:ext>
            </p:extLst>
          </p:nvPr>
        </p:nvGraphicFramePr>
        <p:xfrm>
          <a:off x="949416" y="1166757"/>
          <a:ext cx="5632813" cy="3439885"/>
        </p:xfrm>
        <a:graphic>
          <a:graphicData uri="http://schemas.openxmlformats.org/drawingml/2006/table">
            <a:tbl>
              <a:tblPr firstRow="1" lastRow="1" bandRow="1">
                <a:effectLst>
                  <a:outerShdw blurRad="381000" sx="102000" sy="102000" algn="ctr" rotWithShape="0">
                    <a:prstClr val="black">
                      <a:alpha val="20000"/>
                    </a:prstClr>
                  </a:outerShdw>
                </a:effectLst>
              </a:tblPr>
              <a:tblGrid>
                <a:gridCol w="1584718">
                  <a:extLst>
                    <a:ext uri="{9D8B030D-6E8A-4147-A177-3AD203B41FA5}">
                      <a16:colId xmlns:a16="http://schemas.microsoft.com/office/drawing/2014/main" val="20000"/>
                    </a:ext>
                  </a:extLst>
                </a:gridCol>
                <a:gridCol w="2417049">
                  <a:extLst>
                    <a:ext uri="{9D8B030D-6E8A-4147-A177-3AD203B41FA5}">
                      <a16:colId xmlns:a16="http://schemas.microsoft.com/office/drawing/2014/main" val="20002"/>
                    </a:ext>
                  </a:extLst>
                </a:gridCol>
                <a:gridCol w="1631046">
                  <a:extLst>
                    <a:ext uri="{9D8B030D-6E8A-4147-A177-3AD203B41FA5}">
                      <a16:colId xmlns:a16="http://schemas.microsoft.com/office/drawing/2014/main" val="20003"/>
                    </a:ext>
                  </a:extLst>
                </a:gridCol>
              </a:tblGrid>
              <a:tr h="294578">
                <a:tc gridSpan="3">
                  <a:txBody>
                    <a:bodyPr/>
                    <a:lstStyle/>
                    <a:p>
                      <a:r>
                        <a:rPr lang="en-US" sz="1100" b="1" dirty="0">
                          <a:solidFill>
                            <a:schemeClr val="tx1"/>
                          </a:solidFill>
                        </a:rPr>
                        <a:t>Protocol for pulmonic THV deployment</a:t>
                      </a:r>
                    </a:p>
                  </a:txBody>
                  <a:tcPr marL="68580" marR="68580" marT="34290" marB="34290" anchor="ctr">
                    <a:lnL w="12700" cmpd="sng">
                      <a:noFill/>
                      <a:prstDash val="solid"/>
                    </a:lnL>
                    <a:lnR w="12700" cmpd="sng">
                      <a:noFill/>
                      <a:prstDash val="solid"/>
                    </a:lnR>
                    <a:lnT w="12700" cmpd="sng">
                      <a:noFill/>
                      <a:prstDash val="solid"/>
                    </a:lnT>
                    <a:lnB>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85937">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1000" b="1" i="0" u="none" strike="noStrike" cap="none" normalizeH="0" baseline="0" dirty="0">
                          <a:ln>
                            <a:noFill/>
                          </a:ln>
                          <a:solidFill>
                            <a:schemeClr val="bg1"/>
                          </a:solidFill>
                          <a:effectLst/>
                          <a:latin typeface="Arial"/>
                          <a:cs typeface="Arial"/>
                        </a:rPr>
                        <a:t>Operator</a:t>
                      </a:r>
                    </a:p>
                  </a:txBody>
                  <a:tcPr marL="69850" marR="69850" marT="34290" marB="34290" anchor="ctr" horzOverflow="overflow">
                    <a:lnL>
                      <a:noFill/>
                    </a:lnL>
                    <a:lnR w="9525" cap="flat" cmpd="sng" algn="ctr">
                      <a:noFill/>
                      <a:prstDash val="solid"/>
                      <a:round/>
                      <a:headEnd type="none" w="med" len="med"/>
                      <a:tailEnd type="none" w="med" len="med"/>
                    </a:lnR>
                    <a:lnT>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1000" b="1" i="0" u="none" strike="noStrike" cap="none" normalizeH="0" baseline="0" dirty="0">
                          <a:ln>
                            <a:noFill/>
                          </a:ln>
                          <a:solidFill>
                            <a:schemeClr val="bg1"/>
                          </a:solidFill>
                          <a:effectLst/>
                          <a:latin typeface="Arial"/>
                          <a:cs typeface="Arial"/>
                        </a:rPr>
                        <a:t>Sequence</a:t>
                      </a:r>
                    </a:p>
                  </a:txBody>
                  <a:tcPr marL="69850" marR="69850" marT="34290" marB="34290" anchor="ctr" horzOverflow="overflow">
                    <a:lnL w="9525" cap="flat" cmpd="sng" algn="ctr">
                      <a:noFill/>
                      <a:prstDash val="solid"/>
                      <a:round/>
                      <a:headEnd type="none" w="med" len="med"/>
                      <a:tailEnd type="none" w="med" len="med"/>
                    </a:lnL>
                    <a:lnR w="9525" cap="flat" cmpd="sng" algn="ctr">
                      <a:noFill/>
                      <a:prstDash val="solid"/>
                      <a:round/>
                      <a:headEnd type="none" w="med" len="med"/>
                      <a:tailEnd type="none" w="med" len="med"/>
                    </a:lnR>
                    <a:lnT>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1000" b="1" i="0" u="none" strike="noStrike" cap="none" normalizeH="0" baseline="0" dirty="0">
                          <a:ln>
                            <a:noFill/>
                          </a:ln>
                          <a:solidFill>
                            <a:schemeClr val="bg1"/>
                          </a:solidFill>
                          <a:effectLst/>
                          <a:latin typeface="Arial"/>
                          <a:cs typeface="Arial"/>
                        </a:rPr>
                        <a:t>Verbal</a:t>
                      </a:r>
                    </a:p>
                  </a:txBody>
                  <a:tcPr marL="69850" marR="69850" marT="34290" marB="34290" anchor="ctr" horzOverflow="overflow">
                    <a:lnL w="9525" cap="flat" cmpd="sng" algn="ctr">
                      <a:noFill/>
                      <a:prstDash val="solid"/>
                      <a:round/>
                      <a:headEnd type="none" w="med" len="med"/>
                      <a:tailEnd type="none" w="med" len="med"/>
                    </a:lnL>
                    <a:lnR>
                      <a:noFill/>
                    </a:lnR>
                    <a:lnT>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1"/>
                  </a:ext>
                </a:extLst>
              </a:tr>
              <a:tr h="285937">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Primary operator</a:t>
                      </a:r>
                    </a:p>
                  </a:txBody>
                  <a:tcPr marL="137160" marR="68580" marT="34290" marB="34290" anchor="ctr" horzOverflow="overflow">
                    <a:lnL>
                      <a:noFill/>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THV in position</a:t>
                      </a:r>
                    </a:p>
                  </a:txBody>
                  <a:tcPr marL="137160" marR="68580" marT="34290" marB="34290" anchor="ctr" horzOverflow="overflow">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“Ready?”</a:t>
                      </a:r>
                    </a:p>
                  </a:txBody>
                  <a:tcPr marL="137160" marR="68580" marT="34290" marB="34290" anchor="ctr" horzOverflow="overflow">
                    <a:lnL w="9525" cap="flat" cmpd="sng" algn="ctr">
                      <a:noFill/>
                      <a:prstDash val="solid"/>
                      <a:round/>
                      <a:headEnd type="none" w="med" len="med"/>
                      <a:tailEnd type="none" w="med" len="med"/>
                    </a:lnL>
                    <a:lnR>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285937">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Secondary operator</a:t>
                      </a:r>
                    </a:p>
                  </a:txBody>
                  <a:tcPr marL="137160" marR="68580" marT="34290" marB="34290" anchor="ctr" horzOverflow="overflow">
                    <a:lnL>
                      <a:noFill/>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Unlock inflation device</a:t>
                      </a:r>
                    </a:p>
                  </a:txBody>
                  <a:tcPr marL="137160" marR="68580" marT="34290" marB="34290" anchor="ctr" horzOverflow="overflow">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“Ready”</a:t>
                      </a:r>
                    </a:p>
                  </a:txBody>
                  <a:tcPr marL="137160" marR="68580" marT="34290" marB="34290" anchor="ctr" horzOverflow="overflow">
                    <a:lnL w="9525" cap="flat" cmpd="sng" algn="ctr">
                      <a:noFill/>
                      <a:prstDash val="solid"/>
                      <a:round/>
                      <a:headEnd type="none" w="med" len="med"/>
                      <a:tailEnd type="none" w="med" len="med"/>
                    </a:lnL>
                    <a:lnR>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extLst>
                  <a:ext uri="{0D108BD9-81ED-4DB2-BD59-A6C34878D82A}">
                    <a16:rowId xmlns:a16="http://schemas.microsoft.com/office/drawing/2014/main" val="10003"/>
                  </a:ext>
                </a:extLst>
              </a:tr>
              <a:tr h="285937">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Primary operator</a:t>
                      </a:r>
                    </a:p>
                  </a:txBody>
                  <a:tcPr marL="137160" marR="68580" marT="34290" marB="34290" anchor="ctr" horzOverflow="overflow">
                    <a:lnL>
                      <a:noFill/>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Verify</a:t>
                      </a:r>
                      <a:r>
                        <a:rPr kumimoji="0" lang="en-US" sz="800" b="1" i="0" u="none" strike="noStrike" cap="none" normalizeH="0" baseline="0" dirty="0">
                          <a:ln>
                            <a:noFill/>
                          </a:ln>
                          <a:solidFill>
                            <a:schemeClr val="tx1"/>
                          </a:solidFill>
                          <a:effectLst/>
                          <a:latin typeface="Arial"/>
                          <a:cs typeface="Arial"/>
                        </a:rPr>
                        <a:t> THV properly positioned</a:t>
                      </a:r>
                    </a:p>
                  </a:txBody>
                  <a:tcPr marL="137160" marR="68580" marT="34290" marB="34290" anchor="ctr" horzOverflow="overflow">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“Begin inflating”</a:t>
                      </a:r>
                    </a:p>
                  </a:txBody>
                  <a:tcPr marL="137160" marR="68580" marT="34290" marB="34290" anchor="ctr" horzOverflow="overflow">
                    <a:lnL w="9525" cap="flat" cmpd="sng" algn="ctr">
                      <a:noFill/>
                      <a:prstDash val="solid"/>
                      <a:round/>
                      <a:headEnd type="none" w="med" len="med"/>
                      <a:tailEnd type="none" w="med" len="med"/>
                    </a:lnL>
                    <a:lnR>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5536515"/>
                  </a:ext>
                </a:extLst>
              </a:tr>
              <a:tr h="285937">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Secondary operator</a:t>
                      </a:r>
                    </a:p>
                  </a:txBody>
                  <a:tcPr marL="137160" marR="68580" marT="34290" marB="34290" anchor="ctr" horzOverflow="overflow">
                    <a:lnL>
                      <a:noFill/>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Begin slow, controlled inflation</a:t>
                      </a:r>
                    </a:p>
                  </a:txBody>
                  <a:tcPr marL="137160" marR="68580" marT="34290" marB="34290" anchor="ctr" horzOverflow="overflow">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“Inflating”</a:t>
                      </a:r>
                    </a:p>
                  </a:txBody>
                  <a:tcPr marL="137160" marR="68580" marT="34290" marB="34290" anchor="ctr" horzOverflow="overflow">
                    <a:lnL w="9525" cap="flat" cmpd="sng" algn="ctr">
                      <a:noFill/>
                      <a:prstDash val="solid"/>
                      <a:round/>
                      <a:headEnd type="none" w="med" len="med"/>
                      <a:tailEnd type="none" w="med" len="med"/>
                    </a:lnL>
                    <a:lnR>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extLst>
                  <a:ext uri="{0D108BD9-81ED-4DB2-BD59-A6C34878D82A}">
                    <a16:rowId xmlns:a16="http://schemas.microsoft.com/office/drawing/2014/main" val="2305112193"/>
                  </a:ext>
                </a:extLst>
              </a:tr>
              <a:tr h="285937">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Primary operator</a:t>
                      </a:r>
                    </a:p>
                  </a:txBody>
                  <a:tcPr marL="137160" marR="68580" marT="34290" marB="34290" anchor="ctr" horzOverflow="overflow">
                    <a:lnL>
                      <a:noFill/>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Assess THV position</a:t>
                      </a:r>
                    </a:p>
                  </a:txBody>
                  <a:tcPr marL="137160" marR="68580" marT="34290" marB="34290" anchor="ctr" horzOverflow="overflow">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“Hold”</a:t>
                      </a:r>
                    </a:p>
                  </a:txBody>
                  <a:tcPr marL="137160" marR="68580" marT="34290" marB="34290" anchor="ctr" horzOverflow="overflow">
                    <a:lnL w="9525" cap="flat" cmpd="sng" algn="ctr">
                      <a:noFill/>
                      <a:prstDash val="solid"/>
                      <a:round/>
                      <a:headEnd type="none" w="med" len="med"/>
                      <a:tailEnd type="none" w="med" len="med"/>
                    </a:lnL>
                    <a:lnR>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27794820"/>
                  </a:ext>
                </a:extLst>
              </a:tr>
              <a:tr h="285937">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Secondary operator</a:t>
                      </a:r>
                    </a:p>
                  </a:txBody>
                  <a:tcPr marL="137160" marR="68580" marT="34290" marB="34290" anchor="ctr" horzOverflow="overflow">
                    <a:lnL>
                      <a:noFill/>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Stop inflation</a:t>
                      </a:r>
                    </a:p>
                  </a:txBody>
                  <a:tcPr marL="137160" marR="68580" marT="34290" marB="34290" anchor="ctr" horzOverflow="overflow">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“Holding”</a:t>
                      </a:r>
                    </a:p>
                  </a:txBody>
                  <a:tcPr marL="137160" marR="68580" marT="34290" marB="34290" anchor="ctr" horzOverflow="overflow">
                    <a:lnL w="9525" cap="flat" cmpd="sng" algn="ctr">
                      <a:noFill/>
                      <a:prstDash val="solid"/>
                      <a:round/>
                      <a:headEnd type="none" w="med" len="med"/>
                      <a:tailEnd type="none" w="med" len="med"/>
                    </a:lnL>
                    <a:lnR>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extLst>
                  <a:ext uri="{0D108BD9-81ED-4DB2-BD59-A6C34878D82A}">
                    <a16:rowId xmlns:a16="http://schemas.microsoft.com/office/drawing/2014/main" val="501373745"/>
                  </a:ext>
                </a:extLst>
              </a:tr>
              <a:tr h="285937">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Primary operator</a:t>
                      </a:r>
                    </a:p>
                  </a:txBody>
                  <a:tcPr marL="137160" marR="68580" marT="34290" marB="34290" anchor="ctr" horzOverflow="overflow">
                    <a:lnL>
                      <a:noFill/>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Reposition THV as necessary</a:t>
                      </a:r>
                    </a:p>
                  </a:txBody>
                  <a:tcPr marL="137160" marR="68580" marT="34290" marB="34290" anchor="ctr" horzOverflow="overflow">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“Inflate”</a:t>
                      </a:r>
                    </a:p>
                  </a:txBody>
                  <a:tcPr marL="137160" marR="68580" marT="34290" marB="34290" anchor="ctr" horzOverflow="overflow">
                    <a:lnL w="9525" cap="flat" cmpd="sng" algn="ctr">
                      <a:noFill/>
                      <a:prstDash val="solid"/>
                      <a:round/>
                      <a:headEnd type="none" w="med" len="med"/>
                      <a:tailEnd type="none" w="med" len="med"/>
                    </a:lnL>
                    <a:lnR>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79246897"/>
                  </a:ext>
                </a:extLst>
              </a:tr>
              <a:tr h="285937">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Secondary operator</a:t>
                      </a:r>
                    </a:p>
                  </a:txBody>
                  <a:tcPr marL="137160" marR="68580" marT="34290" marB="34290" anchor="ctr" horzOverflow="overflow">
                    <a:lnL>
                      <a:noFill/>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Continue slow, controlled inflation</a:t>
                      </a:r>
                    </a:p>
                  </a:txBody>
                  <a:tcPr marL="137160" marR="68580" marT="34290" marB="34290" anchor="ctr" horzOverflow="overflow">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“Inflating”</a:t>
                      </a:r>
                    </a:p>
                  </a:txBody>
                  <a:tcPr marL="137160" marR="68580" marT="34290" marB="34290" anchor="ctr" horzOverflow="overflow">
                    <a:lnL w="9525" cap="flat" cmpd="sng" algn="ctr">
                      <a:noFill/>
                      <a:prstDash val="solid"/>
                      <a:round/>
                      <a:headEnd type="none" w="med" len="med"/>
                      <a:tailEnd type="none" w="med" len="med"/>
                    </a:lnL>
                    <a:lnR>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extLst>
                  <a:ext uri="{0D108BD9-81ED-4DB2-BD59-A6C34878D82A}">
                    <a16:rowId xmlns:a16="http://schemas.microsoft.com/office/drawing/2014/main" val="1559870800"/>
                  </a:ext>
                </a:extLst>
              </a:tr>
              <a:tr h="285937">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Primary operator</a:t>
                      </a:r>
                    </a:p>
                  </a:txBody>
                  <a:tcPr marL="137160" marR="68580" marT="34290" marB="34290" anchor="ctr" horzOverflow="overflow">
                    <a:lnL>
                      <a:noFill/>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Confirm final THV position</a:t>
                      </a:r>
                    </a:p>
                  </a:txBody>
                  <a:tcPr marL="137160" marR="68580" marT="34290" marB="34290" anchor="ctr" horzOverflow="overflow">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“Fully inflate”</a:t>
                      </a:r>
                    </a:p>
                  </a:txBody>
                  <a:tcPr marL="137160" marR="68580" marT="34290" marB="34290" anchor="ctr" horzOverflow="overflow">
                    <a:lnL w="9525" cap="flat" cmpd="sng" algn="ctr">
                      <a:noFill/>
                      <a:prstDash val="solid"/>
                      <a:round/>
                      <a:headEnd type="none" w="med" len="med"/>
                      <a:tailEnd type="none" w="med" len="med"/>
                    </a:lnL>
                    <a:lnR>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18662816"/>
                  </a:ext>
                </a:extLst>
              </a:tr>
              <a:tr h="285937">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Secondary operator</a:t>
                      </a:r>
                    </a:p>
                  </a:txBody>
                  <a:tcPr marL="137160" marR="68580" marT="34290" marB="34290" anchor="ctr" horzOverflow="overflow">
                    <a:lnL>
                      <a:noFill/>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9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Fully inflate, hold for 3 seconds, and deflate</a:t>
                      </a:r>
                    </a:p>
                  </a:txBody>
                  <a:tcPr marL="137160" marR="68580" marT="34290" marB="34290" anchor="ctr" horzOverflow="overflow">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 1… 2… 3… deflating”</a:t>
                      </a:r>
                    </a:p>
                  </a:txBody>
                  <a:tcPr marL="137160" marR="68580" marT="34290" marB="34290" anchor="ctr" horzOverflow="overflow">
                    <a:lnL w="9525" cap="flat" cmpd="sng" algn="ctr">
                      <a:noFill/>
                      <a:prstDash val="solid"/>
                      <a:round/>
                      <a:headEnd type="none" w="med" len="med"/>
                      <a:tailEnd type="none" w="med" len="med"/>
                    </a:lnL>
                    <a:lnR>
                      <a:noFill/>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extLst>
                  <a:ext uri="{0D108BD9-81ED-4DB2-BD59-A6C34878D82A}">
                    <a16:rowId xmlns:a16="http://schemas.microsoft.com/office/drawing/2014/main" val="3975410983"/>
                  </a:ext>
                </a:extLst>
              </a:tr>
            </a:tbl>
          </a:graphicData>
        </a:graphic>
      </p:graphicFrame>
      <p:grpSp>
        <p:nvGrpSpPr>
          <p:cNvPr id="8" name="Group 7">
            <a:extLst>
              <a:ext uri="{FF2B5EF4-FFF2-40B4-BE49-F238E27FC236}">
                <a16:creationId xmlns:a16="http://schemas.microsoft.com/office/drawing/2014/main" id="{6D20BBCE-9E90-BA25-5BA3-B9C011B2834B}"/>
              </a:ext>
            </a:extLst>
          </p:cNvPr>
          <p:cNvGrpSpPr/>
          <p:nvPr/>
        </p:nvGrpSpPr>
        <p:grpSpPr>
          <a:xfrm>
            <a:off x="315109" y="2872186"/>
            <a:ext cx="6375977" cy="1183687"/>
            <a:chOff x="1868138" y="2757712"/>
            <a:chExt cx="6375977" cy="1183687"/>
          </a:xfrm>
        </p:grpSpPr>
        <p:sp>
          <p:nvSpPr>
            <p:cNvPr id="9" name="Rectangle 8">
              <a:extLst>
                <a:ext uri="{FF2B5EF4-FFF2-40B4-BE49-F238E27FC236}">
                  <a16:creationId xmlns:a16="http://schemas.microsoft.com/office/drawing/2014/main" id="{63AE6A90-EE62-186A-B16B-1F576AFBA4EB}"/>
                </a:ext>
              </a:extLst>
            </p:cNvPr>
            <p:cNvSpPr/>
            <p:nvPr/>
          </p:nvSpPr>
          <p:spPr>
            <a:xfrm>
              <a:off x="2227211" y="2757712"/>
              <a:ext cx="6016904" cy="1183687"/>
            </a:xfrm>
            <a:prstGeom prst="rect">
              <a:avLst/>
            </a:prstGeom>
            <a:solidFill>
              <a:schemeClr val="bg1">
                <a:lumMod val="85000"/>
                <a:alpha val="6000"/>
              </a:schemeClr>
            </a:solidFill>
            <a:ln w="25400">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2" descr="http://cdn2.iconfinder.com/data/icons/humano2/128x128/actions/repeat.png">
              <a:extLst>
                <a:ext uri="{FF2B5EF4-FFF2-40B4-BE49-F238E27FC236}">
                  <a16:creationId xmlns:a16="http://schemas.microsoft.com/office/drawing/2014/main" id="{2A71FCB7-CCC8-7BB4-87F1-20C1056567D0}"/>
                </a:ext>
              </a:extLst>
            </p:cNvPr>
            <p:cNvPicPr>
              <a:picLocks noChangeAspect="1" noChangeArrowheads="1"/>
            </p:cNvPicPr>
            <p:nvPr/>
          </p:nvPicPr>
          <p:blipFill rotWithShape="1">
            <a:blip r:embed="rId4" cstate="print">
              <a:duotone>
                <a:srgbClr val="C00000">
                  <a:shade val="45000"/>
                  <a:satMod val="135000"/>
                </a:srgbClr>
                <a:prstClr val="white"/>
              </a:duotone>
              <a:lum bright="-28000" contrast="60000"/>
            </a:blip>
            <a:srcRect l="13609" t="13609" r="13609" b="13609"/>
            <a:stretch/>
          </p:blipFill>
          <p:spPr bwMode="auto">
            <a:xfrm>
              <a:off x="2065632" y="3048424"/>
              <a:ext cx="323165" cy="323165"/>
            </a:xfrm>
            <a:prstGeom prst="ellipse">
              <a:avLst/>
            </a:prstGeom>
            <a:noFill/>
            <a:effectLst/>
          </p:spPr>
        </p:pic>
        <p:grpSp>
          <p:nvGrpSpPr>
            <p:cNvPr id="25" name="Group 24">
              <a:extLst>
                <a:ext uri="{FF2B5EF4-FFF2-40B4-BE49-F238E27FC236}">
                  <a16:creationId xmlns:a16="http://schemas.microsoft.com/office/drawing/2014/main" id="{B2EE7FAC-DB6C-1952-79CC-A4DD34C16669}"/>
                </a:ext>
              </a:extLst>
            </p:cNvPr>
            <p:cNvGrpSpPr/>
            <p:nvPr/>
          </p:nvGrpSpPr>
          <p:grpSpPr>
            <a:xfrm>
              <a:off x="1868138" y="3409719"/>
              <a:ext cx="733848" cy="307777"/>
              <a:chOff x="448412" y="3561377"/>
              <a:chExt cx="733848" cy="307777"/>
            </a:xfrm>
          </p:grpSpPr>
          <p:cxnSp>
            <p:nvCxnSpPr>
              <p:cNvPr id="26" name="Straight Connector 25">
                <a:extLst>
                  <a:ext uri="{FF2B5EF4-FFF2-40B4-BE49-F238E27FC236}">
                    <a16:creationId xmlns:a16="http://schemas.microsoft.com/office/drawing/2014/main" id="{7DA0DBD6-4828-D365-7BD0-0DDE27C73C36}"/>
                  </a:ext>
                </a:extLst>
              </p:cNvPr>
              <p:cNvCxnSpPr>
                <a:cxnSpLocks/>
              </p:cNvCxnSpPr>
              <p:nvPr/>
            </p:nvCxnSpPr>
            <p:spPr>
              <a:xfrm>
                <a:off x="795893" y="3584994"/>
                <a:ext cx="0" cy="258633"/>
              </a:xfrm>
              <a:prstGeom prst="line">
                <a:avLst/>
              </a:prstGeom>
              <a:ln w="60325">
                <a:solidFill>
                  <a:srgbClr val="F2F2F2"/>
                </a:solidFill>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E4F082CD-FBC8-5D78-596E-601D9F5BA43D}"/>
                  </a:ext>
                </a:extLst>
              </p:cNvPr>
              <p:cNvSpPr/>
              <p:nvPr/>
            </p:nvSpPr>
            <p:spPr>
              <a:xfrm>
                <a:off x="448412" y="3561377"/>
                <a:ext cx="733848" cy="307777"/>
              </a:xfrm>
              <a:prstGeom prst="rect">
                <a:avLst/>
              </a:prstGeom>
            </p:spPr>
            <p:txBody>
              <a:bodyPr wrap="square">
                <a:spAutoFit/>
              </a:bodyPr>
              <a:lstStyle/>
              <a:p>
                <a:pPr algn="ctr" defTabSz="685766">
                  <a:defRPr/>
                </a:pPr>
                <a:r>
                  <a:rPr lang="en-US" sz="700" kern="0" dirty="0">
                    <a:solidFill>
                      <a:schemeClr val="accent1"/>
                    </a:solidFill>
                  </a:rPr>
                  <a:t>Repeat as necessary</a:t>
                </a:r>
              </a:p>
            </p:txBody>
          </p:sp>
        </p:grpSp>
      </p:grpSp>
      <p:grpSp>
        <p:nvGrpSpPr>
          <p:cNvPr id="30" name="Group 29">
            <a:extLst>
              <a:ext uri="{FF2B5EF4-FFF2-40B4-BE49-F238E27FC236}">
                <a16:creationId xmlns:a16="http://schemas.microsoft.com/office/drawing/2014/main" id="{090B63DA-20A8-6546-F55E-ECC57DED9DE6}"/>
              </a:ext>
            </a:extLst>
          </p:cNvPr>
          <p:cNvGrpSpPr/>
          <p:nvPr/>
        </p:nvGrpSpPr>
        <p:grpSpPr>
          <a:xfrm>
            <a:off x="6785430" y="3277341"/>
            <a:ext cx="1777999" cy="471379"/>
            <a:chOff x="2858966" y="1282529"/>
            <a:chExt cx="2348690" cy="622679"/>
          </a:xfrm>
        </p:grpSpPr>
        <p:grpSp>
          <p:nvGrpSpPr>
            <p:cNvPr id="31" name="Group 30">
              <a:extLst>
                <a:ext uri="{FF2B5EF4-FFF2-40B4-BE49-F238E27FC236}">
                  <a16:creationId xmlns:a16="http://schemas.microsoft.com/office/drawing/2014/main" id="{2BCE3F15-84D4-5B50-DD3D-81B778C1AF50}"/>
                </a:ext>
              </a:extLst>
            </p:cNvPr>
            <p:cNvGrpSpPr/>
            <p:nvPr/>
          </p:nvGrpSpPr>
          <p:grpSpPr>
            <a:xfrm>
              <a:off x="2858966" y="1282529"/>
              <a:ext cx="511695" cy="511210"/>
              <a:chOff x="6550298" y="1216452"/>
              <a:chExt cx="511695" cy="511210"/>
            </a:xfrm>
          </p:grpSpPr>
          <p:sp>
            <p:nvSpPr>
              <p:cNvPr id="33" name="Rounded Rectangle 32">
                <a:extLst>
                  <a:ext uri="{FF2B5EF4-FFF2-40B4-BE49-F238E27FC236}">
                    <a16:creationId xmlns:a16="http://schemas.microsoft.com/office/drawing/2014/main" id="{F9CC017D-8743-ED50-4523-3D625F46D3E2}"/>
                  </a:ext>
                </a:extLst>
              </p:cNvPr>
              <p:cNvSpPr/>
              <p:nvPr/>
            </p:nvSpPr>
            <p:spPr>
              <a:xfrm>
                <a:off x="6550298" y="1216452"/>
                <a:ext cx="511695" cy="511210"/>
              </a:xfrm>
              <a:prstGeom prst="roundRect">
                <a:avLst/>
              </a:prstGeom>
              <a:solidFill>
                <a:schemeClr val="accent3"/>
              </a:solidFill>
              <a:ln w="44450">
                <a:noFill/>
              </a:ln>
              <a:effectLst>
                <a:outerShdw blurRad="190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200" b="1" dirty="0"/>
              </a:p>
            </p:txBody>
          </p:sp>
          <p:sp>
            <p:nvSpPr>
              <p:cNvPr id="34" name="TextBox 33">
                <a:extLst>
                  <a:ext uri="{FF2B5EF4-FFF2-40B4-BE49-F238E27FC236}">
                    <a16:creationId xmlns:a16="http://schemas.microsoft.com/office/drawing/2014/main" id="{76E088A0-E39E-E02D-AB9D-4369886256FA}"/>
                  </a:ext>
                </a:extLst>
              </p:cNvPr>
              <p:cNvSpPr txBox="1"/>
              <p:nvPr/>
            </p:nvSpPr>
            <p:spPr>
              <a:xfrm>
                <a:off x="6562907" y="1549525"/>
                <a:ext cx="395413" cy="115894"/>
              </a:xfrm>
              <a:prstGeom prst="rect">
                <a:avLst/>
              </a:prstGeom>
              <a:noFill/>
            </p:spPr>
            <p:txBody>
              <a:bodyPr wrap="square" lIns="0" tIns="0" rIns="0" bIns="0" rtlCol="0" anchor="ctr">
                <a:noAutofit/>
              </a:bodyPr>
              <a:lstStyle/>
              <a:p>
                <a:pPr algn="ctr"/>
                <a:r>
                  <a:rPr lang="en-US" sz="500" b="1" dirty="0">
                    <a:solidFill>
                      <a:schemeClr val="bg1"/>
                    </a:solidFill>
                  </a:rPr>
                  <a:t>NOTE</a:t>
                </a:r>
              </a:p>
            </p:txBody>
          </p:sp>
          <p:pic>
            <p:nvPicPr>
              <p:cNvPr id="35" name="Graphic 34">
                <a:extLst>
                  <a:ext uri="{FF2B5EF4-FFF2-40B4-BE49-F238E27FC236}">
                    <a16:creationId xmlns:a16="http://schemas.microsoft.com/office/drawing/2014/main" id="{9FCC717E-3F11-4F52-0623-3D8429A1633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81642" y="1307034"/>
                <a:ext cx="157942" cy="199505"/>
              </a:xfrm>
              <a:prstGeom prst="rect">
                <a:avLst/>
              </a:prstGeom>
            </p:spPr>
          </p:pic>
        </p:grpSp>
        <p:sp>
          <p:nvSpPr>
            <p:cNvPr id="32" name="Rectangle 31">
              <a:extLst>
                <a:ext uri="{FF2B5EF4-FFF2-40B4-BE49-F238E27FC236}">
                  <a16:creationId xmlns:a16="http://schemas.microsoft.com/office/drawing/2014/main" id="{B1B750D3-74F2-ED5F-A1D5-415585A50ACB}"/>
                </a:ext>
              </a:extLst>
            </p:cNvPr>
            <p:cNvSpPr/>
            <p:nvPr/>
          </p:nvSpPr>
          <p:spPr>
            <a:xfrm>
              <a:off x="3261800" y="1282529"/>
              <a:ext cx="1945856" cy="622679"/>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45720" rIns="91440" bIns="45720" rtlCol="0" anchor="ctr" anchorCtr="0">
              <a:noAutofit/>
            </a:bodyPr>
            <a:lstStyle/>
            <a:p>
              <a:pPr marL="0" lvl="2"/>
              <a:r>
                <a:rPr lang="en-US" sz="700" dirty="0">
                  <a:solidFill>
                    <a:schemeClr val="accent6"/>
                  </a:solidFill>
                  <a:ea typeface="ＭＳ Ｐゴシック" pitchFamily="34" charset="-128"/>
                </a:rPr>
                <a:t>Secondary operator should only act on the direction of the primary operator.</a:t>
              </a:r>
            </a:p>
          </p:txBody>
        </p:sp>
      </p:grpSp>
    </p:spTree>
    <p:custDataLst>
      <p:tags r:id="rId1"/>
    </p:custDataLst>
    <p:extLst>
      <p:ext uri="{BB962C8B-B14F-4D97-AF65-F5344CB8AC3E}">
        <p14:creationId xmlns:p14="http://schemas.microsoft.com/office/powerpoint/2010/main" val="2147968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Footer Placeholder 30">
            <a:extLst>
              <a:ext uri="{FF2B5EF4-FFF2-40B4-BE49-F238E27FC236}">
                <a16:creationId xmlns:a16="http://schemas.microsoft.com/office/drawing/2014/main" id="{29335CA6-AE8C-D590-935F-97DF7515184F}"/>
              </a:ext>
            </a:extLst>
          </p:cNvPr>
          <p:cNvSpPr>
            <a:spLocks noGrp="1"/>
          </p:cNvSpPr>
          <p:nvPr>
            <p:ph type="ftr" sz="quarter" idx="11"/>
          </p:nvPr>
        </p:nvSpPr>
        <p:spPr bwMode="gray">
          <a:prstGeom prst="rect">
            <a:avLst/>
          </a:prstGeom>
        </p:spPr>
        <p:txBody>
          <a:bodyPr vert="horz" lIns="0" tIns="0" rIns="0" bIns="0" rtlCol="0" anchor="ctr"/>
          <a:lstStyle>
            <a:defPPr>
              <a:defRPr lang="en-US"/>
            </a:defPPr>
            <a:lvl1pPr algn="l" rtl="0" fontAlgn="base">
              <a:spcBef>
                <a:spcPct val="0"/>
              </a:spcBef>
              <a:spcAft>
                <a:spcPct val="0"/>
              </a:spcAft>
              <a:defRPr sz="700" kern="1200">
                <a:solidFill>
                  <a:schemeClr val="accent6"/>
                </a:solidFill>
                <a:latin typeface="Arial" charset="0"/>
                <a:ea typeface="+mn-ea"/>
                <a:cs typeface="+mn-cs"/>
              </a:defRPr>
            </a:lvl1pPr>
            <a:lvl2pPr marL="342900" algn="l" rtl="0" fontAlgn="base">
              <a:spcBef>
                <a:spcPct val="0"/>
              </a:spcBef>
              <a:spcAft>
                <a:spcPct val="0"/>
              </a:spcAft>
              <a:defRPr kern="1200">
                <a:solidFill>
                  <a:schemeClr val="tx1"/>
                </a:solidFill>
                <a:latin typeface="Arial" charset="0"/>
                <a:ea typeface="+mn-ea"/>
                <a:cs typeface="+mn-cs"/>
              </a:defRPr>
            </a:lvl2pPr>
            <a:lvl3pPr marL="685800" algn="l" rtl="0" fontAlgn="base">
              <a:spcBef>
                <a:spcPct val="0"/>
              </a:spcBef>
              <a:spcAft>
                <a:spcPct val="0"/>
              </a:spcAft>
              <a:defRPr kern="1200">
                <a:solidFill>
                  <a:schemeClr val="tx1"/>
                </a:solidFill>
                <a:latin typeface="Arial" charset="0"/>
                <a:ea typeface="+mn-ea"/>
                <a:cs typeface="+mn-cs"/>
              </a:defRPr>
            </a:lvl3pPr>
            <a:lvl4pPr marL="1028700" algn="l" rtl="0" fontAlgn="base">
              <a:spcBef>
                <a:spcPct val="0"/>
              </a:spcBef>
              <a:spcAft>
                <a:spcPct val="0"/>
              </a:spcAft>
              <a:defRPr kern="1200">
                <a:solidFill>
                  <a:schemeClr val="tx1"/>
                </a:solidFill>
                <a:latin typeface="Arial" charset="0"/>
                <a:ea typeface="+mn-ea"/>
                <a:cs typeface="+mn-cs"/>
              </a:defRPr>
            </a:lvl4pPr>
            <a:lvl5pPr marL="1371600" algn="l" rtl="0" fontAlgn="base">
              <a:spcBef>
                <a:spcPct val="0"/>
              </a:spcBef>
              <a:spcAft>
                <a:spcPct val="0"/>
              </a:spcAft>
              <a:defRPr kern="1200">
                <a:solidFill>
                  <a:schemeClr val="tx1"/>
                </a:solidFill>
                <a:latin typeface="Arial" charset="0"/>
                <a:ea typeface="+mn-ea"/>
                <a:cs typeface="+mn-cs"/>
              </a:defRPr>
            </a:lvl5pPr>
            <a:lvl6pPr marL="1714500" algn="l" defTabSz="685800" rtl="0" eaLnBrk="1" latinLnBrk="0" hangingPunct="1">
              <a:defRPr kern="1200">
                <a:solidFill>
                  <a:schemeClr val="tx1"/>
                </a:solidFill>
                <a:latin typeface="Arial" charset="0"/>
                <a:ea typeface="+mn-ea"/>
                <a:cs typeface="+mn-cs"/>
              </a:defRPr>
            </a:lvl6pPr>
            <a:lvl7pPr marL="2057400" algn="l" defTabSz="685800" rtl="0" eaLnBrk="1" latinLnBrk="0" hangingPunct="1">
              <a:defRPr kern="1200">
                <a:solidFill>
                  <a:schemeClr val="tx1"/>
                </a:solidFill>
                <a:latin typeface="Arial" charset="0"/>
                <a:ea typeface="+mn-ea"/>
                <a:cs typeface="+mn-cs"/>
              </a:defRPr>
            </a:lvl7pPr>
            <a:lvl8pPr marL="2400300" algn="l" defTabSz="685800" rtl="0" eaLnBrk="1" latinLnBrk="0" hangingPunct="1">
              <a:defRPr kern="1200">
                <a:solidFill>
                  <a:schemeClr val="tx1"/>
                </a:solidFill>
                <a:latin typeface="Arial" charset="0"/>
                <a:ea typeface="+mn-ea"/>
                <a:cs typeface="+mn-cs"/>
              </a:defRPr>
            </a:lvl8pPr>
            <a:lvl9pPr marL="2743200" algn="l" defTabSz="685800" rtl="0" eaLnBrk="1" latinLnBrk="0" hangingPunct="1">
              <a:defRPr kern="1200">
                <a:solidFill>
                  <a:schemeClr val="tx1"/>
                </a:solidFill>
                <a:latin typeface="Arial" charset="0"/>
                <a:ea typeface="+mn-ea"/>
                <a:cs typeface="+mn-cs"/>
              </a:defRPr>
            </a:lvl9pPr>
          </a:lstStyle>
          <a:p>
            <a:r>
              <a:rPr lang="en-US"/>
              <a:t>DOC-0555472 Rev B</a:t>
            </a:r>
            <a:endParaRPr lang="en-US" dirty="0"/>
          </a:p>
        </p:txBody>
      </p:sp>
      <p:sp>
        <p:nvSpPr>
          <p:cNvPr id="34" name="Slide Number Placeholder 33">
            <a:extLst>
              <a:ext uri="{FF2B5EF4-FFF2-40B4-BE49-F238E27FC236}">
                <a16:creationId xmlns:a16="http://schemas.microsoft.com/office/drawing/2014/main" id="{E270E028-A7DF-CCA5-DD45-F965A737D3AB}"/>
              </a:ext>
            </a:extLst>
          </p:cNvPr>
          <p:cNvSpPr>
            <a:spLocks noGrp="1"/>
          </p:cNvSpPr>
          <p:nvPr>
            <p:ph type="sldNum" sz="quarter" idx="12"/>
          </p:nvPr>
        </p:nvSpPr>
        <p:spPr/>
        <p:txBody>
          <a:bodyPr/>
          <a:lstStyle/>
          <a:p>
            <a:fld id="{CDBA9528-BCFE-1E43-A37D-912FF3C527A6}" type="slidenum">
              <a:rPr lang="en-US" smtClean="0"/>
              <a:pPr/>
              <a:t>94</a:t>
            </a:fld>
            <a:endParaRPr lang="en-US" dirty="0"/>
          </a:p>
        </p:txBody>
      </p:sp>
      <p:sp>
        <p:nvSpPr>
          <p:cNvPr id="8" name="Title 3">
            <a:extLst>
              <a:ext uri="{FF2B5EF4-FFF2-40B4-BE49-F238E27FC236}">
                <a16:creationId xmlns:a16="http://schemas.microsoft.com/office/drawing/2014/main" id="{D44F7EC6-2448-E23B-FA54-DD410E927788}"/>
              </a:ext>
            </a:extLst>
          </p:cNvPr>
          <p:cNvSpPr>
            <a:spLocks noGrp="1"/>
          </p:cNvSpPr>
          <p:nvPr>
            <p:ph type="title"/>
          </p:nvPr>
        </p:nvSpPr>
        <p:spPr>
          <a:xfrm>
            <a:off x="548640" y="310896"/>
            <a:ext cx="8046318" cy="685800"/>
          </a:xfrm>
        </p:spPr>
        <p:txBody>
          <a:bodyPr>
            <a:spAutoFit/>
          </a:bodyPr>
          <a:lstStyle/>
          <a:p>
            <a:r>
              <a:rPr lang="en-US" dirty="0"/>
              <a:t>THV deployment</a:t>
            </a:r>
          </a:p>
        </p:txBody>
      </p:sp>
      <p:sp>
        <p:nvSpPr>
          <p:cNvPr id="9" name="Content Placeholder 11">
            <a:extLst>
              <a:ext uri="{FF2B5EF4-FFF2-40B4-BE49-F238E27FC236}">
                <a16:creationId xmlns:a16="http://schemas.microsoft.com/office/drawing/2014/main" id="{8F9C68B2-A89E-B61F-A561-09DBC530BA5B}"/>
              </a:ext>
            </a:extLst>
          </p:cNvPr>
          <p:cNvSpPr txBox="1">
            <a:spLocks/>
          </p:cNvSpPr>
          <p:nvPr/>
        </p:nvSpPr>
        <p:spPr>
          <a:xfrm>
            <a:off x="549275" y="1189038"/>
            <a:ext cx="2096594" cy="3475037"/>
          </a:xfrm>
          <a:prstGeom prst="rect">
            <a:avLst/>
          </a:prstGeom>
        </p:spPr>
        <p:txBody>
          <a:bodyPr/>
          <a:lstStyle>
            <a:lvl1pPr marL="173038"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1pPr>
            <a:lvl2pPr marL="339725" indent="-166688" algn="l" defTabSz="457200"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2pPr>
            <a:lvl3pPr marL="512763"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3pPr>
            <a:lvl4pPr marL="685800" indent="-173038" algn="l" defTabSz="457200"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4pPr>
            <a:lvl5pPr marL="858838"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indent="0">
              <a:buFont typeface="Wingdings" charset="2"/>
              <a:buNone/>
            </a:pPr>
            <a:r>
              <a:rPr lang="en-US" sz="1200" b="1" dirty="0"/>
              <a:t>Check to ensure: </a:t>
            </a:r>
          </a:p>
          <a:p>
            <a:r>
              <a:rPr lang="en-US" sz="1100" dirty="0"/>
              <a:t>Valve capsule is fully retracted prior to deployment </a:t>
            </a:r>
          </a:p>
          <a:p>
            <a:r>
              <a:rPr lang="en-US" sz="1100" dirty="0"/>
              <a:t>Gripper and the handle </a:t>
            </a:r>
            <a:br>
              <a:rPr lang="en-US" sz="1100" dirty="0"/>
            </a:br>
            <a:r>
              <a:rPr lang="en-US" sz="1100" dirty="0"/>
              <a:t>are touching</a:t>
            </a:r>
          </a:p>
          <a:p>
            <a:r>
              <a:rPr lang="en-US" sz="1100" dirty="0"/>
              <a:t>Delivery system is locked</a:t>
            </a:r>
          </a:p>
          <a:p>
            <a:endParaRPr lang="en-US" sz="1200" dirty="0"/>
          </a:p>
        </p:txBody>
      </p:sp>
      <p:grpSp>
        <p:nvGrpSpPr>
          <p:cNvPr id="27" name="Group 26">
            <a:extLst>
              <a:ext uri="{FF2B5EF4-FFF2-40B4-BE49-F238E27FC236}">
                <a16:creationId xmlns:a16="http://schemas.microsoft.com/office/drawing/2014/main" id="{31324C1D-645E-4FC9-F85F-1F038D55D9EC}"/>
              </a:ext>
            </a:extLst>
          </p:cNvPr>
          <p:cNvGrpSpPr/>
          <p:nvPr/>
        </p:nvGrpSpPr>
        <p:grpSpPr>
          <a:xfrm>
            <a:off x="5659132" y="1176559"/>
            <a:ext cx="2872391" cy="3343999"/>
            <a:chOff x="6214834" y="1807409"/>
            <a:chExt cx="2526350" cy="2941134"/>
          </a:xfrm>
        </p:grpSpPr>
        <p:grpSp>
          <p:nvGrpSpPr>
            <p:cNvPr id="29" name="Group 28">
              <a:extLst>
                <a:ext uri="{FF2B5EF4-FFF2-40B4-BE49-F238E27FC236}">
                  <a16:creationId xmlns:a16="http://schemas.microsoft.com/office/drawing/2014/main" id="{F161FF37-D7A6-69F8-567C-85913628FB88}"/>
                </a:ext>
              </a:extLst>
            </p:cNvPr>
            <p:cNvGrpSpPr/>
            <p:nvPr/>
          </p:nvGrpSpPr>
          <p:grpSpPr>
            <a:xfrm>
              <a:off x="6219101" y="1807409"/>
              <a:ext cx="1494161" cy="280961"/>
              <a:chOff x="6219101" y="973622"/>
              <a:chExt cx="1494161" cy="280961"/>
            </a:xfrm>
          </p:grpSpPr>
          <p:sp>
            <p:nvSpPr>
              <p:cNvPr id="35" name="Rounded Rectangle 9">
                <a:extLst>
                  <a:ext uri="{FF2B5EF4-FFF2-40B4-BE49-F238E27FC236}">
                    <a16:creationId xmlns:a16="http://schemas.microsoft.com/office/drawing/2014/main" id="{CB985D26-158A-8FAC-0867-E575ACA59C45}"/>
                  </a:ext>
                </a:extLst>
              </p:cNvPr>
              <p:cNvSpPr/>
              <p:nvPr/>
            </p:nvSpPr>
            <p:spPr>
              <a:xfrm>
                <a:off x="6219101" y="973622"/>
                <a:ext cx="1494161" cy="280961"/>
              </a:xfrm>
              <a:prstGeom prst="round2SameRect">
                <a:avLst/>
              </a:prstGeom>
              <a:solidFill>
                <a:schemeClr val="accent3"/>
              </a:solidFill>
              <a:ln w="44450">
                <a:noFill/>
              </a:ln>
              <a:effectLst>
                <a:outerShdw blurRad="190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154305" rIns="51435" bIns="282893" rtlCol="0" anchor="ctr"/>
              <a:lstStyle/>
              <a:p>
                <a:pPr algn="r"/>
                <a:endParaRPr lang="en-US" sz="1100" b="1" dirty="0"/>
              </a:p>
            </p:txBody>
          </p:sp>
          <p:sp>
            <p:nvSpPr>
              <p:cNvPr id="41" name="TextBox 40">
                <a:extLst>
                  <a:ext uri="{FF2B5EF4-FFF2-40B4-BE49-F238E27FC236}">
                    <a16:creationId xmlns:a16="http://schemas.microsoft.com/office/drawing/2014/main" id="{137B1366-9D97-9454-0BD0-89AB629E0662}"/>
                  </a:ext>
                </a:extLst>
              </p:cNvPr>
              <p:cNvSpPr txBox="1"/>
              <p:nvPr/>
            </p:nvSpPr>
            <p:spPr>
              <a:xfrm>
                <a:off x="6230112" y="1009939"/>
                <a:ext cx="1472140" cy="173682"/>
              </a:xfrm>
              <a:prstGeom prst="rect">
                <a:avLst/>
              </a:prstGeom>
              <a:noFill/>
            </p:spPr>
            <p:txBody>
              <a:bodyPr wrap="square" lIns="0" tIns="0" rIns="0" bIns="0" rtlCol="0" anchor="ctr">
                <a:noAutofit/>
              </a:bodyPr>
              <a:lstStyle/>
              <a:p>
                <a:pPr algn="ctr"/>
                <a:r>
                  <a:rPr lang="en-US" sz="900" b="1" dirty="0">
                    <a:solidFill>
                      <a:schemeClr val="bg1"/>
                    </a:solidFill>
                  </a:rPr>
                  <a:t>Additional considerations</a:t>
                </a:r>
              </a:p>
            </p:txBody>
          </p:sp>
        </p:grpSp>
        <p:sp>
          <p:nvSpPr>
            <p:cNvPr id="33" name="Rectangle 32">
              <a:extLst>
                <a:ext uri="{FF2B5EF4-FFF2-40B4-BE49-F238E27FC236}">
                  <a16:creationId xmlns:a16="http://schemas.microsoft.com/office/drawing/2014/main" id="{F5A3D137-8D7A-172B-AE54-1C717D88E0EC}"/>
                </a:ext>
              </a:extLst>
            </p:cNvPr>
            <p:cNvSpPr/>
            <p:nvPr/>
          </p:nvSpPr>
          <p:spPr>
            <a:xfrm>
              <a:off x="6214834" y="2050236"/>
              <a:ext cx="2526350" cy="2698307"/>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91440" rIns="91440" bIns="91440" rtlCol="0" anchor="ctr" anchorCtr="0">
              <a:noAutofit/>
            </a:bodyPr>
            <a:lstStyle/>
            <a:p>
              <a:pPr marL="177800" indent="-177800">
                <a:spcBef>
                  <a:spcPts val="0"/>
                </a:spcBef>
                <a:spcAft>
                  <a:spcPts val="600"/>
                </a:spcAft>
                <a:buClr>
                  <a:schemeClr val="accent1"/>
                </a:buClr>
                <a:buFont typeface="Wingdings" panose="05000000000000000000" pitchFamily="2" charset="2"/>
                <a:buChar char="§"/>
              </a:pPr>
              <a:r>
                <a:rPr lang="en-US" sz="1000" dirty="0">
                  <a:solidFill>
                    <a:schemeClr val="tx1"/>
                  </a:solidFill>
                </a:rPr>
                <a:t>Verify valve capsule is fully retracted and the handle and gripper are together</a:t>
              </a:r>
            </a:p>
            <a:p>
              <a:pPr marL="401638" lvl="1" indent="-152400">
                <a:spcBef>
                  <a:spcPts val="0"/>
                </a:spcBef>
                <a:spcAft>
                  <a:spcPts val="600"/>
                </a:spcAft>
                <a:buClr>
                  <a:schemeClr val="accent1"/>
                </a:buClr>
                <a:buFont typeface="Arial"/>
                <a:buChar char="–"/>
              </a:pPr>
              <a:r>
                <a:rPr lang="en-US" sz="900" b="1" dirty="0">
                  <a:solidFill>
                    <a:schemeClr val="tx1"/>
                  </a:solidFill>
                </a:rPr>
                <a:t>Ensure full inflation </a:t>
              </a:r>
              <a:r>
                <a:rPr lang="en-US" sz="900" dirty="0">
                  <a:solidFill>
                    <a:schemeClr val="tx1"/>
                  </a:solidFill>
                </a:rPr>
                <a:t>of balloon </a:t>
              </a:r>
              <a:br>
                <a:rPr lang="en-US" sz="900" dirty="0">
                  <a:solidFill>
                    <a:schemeClr val="tx1"/>
                  </a:solidFill>
                </a:rPr>
              </a:br>
              <a:r>
                <a:rPr lang="en-US" sz="900" dirty="0">
                  <a:solidFill>
                    <a:schemeClr val="tx1"/>
                  </a:solidFill>
                </a:rPr>
                <a:t>during deployment</a:t>
              </a:r>
            </a:p>
            <a:p>
              <a:pPr marL="401638" lvl="1" indent="-169863">
                <a:spcBef>
                  <a:spcPts val="0"/>
                </a:spcBef>
                <a:spcAft>
                  <a:spcPts val="600"/>
                </a:spcAft>
                <a:buClr>
                  <a:schemeClr val="accent1"/>
                </a:buClr>
                <a:buFont typeface="Arial"/>
                <a:buChar char="–"/>
              </a:pPr>
              <a:r>
                <a:rPr lang="en-US" sz="900" b="1" dirty="0">
                  <a:solidFill>
                    <a:schemeClr val="tx1"/>
                  </a:solidFill>
                </a:rPr>
                <a:t>Ensure stability </a:t>
              </a:r>
              <a:r>
                <a:rPr lang="en-US" sz="900" dirty="0">
                  <a:solidFill>
                    <a:schemeClr val="tx1"/>
                  </a:solidFill>
                </a:rPr>
                <a:t>of delivery system during THV deployment</a:t>
              </a:r>
            </a:p>
            <a:p>
              <a:pPr marL="177800" indent="-177800">
                <a:spcBef>
                  <a:spcPts val="0"/>
                </a:spcBef>
                <a:spcAft>
                  <a:spcPts val="600"/>
                </a:spcAft>
                <a:buClr>
                  <a:schemeClr val="accent1"/>
                </a:buClr>
                <a:buFont typeface="Wingdings" panose="05000000000000000000" pitchFamily="2" charset="2"/>
                <a:buChar char="§"/>
              </a:pPr>
              <a:r>
                <a:rPr lang="en-US" sz="1000" b="1" dirty="0">
                  <a:solidFill>
                    <a:schemeClr val="tx1"/>
                  </a:solidFill>
                </a:rPr>
                <a:t>Slow inflation during initial deployment </a:t>
              </a:r>
              <a:r>
                <a:rPr lang="en-US" sz="1000" dirty="0">
                  <a:solidFill>
                    <a:schemeClr val="tx1"/>
                  </a:solidFill>
                </a:rPr>
                <a:t>may help with stability of the delivery system and THV during deployment</a:t>
              </a:r>
            </a:p>
            <a:p>
              <a:pPr marL="177800" indent="-177800">
                <a:spcBef>
                  <a:spcPts val="0"/>
                </a:spcBef>
                <a:spcAft>
                  <a:spcPts val="600"/>
                </a:spcAft>
                <a:buClr>
                  <a:schemeClr val="accent1"/>
                </a:buClr>
                <a:buFont typeface="Wingdings" panose="05000000000000000000" pitchFamily="2" charset="2"/>
                <a:buChar char="§"/>
              </a:pPr>
              <a:r>
                <a:rPr lang="en-US" sz="1000" dirty="0">
                  <a:solidFill>
                    <a:schemeClr val="tx1"/>
                  </a:solidFill>
                </a:rPr>
                <a:t>If considered, reposition only at the very early stage of deployment</a:t>
              </a:r>
            </a:p>
            <a:p>
              <a:pPr marL="177800" indent="-177800">
                <a:spcBef>
                  <a:spcPts val="0"/>
                </a:spcBef>
                <a:spcAft>
                  <a:spcPts val="600"/>
                </a:spcAft>
                <a:buClr>
                  <a:schemeClr val="accent1"/>
                </a:buClr>
                <a:buFont typeface="Wingdings" panose="05000000000000000000" pitchFamily="2" charset="2"/>
                <a:buChar char="§"/>
              </a:pPr>
              <a:r>
                <a:rPr lang="en-US" sz="1000" dirty="0">
                  <a:solidFill>
                    <a:schemeClr val="tx1"/>
                  </a:solidFill>
                </a:rPr>
                <a:t>Always maintain control of the plunger of inflation device when releasing it</a:t>
              </a:r>
            </a:p>
            <a:p>
              <a:pPr marL="177800" indent="-177800">
                <a:spcBef>
                  <a:spcPts val="0"/>
                </a:spcBef>
                <a:spcAft>
                  <a:spcPts val="600"/>
                </a:spcAft>
                <a:buClr>
                  <a:schemeClr val="accent1"/>
                </a:buClr>
                <a:buFont typeface="Wingdings" panose="05000000000000000000" pitchFamily="2" charset="2"/>
                <a:buChar char="§"/>
              </a:pPr>
              <a:r>
                <a:rPr lang="en-US" sz="1000" dirty="0">
                  <a:solidFill>
                    <a:schemeClr val="tx1"/>
                  </a:solidFill>
                </a:rPr>
                <a:t>Never lock the inflation device during balloon pre-dilation or THV deployment</a:t>
              </a:r>
            </a:p>
          </p:txBody>
        </p:sp>
      </p:grpSp>
      <p:pic>
        <p:nvPicPr>
          <p:cNvPr id="43" name="Graphic 42">
            <a:extLst>
              <a:ext uri="{FF2B5EF4-FFF2-40B4-BE49-F238E27FC236}">
                <a16:creationId xmlns:a16="http://schemas.microsoft.com/office/drawing/2014/main" id="{AEEC4143-4601-A5C3-EB14-6B7C717FED4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55812" y="1188280"/>
            <a:ext cx="225914" cy="225914"/>
          </a:xfrm>
          <a:prstGeom prst="rect">
            <a:avLst/>
          </a:prstGeom>
        </p:spPr>
      </p:pic>
      <p:sp>
        <p:nvSpPr>
          <p:cNvPr id="2" name="TextBox 1">
            <a:extLst>
              <a:ext uri="{FF2B5EF4-FFF2-40B4-BE49-F238E27FC236}">
                <a16:creationId xmlns:a16="http://schemas.microsoft.com/office/drawing/2014/main" id="{10FCD44A-DC70-4AD1-FE22-52FF63A570A6}"/>
              </a:ext>
            </a:extLst>
          </p:cNvPr>
          <p:cNvSpPr txBox="1"/>
          <p:nvPr/>
        </p:nvSpPr>
        <p:spPr>
          <a:xfrm>
            <a:off x="2723471" y="1264384"/>
            <a:ext cx="2987046" cy="3316292"/>
          </a:xfrm>
          <a:prstGeom prst="rect">
            <a:avLst/>
          </a:prstGeom>
          <a:noFill/>
        </p:spPr>
        <p:txBody>
          <a:bodyPr wrap="square">
            <a:spAutoFit/>
          </a:bodyPr>
          <a:lstStyle/>
          <a:p>
            <a:pPr marL="520700" lvl="1" indent="-177800" defTabSz="685766">
              <a:lnSpc>
                <a:spcPct val="90000"/>
              </a:lnSpc>
              <a:spcBef>
                <a:spcPts val="0"/>
              </a:spcBef>
              <a:spcAft>
                <a:spcPts val="600"/>
              </a:spcAft>
              <a:buClr>
                <a:schemeClr val="accent1"/>
              </a:buClr>
              <a:buFont typeface="+mj-lt"/>
              <a:buAutoNum type="arabicPeriod"/>
              <a:defRPr/>
            </a:pPr>
            <a:r>
              <a:rPr lang="en-US" sz="1100" kern="0" dirty="0"/>
              <a:t>Unlock the inflation device</a:t>
            </a:r>
          </a:p>
          <a:p>
            <a:pPr marL="520700" lvl="1" indent="-177800" defTabSz="685766">
              <a:spcBef>
                <a:spcPts val="0"/>
              </a:spcBef>
              <a:spcAft>
                <a:spcPts val="600"/>
              </a:spcAft>
              <a:buClr>
                <a:schemeClr val="accent1"/>
              </a:buClr>
              <a:buFont typeface="+mj-lt"/>
              <a:buAutoNum type="arabicPeriod"/>
              <a:defRPr/>
            </a:pPr>
            <a:endParaRPr lang="en-US" sz="1100" b="1" kern="0" dirty="0"/>
          </a:p>
          <a:p>
            <a:pPr marL="520700" lvl="1" indent="-177800" defTabSz="685766">
              <a:lnSpc>
                <a:spcPct val="90000"/>
              </a:lnSpc>
              <a:spcBef>
                <a:spcPts val="0"/>
              </a:spcBef>
              <a:spcAft>
                <a:spcPts val="600"/>
              </a:spcAft>
              <a:buClr>
                <a:schemeClr val="accent1"/>
              </a:buClr>
              <a:buFont typeface="+mj-lt"/>
              <a:buAutoNum type="arabicPeriod"/>
              <a:defRPr/>
            </a:pPr>
            <a:r>
              <a:rPr lang="en-US" sz="1100" kern="0" dirty="0"/>
              <a:t>Confirm positioning of the valve within intended landing zone</a:t>
            </a:r>
          </a:p>
          <a:p>
            <a:pPr marL="520700" lvl="1" indent="-177800" defTabSz="685766">
              <a:lnSpc>
                <a:spcPct val="90000"/>
              </a:lnSpc>
              <a:spcBef>
                <a:spcPts val="0"/>
              </a:spcBef>
              <a:spcAft>
                <a:spcPts val="600"/>
              </a:spcAft>
              <a:buClr>
                <a:schemeClr val="accent1"/>
              </a:buClr>
              <a:buFont typeface="+mj-lt"/>
              <a:buAutoNum type="arabicPeriod"/>
              <a:defRPr/>
            </a:pPr>
            <a:endParaRPr lang="en-US" sz="1100" kern="0" dirty="0"/>
          </a:p>
          <a:p>
            <a:pPr marL="520700" lvl="1" indent="-177800" defTabSz="685766">
              <a:lnSpc>
                <a:spcPct val="90000"/>
              </a:lnSpc>
              <a:spcBef>
                <a:spcPts val="0"/>
              </a:spcBef>
              <a:spcAft>
                <a:spcPts val="600"/>
              </a:spcAft>
              <a:buClr>
                <a:schemeClr val="accent1"/>
              </a:buClr>
              <a:buFont typeface="+mj-lt"/>
              <a:buAutoNum type="arabicPeriod"/>
              <a:defRPr/>
            </a:pPr>
            <a:r>
              <a:rPr lang="en-US" sz="1100" kern="0" dirty="0"/>
              <a:t>Begin initial deployment with </a:t>
            </a:r>
            <a:br>
              <a:rPr lang="en-US" sz="1100" kern="0" dirty="0"/>
            </a:br>
            <a:r>
              <a:rPr lang="en-US" sz="1100" kern="0" dirty="0"/>
              <a:t>a slow controlled inflation</a:t>
            </a:r>
          </a:p>
          <a:p>
            <a:pPr marL="520700" lvl="1" indent="-177800" defTabSz="685766">
              <a:lnSpc>
                <a:spcPct val="90000"/>
              </a:lnSpc>
              <a:spcBef>
                <a:spcPts val="0"/>
              </a:spcBef>
              <a:spcAft>
                <a:spcPts val="600"/>
              </a:spcAft>
              <a:buClr>
                <a:schemeClr val="accent1"/>
              </a:buClr>
              <a:buFont typeface="+mj-lt"/>
              <a:buAutoNum type="arabicPeriod"/>
              <a:defRPr/>
            </a:pPr>
            <a:endParaRPr lang="en-US" sz="1100" b="1" kern="0" dirty="0"/>
          </a:p>
          <a:p>
            <a:pPr marL="520700" lvl="1" indent="-177800" defTabSz="685766">
              <a:lnSpc>
                <a:spcPct val="90000"/>
              </a:lnSpc>
              <a:spcBef>
                <a:spcPts val="0"/>
              </a:spcBef>
              <a:spcAft>
                <a:spcPts val="600"/>
              </a:spcAft>
              <a:buClr>
                <a:schemeClr val="accent1"/>
              </a:buClr>
              <a:buFont typeface="+mj-lt"/>
              <a:buAutoNum type="arabicPeriod"/>
              <a:defRPr/>
            </a:pPr>
            <a:r>
              <a:rPr lang="en-US" sz="1100" kern="0" dirty="0"/>
              <a:t>Reposition THV </a:t>
            </a:r>
            <a:br>
              <a:rPr lang="en-US" sz="1100" kern="0" dirty="0"/>
            </a:br>
            <a:r>
              <a:rPr lang="en-US" sz="1100" kern="0" dirty="0"/>
              <a:t>as necessary</a:t>
            </a:r>
          </a:p>
          <a:p>
            <a:pPr marL="520700" lvl="1" indent="-177800" defTabSz="685766">
              <a:lnSpc>
                <a:spcPct val="90000"/>
              </a:lnSpc>
              <a:spcBef>
                <a:spcPts val="0"/>
              </a:spcBef>
              <a:spcAft>
                <a:spcPts val="600"/>
              </a:spcAft>
              <a:buClr>
                <a:schemeClr val="accent1"/>
              </a:buClr>
              <a:buFont typeface="+mj-lt"/>
              <a:buAutoNum type="arabicPeriod"/>
              <a:defRPr/>
            </a:pPr>
            <a:endParaRPr lang="en-US" sz="1100" b="1" kern="0" dirty="0"/>
          </a:p>
          <a:p>
            <a:pPr marL="520700" lvl="1" indent="-177800" defTabSz="685766">
              <a:lnSpc>
                <a:spcPct val="90000"/>
              </a:lnSpc>
              <a:spcBef>
                <a:spcPts val="0"/>
              </a:spcBef>
              <a:spcAft>
                <a:spcPts val="600"/>
              </a:spcAft>
              <a:buClr>
                <a:schemeClr val="accent1"/>
              </a:buClr>
              <a:buFont typeface="+mj-lt"/>
              <a:buAutoNum type="arabicPeriod"/>
              <a:defRPr/>
            </a:pPr>
            <a:r>
              <a:rPr lang="en-US" sz="1100" kern="0" dirty="0"/>
              <a:t>Fully inflate and hold for 3 seconds to ensure complete deployment</a:t>
            </a:r>
          </a:p>
          <a:p>
            <a:pPr marL="520700" lvl="1" indent="-177800" defTabSz="685766">
              <a:lnSpc>
                <a:spcPct val="90000"/>
              </a:lnSpc>
              <a:spcBef>
                <a:spcPts val="0"/>
              </a:spcBef>
              <a:spcAft>
                <a:spcPts val="600"/>
              </a:spcAft>
              <a:buClr>
                <a:schemeClr val="accent1"/>
              </a:buClr>
              <a:buFont typeface="+mj-lt"/>
              <a:buAutoNum type="arabicPeriod"/>
              <a:defRPr/>
            </a:pPr>
            <a:endParaRPr lang="en-US" sz="1100" kern="0" dirty="0"/>
          </a:p>
          <a:p>
            <a:pPr marL="520700" lvl="1" indent="-177800" defTabSz="685766">
              <a:lnSpc>
                <a:spcPct val="90000"/>
              </a:lnSpc>
              <a:spcBef>
                <a:spcPts val="0"/>
              </a:spcBef>
              <a:spcAft>
                <a:spcPts val="600"/>
              </a:spcAft>
              <a:buClr>
                <a:schemeClr val="accent1"/>
              </a:buClr>
              <a:buFont typeface="+mj-lt"/>
              <a:buAutoNum type="arabicPeriod"/>
              <a:defRPr/>
            </a:pPr>
            <a:r>
              <a:rPr lang="en-US" sz="1100" kern="0" dirty="0"/>
              <a:t>Completely deflate the </a:t>
            </a:r>
            <a:br>
              <a:rPr lang="en-US" sz="1100" kern="0" dirty="0"/>
            </a:br>
            <a:r>
              <a:rPr lang="en-US" sz="1100" kern="0" dirty="0"/>
              <a:t>balloon and withdraw</a:t>
            </a:r>
          </a:p>
        </p:txBody>
      </p:sp>
      <p:pic>
        <p:nvPicPr>
          <p:cNvPr id="5" name="Picture 7">
            <a:extLst>
              <a:ext uri="{FF2B5EF4-FFF2-40B4-BE49-F238E27FC236}">
                <a16:creationId xmlns:a16="http://schemas.microsoft.com/office/drawing/2014/main" id="{060CD475-6740-8D40-1176-0D2C2CF2F951}"/>
              </a:ext>
            </a:extLst>
          </p:cNvPr>
          <p:cNvPicPr>
            <a:picLocks noChangeAspect="1" noChangeArrowheads="1"/>
          </p:cNvPicPr>
          <p:nvPr/>
        </p:nvPicPr>
        <p:blipFill rotWithShape="1">
          <a:blip r:embed="rId6" cstate="print"/>
          <a:srcRect l="20684" t="22737" r="14151" b="7438"/>
          <a:stretch/>
        </p:blipFill>
        <p:spPr bwMode="auto">
          <a:xfrm>
            <a:off x="2645869" y="4137706"/>
            <a:ext cx="382852" cy="382852"/>
          </a:xfrm>
          <a:prstGeom prst="ellipse">
            <a:avLst/>
          </a:prstGeom>
          <a:ln w="25400">
            <a:solidFill>
              <a:schemeClr val="bg1"/>
            </a:solidFill>
          </a:ln>
          <a:effectLst>
            <a:outerShdw blurRad="114300" dist="38100" dir="2700000" algn="tl" rotWithShape="0">
              <a:prstClr val="black">
                <a:alpha val="40000"/>
              </a:prstClr>
            </a:outerShdw>
          </a:effectLst>
        </p:spPr>
      </p:pic>
      <p:pic>
        <p:nvPicPr>
          <p:cNvPr id="6" name="Picture 2">
            <a:extLst>
              <a:ext uri="{FF2B5EF4-FFF2-40B4-BE49-F238E27FC236}">
                <a16:creationId xmlns:a16="http://schemas.microsoft.com/office/drawing/2014/main" id="{7F94F0E5-2EE2-E40F-F964-DC5608509099}"/>
              </a:ext>
            </a:extLst>
          </p:cNvPr>
          <p:cNvPicPr>
            <a:picLocks noChangeArrowheads="1"/>
          </p:cNvPicPr>
          <p:nvPr/>
        </p:nvPicPr>
        <p:blipFill rotWithShape="1">
          <a:blip r:embed="rId7" cstate="print"/>
          <a:srcRect l="19938" t="16258" r="15083" b="12107"/>
          <a:stretch/>
        </p:blipFill>
        <p:spPr bwMode="auto">
          <a:xfrm>
            <a:off x="2662247" y="2281572"/>
            <a:ext cx="350096" cy="350096"/>
          </a:xfrm>
          <a:prstGeom prst="ellipse">
            <a:avLst/>
          </a:prstGeom>
          <a:ln w="25400">
            <a:solidFill>
              <a:schemeClr val="bg1"/>
            </a:solidFill>
          </a:ln>
          <a:effectLst>
            <a:outerShdw blurRad="114300" dist="38100" dir="2700000" algn="tl" rotWithShape="0">
              <a:prstClr val="black">
                <a:alpha val="40000"/>
              </a:prstClr>
            </a:outerShdw>
          </a:effectLst>
        </p:spPr>
      </p:pic>
      <p:sp>
        <p:nvSpPr>
          <p:cNvPr id="7" name="Oval 6">
            <a:extLst>
              <a:ext uri="{FF2B5EF4-FFF2-40B4-BE49-F238E27FC236}">
                <a16:creationId xmlns:a16="http://schemas.microsoft.com/office/drawing/2014/main" id="{B4FCC93F-778F-5E66-5D68-D194F172AF3D}"/>
              </a:ext>
            </a:extLst>
          </p:cNvPr>
          <p:cNvSpPr>
            <a:spLocks noChangeAspect="1"/>
          </p:cNvSpPr>
          <p:nvPr/>
        </p:nvSpPr>
        <p:spPr>
          <a:xfrm>
            <a:off x="2645870" y="3543732"/>
            <a:ext cx="382851" cy="382855"/>
          </a:xfrm>
          <a:prstGeom prst="ellipse">
            <a:avLst/>
          </a:prstGeom>
          <a:solidFill>
            <a:schemeClr val="bg1">
              <a:lumMod val="95000"/>
            </a:schemeClr>
          </a:solidFill>
          <a:ln w="25400">
            <a:solidFill>
              <a:schemeClr val="bg1"/>
            </a:solidFill>
          </a:ln>
          <a:effectLst>
            <a:outerShdw blurRad="1143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lnSpc>
                <a:spcPct val="80000"/>
              </a:lnSpc>
            </a:pPr>
            <a:r>
              <a:rPr lang="en-US" sz="900" dirty="0">
                <a:solidFill>
                  <a:schemeClr val="tx1"/>
                </a:solidFill>
              </a:rPr>
              <a:t>3 Sec</a:t>
            </a:r>
          </a:p>
        </p:txBody>
      </p:sp>
      <p:pic>
        <p:nvPicPr>
          <p:cNvPr id="12" name="Picture 2">
            <a:extLst>
              <a:ext uri="{FF2B5EF4-FFF2-40B4-BE49-F238E27FC236}">
                <a16:creationId xmlns:a16="http://schemas.microsoft.com/office/drawing/2014/main" id="{B1EA5E2E-5804-944A-75A6-A46972DE6800}"/>
              </a:ext>
            </a:extLst>
          </p:cNvPr>
          <p:cNvPicPr>
            <a:picLocks noChangeAspect="1" noChangeArrowheads="1"/>
          </p:cNvPicPr>
          <p:nvPr/>
        </p:nvPicPr>
        <p:blipFill rotWithShape="1">
          <a:blip r:embed="rId8" cstate="print"/>
          <a:srcRect l="21461" t="2339" r="14498" b="70564"/>
          <a:stretch/>
        </p:blipFill>
        <p:spPr bwMode="auto">
          <a:xfrm>
            <a:off x="2659063" y="1207602"/>
            <a:ext cx="356465" cy="350347"/>
          </a:xfrm>
          <a:prstGeom prst="ellipse">
            <a:avLst/>
          </a:prstGeom>
          <a:ln w="25400">
            <a:solidFill>
              <a:schemeClr val="bg1"/>
            </a:solidFill>
          </a:ln>
          <a:effectLst>
            <a:outerShdw blurRad="114300" dist="38100" dir="2700000" algn="tl" rotWithShape="0">
              <a:prstClr val="black">
                <a:alpha val="40000"/>
              </a:prstClr>
            </a:outerShdw>
          </a:effectLst>
        </p:spPr>
      </p:pic>
      <p:pic>
        <p:nvPicPr>
          <p:cNvPr id="13" name="Picture 12" descr="A white and blue object with a black background&#10;&#10;AI-generated content may be incorrect.">
            <a:extLst>
              <a:ext uri="{FF2B5EF4-FFF2-40B4-BE49-F238E27FC236}">
                <a16:creationId xmlns:a16="http://schemas.microsoft.com/office/drawing/2014/main" id="{ADE6345A-F58D-275A-1C23-487558E3618A}"/>
              </a:ext>
            </a:extLst>
          </p:cNvPr>
          <p:cNvPicPr>
            <a:picLocks noChangeAspect="1"/>
          </p:cNvPicPr>
          <p:nvPr/>
        </p:nvPicPr>
        <p:blipFill>
          <a:blip r:embed="rId9"/>
          <a:srcRect l="8946" t="44395" r="84700" b="44322"/>
          <a:stretch/>
        </p:blipFill>
        <p:spPr>
          <a:xfrm>
            <a:off x="2652049" y="1717432"/>
            <a:ext cx="356465" cy="356019"/>
          </a:xfrm>
          <a:prstGeom prst="ellipse">
            <a:avLst/>
          </a:prstGeom>
          <a:gradFill flip="none" rotWithShape="1">
            <a:gsLst>
              <a:gs pos="0">
                <a:schemeClr val="bg1"/>
              </a:gs>
              <a:gs pos="100000">
                <a:srgbClr val="D3D6D7"/>
              </a:gs>
            </a:gsLst>
            <a:path path="circle">
              <a:fillToRect l="50000" t="50000" r="50000" b="50000"/>
            </a:path>
            <a:tileRect/>
          </a:gradFill>
          <a:ln w="25400">
            <a:solidFill>
              <a:schemeClr val="bg1"/>
            </a:solidFill>
          </a:ln>
          <a:effectLst>
            <a:outerShdw blurRad="114300" dist="38100" dir="2700000" algn="tl" rotWithShape="0">
              <a:prstClr val="black">
                <a:alpha val="40000"/>
              </a:prstClr>
            </a:outerShdw>
          </a:effectLst>
        </p:spPr>
      </p:pic>
      <p:pic>
        <p:nvPicPr>
          <p:cNvPr id="14" name="Picture 13" descr="A white and blue object with a black background&#10;&#10;AI-generated content may be incorrect.">
            <a:extLst>
              <a:ext uri="{FF2B5EF4-FFF2-40B4-BE49-F238E27FC236}">
                <a16:creationId xmlns:a16="http://schemas.microsoft.com/office/drawing/2014/main" id="{BD4E089D-4FF5-0EA2-C0B0-7845EF057A42}"/>
              </a:ext>
            </a:extLst>
          </p:cNvPr>
          <p:cNvPicPr>
            <a:picLocks noChangeAspect="1"/>
          </p:cNvPicPr>
          <p:nvPr/>
        </p:nvPicPr>
        <p:blipFill>
          <a:blip r:embed="rId9"/>
          <a:srcRect l="8946" t="44395" r="84700" b="44322"/>
          <a:stretch/>
        </p:blipFill>
        <p:spPr>
          <a:xfrm>
            <a:off x="2659063" y="2921904"/>
            <a:ext cx="356465" cy="356019"/>
          </a:xfrm>
          <a:prstGeom prst="ellipse">
            <a:avLst/>
          </a:prstGeom>
          <a:gradFill flip="none" rotWithShape="1">
            <a:gsLst>
              <a:gs pos="0">
                <a:schemeClr val="bg1"/>
              </a:gs>
              <a:gs pos="100000">
                <a:srgbClr val="D3D6D7"/>
              </a:gs>
            </a:gsLst>
            <a:path path="circle">
              <a:fillToRect l="50000" t="50000" r="50000" b="50000"/>
            </a:path>
            <a:tileRect/>
          </a:gradFill>
          <a:ln w="25400">
            <a:solidFill>
              <a:schemeClr val="bg1"/>
            </a:solidFill>
          </a:ln>
          <a:effectLst>
            <a:outerShdw blurRad="114300" dist="38100" dir="2700000" algn="tl" rotWithShape="0">
              <a:prstClr val="black">
                <a:alpha val="40000"/>
              </a:prstClr>
            </a:outerShdw>
          </a:effectLst>
        </p:spPr>
      </p:pic>
    </p:spTree>
    <p:custDataLst>
      <p:tags r:id="rId1"/>
    </p:custDataLst>
    <p:extLst>
      <p:ext uri="{BB962C8B-B14F-4D97-AF65-F5344CB8AC3E}">
        <p14:creationId xmlns:p14="http://schemas.microsoft.com/office/powerpoint/2010/main" val="1879480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48640" y="310896"/>
            <a:ext cx="6510528" cy="685800"/>
          </a:xfrm>
        </p:spPr>
        <p:txBody>
          <a:bodyPr/>
          <a:lstStyle/>
          <a:p>
            <a:r>
              <a:rPr lang="en-US" dirty="0"/>
              <a:t>THV deployment</a:t>
            </a:r>
          </a:p>
        </p:txBody>
      </p:sp>
      <p:sp>
        <p:nvSpPr>
          <p:cNvPr id="7" name="Content Placeholder 6"/>
          <p:cNvSpPr>
            <a:spLocks noGrp="1"/>
          </p:cNvSpPr>
          <p:nvPr>
            <p:ph idx="1"/>
          </p:nvPr>
        </p:nvSpPr>
        <p:spPr>
          <a:xfrm>
            <a:off x="549276" y="1573306"/>
            <a:ext cx="3205039" cy="1477328"/>
          </a:xfrm>
        </p:spPr>
        <p:txBody>
          <a:bodyPr vert="horz" wrap="square" lIns="0" tIns="0" rIns="0" bIns="0" rtlCol="0" anchor="t">
            <a:spAutoFit/>
          </a:bodyPr>
          <a:lstStyle/>
          <a:p>
            <a:pPr marL="0" indent="0">
              <a:buNone/>
            </a:pPr>
            <a:r>
              <a:rPr lang="en-US" sz="1200" b="1" dirty="0"/>
              <a:t>SAPIEN 3 THV deployment characteristics</a:t>
            </a:r>
            <a:endParaRPr lang="en-US" b="1" dirty="0"/>
          </a:p>
          <a:p>
            <a:pPr marL="172720" lvl="0" indent="-172720"/>
            <a:r>
              <a:rPr lang="en-US" sz="1200" dirty="0"/>
              <a:t>Possible movement during initial deployment</a:t>
            </a:r>
            <a:endParaRPr lang="en-US" sz="1200" dirty="0">
              <a:cs typeface="Arial"/>
            </a:endParaRPr>
          </a:p>
          <a:p>
            <a:pPr lvl="1" indent="-166370"/>
            <a:r>
              <a:rPr lang="en-US" sz="1100" dirty="0"/>
              <a:t>A </a:t>
            </a:r>
            <a:r>
              <a:rPr lang="en-US" sz="1100" b="1" dirty="0"/>
              <a:t>slow, controlled inflation during initial deployment</a:t>
            </a:r>
            <a:r>
              <a:rPr lang="en-US" sz="1100" dirty="0"/>
              <a:t> may help with stability of the delivery system and THV</a:t>
            </a:r>
            <a:endParaRPr lang="en-US" sz="1100" dirty="0">
              <a:cs typeface="Arial"/>
            </a:endParaRPr>
          </a:p>
          <a:p>
            <a:pPr marL="172720" indent="-172720"/>
            <a:r>
              <a:rPr lang="en-US" sz="1200" dirty="0"/>
              <a:t>Foreshortening visible toward the end of THV deployment</a:t>
            </a:r>
            <a:endParaRPr lang="en-US" sz="1200" dirty="0">
              <a:cs typeface="Arial"/>
            </a:endParaRPr>
          </a:p>
        </p:txBody>
      </p:sp>
      <p:sp>
        <p:nvSpPr>
          <p:cNvPr id="18" name="Footer Placeholder 17"/>
          <p:cNvSpPr>
            <a:spLocks noGrp="1"/>
          </p:cNvSpPr>
          <p:nvPr>
            <p:ph type="ftr" sz="quarter" idx="11"/>
          </p:nvPr>
        </p:nvSpPr>
        <p:spPr>
          <a:xfrm>
            <a:off x="3950208" y="4965192"/>
            <a:ext cx="3108960" cy="182880"/>
          </a:xfrm>
        </p:spPr>
        <p:txBody>
          <a:bodyPr/>
          <a:lstStyle/>
          <a:p>
            <a:r>
              <a:rPr lang="en-US"/>
              <a:t>DOC-0555472 Rev B</a:t>
            </a:r>
            <a:endParaRPr lang="en-US" dirty="0"/>
          </a:p>
        </p:txBody>
      </p:sp>
      <p:sp>
        <p:nvSpPr>
          <p:cNvPr id="8" name="Slide Number Placeholder 7">
            <a:extLst>
              <a:ext uri="{FF2B5EF4-FFF2-40B4-BE49-F238E27FC236}">
                <a16:creationId xmlns:a16="http://schemas.microsoft.com/office/drawing/2014/main" id="{4C518712-978D-DA07-36A9-B908B9F726FC}"/>
              </a:ext>
            </a:extLst>
          </p:cNvPr>
          <p:cNvSpPr>
            <a:spLocks noGrp="1"/>
          </p:cNvSpPr>
          <p:nvPr>
            <p:ph type="sldNum" sz="quarter" idx="12"/>
          </p:nvPr>
        </p:nvSpPr>
        <p:spPr>
          <a:xfrm>
            <a:off x="8229198" y="4965192"/>
            <a:ext cx="365760" cy="182880"/>
          </a:xfrm>
        </p:spPr>
        <p:txBody>
          <a:bodyPr/>
          <a:lstStyle/>
          <a:p>
            <a:fld id="{CDBA9528-BCFE-1E43-A37D-912FF3C527A6}" type="slidenum">
              <a:rPr lang="en-US" smtClean="0"/>
              <a:pPr/>
              <a:t>95</a:t>
            </a:fld>
            <a:endParaRPr lang="en-US" dirty="0"/>
          </a:p>
        </p:txBody>
      </p:sp>
      <p:graphicFrame>
        <p:nvGraphicFramePr>
          <p:cNvPr id="40" name="Table 39"/>
          <p:cNvGraphicFramePr>
            <a:graphicFrameLocks noGrp="1"/>
          </p:cNvGraphicFramePr>
          <p:nvPr>
            <p:extLst>
              <p:ext uri="{D42A27DB-BD31-4B8C-83A1-F6EECF244321}">
                <p14:modId xmlns:p14="http://schemas.microsoft.com/office/powerpoint/2010/main" val="1272606665"/>
              </p:ext>
            </p:extLst>
          </p:nvPr>
        </p:nvGraphicFramePr>
        <p:xfrm>
          <a:off x="533401" y="3377012"/>
          <a:ext cx="3379176" cy="809524"/>
        </p:xfrm>
        <a:graphic>
          <a:graphicData uri="http://schemas.openxmlformats.org/drawingml/2006/table">
            <a:tbl>
              <a:tblPr>
                <a:effectLst>
                  <a:outerShdw blurRad="254000" algn="ctr" rotWithShape="0">
                    <a:prstClr val="black">
                      <a:alpha val="20000"/>
                    </a:prstClr>
                  </a:outerShdw>
                </a:effectLst>
              </a:tblPr>
              <a:tblGrid>
                <a:gridCol w="758189">
                  <a:extLst>
                    <a:ext uri="{9D8B030D-6E8A-4147-A177-3AD203B41FA5}">
                      <a16:colId xmlns:a16="http://schemas.microsoft.com/office/drawing/2014/main" val="20000"/>
                    </a:ext>
                  </a:extLst>
                </a:gridCol>
                <a:gridCol w="795270">
                  <a:extLst>
                    <a:ext uri="{9D8B030D-6E8A-4147-A177-3AD203B41FA5}">
                      <a16:colId xmlns:a16="http://schemas.microsoft.com/office/drawing/2014/main" val="20001"/>
                    </a:ext>
                  </a:extLst>
                </a:gridCol>
                <a:gridCol w="835035">
                  <a:extLst>
                    <a:ext uri="{9D8B030D-6E8A-4147-A177-3AD203B41FA5}">
                      <a16:colId xmlns:a16="http://schemas.microsoft.com/office/drawing/2014/main" val="20002"/>
                    </a:ext>
                  </a:extLst>
                </a:gridCol>
                <a:gridCol w="990682">
                  <a:extLst>
                    <a:ext uri="{9D8B030D-6E8A-4147-A177-3AD203B41FA5}">
                      <a16:colId xmlns:a16="http://schemas.microsoft.com/office/drawing/2014/main" val="20003"/>
                    </a:ext>
                  </a:extLst>
                </a:gridCol>
              </a:tblGrid>
              <a:tr h="410689">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0"/>
                        </a:spcBef>
                        <a:spcAft>
                          <a:spcPts val="0"/>
                        </a:spcAft>
                      </a:pPr>
                      <a:r>
                        <a:rPr lang="en-US" sz="900" b="1" dirty="0">
                          <a:solidFill>
                            <a:schemeClr val="tx1"/>
                          </a:solidFill>
                          <a:latin typeface="+mn-lt"/>
                          <a:ea typeface="Times New Roman"/>
                          <a:cs typeface="Times New Roman"/>
                        </a:rPr>
                        <a:t>THV Size</a:t>
                      </a:r>
                    </a:p>
                  </a:txBody>
                  <a:tcPr marR="51435" marT="91440" marB="91440"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0"/>
                        </a:spcBef>
                        <a:spcAft>
                          <a:spcPts val="0"/>
                        </a:spcAft>
                      </a:pPr>
                      <a:r>
                        <a:rPr lang="en-US" sz="900" b="1" dirty="0">
                          <a:solidFill>
                            <a:schemeClr val="tx1"/>
                          </a:solidFill>
                          <a:latin typeface="+mn-lt"/>
                          <a:ea typeface="Times New Roman"/>
                          <a:cs typeface="Arial"/>
                        </a:rPr>
                        <a:t>Crimped height</a:t>
                      </a:r>
                      <a:r>
                        <a:rPr lang="en-US" sz="900" b="1" baseline="30000" dirty="0">
                          <a:solidFill>
                            <a:schemeClr val="tx1"/>
                          </a:solidFill>
                          <a:latin typeface="+mn-lt"/>
                          <a:ea typeface="Times New Roman"/>
                          <a:cs typeface="Arial"/>
                        </a:rPr>
                        <a:t>1</a:t>
                      </a:r>
                      <a:endParaRPr lang="en-US" sz="900" baseline="30000" dirty="0">
                        <a:solidFill>
                          <a:schemeClr val="tx1"/>
                        </a:solidFill>
                        <a:latin typeface="+mn-lt"/>
                        <a:ea typeface="Times New Roman"/>
                        <a:cs typeface="Times New Roman"/>
                      </a:endParaRPr>
                    </a:p>
                  </a:txBody>
                  <a:tcPr marR="51435" marT="91440" marB="9144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0"/>
                        </a:spcBef>
                        <a:spcAft>
                          <a:spcPts val="0"/>
                        </a:spcAft>
                      </a:pPr>
                      <a:r>
                        <a:rPr lang="en-US" sz="900" b="1" dirty="0">
                          <a:solidFill>
                            <a:schemeClr val="tx1"/>
                          </a:solidFill>
                          <a:latin typeface="+mn-lt"/>
                          <a:ea typeface="Times New Roman"/>
                          <a:cs typeface="Times New Roman"/>
                        </a:rPr>
                        <a:t>Expanded height</a:t>
                      </a:r>
                    </a:p>
                  </a:txBody>
                  <a:tcPr marR="51435" marT="91440" marB="9144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0"/>
                        </a:spcBef>
                        <a:spcAft>
                          <a:spcPts val="0"/>
                        </a:spcAft>
                      </a:pPr>
                      <a:r>
                        <a:rPr lang="en-US" sz="900" b="1" dirty="0">
                          <a:solidFill>
                            <a:schemeClr val="tx1"/>
                          </a:solidFill>
                          <a:latin typeface="+mn-lt"/>
                          <a:ea typeface="Times New Roman"/>
                          <a:cs typeface="Times New Roman"/>
                        </a:rPr>
                        <a:t>Foreshortening</a:t>
                      </a:r>
                    </a:p>
                  </a:txBody>
                  <a:tcPr marR="51435" marT="91440" marB="91440" anchor="ctr">
                    <a:lnL w="635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r h="352324">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0"/>
                        </a:spcBef>
                        <a:spcAft>
                          <a:spcPts val="0"/>
                        </a:spcAft>
                      </a:pPr>
                      <a:r>
                        <a:rPr lang="en-US" sz="900" b="1" dirty="0">
                          <a:solidFill>
                            <a:schemeClr val="bg1"/>
                          </a:solidFill>
                          <a:latin typeface="+mn-lt"/>
                          <a:ea typeface="Times New Roman"/>
                          <a:cs typeface="Times New Roman"/>
                        </a:rPr>
                        <a:t>29 mm</a:t>
                      </a:r>
                    </a:p>
                  </a:txBody>
                  <a:tcPr marR="51435" marT="91440" marB="91440"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ED8B00"/>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600"/>
                        </a:spcBef>
                        <a:spcAft>
                          <a:spcPts val="600"/>
                        </a:spcAft>
                      </a:pPr>
                      <a:r>
                        <a:rPr lang="en-US" sz="900" b="1" dirty="0">
                          <a:solidFill>
                            <a:schemeClr val="bg1"/>
                          </a:solidFill>
                          <a:latin typeface="+mn-lt"/>
                          <a:ea typeface="Times New Roman"/>
                          <a:cs typeface="Times New Roman"/>
                        </a:rPr>
                        <a:t>31 mm</a:t>
                      </a:r>
                    </a:p>
                  </a:txBody>
                  <a:tcPr marR="51435" marT="91440" marB="9144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ED8B00">
                        <a:alpha val="66000"/>
                      </a:srgb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600"/>
                        </a:spcBef>
                        <a:spcAft>
                          <a:spcPts val="600"/>
                        </a:spcAft>
                      </a:pPr>
                      <a:r>
                        <a:rPr lang="en-US" sz="900" b="1" dirty="0">
                          <a:solidFill>
                            <a:schemeClr val="bg1"/>
                          </a:solidFill>
                          <a:latin typeface="+mn-lt"/>
                          <a:ea typeface="Times New Roman"/>
                          <a:cs typeface="Times New Roman"/>
                        </a:rPr>
                        <a:t>22.5 mm</a:t>
                      </a:r>
                    </a:p>
                  </a:txBody>
                  <a:tcPr marR="51435" marT="91440" marB="9144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ED8B00">
                        <a:alpha val="66000"/>
                      </a:srgb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600"/>
                        </a:spcBef>
                        <a:spcAft>
                          <a:spcPts val="600"/>
                        </a:spcAft>
                      </a:pPr>
                      <a:r>
                        <a:rPr lang="en-US" sz="900" b="1" dirty="0">
                          <a:solidFill>
                            <a:schemeClr val="bg1"/>
                          </a:solidFill>
                          <a:latin typeface="+mn-lt"/>
                          <a:ea typeface="Times New Roman"/>
                          <a:cs typeface="Times New Roman"/>
                        </a:rPr>
                        <a:t>8.5 mm</a:t>
                      </a:r>
                    </a:p>
                  </a:txBody>
                  <a:tcPr marR="51435" marT="91440" marB="91440" anchor="ctr">
                    <a:lnL w="635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ED8B00">
                        <a:alpha val="66000"/>
                      </a:srgbClr>
                    </a:solidFill>
                  </a:tcPr>
                </a:tc>
                <a:extLst>
                  <a:ext uri="{0D108BD9-81ED-4DB2-BD59-A6C34878D82A}">
                    <a16:rowId xmlns:a16="http://schemas.microsoft.com/office/drawing/2014/main" val="10004"/>
                  </a:ext>
                </a:extLst>
              </a:tr>
            </a:tbl>
          </a:graphicData>
        </a:graphic>
      </p:graphicFrame>
      <p:sp>
        <p:nvSpPr>
          <p:cNvPr id="31" name="Rectangle 2"/>
          <p:cNvSpPr>
            <a:spLocks noChangeArrowheads="1"/>
          </p:cNvSpPr>
          <p:nvPr/>
        </p:nvSpPr>
        <p:spPr bwMode="auto">
          <a:xfrm>
            <a:off x="533400" y="4197032"/>
            <a:ext cx="2571422" cy="16528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p>
            <a:r>
              <a:rPr lang="en-US" sz="750" baseline="30000" dirty="0"/>
              <a:t>1 </a:t>
            </a:r>
            <a:r>
              <a:rPr lang="en-US" sz="750" dirty="0"/>
              <a:t>Rounded to the nearest 0.5</a:t>
            </a:r>
          </a:p>
        </p:txBody>
      </p:sp>
      <p:pic>
        <p:nvPicPr>
          <p:cNvPr id="2" name="THV Delpoyment-mov-allPatients">
            <a:hlinkClick r:id="" action="ppaction://media"/>
            <a:extLst>
              <a:ext uri="{FF2B5EF4-FFF2-40B4-BE49-F238E27FC236}">
                <a16:creationId xmlns:a16="http://schemas.microsoft.com/office/drawing/2014/main" id="{A3B50D2B-7765-5031-8F60-6E7193B6ADFD}"/>
              </a:ext>
            </a:extLst>
          </p:cNvPr>
          <p:cNvPicPr>
            <a:picLocks noChangeAspect="1"/>
          </p:cNvPicPr>
          <p:nvPr>
            <a:videoFile r:link="rId3"/>
            <p:extLst>
              <p:ext uri="{DAA4B4D4-6D71-4841-9C94-3DE7FCFB9230}">
                <p14:media xmlns:p14="http://schemas.microsoft.com/office/powerpoint/2010/main" r:embed="rId2"/>
              </p:ext>
            </p:extLst>
          </p:nvPr>
        </p:nvPicPr>
        <p:blipFill>
          <a:blip r:embed="rId6"/>
          <a:srcRect b="25665"/>
          <a:stretch/>
        </p:blipFill>
        <p:spPr>
          <a:xfrm>
            <a:off x="4519279" y="1373404"/>
            <a:ext cx="3784380" cy="2813132"/>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grpSp>
        <p:nvGrpSpPr>
          <p:cNvPr id="10" name="Group 9">
            <a:extLst>
              <a:ext uri="{FF2B5EF4-FFF2-40B4-BE49-F238E27FC236}">
                <a16:creationId xmlns:a16="http://schemas.microsoft.com/office/drawing/2014/main" id="{80F1A675-28B2-F9AF-5A0A-5390F38CB5D0}"/>
              </a:ext>
            </a:extLst>
          </p:cNvPr>
          <p:cNvGrpSpPr/>
          <p:nvPr/>
        </p:nvGrpSpPr>
        <p:grpSpPr>
          <a:xfrm>
            <a:off x="5554241" y="4400576"/>
            <a:ext cx="1544100" cy="170045"/>
            <a:chOff x="4481096" y="3905167"/>
            <a:chExt cx="2406491" cy="443010"/>
          </a:xfrm>
        </p:grpSpPr>
        <p:sp>
          <p:nvSpPr>
            <p:cNvPr id="11" name="TextBox 10">
              <a:extLst>
                <a:ext uri="{FF2B5EF4-FFF2-40B4-BE49-F238E27FC236}">
                  <a16:creationId xmlns:a16="http://schemas.microsoft.com/office/drawing/2014/main" id="{E61A4F26-A408-4C4C-62E3-62278DB8A574}"/>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2" name="Freeform 8">
              <a:extLst>
                <a:ext uri="{FF2B5EF4-FFF2-40B4-BE49-F238E27FC236}">
                  <a16:creationId xmlns:a16="http://schemas.microsoft.com/office/drawing/2014/main" id="{F1EE20CA-6800-08CB-4777-77B7ABC925BF}"/>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sp>
        <p:nvSpPr>
          <p:cNvPr id="3" name="TextBox 2">
            <a:extLst>
              <a:ext uri="{FF2B5EF4-FFF2-40B4-BE49-F238E27FC236}">
                <a16:creationId xmlns:a16="http://schemas.microsoft.com/office/drawing/2014/main" id="{49A30D8D-D4A4-7C55-3501-AD46074F7EA7}"/>
              </a:ext>
            </a:extLst>
          </p:cNvPr>
          <p:cNvSpPr txBox="1"/>
          <p:nvPr/>
        </p:nvSpPr>
        <p:spPr>
          <a:xfrm>
            <a:off x="548640" y="4760125"/>
            <a:ext cx="5462522" cy="200055"/>
          </a:xfrm>
          <a:prstGeom prst="rect">
            <a:avLst/>
          </a:prstGeom>
          <a:noFill/>
        </p:spPr>
        <p:txBody>
          <a:bodyPr wrap="square" lIns="0">
            <a:spAutoFit/>
          </a:bodyPr>
          <a:lstStyle>
            <a:defPPr>
              <a:defRPr lang="en-US"/>
            </a:defPPr>
            <a:lvl1pPr>
              <a:defRPr sz="698"/>
            </a:lvl1pPr>
          </a:lstStyle>
          <a:p>
            <a:r>
              <a:rPr lang="en-US" dirty="0"/>
              <a:t>Animal model shown for illustration</a:t>
            </a:r>
          </a:p>
        </p:txBody>
      </p:sp>
    </p:spTree>
    <p:custDataLst>
      <p:tags r:id="rId1"/>
    </p:custDataLst>
    <p:extLst>
      <p:ext uri="{BB962C8B-B14F-4D97-AF65-F5344CB8AC3E}">
        <p14:creationId xmlns:p14="http://schemas.microsoft.com/office/powerpoint/2010/main" val="3390060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8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with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10896"/>
            <a:ext cx="6510528" cy="685800"/>
          </a:xfrm>
        </p:spPr>
        <p:txBody>
          <a:bodyPr/>
          <a:lstStyle/>
          <a:p>
            <a:r>
              <a:rPr lang="en-US" dirty="0"/>
              <a:t>Withdrawing the SAPIEN 3 Pulmonic delivery system</a:t>
            </a:r>
          </a:p>
        </p:txBody>
      </p:sp>
      <p:sp>
        <p:nvSpPr>
          <p:cNvPr id="3" name="Content Placeholder 2"/>
          <p:cNvSpPr>
            <a:spLocks noGrp="1"/>
          </p:cNvSpPr>
          <p:nvPr>
            <p:ph idx="1"/>
          </p:nvPr>
        </p:nvSpPr>
        <p:spPr>
          <a:xfrm>
            <a:off x="549276" y="1300548"/>
            <a:ext cx="3599581" cy="3254737"/>
          </a:xfrm>
        </p:spPr>
        <p:txBody>
          <a:bodyPr wrap="square" numCol="1">
            <a:spAutoFit/>
          </a:bodyPr>
          <a:lstStyle/>
          <a:p>
            <a:r>
              <a:rPr lang="en-US" sz="1100" dirty="0"/>
              <a:t>Once the balloon is fully deflated retract the delivery system into the vena cava</a:t>
            </a:r>
          </a:p>
          <a:p>
            <a:r>
              <a:rPr lang="en-US" sz="1100" dirty="0"/>
              <a:t>It is recommended to have the tapered tip in the center of the prestent and valve when retracting</a:t>
            </a:r>
          </a:p>
          <a:p>
            <a:pPr lvl="1"/>
            <a:r>
              <a:rPr lang="en-US" sz="1050" dirty="0"/>
              <a:t>Ensure the tapered tip does not engage outflow apices</a:t>
            </a:r>
          </a:p>
          <a:p>
            <a:pPr lvl="1"/>
            <a:r>
              <a:rPr lang="en-US" sz="1050" dirty="0"/>
              <a:t>Wire manipulation may assist in positioning the </a:t>
            </a:r>
            <a:br>
              <a:rPr lang="en-US" sz="1050" dirty="0"/>
            </a:br>
            <a:r>
              <a:rPr lang="en-US" sz="1050" dirty="0"/>
              <a:t>tapered tip in the center of the prestent and valve</a:t>
            </a:r>
          </a:p>
          <a:p>
            <a:r>
              <a:rPr lang="en-US" sz="1100" dirty="0"/>
              <a:t>If resistance is met upon retraction of the tapered tip:</a:t>
            </a:r>
          </a:p>
          <a:p>
            <a:pPr lvl="1"/>
            <a:r>
              <a:rPr lang="en-US" sz="1050" dirty="0"/>
              <a:t>Stop – ensure the tapered tip is not engaged with the outflow apices</a:t>
            </a:r>
          </a:p>
          <a:p>
            <a:pPr lvl="1"/>
            <a:r>
              <a:rPr lang="en-US" sz="1050" dirty="0"/>
              <a:t>Re-center the tapered tip within the prestent and valve and attempt removal again</a:t>
            </a:r>
          </a:p>
          <a:p>
            <a:pPr lvl="1"/>
            <a:r>
              <a:rPr lang="en-US" sz="1050" dirty="0"/>
              <a:t>If unable to re-center the tapered tip, consider </a:t>
            </a:r>
            <a:br>
              <a:rPr lang="en-US" sz="1050" dirty="0"/>
            </a:br>
            <a:r>
              <a:rPr lang="en-US" sz="1050" dirty="0"/>
              <a:t>wire exchange</a:t>
            </a:r>
          </a:p>
          <a:p>
            <a:r>
              <a:rPr lang="en-US" sz="1100" dirty="0"/>
              <a:t>Care should be used to maintain the wire and inline sheath position</a:t>
            </a:r>
          </a:p>
        </p:txBody>
      </p:sp>
      <p:sp>
        <p:nvSpPr>
          <p:cNvPr id="6" name="Footer Placeholder 5"/>
          <p:cNvSpPr>
            <a:spLocks noGrp="1"/>
          </p:cNvSpPr>
          <p:nvPr>
            <p:ph type="ftr" sz="quarter" idx="11"/>
          </p:nvPr>
        </p:nvSpPr>
        <p:spPr>
          <a:xfrm>
            <a:off x="3950208" y="4965192"/>
            <a:ext cx="3108960" cy="182880"/>
          </a:xfrm>
        </p:spPr>
        <p:txBody>
          <a:bodyPr/>
          <a:lstStyle/>
          <a:p>
            <a:r>
              <a:rPr lang="en-US"/>
              <a:t>DOC-0555472 Rev B</a:t>
            </a:r>
            <a:endParaRPr lang="en-US" dirty="0"/>
          </a:p>
        </p:txBody>
      </p:sp>
      <p:sp>
        <p:nvSpPr>
          <p:cNvPr id="5" name="Slide Number Placeholder 4">
            <a:extLst>
              <a:ext uri="{FF2B5EF4-FFF2-40B4-BE49-F238E27FC236}">
                <a16:creationId xmlns:a16="http://schemas.microsoft.com/office/drawing/2014/main" id="{296E2B2F-00F5-804E-C711-FF1D6E33C083}"/>
              </a:ext>
            </a:extLst>
          </p:cNvPr>
          <p:cNvSpPr>
            <a:spLocks noGrp="1"/>
          </p:cNvSpPr>
          <p:nvPr>
            <p:ph type="sldNum" sz="quarter" idx="12"/>
          </p:nvPr>
        </p:nvSpPr>
        <p:spPr>
          <a:xfrm>
            <a:off x="8229198" y="4965192"/>
            <a:ext cx="365760" cy="182880"/>
          </a:xfrm>
        </p:spPr>
        <p:txBody>
          <a:bodyPr/>
          <a:lstStyle/>
          <a:p>
            <a:fld id="{CDBA9528-BCFE-1E43-A37D-912FF3C527A6}" type="slidenum">
              <a:rPr lang="en-US" smtClean="0"/>
              <a:pPr/>
              <a:t>96</a:t>
            </a:fld>
            <a:endParaRPr lang="en-US" dirty="0"/>
          </a:p>
        </p:txBody>
      </p:sp>
      <p:pic>
        <p:nvPicPr>
          <p:cNvPr id="8" name="Dr. Zhan PDS DVal-20250408_100940-Meeting Recording (1) (1)">
            <a:hlinkClick r:id="" action="ppaction://media"/>
            <a:extLst>
              <a:ext uri="{FF2B5EF4-FFF2-40B4-BE49-F238E27FC236}">
                <a16:creationId xmlns:a16="http://schemas.microsoft.com/office/drawing/2014/main" id="{989A9142-3223-0DE9-4A39-FA2C47D71ADF}"/>
              </a:ext>
            </a:extLst>
          </p:cNvPr>
          <p:cNvPicPr>
            <a:picLocks noChangeAspect="1"/>
          </p:cNvPicPr>
          <p:nvPr>
            <a:videoFile r:link="rId3"/>
            <p:extLst>
              <p:ext uri="{DAA4B4D4-6D71-4841-9C94-3DE7FCFB9230}">
                <p14:media xmlns:p14="http://schemas.microsoft.com/office/powerpoint/2010/main" r:embed="rId2"/>
              </p:ext>
            </p:extLst>
          </p:nvPr>
        </p:nvPicPr>
        <p:blipFill>
          <a:blip r:embed="rId5"/>
          <a:srcRect l="23109" t="1998" r="1221" b="3052"/>
          <a:stretch/>
        </p:blipFill>
        <p:spPr>
          <a:xfrm>
            <a:off x="4813070" y="1657575"/>
            <a:ext cx="3599581" cy="2540683"/>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grpSp>
        <p:nvGrpSpPr>
          <p:cNvPr id="9" name="Group 8">
            <a:extLst>
              <a:ext uri="{FF2B5EF4-FFF2-40B4-BE49-F238E27FC236}">
                <a16:creationId xmlns:a16="http://schemas.microsoft.com/office/drawing/2014/main" id="{BFCD85BF-461A-AAB2-B478-188705E65D99}"/>
              </a:ext>
            </a:extLst>
          </p:cNvPr>
          <p:cNvGrpSpPr/>
          <p:nvPr/>
        </p:nvGrpSpPr>
        <p:grpSpPr>
          <a:xfrm>
            <a:off x="5840810" y="4348225"/>
            <a:ext cx="1544100" cy="170045"/>
            <a:chOff x="4481096" y="3905167"/>
            <a:chExt cx="2406491" cy="443010"/>
          </a:xfrm>
        </p:grpSpPr>
        <p:sp>
          <p:nvSpPr>
            <p:cNvPr id="11" name="TextBox 10">
              <a:extLst>
                <a:ext uri="{FF2B5EF4-FFF2-40B4-BE49-F238E27FC236}">
                  <a16:creationId xmlns:a16="http://schemas.microsoft.com/office/drawing/2014/main" id="{6B580059-1CAA-8CF8-8A77-713C10B74FA4}"/>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2" name="Freeform 8">
              <a:extLst>
                <a:ext uri="{FF2B5EF4-FFF2-40B4-BE49-F238E27FC236}">
                  <a16:creationId xmlns:a16="http://schemas.microsoft.com/office/drawing/2014/main" id="{81F3A071-FFB9-6170-D717-0EDAC9276C22}"/>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sp>
        <p:nvSpPr>
          <p:cNvPr id="4" name="TextBox 3">
            <a:extLst>
              <a:ext uri="{FF2B5EF4-FFF2-40B4-BE49-F238E27FC236}">
                <a16:creationId xmlns:a16="http://schemas.microsoft.com/office/drawing/2014/main" id="{2A01C8D8-DD89-7A1B-8F6E-2C6704266088}"/>
              </a:ext>
            </a:extLst>
          </p:cNvPr>
          <p:cNvSpPr txBox="1"/>
          <p:nvPr/>
        </p:nvSpPr>
        <p:spPr>
          <a:xfrm>
            <a:off x="548640" y="4760125"/>
            <a:ext cx="5462522" cy="200055"/>
          </a:xfrm>
          <a:prstGeom prst="rect">
            <a:avLst/>
          </a:prstGeom>
          <a:noFill/>
        </p:spPr>
        <p:txBody>
          <a:bodyPr wrap="square" lIns="0">
            <a:spAutoFit/>
          </a:bodyPr>
          <a:lstStyle>
            <a:defPPr>
              <a:defRPr lang="en-US"/>
            </a:defPPr>
            <a:lvl1pPr>
              <a:defRPr sz="698"/>
            </a:lvl1pPr>
          </a:lstStyle>
          <a:p>
            <a:r>
              <a:rPr lang="en-US" dirty="0"/>
              <a:t>Animal model shown for illustration</a:t>
            </a:r>
          </a:p>
        </p:txBody>
      </p:sp>
    </p:spTree>
    <p:custDataLst>
      <p:tags r:id="rId1"/>
    </p:custDataLst>
    <p:extLst>
      <p:ext uri="{BB962C8B-B14F-4D97-AF65-F5344CB8AC3E}">
        <p14:creationId xmlns:p14="http://schemas.microsoft.com/office/powerpoint/2010/main" val="2245388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92"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repeatCount="indefinite" fill="hold" display="0">
                  <p:stCondLst>
                    <p:cond delay="indefinite"/>
                  </p:stCondLst>
                </p:cTn>
                <p:tgtEl>
                  <p:spTgt spid="8"/>
                </p:tgtEl>
              </p:cMediaNode>
            </p:video>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10896"/>
            <a:ext cx="8046318" cy="685800"/>
          </a:xfrm>
        </p:spPr>
        <p:txBody>
          <a:bodyPr/>
          <a:lstStyle/>
          <a:p>
            <a:r>
              <a:rPr lang="en-US" dirty="0"/>
              <a:t>SAPIEN 3 Pulmonic delivery system removal</a:t>
            </a:r>
          </a:p>
        </p:txBody>
      </p:sp>
      <p:sp>
        <p:nvSpPr>
          <p:cNvPr id="3" name="Content Placeholder 2"/>
          <p:cNvSpPr>
            <a:spLocks noGrp="1"/>
          </p:cNvSpPr>
          <p:nvPr>
            <p:ph idx="1"/>
          </p:nvPr>
        </p:nvSpPr>
        <p:spPr>
          <a:xfrm>
            <a:off x="549275" y="1189038"/>
            <a:ext cx="5225409" cy="3475037"/>
          </a:xfrm>
        </p:spPr>
        <p:txBody>
          <a:bodyPr>
            <a:normAutofit/>
          </a:bodyPr>
          <a:lstStyle/>
          <a:p>
            <a:pPr marL="0" indent="0">
              <a:buNone/>
            </a:pPr>
            <a:r>
              <a:rPr lang="en-US" b="1" dirty="0"/>
              <a:t>When the delivery system is in the vena cava (under fluoro), re-sheath the balloon by retracting the gripper until the edge of the valve capsule is touching the tapered tip</a:t>
            </a:r>
          </a:p>
          <a:p>
            <a:r>
              <a:rPr lang="en-US" sz="1200" dirty="0"/>
              <a:t>Unlock the delivery system lock</a:t>
            </a:r>
          </a:p>
          <a:p>
            <a:endParaRPr lang="en-US" dirty="0"/>
          </a:p>
          <a:p>
            <a:pPr marL="0" indent="0">
              <a:buNone/>
            </a:pPr>
            <a:br>
              <a:rPr lang="en-US" sz="900" dirty="0"/>
            </a:br>
            <a:endParaRPr lang="en-US" sz="900" dirty="0"/>
          </a:p>
          <a:p>
            <a:endParaRPr lang="en-US" sz="1200" dirty="0"/>
          </a:p>
          <a:p>
            <a:r>
              <a:rPr lang="en-US" sz="1200" dirty="0"/>
              <a:t>Retract the balloon catheter until the end of travel is reached and the balloon shaft marker is exposed</a:t>
            </a:r>
          </a:p>
          <a:p>
            <a:r>
              <a:rPr lang="en-US" sz="1200" dirty="0"/>
              <a:t>Lock the delivery system</a:t>
            </a:r>
          </a:p>
        </p:txBody>
      </p:sp>
      <p:pic>
        <p:nvPicPr>
          <p:cNvPr id="9218" name="Picture 2">
            <a:extLst>
              <a:ext uri="{FF2B5EF4-FFF2-40B4-BE49-F238E27FC236}">
                <a16:creationId xmlns:a16="http://schemas.microsoft.com/office/drawing/2014/main" id="{DDF4C8DB-8609-F8F6-B284-1EBE2E7F3B9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8560" b="36242"/>
          <a:stretch/>
        </p:blipFill>
        <p:spPr bwMode="auto">
          <a:xfrm>
            <a:off x="19787" y="3708090"/>
            <a:ext cx="6040359" cy="856146"/>
          </a:xfrm>
          <a:prstGeom prst="rect">
            <a:avLst/>
          </a:prstGeom>
          <a:noFill/>
          <a:effectLst>
            <a:outerShdw blurRad="190500" sx="102000" sy="102000" algn="ctr" rotWithShape="0">
              <a:prstClr val="black">
                <a:alpha val="20000"/>
              </a:prstClr>
            </a:outerShdw>
          </a:effectLst>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6D399416-1B26-F570-7FD4-EA533A7FEC53}"/>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37876" b="34460"/>
          <a:stretch/>
        </p:blipFill>
        <p:spPr bwMode="auto">
          <a:xfrm>
            <a:off x="10599" y="2089431"/>
            <a:ext cx="5501921" cy="856146"/>
          </a:xfrm>
          <a:prstGeom prst="rect">
            <a:avLst/>
          </a:prstGeom>
          <a:noFill/>
          <a:effectLst>
            <a:outerShdw blurRad="190500" sx="102000" sy="102000" algn="ctr" rotWithShape="0">
              <a:prstClr val="black">
                <a:alpha val="20000"/>
              </a:prstClr>
            </a:outerShdw>
          </a:effectLst>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CAC5814D-6EAE-914C-9E86-8A875E7112B3}"/>
              </a:ext>
            </a:extLst>
          </p:cNvPr>
          <p:cNvGrpSpPr/>
          <p:nvPr/>
        </p:nvGrpSpPr>
        <p:grpSpPr>
          <a:xfrm>
            <a:off x="3622662" y="3824246"/>
            <a:ext cx="552734" cy="637449"/>
            <a:chOff x="3228853" y="3546474"/>
            <a:chExt cx="552734" cy="637449"/>
          </a:xfrm>
        </p:grpSpPr>
        <p:cxnSp>
          <p:nvCxnSpPr>
            <p:cNvPr id="20" name="Straight Arrow Connector 19">
              <a:extLst>
                <a:ext uri="{FF2B5EF4-FFF2-40B4-BE49-F238E27FC236}">
                  <a16:creationId xmlns:a16="http://schemas.microsoft.com/office/drawing/2014/main" id="{A9AE0505-A6A8-49BF-843D-B509F8A31448}"/>
                </a:ext>
              </a:extLst>
            </p:cNvPr>
            <p:cNvCxnSpPr>
              <a:cxnSpLocks/>
            </p:cNvCxnSpPr>
            <p:nvPr/>
          </p:nvCxnSpPr>
          <p:spPr>
            <a:xfrm flipV="1">
              <a:off x="3781586" y="3864654"/>
              <a:ext cx="1" cy="319269"/>
            </a:xfrm>
            <a:prstGeom prst="straightConnector1">
              <a:avLst/>
            </a:prstGeom>
            <a:ln>
              <a:tailEnd type="ova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71378CF0-D756-4228-A69E-1473508DBD91}"/>
                </a:ext>
              </a:extLst>
            </p:cNvPr>
            <p:cNvSpPr/>
            <p:nvPr/>
          </p:nvSpPr>
          <p:spPr>
            <a:xfrm>
              <a:off x="3228853" y="3546474"/>
              <a:ext cx="289451" cy="28326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18" name="TextBox 17">
            <a:extLst>
              <a:ext uri="{FF2B5EF4-FFF2-40B4-BE49-F238E27FC236}">
                <a16:creationId xmlns:a16="http://schemas.microsoft.com/office/drawing/2014/main" id="{7D64469A-F73A-4857-97A0-CBF3DEA0062C}"/>
              </a:ext>
            </a:extLst>
          </p:cNvPr>
          <p:cNvSpPr txBox="1"/>
          <p:nvPr/>
        </p:nvSpPr>
        <p:spPr>
          <a:xfrm>
            <a:off x="3518243" y="4461694"/>
            <a:ext cx="1242648" cy="230832"/>
          </a:xfrm>
          <a:prstGeom prst="rect">
            <a:avLst/>
          </a:prstGeom>
          <a:noFill/>
        </p:spPr>
        <p:txBody>
          <a:bodyPr wrap="none" rtlCol="0">
            <a:spAutoFit/>
          </a:bodyPr>
          <a:lstStyle/>
          <a:p>
            <a:r>
              <a:rPr lang="en-US" sz="900" dirty="0"/>
              <a:t>Balloon shaft marker</a:t>
            </a:r>
          </a:p>
        </p:txBody>
      </p:sp>
      <p:sp>
        <p:nvSpPr>
          <p:cNvPr id="5" name="Oval 4">
            <a:extLst>
              <a:ext uri="{FF2B5EF4-FFF2-40B4-BE49-F238E27FC236}">
                <a16:creationId xmlns:a16="http://schemas.microsoft.com/office/drawing/2014/main" id="{A6C206CB-B0EF-412D-9094-A67F5E306453}"/>
              </a:ext>
            </a:extLst>
          </p:cNvPr>
          <p:cNvSpPr/>
          <p:nvPr/>
        </p:nvSpPr>
        <p:spPr>
          <a:xfrm>
            <a:off x="3940689" y="2423142"/>
            <a:ext cx="289451" cy="28326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0" name="TextBox 29">
            <a:extLst>
              <a:ext uri="{FF2B5EF4-FFF2-40B4-BE49-F238E27FC236}">
                <a16:creationId xmlns:a16="http://schemas.microsoft.com/office/drawing/2014/main" id="{FFEA4204-52BD-694D-A2F5-F9BBE90A8C5B}"/>
              </a:ext>
            </a:extLst>
          </p:cNvPr>
          <p:cNvSpPr txBox="1"/>
          <p:nvPr/>
        </p:nvSpPr>
        <p:spPr>
          <a:xfrm>
            <a:off x="548642" y="4659820"/>
            <a:ext cx="4363660" cy="307777"/>
          </a:xfrm>
          <a:prstGeom prst="rect">
            <a:avLst/>
          </a:prstGeom>
          <a:noFill/>
        </p:spPr>
        <p:txBody>
          <a:bodyPr wrap="square" lIns="0">
            <a:spAutoFit/>
          </a:bodyPr>
          <a:lstStyle>
            <a:defPPr>
              <a:defRPr lang="en-US"/>
            </a:defPPr>
            <a:lvl1pPr>
              <a:defRPr sz="698"/>
            </a:lvl1pPr>
          </a:lstStyle>
          <a:p>
            <a:r>
              <a:rPr lang="en-US" dirty="0"/>
              <a:t>Animal model shown for illustration</a:t>
            </a:r>
          </a:p>
          <a:p>
            <a:r>
              <a:rPr lang="en-US" dirty="0"/>
              <a:t>Predicate device shown for illustrative purposes </a:t>
            </a:r>
          </a:p>
        </p:txBody>
      </p:sp>
      <p:pic>
        <p:nvPicPr>
          <p:cNvPr id="4" name="IM4 (2)">
            <a:hlinkClick r:id="" action="ppaction://media"/>
            <a:extLst>
              <a:ext uri="{FF2B5EF4-FFF2-40B4-BE49-F238E27FC236}">
                <a16:creationId xmlns:a16="http://schemas.microsoft.com/office/drawing/2014/main" id="{3190B414-645C-3F30-2DD8-E7B079C28E8E}"/>
              </a:ext>
            </a:extLst>
          </p:cNvPr>
          <p:cNvPicPr>
            <a:picLocks noChangeAspect="1"/>
          </p:cNvPicPr>
          <p:nvPr>
            <a:videoFile r:link="rId3"/>
            <p:extLst>
              <p:ext uri="{DAA4B4D4-6D71-4841-9C94-3DE7FCFB9230}">
                <p14:media xmlns:p14="http://schemas.microsoft.com/office/powerpoint/2010/main" r:embed="rId2"/>
              </p:ext>
            </p:extLst>
          </p:nvPr>
        </p:nvPicPr>
        <p:blipFill rotWithShape="1">
          <a:blip r:embed="rId7"/>
          <a:srcRect l="19192" r="18028"/>
          <a:stretch/>
        </p:blipFill>
        <p:spPr>
          <a:xfrm>
            <a:off x="6237836" y="1014154"/>
            <a:ext cx="1801089" cy="2868918"/>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grpSp>
        <p:nvGrpSpPr>
          <p:cNvPr id="6" name="Group 5">
            <a:extLst>
              <a:ext uri="{FF2B5EF4-FFF2-40B4-BE49-F238E27FC236}">
                <a16:creationId xmlns:a16="http://schemas.microsoft.com/office/drawing/2014/main" id="{6F731CA2-7CF0-C983-88CF-28786C422B45}"/>
              </a:ext>
            </a:extLst>
          </p:cNvPr>
          <p:cNvGrpSpPr/>
          <p:nvPr/>
        </p:nvGrpSpPr>
        <p:grpSpPr>
          <a:xfrm>
            <a:off x="6366330" y="4036569"/>
            <a:ext cx="1544100" cy="170045"/>
            <a:chOff x="4481096" y="3905167"/>
            <a:chExt cx="2406491" cy="443010"/>
          </a:xfrm>
        </p:grpSpPr>
        <p:sp>
          <p:nvSpPr>
            <p:cNvPr id="15" name="TextBox 14">
              <a:extLst>
                <a:ext uri="{FF2B5EF4-FFF2-40B4-BE49-F238E27FC236}">
                  <a16:creationId xmlns:a16="http://schemas.microsoft.com/office/drawing/2014/main" id="{D8E50AC5-FAAA-BD68-DAE4-28F2C7FFB0A2}"/>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6" name="Freeform 8">
              <a:extLst>
                <a:ext uri="{FF2B5EF4-FFF2-40B4-BE49-F238E27FC236}">
                  <a16:creationId xmlns:a16="http://schemas.microsoft.com/office/drawing/2014/main" id="{DCADF2BD-EF50-8C79-5BC8-BB4C31484619}"/>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grpSp>
        <p:nvGrpSpPr>
          <p:cNvPr id="49" name="Group 48">
            <a:extLst>
              <a:ext uri="{FF2B5EF4-FFF2-40B4-BE49-F238E27FC236}">
                <a16:creationId xmlns:a16="http://schemas.microsoft.com/office/drawing/2014/main" id="{260DA9C9-F653-AA4B-B03A-64212D803EFA}"/>
              </a:ext>
            </a:extLst>
          </p:cNvPr>
          <p:cNvGrpSpPr/>
          <p:nvPr/>
        </p:nvGrpSpPr>
        <p:grpSpPr>
          <a:xfrm>
            <a:off x="5902780" y="4342175"/>
            <a:ext cx="2294924" cy="527333"/>
            <a:chOff x="1780780" y="3805073"/>
            <a:chExt cx="2294924" cy="527333"/>
          </a:xfrm>
        </p:grpSpPr>
        <p:grpSp>
          <p:nvGrpSpPr>
            <p:cNvPr id="50" name="Group 49">
              <a:extLst>
                <a:ext uri="{FF2B5EF4-FFF2-40B4-BE49-F238E27FC236}">
                  <a16:creationId xmlns:a16="http://schemas.microsoft.com/office/drawing/2014/main" id="{084A25E1-D1C3-2524-002A-BA16A26B1982}"/>
                </a:ext>
              </a:extLst>
            </p:cNvPr>
            <p:cNvGrpSpPr/>
            <p:nvPr/>
          </p:nvGrpSpPr>
          <p:grpSpPr>
            <a:xfrm>
              <a:off x="1780780" y="3805073"/>
              <a:ext cx="2294924" cy="527333"/>
              <a:chOff x="6550298" y="2050239"/>
              <a:chExt cx="1824007" cy="434963"/>
            </a:xfrm>
          </p:grpSpPr>
          <p:grpSp>
            <p:nvGrpSpPr>
              <p:cNvPr id="52" name="Group 51">
                <a:extLst>
                  <a:ext uri="{FF2B5EF4-FFF2-40B4-BE49-F238E27FC236}">
                    <a16:creationId xmlns:a16="http://schemas.microsoft.com/office/drawing/2014/main" id="{D30039E9-BCF7-ADC9-1C81-2089EEB9FC3D}"/>
                  </a:ext>
                </a:extLst>
              </p:cNvPr>
              <p:cNvGrpSpPr/>
              <p:nvPr/>
            </p:nvGrpSpPr>
            <p:grpSpPr>
              <a:xfrm>
                <a:off x="6550298" y="2050239"/>
                <a:ext cx="511695" cy="427804"/>
                <a:chOff x="6550298" y="1216452"/>
                <a:chExt cx="511695" cy="427804"/>
              </a:xfrm>
            </p:grpSpPr>
            <p:sp>
              <p:nvSpPr>
                <p:cNvPr id="54" name="Rounded Rectangle 9">
                  <a:extLst>
                    <a:ext uri="{FF2B5EF4-FFF2-40B4-BE49-F238E27FC236}">
                      <a16:creationId xmlns:a16="http://schemas.microsoft.com/office/drawing/2014/main" id="{25262EFA-57B9-3EF2-1D68-9B0041ACC56C}"/>
                    </a:ext>
                  </a:extLst>
                </p:cNvPr>
                <p:cNvSpPr/>
                <p:nvPr/>
              </p:nvSpPr>
              <p:spPr>
                <a:xfrm>
                  <a:off x="6550298" y="1216452"/>
                  <a:ext cx="511695" cy="427804"/>
                </a:xfrm>
                <a:prstGeom prst="roundRect">
                  <a:avLst/>
                </a:prstGeom>
                <a:solidFill>
                  <a:srgbClr val="FFC000"/>
                </a:solidFill>
                <a:ln w="44450">
                  <a:noFill/>
                </a:ln>
                <a:effectLst>
                  <a:outerShdw blurRad="1016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defTabSz="457189"/>
                  <a:endParaRPr lang="en-US" sz="1500" b="1" dirty="0"/>
                </a:p>
              </p:txBody>
            </p:sp>
            <p:sp>
              <p:nvSpPr>
                <p:cNvPr id="55" name="TextBox 54">
                  <a:extLst>
                    <a:ext uri="{FF2B5EF4-FFF2-40B4-BE49-F238E27FC236}">
                      <a16:creationId xmlns:a16="http://schemas.microsoft.com/office/drawing/2014/main" id="{05BBE5C1-F2CA-D23B-6231-7D82FDCF0D53}"/>
                    </a:ext>
                  </a:extLst>
                </p:cNvPr>
                <p:cNvSpPr txBox="1"/>
                <p:nvPr/>
              </p:nvSpPr>
              <p:spPr>
                <a:xfrm>
                  <a:off x="6562907" y="1488635"/>
                  <a:ext cx="395413" cy="115894"/>
                </a:xfrm>
                <a:prstGeom prst="rect">
                  <a:avLst/>
                </a:prstGeom>
                <a:noFill/>
              </p:spPr>
              <p:txBody>
                <a:bodyPr wrap="square" lIns="0" tIns="0" rIns="0" bIns="0" rtlCol="0" anchor="ctr">
                  <a:noAutofit/>
                </a:bodyPr>
                <a:lstStyle/>
                <a:p>
                  <a:pPr algn="ctr"/>
                  <a:r>
                    <a:rPr lang="en-US" sz="600" b="1" dirty="0">
                      <a:solidFill>
                        <a:schemeClr val="accent1"/>
                      </a:solidFill>
                    </a:rPr>
                    <a:t>CAUTION</a:t>
                  </a:r>
                </a:p>
              </p:txBody>
            </p:sp>
          </p:grpSp>
          <p:sp>
            <p:nvSpPr>
              <p:cNvPr id="53" name="Rectangle 52">
                <a:extLst>
                  <a:ext uri="{FF2B5EF4-FFF2-40B4-BE49-F238E27FC236}">
                    <a16:creationId xmlns:a16="http://schemas.microsoft.com/office/drawing/2014/main" id="{7CC8BC38-3E36-32C8-0BDE-4AD581480F3A}"/>
                  </a:ext>
                </a:extLst>
              </p:cNvPr>
              <p:cNvSpPr/>
              <p:nvPr/>
            </p:nvSpPr>
            <p:spPr>
              <a:xfrm>
                <a:off x="6942798" y="2050239"/>
                <a:ext cx="1431507" cy="434963"/>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68580" rIns="91440" bIns="41148" rtlCol="0" anchor="ctr">
                <a:noAutofit/>
              </a:bodyPr>
              <a:lstStyle/>
              <a:p>
                <a:pPr marL="0" lvl="2"/>
                <a:r>
                  <a:rPr lang="en-US" sz="800" dirty="0">
                    <a:solidFill>
                      <a:schemeClr val="accent6"/>
                    </a:solidFill>
                    <a:ea typeface="ＭＳ Ｐゴシック" pitchFamily="34" charset="-128"/>
                  </a:rPr>
                  <a:t>Completely cover the balloon prior to removal to minimize the risk of vascular injury.</a:t>
                </a:r>
              </a:p>
            </p:txBody>
          </p:sp>
        </p:grpSp>
        <p:pic>
          <p:nvPicPr>
            <p:cNvPr id="51" name="Graphic 50">
              <a:extLst>
                <a:ext uri="{FF2B5EF4-FFF2-40B4-BE49-F238E27FC236}">
                  <a16:creationId xmlns:a16="http://schemas.microsoft.com/office/drawing/2014/main" id="{464D334F-4176-D1E7-D631-25A81794676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16596" y="3884119"/>
              <a:ext cx="255470" cy="224316"/>
            </a:xfrm>
            <a:prstGeom prst="rect">
              <a:avLst/>
            </a:prstGeom>
          </p:spPr>
        </p:pic>
      </p:grpSp>
      <p:sp>
        <p:nvSpPr>
          <p:cNvPr id="9222" name="Footer Placeholder 9221">
            <a:extLst>
              <a:ext uri="{FF2B5EF4-FFF2-40B4-BE49-F238E27FC236}">
                <a16:creationId xmlns:a16="http://schemas.microsoft.com/office/drawing/2014/main" id="{E0A042D7-5F0F-2A77-A227-AE41E6161B37}"/>
              </a:ext>
            </a:extLst>
          </p:cNvPr>
          <p:cNvSpPr>
            <a:spLocks noGrp="1"/>
          </p:cNvSpPr>
          <p:nvPr>
            <p:ph type="ftr" sz="quarter" idx="13"/>
          </p:nvPr>
        </p:nvSpPr>
        <p:spPr bwMode="gray">
          <a:xfrm>
            <a:off x="3950208" y="4965192"/>
            <a:ext cx="3108960" cy="182880"/>
          </a:xfrm>
          <a:prstGeom prst="rect">
            <a:avLst/>
          </a:prstGeom>
        </p:spPr>
        <p:txBody>
          <a:bodyPr vert="horz" lIns="0" tIns="0" rIns="0" bIns="0" rtlCol="0" anchor="ctr"/>
          <a:lstStyle>
            <a:defPPr>
              <a:defRPr lang="en-US"/>
            </a:defPPr>
            <a:lvl1pPr algn="l" rtl="0" fontAlgn="base">
              <a:spcBef>
                <a:spcPct val="0"/>
              </a:spcBef>
              <a:spcAft>
                <a:spcPct val="0"/>
              </a:spcAft>
              <a:defRPr sz="700" kern="1200">
                <a:solidFill>
                  <a:schemeClr val="accent6"/>
                </a:solidFill>
                <a:latin typeface="Arial" charset="0"/>
                <a:ea typeface="+mn-ea"/>
                <a:cs typeface="+mn-cs"/>
              </a:defRPr>
            </a:lvl1pPr>
            <a:lvl2pPr marL="342900" algn="l" rtl="0" fontAlgn="base">
              <a:spcBef>
                <a:spcPct val="0"/>
              </a:spcBef>
              <a:spcAft>
                <a:spcPct val="0"/>
              </a:spcAft>
              <a:defRPr kern="1200">
                <a:solidFill>
                  <a:schemeClr val="tx1"/>
                </a:solidFill>
                <a:latin typeface="Arial" charset="0"/>
                <a:ea typeface="+mn-ea"/>
                <a:cs typeface="+mn-cs"/>
              </a:defRPr>
            </a:lvl2pPr>
            <a:lvl3pPr marL="685800" algn="l" rtl="0" fontAlgn="base">
              <a:spcBef>
                <a:spcPct val="0"/>
              </a:spcBef>
              <a:spcAft>
                <a:spcPct val="0"/>
              </a:spcAft>
              <a:defRPr kern="1200">
                <a:solidFill>
                  <a:schemeClr val="tx1"/>
                </a:solidFill>
                <a:latin typeface="Arial" charset="0"/>
                <a:ea typeface="+mn-ea"/>
                <a:cs typeface="+mn-cs"/>
              </a:defRPr>
            </a:lvl3pPr>
            <a:lvl4pPr marL="1028700" algn="l" rtl="0" fontAlgn="base">
              <a:spcBef>
                <a:spcPct val="0"/>
              </a:spcBef>
              <a:spcAft>
                <a:spcPct val="0"/>
              </a:spcAft>
              <a:defRPr kern="1200">
                <a:solidFill>
                  <a:schemeClr val="tx1"/>
                </a:solidFill>
                <a:latin typeface="Arial" charset="0"/>
                <a:ea typeface="+mn-ea"/>
                <a:cs typeface="+mn-cs"/>
              </a:defRPr>
            </a:lvl4pPr>
            <a:lvl5pPr marL="1371600" algn="l" rtl="0" fontAlgn="base">
              <a:spcBef>
                <a:spcPct val="0"/>
              </a:spcBef>
              <a:spcAft>
                <a:spcPct val="0"/>
              </a:spcAft>
              <a:defRPr kern="1200">
                <a:solidFill>
                  <a:schemeClr val="tx1"/>
                </a:solidFill>
                <a:latin typeface="Arial" charset="0"/>
                <a:ea typeface="+mn-ea"/>
                <a:cs typeface="+mn-cs"/>
              </a:defRPr>
            </a:lvl5pPr>
            <a:lvl6pPr marL="1714500" algn="l" defTabSz="685800" rtl="0" eaLnBrk="1" latinLnBrk="0" hangingPunct="1">
              <a:defRPr kern="1200">
                <a:solidFill>
                  <a:schemeClr val="tx1"/>
                </a:solidFill>
                <a:latin typeface="Arial" charset="0"/>
                <a:ea typeface="+mn-ea"/>
                <a:cs typeface="+mn-cs"/>
              </a:defRPr>
            </a:lvl6pPr>
            <a:lvl7pPr marL="2057400" algn="l" defTabSz="685800" rtl="0" eaLnBrk="1" latinLnBrk="0" hangingPunct="1">
              <a:defRPr kern="1200">
                <a:solidFill>
                  <a:schemeClr val="tx1"/>
                </a:solidFill>
                <a:latin typeface="Arial" charset="0"/>
                <a:ea typeface="+mn-ea"/>
                <a:cs typeface="+mn-cs"/>
              </a:defRPr>
            </a:lvl7pPr>
            <a:lvl8pPr marL="2400300" algn="l" defTabSz="685800" rtl="0" eaLnBrk="1" latinLnBrk="0" hangingPunct="1">
              <a:defRPr kern="1200">
                <a:solidFill>
                  <a:schemeClr val="tx1"/>
                </a:solidFill>
                <a:latin typeface="Arial" charset="0"/>
                <a:ea typeface="+mn-ea"/>
                <a:cs typeface="+mn-cs"/>
              </a:defRPr>
            </a:lvl8pPr>
            <a:lvl9pPr marL="2743200" algn="l" defTabSz="685800" rtl="0" eaLnBrk="1" latinLnBrk="0" hangingPunct="1">
              <a:defRPr kern="1200">
                <a:solidFill>
                  <a:schemeClr val="tx1"/>
                </a:solidFill>
                <a:latin typeface="Arial" charset="0"/>
                <a:ea typeface="+mn-ea"/>
                <a:cs typeface="+mn-cs"/>
              </a:defRPr>
            </a:lvl9pPr>
          </a:lstStyle>
          <a:p>
            <a:r>
              <a:rPr lang="en-US"/>
              <a:t>DOC-0555472 Rev B</a:t>
            </a:r>
            <a:endParaRPr lang="en-US" dirty="0"/>
          </a:p>
        </p:txBody>
      </p:sp>
      <p:sp>
        <p:nvSpPr>
          <p:cNvPr id="9223" name="Slide Number Placeholder 9222">
            <a:extLst>
              <a:ext uri="{FF2B5EF4-FFF2-40B4-BE49-F238E27FC236}">
                <a16:creationId xmlns:a16="http://schemas.microsoft.com/office/drawing/2014/main" id="{737E68A5-3DEB-FD00-ED6C-F57159C4FF28}"/>
              </a:ext>
            </a:extLst>
          </p:cNvPr>
          <p:cNvSpPr>
            <a:spLocks noGrp="1"/>
          </p:cNvSpPr>
          <p:nvPr>
            <p:ph type="sldNum" sz="quarter" idx="12"/>
          </p:nvPr>
        </p:nvSpPr>
        <p:spPr/>
        <p:txBody>
          <a:bodyPr/>
          <a:lstStyle/>
          <a:p>
            <a:fld id="{CDBA9528-BCFE-1E43-A37D-912FF3C527A6}" type="slidenum">
              <a:rPr lang="en-US" smtClean="0"/>
              <a:pPr/>
              <a:t>97</a:t>
            </a:fld>
            <a:endParaRPr lang="en-US" dirty="0"/>
          </a:p>
        </p:txBody>
      </p:sp>
    </p:spTree>
    <p:custDataLst>
      <p:tags r:id="rId1"/>
    </p:custDataLst>
    <p:extLst>
      <p:ext uri="{BB962C8B-B14F-4D97-AF65-F5344CB8AC3E}">
        <p14:creationId xmlns:p14="http://schemas.microsoft.com/office/powerpoint/2010/main" val="1580957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58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with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repeatCount="indefinite" fill="hold" display="0">
                  <p:stCondLst>
                    <p:cond delay="indefinite"/>
                  </p:stCondLst>
                </p:cTn>
                <p:tgtEl>
                  <p:spTgt spid="4"/>
                </p:tgtEl>
              </p:cMediaNode>
            </p:video>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9E870-8E2A-6653-5AE1-FF6857D9EB8D}"/>
              </a:ext>
            </a:extLst>
          </p:cNvPr>
          <p:cNvSpPr>
            <a:spLocks noGrp="1"/>
          </p:cNvSpPr>
          <p:nvPr>
            <p:ph type="title"/>
          </p:nvPr>
        </p:nvSpPr>
        <p:spPr>
          <a:xfrm>
            <a:off x="548640" y="310896"/>
            <a:ext cx="8046318" cy="685800"/>
          </a:xfrm>
        </p:spPr>
        <p:txBody>
          <a:bodyPr/>
          <a:lstStyle/>
          <a:p>
            <a:r>
              <a:rPr lang="en-US" dirty="0"/>
              <a:t>SAPIEN 3 Pulmonic delivery system removal</a:t>
            </a:r>
          </a:p>
        </p:txBody>
      </p:sp>
      <p:sp>
        <p:nvSpPr>
          <p:cNvPr id="17" name="Footer Placeholder 16">
            <a:extLst>
              <a:ext uri="{FF2B5EF4-FFF2-40B4-BE49-F238E27FC236}">
                <a16:creationId xmlns:a16="http://schemas.microsoft.com/office/drawing/2014/main" id="{CD7CC37D-5270-519A-8E60-A2ABEFAB910C}"/>
              </a:ext>
            </a:extLst>
          </p:cNvPr>
          <p:cNvSpPr>
            <a:spLocks noGrp="1"/>
          </p:cNvSpPr>
          <p:nvPr>
            <p:ph type="ftr" sz="quarter" idx="13"/>
          </p:nvPr>
        </p:nvSpPr>
        <p:spPr bwMode="gray">
          <a:xfrm>
            <a:off x="3950208" y="4965192"/>
            <a:ext cx="3108960" cy="182880"/>
          </a:xfrm>
          <a:prstGeom prst="rect">
            <a:avLst/>
          </a:prstGeom>
        </p:spPr>
        <p:txBody>
          <a:bodyPr vert="horz" lIns="0" tIns="0" rIns="0" bIns="0" rtlCol="0" anchor="ctr"/>
          <a:lstStyle>
            <a:defPPr>
              <a:defRPr lang="en-US"/>
            </a:defPPr>
            <a:lvl1pPr algn="l" rtl="0" fontAlgn="base">
              <a:spcBef>
                <a:spcPct val="0"/>
              </a:spcBef>
              <a:spcAft>
                <a:spcPct val="0"/>
              </a:spcAft>
              <a:defRPr sz="700" kern="1200">
                <a:solidFill>
                  <a:schemeClr val="accent6"/>
                </a:solidFill>
                <a:latin typeface="Arial" charset="0"/>
                <a:ea typeface="+mn-ea"/>
                <a:cs typeface="+mn-cs"/>
              </a:defRPr>
            </a:lvl1pPr>
            <a:lvl2pPr marL="342900" algn="l" rtl="0" fontAlgn="base">
              <a:spcBef>
                <a:spcPct val="0"/>
              </a:spcBef>
              <a:spcAft>
                <a:spcPct val="0"/>
              </a:spcAft>
              <a:defRPr kern="1200">
                <a:solidFill>
                  <a:schemeClr val="tx1"/>
                </a:solidFill>
                <a:latin typeface="Arial" charset="0"/>
                <a:ea typeface="+mn-ea"/>
                <a:cs typeface="+mn-cs"/>
              </a:defRPr>
            </a:lvl2pPr>
            <a:lvl3pPr marL="685800" algn="l" rtl="0" fontAlgn="base">
              <a:spcBef>
                <a:spcPct val="0"/>
              </a:spcBef>
              <a:spcAft>
                <a:spcPct val="0"/>
              </a:spcAft>
              <a:defRPr kern="1200">
                <a:solidFill>
                  <a:schemeClr val="tx1"/>
                </a:solidFill>
                <a:latin typeface="Arial" charset="0"/>
                <a:ea typeface="+mn-ea"/>
                <a:cs typeface="+mn-cs"/>
              </a:defRPr>
            </a:lvl3pPr>
            <a:lvl4pPr marL="1028700" algn="l" rtl="0" fontAlgn="base">
              <a:spcBef>
                <a:spcPct val="0"/>
              </a:spcBef>
              <a:spcAft>
                <a:spcPct val="0"/>
              </a:spcAft>
              <a:defRPr kern="1200">
                <a:solidFill>
                  <a:schemeClr val="tx1"/>
                </a:solidFill>
                <a:latin typeface="Arial" charset="0"/>
                <a:ea typeface="+mn-ea"/>
                <a:cs typeface="+mn-cs"/>
              </a:defRPr>
            </a:lvl4pPr>
            <a:lvl5pPr marL="1371600" algn="l" rtl="0" fontAlgn="base">
              <a:spcBef>
                <a:spcPct val="0"/>
              </a:spcBef>
              <a:spcAft>
                <a:spcPct val="0"/>
              </a:spcAft>
              <a:defRPr kern="1200">
                <a:solidFill>
                  <a:schemeClr val="tx1"/>
                </a:solidFill>
                <a:latin typeface="Arial" charset="0"/>
                <a:ea typeface="+mn-ea"/>
                <a:cs typeface="+mn-cs"/>
              </a:defRPr>
            </a:lvl5pPr>
            <a:lvl6pPr marL="1714500" algn="l" defTabSz="685800" rtl="0" eaLnBrk="1" latinLnBrk="0" hangingPunct="1">
              <a:defRPr kern="1200">
                <a:solidFill>
                  <a:schemeClr val="tx1"/>
                </a:solidFill>
                <a:latin typeface="Arial" charset="0"/>
                <a:ea typeface="+mn-ea"/>
                <a:cs typeface="+mn-cs"/>
              </a:defRPr>
            </a:lvl6pPr>
            <a:lvl7pPr marL="2057400" algn="l" defTabSz="685800" rtl="0" eaLnBrk="1" latinLnBrk="0" hangingPunct="1">
              <a:defRPr kern="1200">
                <a:solidFill>
                  <a:schemeClr val="tx1"/>
                </a:solidFill>
                <a:latin typeface="Arial" charset="0"/>
                <a:ea typeface="+mn-ea"/>
                <a:cs typeface="+mn-cs"/>
              </a:defRPr>
            </a:lvl7pPr>
            <a:lvl8pPr marL="2400300" algn="l" defTabSz="685800" rtl="0" eaLnBrk="1" latinLnBrk="0" hangingPunct="1">
              <a:defRPr kern="1200">
                <a:solidFill>
                  <a:schemeClr val="tx1"/>
                </a:solidFill>
                <a:latin typeface="Arial" charset="0"/>
                <a:ea typeface="+mn-ea"/>
                <a:cs typeface="+mn-cs"/>
              </a:defRPr>
            </a:lvl8pPr>
            <a:lvl9pPr marL="2743200" algn="l" defTabSz="685800" rtl="0" eaLnBrk="1" latinLnBrk="0" hangingPunct="1">
              <a:defRPr kern="1200">
                <a:solidFill>
                  <a:schemeClr val="tx1"/>
                </a:solidFill>
                <a:latin typeface="Arial" charset="0"/>
                <a:ea typeface="+mn-ea"/>
                <a:cs typeface="+mn-cs"/>
              </a:defRPr>
            </a:lvl9pPr>
          </a:lstStyle>
          <a:p>
            <a:r>
              <a:rPr lang="en-US"/>
              <a:t>DOC-0555472 Rev B</a:t>
            </a:r>
            <a:endParaRPr lang="en-US" dirty="0"/>
          </a:p>
        </p:txBody>
      </p:sp>
      <p:sp>
        <p:nvSpPr>
          <p:cNvPr id="18" name="Slide Number Placeholder 17">
            <a:extLst>
              <a:ext uri="{FF2B5EF4-FFF2-40B4-BE49-F238E27FC236}">
                <a16:creationId xmlns:a16="http://schemas.microsoft.com/office/drawing/2014/main" id="{8537AC43-C842-E962-B997-F2DE65A2FBD3}"/>
              </a:ext>
            </a:extLst>
          </p:cNvPr>
          <p:cNvSpPr>
            <a:spLocks noGrp="1"/>
          </p:cNvSpPr>
          <p:nvPr>
            <p:ph type="sldNum" sz="quarter" idx="12"/>
          </p:nvPr>
        </p:nvSpPr>
        <p:spPr/>
        <p:txBody>
          <a:bodyPr/>
          <a:lstStyle/>
          <a:p>
            <a:fld id="{CDBA9528-BCFE-1E43-A37D-912FF3C527A6}" type="slidenum">
              <a:rPr lang="en-US" smtClean="0"/>
              <a:pPr/>
              <a:t>98</a:t>
            </a:fld>
            <a:endParaRPr lang="en-US" dirty="0"/>
          </a:p>
        </p:txBody>
      </p:sp>
      <p:grpSp>
        <p:nvGrpSpPr>
          <p:cNvPr id="23" name="Group 22">
            <a:extLst>
              <a:ext uri="{FF2B5EF4-FFF2-40B4-BE49-F238E27FC236}">
                <a16:creationId xmlns:a16="http://schemas.microsoft.com/office/drawing/2014/main" id="{123A9D70-A1DF-E0D5-3D54-4A33DFEEC3C7}"/>
              </a:ext>
            </a:extLst>
          </p:cNvPr>
          <p:cNvGrpSpPr/>
          <p:nvPr/>
        </p:nvGrpSpPr>
        <p:grpSpPr>
          <a:xfrm>
            <a:off x="486690" y="2445999"/>
            <a:ext cx="3419856" cy="701447"/>
            <a:chOff x="438563" y="2436373"/>
            <a:chExt cx="3419856" cy="701447"/>
          </a:xfrm>
        </p:grpSpPr>
        <p:sp>
          <p:nvSpPr>
            <p:cNvPr id="14" name="Rounded Rectangle 29">
              <a:extLst>
                <a:ext uri="{FF2B5EF4-FFF2-40B4-BE49-F238E27FC236}">
                  <a16:creationId xmlns:a16="http://schemas.microsoft.com/office/drawing/2014/main" id="{C82CD449-2A80-92DF-E4E6-690188848E57}"/>
                </a:ext>
              </a:extLst>
            </p:cNvPr>
            <p:cNvSpPr/>
            <p:nvPr/>
          </p:nvSpPr>
          <p:spPr>
            <a:xfrm rot="16200000">
              <a:off x="1797767" y="1077169"/>
              <a:ext cx="701447" cy="3419856"/>
            </a:xfrm>
            <a:prstGeom prst="roundRect">
              <a:avLst>
                <a:gd name="adj" fmla="val 9475"/>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1200" dirty="0">
                <a:solidFill>
                  <a:schemeClr val="tx1"/>
                </a:solidFill>
                <a:latin typeface="Arial" panose="020B0604020202020204" pitchFamily="34" charset="0"/>
                <a:cs typeface="Arial" panose="020B0604020202020204" pitchFamily="34" charset="0"/>
              </a:endParaRPr>
            </a:p>
          </p:txBody>
        </p:sp>
        <p:sp>
          <p:nvSpPr>
            <p:cNvPr id="16" name="Oval 15">
              <a:extLst>
                <a:ext uri="{FF2B5EF4-FFF2-40B4-BE49-F238E27FC236}">
                  <a16:creationId xmlns:a16="http://schemas.microsoft.com/office/drawing/2014/main" id="{A04F2BB1-A3EF-95E0-0AC7-E227E88B8322}"/>
                </a:ext>
              </a:extLst>
            </p:cNvPr>
            <p:cNvSpPr>
              <a:spLocks noChangeAspect="1"/>
            </p:cNvSpPr>
            <p:nvPr/>
          </p:nvSpPr>
          <p:spPr>
            <a:xfrm>
              <a:off x="484346" y="2544723"/>
              <a:ext cx="274320" cy="274320"/>
            </a:xfrm>
            <a:prstGeom prst="ellipse">
              <a:avLst/>
            </a:prstGeom>
            <a:ln w="6350">
              <a:solidFill>
                <a:schemeClr val="bg1"/>
              </a:solidFill>
            </a:ln>
            <a:effectLst>
              <a:outerShdw blurRad="63500" sx="102000" sy="102000" algn="ct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050" b="1" dirty="0"/>
                <a:t>3</a:t>
              </a:r>
            </a:p>
          </p:txBody>
        </p:sp>
        <p:sp>
          <p:nvSpPr>
            <p:cNvPr id="24" name="Content Placeholder 14">
              <a:extLst>
                <a:ext uri="{FF2B5EF4-FFF2-40B4-BE49-F238E27FC236}">
                  <a16:creationId xmlns:a16="http://schemas.microsoft.com/office/drawing/2014/main" id="{111AFE0C-820A-4194-A413-67990D45947C}"/>
                </a:ext>
              </a:extLst>
            </p:cNvPr>
            <p:cNvSpPr txBox="1">
              <a:spLocks/>
            </p:cNvSpPr>
            <p:nvPr/>
          </p:nvSpPr>
          <p:spPr bwMode="gray">
            <a:xfrm>
              <a:off x="868679" y="2544723"/>
              <a:ext cx="2798546" cy="484748"/>
            </a:xfrm>
            <a:prstGeom prst="rect">
              <a:avLst/>
            </a:prstGeom>
          </p:spPr>
          <p:txBody>
            <a:bodyPr vert="horz" wrap="square" lIns="0" tIns="0" rIns="0" bIns="0" rtlCol="0" anchor="ctr">
              <a:spAutoFit/>
            </a:bodyPr>
            <a:lstStyle>
              <a:defPPr>
                <a:defRPr lang="en-US"/>
              </a:defPPr>
              <a:lvl1pPr indent="0">
                <a:lnSpc>
                  <a:spcPct val="100000"/>
                </a:lnSpc>
                <a:spcBef>
                  <a:spcPts val="0"/>
                </a:spcBef>
                <a:buClr>
                  <a:schemeClr val="accent1"/>
                </a:buClr>
                <a:buSzPct val="110000"/>
                <a:buFont typeface="Wingdings" charset="2"/>
                <a:buNone/>
                <a:defRPr sz="1050" baseline="0"/>
              </a:lvl1pPr>
              <a:lvl2pPr marL="339725" indent="-166688">
                <a:lnSpc>
                  <a:spcPct val="100000"/>
                </a:lnSpc>
                <a:spcBef>
                  <a:spcPts val="600"/>
                </a:spcBef>
                <a:buClr>
                  <a:schemeClr val="accent1"/>
                </a:buClr>
                <a:buFont typeface="Arial"/>
                <a:buChar char="–"/>
                <a:defRPr sz="1400" baseline="0"/>
              </a:lvl2pPr>
              <a:lvl3pPr marL="512763" indent="-173038">
                <a:lnSpc>
                  <a:spcPct val="100000"/>
                </a:lnSpc>
                <a:spcBef>
                  <a:spcPts val="600"/>
                </a:spcBef>
                <a:buClr>
                  <a:schemeClr val="accent1"/>
                </a:buClr>
                <a:buSzPct val="110000"/>
                <a:buFont typeface="Wingdings" charset="2"/>
                <a:buChar char="§"/>
                <a:defRPr sz="1400" baseline="0"/>
              </a:lvl3pPr>
              <a:lvl4pPr marL="685800" indent="-173038">
                <a:lnSpc>
                  <a:spcPct val="100000"/>
                </a:lnSpc>
                <a:spcBef>
                  <a:spcPts val="600"/>
                </a:spcBef>
                <a:buClr>
                  <a:schemeClr val="accent1"/>
                </a:buClr>
                <a:buFont typeface="Arial"/>
                <a:buChar char="–"/>
                <a:defRPr sz="1400" baseline="0"/>
              </a:lvl4pPr>
              <a:lvl5pPr marL="858838" indent="-173038">
                <a:lnSpc>
                  <a:spcPct val="100000"/>
                </a:lnSpc>
                <a:spcBef>
                  <a:spcPts val="600"/>
                </a:spcBef>
                <a:buClr>
                  <a:schemeClr val="accent1"/>
                </a:buClr>
                <a:buSzPct val="110000"/>
                <a:buFont typeface="Wingdings" charset="2"/>
                <a:buChar char="§"/>
                <a:defRPr sz="1400" baseline="0"/>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r>
                <a:rPr lang="en-US" dirty="0"/>
                <a:t>Retract the balloon catheter until the end of travel is reached and the balloon shaft marker is exposed</a:t>
              </a:r>
            </a:p>
          </p:txBody>
        </p:sp>
      </p:grpSp>
      <p:grpSp>
        <p:nvGrpSpPr>
          <p:cNvPr id="31" name="Group 30">
            <a:extLst>
              <a:ext uri="{FF2B5EF4-FFF2-40B4-BE49-F238E27FC236}">
                <a16:creationId xmlns:a16="http://schemas.microsoft.com/office/drawing/2014/main" id="{E58B5FAD-2331-F687-CF9D-EDBEB5F121CD}"/>
              </a:ext>
            </a:extLst>
          </p:cNvPr>
          <p:cNvGrpSpPr/>
          <p:nvPr/>
        </p:nvGrpSpPr>
        <p:grpSpPr>
          <a:xfrm>
            <a:off x="486690" y="3997168"/>
            <a:ext cx="3419856" cy="493776"/>
            <a:chOff x="438563" y="4064543"/>
            <a:chExt cx="3419856" cy="493776"/>
          </a:xfrm>
        </p:grpSpPr>
        <p:sp>
          <p:nvSpPr>
            <p:cNvPr id="12" name="Rounded Rectangle 11">
              <a:extLst>
                <a:ext uri="{FF2B5EF4-FFF2-40B4-BE49-F238E27FC236}">
                  <a16:creationId xmlns:a16="http://schemas.microsoft.com/office/drawing/2014/main" id="{0E896DBE-84F7-68BA-18AD-DBD279FBF22E}"/>
                </a:ext>
              </a:extLst>
            </p:cNvPr>
            <p:cNvSpPr/>
            <p:nvPr/>
          </p:nvSpPr>
          <p:spPr>
            <a:xfrm rot="16200000">
              <a:off x="1901603" y="2601503"/>
              <a:ext cx="493776" cy="3419856"/>
            </a:xfrm>
            <a:prstGeom prst="roundRect">
              <a:avLst>
                <a:gd name="adj" fmla="val 15878"/>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1200" dirty="0">
                <a:solidFill>
                  <a:schemeClr val="tx1"/>
                </a:solidFill>
                <a:latin typeface="Arial" panose="020B0604020202020204" pitchFamily="34" charset="0"/>
                <a:cs typeface="Arial" panose="020B0604020202020204" pitchFamily="34" charset="0"/>
              </a:endParaRPr>
            </a:p>
          </p:txBody>
        </p:sp>
        <p:sp>
          <p:nvSpPr>
            <p:cNvPr id="13" name="Oval 12">
              <a:extLst>
                <a:ext uri="{FF2B5EF4-FFF2-40B4-BE49-F238E27FC236}">
                  <a16:creationId xmlns:a16="http://schemas.microsoft.com/office/drawing/2014/main" id="{16180A78-4486-07F6-D77D-D38AAB264A99}"/>
                </a:ext>
              </a:extLst>
            </p:cNvPr>
            <p:cNvSpPr>
              <a:spLocks noChangeAspect="1"/>
            </p:cNvSpPr>
            <p:nvPr/>
          </p:nvSpPr>
          <p:spPr>
            <a:xfrm>
              <a:off x="484346" y="4174271"/>
              <a:ext cx="274320" cy="274320"/>
            </a:xfrm>
            <a:prstGeom prst="ellipse">
              <a:avLst/>
            </a:prstGeom>
            <a:ln w="6350">
              <a:solidFill>
                <a:schemeClr val="bg1"/>
              </a:solidFill>
            </a:ln>
            <a:effectLst>
              <a:outerShdw blurRad="63500" sx="102000" sy="102000" algn="ct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050" b="1" dirty="0"/>
                <a:t>5</a:t>
              </a:r>
            </a:p>
          </p:txBody>
        </p:sp>
        <p:sp>
          <p:nvSpPr>
            <p:cNvPr id="25" name="Content Placeholder 14">
              <a:extLst>
                <a:ext uri="{FF2B5EF4-FFF2-40B4-BE49-F238E27FC236}">
                  <a16:creationId xmlns:a16="http://schemas.microsoft.com/office/drawing/2014/main" id="{D064288F-5FDF-07ED-41EF-825ABFA431F1}"/>
                </a:ext>
              </a:extLst>
            </p:cNvPr>
            <p:cNvSpPr txBox="1">
              <a:spLocks/>
            </p:cNvSpPr>
            <p:nvPr/>
          </p:nvSpPr>
          <p:spPr bwMode="gray">
            <a:xfrm>
              <a:off x="868679" y="4230640"/>
              <a:ext cx="1586347" cy="161583"/>
            </a:xfrm>
            <a:prstGeom prst="rect">
              <a:avLst/>
            </a:prstGeom>
          </p:spPr>
          <p:txBody>
            <a:bodyPr vert="horz" wrap="square" lIns="0" tIns="0" rIns="0" bIns="0" rtlCol="0" anchor="ctr">
              <a:spAutoFit/>
            </a:bodyPr>
            <a:lstStyle>
              <a:defPPr>
                <a:defRPr lang="en-US"/>
              </a:defPPr>
              <a:lvl1pPr indent="0">
                <a:lnSpc>
                  <a:spcPct val="100000"/>
                </a:lnSpc>
                <a:spcBef>
                  <a:spcPts val="0"/>
                </a:spcBef>
                <a:buClr>
                  <a:schemeClr val="accent1"/>
                </a:buClr>
                <a:buSzPct val="110000"/>
                <a:buFont typeface="Wingdings" charset="2"/>
                <a:buNone/>
                <a:defRPr sz="1050" baseline="0"/>
              </a:lvl1pPr>
              <a:lvl2pPr marL="339725" indent="-166688">
                <a:lnSpc>
                  <a:spcPct val="100000"/>
                </a:lnSpc>
                <a:spcBef>
                  <a:spcPts val="600"/>
                </a:spcBef>
                <a:buClr>
                  <a:schemeClr val="accent1"/>
                </a:buClr>
                <a:buFont typeface="Arial"/>
                <a:buChar char="–"/>
                <a:defRPr sz="1400" baseline="0"/>
              </a:lvl2pPr>
              <a:lvl3pPr marL="512763" indent="-173038">
                <a:lnSpc>
                  <a:spcPct val="100000"/>
                </a:lnSpc>
                <a:spcBef>
                  <a:spcPts val="600"/>
                </a:spcBef>
                <a:buClr>
                  <a:schemeClr val="accent1"/>
                </a:buClr>
                <a:buSzPct val="110000"/>
                <a:buFont typeface="Wingdings" charset="2"/>
                <a:buChar char="§"/>
                <a:defRPr sz="1400" baseline="0"/>
              </a:lvl3pPr>
              <a:lvl4pPr marL="685800" indent="-173038">
                <a:lnSpc>
                  <a:spcPct val="100000"/>
                </a:lnSpc>
                <a:spcBef>
                  <a:spcPts val="600"/>
                </a:spcBef>
                <a:buClr>
                  <a:schemeClr val="accent1"/>
                </a:buClr>
                <a:buFont typeface="Arial"/>
                <a:buChar char="–"/>
                <a:defRPr sz="1400" baseline="0"/>
              </a:lvl4pPr>
              <a:lvl5pPr marL="858838" indent="-173038">
                <a:lnSpc>
                  <a:spcPct val="100000"/>
                </a:lnSpc>
                <a:spcBef>
                  <a:spcPts val="600"/>
                </a:spcBef>
                <a:buClr>
                  <a:schemeClr val="accent1"/>
                </a:buClr>
                <a:buSzPct val="110000"/>
                <a:buFont typeface="Wingdings" charset="2"/>
                <a:buChar char="§"/>
                <a:defRPr sz="1400" baseline="0"/>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r>
                <a:rPr lang="en-US" dirty="0"/>
                <a:t>Lock the delivery system</a:t>
              </a:r>
            </a:p>
          </p:txBody>
        </p:sp>
      </p:grpSp>
      <p:grpSp>
        <p:nvGrpSpPr>
          <p:cNvPr id="4" name="Group 3">
            <a:extLst>
              <a:ext uri="{FF2B5EF4-FFF2-40B4-BE49-F238E27FC236}">
                <a16:creationId xmlns:a16="http://schemas.microsoft.com/office/drawing/2014/main" id="{BC626A74-5EDF-803E-06C2-C1E5D39F0D34}"/>
              </a:ext>
            </a:extLst>
          </p:cNvPr>
          <p:cNvGrpSpPr/>
          <p:nvPr/>
        </p:nvGrpSpPr>
        <p:grpSpPr>
          <a:xfrm>
            <a:off x="486690" y="1469272"/>
            <a:ext cx="3419856" cy="489083"/>
            <a:chOff x="438563" y="1373021"/>
            <a:chExt cx="3419856" cy="489083"/>
          </a:xfrm>
        </p:grpSpPr>
        <p:sp>
          <p:nvSpPr>
            <p:cNvPr id="21" name="Rounded Rectangle 29">
              <a:extLst>
                <a:ext uri="{FF2B5EF4-FFF2-40B4-BE49-F238E27FC236}">
                  <a16:creationId xmlns:a16="http://schemas.microsoft.com/office/drawing/2014/main" id="{40914863-034F-0774-6698-93F9FD299232}"/>
                </a:ext>
              </a:extLst>
            </p:cNvPr>
            <p:cNvSpPr/>
            <p:nvPr/>
          </p:nvSpPr>
          <p:spPr>
            <a:xfrm rot="16200000">
              <a:off x="1903949" y="-92365"/>
              <a:ext cx="489083" cy="3419856"/>
            </a:xfrm>
            <a:prstGeom prst="roundRect">
              <a:avLst>
                <a:gd name="adj" fmla="val 9475"/>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1200" dirty="0">
                <a:solidFill>
                  <a:schemeClr val="tx1"/>
                </a:solidFill>
                <a:latin typeface="Arial" panose="020B0604020202020204" pitchFamily="34" charset="0"/>
                <a:cs typeface="Arial" panose="020B0604020202020204" pitchFamily="34" charset="0"/>
              </a:endParaRPr>
            </a:p>
          </p:txBody>
        </p:sp>
        <p:sp>
          <p:nvSpPr>
            <p:cNvPr id="22" name="Oval 21">
              <a:extLst>
                <a:ext uri="{FF2B5EF4-FFF2-40B4-BE49-F238E27FC236}">
                  <a16:creationId xmlns:a16="http://schemas.microsoft.com/office/drawing/2014/main" id="{C421F703-265F-540D-ADD5-528A1DF40F36}"/>
                </a:ext>
              </a:extLst>
            </p:cNvPr>
            <p:cNvSpPr>
              <a:spLocks noChangeAspect="1"/>
            </p:cNvSpPr>
            <p:nvPr/>
          </p:nvSpPr>
          <p:spPr>
            <a:xfrm>
              <a:off x="484346" y="1480403"/>
              <a:ext cx="274320" cy="274320"/>
            </a:xfrm>
            <a:prstGeom prst="ellipse">
              <a:avLst/>
            </a:prstGeom>
            <a:ln w="6350">
              <a:solidFill>
                <a:schemeClr val="bg1"/>
              </a:solidFill>
            </a:ln>
            <a:effectLst>
              <a:outerShdw blurRad="63500" sx="102000" sy="102000" algn="ct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050" b="1" dirty="0"/>
                <a:t>1</a:t>
              </a:r>
            </a:p>
          </p:txBody>
        </p:sp>
        <p:sp>
          <p:nvSpPr>
            <p:cNvPr id="27" name="Content Placeholder 14">
              <a:extLst>
                <a:ext uri="{FF2B5EF4-FFF2-40B4-BE49-F238E27FC236}">
                  <a16:creationId xmlns:a16="http://schemas.microsoft.com/office/drawing/2014/main" id="{EED712EA-4741-E83A-914F-52D7DDEF07FA}"/>
                </a:ext>
              </a:extLst>
            </p:cNvPr>
            <p:cNvSpPr txBox="1">
              <a:spLocks/>
            </p:cNvSpPr>
            <p:nvPr/>
          </p:nvSpPr>
          <p:spPr bwMode="gray">
            <a:xfrm>
              <a:off x="868679" y="1536772"/>
              <a:ext cx="2195946" cy="161583"/>
            </a:xfrm>
            <a:prstGeom prst="rect">
              <a:avLst/>
            </a:prstGeom>
          </p:spPr>
          <p:txBody>
            <a:bodyPr vert="horz" wrap="square" lIns="0" tIns="0" rIns="0" bIns="0" rtlCol="0" anchor="ctr">
              <a:spAutoFit/>
            </a:bodyPr>
            <a:lstStyle>
              <a:lvl1pPr marL="173038"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1pPr>
              <a:lvl2pPr marL="339725" indent="-166688" algn="l" defTabSz="457200"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2pPr>
              <a:lvl3pPr marL="512763"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3pPr>
              <a:lvl4pPr marL="685800" indent="-173038" algn="l" defTabSz="457200"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4pPr>
              <a:lvl5pPr marL="858838"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Font typeface="Wingdings" charset="2"/>
                <a:buNone/>
              </a:pPr>
              <a:r>
                <a:rPr lang="en-US" sz="1050" dirty="0"/>
                <a:t>Inflation device unlocked</a:t>
              </a:r>
            </a:p>
          </p:txBody>
        </p:sp>
      </p:grpSp>
      <p:grpSp>
        <p:nvGrpSpPr>
          <p:cNvPr id="26" name="Group 25">
            <a:extLst>
              <a:ext uri="{FF2B5EF4-FFF2-40B4-BE49-F238E27FC236}">
                <a16:creationId xmlns:a16="http://schemas.microsoft.com/office/drawing/2014/main" id="{A37AC365-7124-1102-8C8A-3218BE4DA372}"/>
              </a:ext>
            </a:extLst>
          </p:cNvPr>
          <p:cNvGrpSpPr/>
          <p:nvPr/>
        </p:nvGrpSpPr>
        <p:grpSpPr>
          <a:xfrm>
            <a:off x="486690" y="3151539"/>
            <a:ext cx="3421158" cy="841535"/>
            <a:chOff x="438563" y="3180414"/>
            <a:chExt cx="3421158" cy="841535"/>
          </a:xfrm>
        </p:grpSpPr>
        <p:sp>
          <p:nvSpPr>
            <p:cNvPr id="10" name="Rounded Rectangle 29">
              <a:extLst>
                <a:ext uri="{FF2B5EF4-FFF2-40B4-BE49-F238E27FC236}">
                  <a16:creationId xmlns:a16="http://schemas.microsoft.com/office/drawing/2014/main" id="{1C5602D7-375C-5EB6-B86A-1C9D44EAF9D2}"/>
                </a:ext>
              </a:extLst>
            </p:cNvPr>
            <p:cNvSpPr/>
            <p:nvPr/>
          </p:nvSpPr>
          <p:spPr>
            <a:xfrm rot="5400000" flipH="1">
              <a:off x="1728374" y="1890603"/>
              <a:ext cx="841535" cy="3421158"/>
            </a:xfrm>
            <a:prstGeom prst="roundRect">
              <a:avLst>
                <a:gd name="adj" fmla="val 7715"/>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1200" dirty="0">
                <a:solidFill>
                  <a:schemeClr val="tx1"/>
                </a:solidFill>
                <a:latin typeface="Arial" panose="020B0604020202020204" pitchFamily="34" charset="0"/>
                <a:cs typeface="Arial" panose="020B0604020202020204" pitchFamily="34" charset="0"/>
              </a:endParaRPr>
            </a:p>
          </p:txBody>
        </p:sp>
        <p:sp>
          <p:nvSpPr>
            <p:cNvPr id="11" name="Oval 10">
              <a:extLst>
                <a:ext uri="{FF2B5EF4-FFF2-40B4-BE49-F238E27FC236}">
                  <a16:creationId xmlns:a16="http://schemas.microsoft.com/office/drawing/2014/main" id="{3FB997FB-6A80-A90D-EF1A-55077B4B4A09}"/>
                </a:ext>
              </a:extLst>
            </p:cNvPr>
            <p:cNvSpPr>
              <a:spLocks noChangeAspect="1"/>
            </p:cNvSpPr>
            <p:nvPr/>
          </p:nvSpPr>
          <p:spPr>
            <a:xfrm>
              <a:off x="484346" y="3243392"/>
              <a:ext cx="274320" cy="274320"/>
            </a:xfrm>
            <a:prstGeom prst="ellipse">
              <a:avLst/>
            </a:prstGeom>
            <a:ln w="6350">
              <a:solidFill>
                <a:schemeClr val="bg1"/>
              </a:solidFill>
            </a:ln>
            <a:effectLst>
              <a:outerShdw blurRad="63500" sx="102000" sy="102000" algn="ct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050" b="1" dirty="0"/>
                <a:t>4</a:t>
              </a:r>
            </a:p>
          </p:txBody>
        </p:sp>
        <p:sp>
          <p:nvSpPr>
            <p:cNvPr id="28" name="Content Placeholder 14">
              <a:extLst>
                <a:ext uri="{FF2B5EF4-FFF2-40B4-BE49-F238E27FC236}">
                  <a16:creationId xmlns:a16="http://schemas.microsoft.com/office/drawing/2014/main" id="{3DA92857-E448-9505-D9F4-9A22165B1C04}"/>
                </a:ext>
              </a:extLst>
            </p:cNvPr>
            <p:cNvSpPr txBox="1">
              <a:spLocks/>
            </p:cNvSpPr>
            <p:nvPr/>
          </p:nvSpPr>
          <p:spPr bwMode="gray">
            <a:xfrm>
              <a:off x="868679" y="3243392"/>
              <a:ext cx="2805545" cy="715581"/>
            </a:xfrm>
            <a:prstGeom prst="rect">
              <a:avLst/>
            </a:prstGeom>
          </p:spPr>
          <p:txBody>
            <a:bodyPr vert="horz" wrap="square" lIns="0" tIns="0" rIns="0" bIns="0" rtlCol="0" anchor="ctr">
              <a:spAutoFit/>
            </a:bodyPr>
            <a:lstStyle>
              <a:defPPr>
                <a:defRPr lang="en-US"/>
              </a:defPPr>
              <a:lvl1pPr indent="0">
                <a:lnSpc>
                  <a:spcPct val="100000"/>
                </a:lnSpc>
                <a:spcBef>
                  <a:spcPts val="0"/>
                </a:spcBef>
                <a:buClr>
                  <a:schemeClr val="accent1"/>
                </a:buClr>
                <a:buSzPct val="110000"/>
                <a:buFont typeface="Wingdings" charset="2"/>
                <a:buNone/>
                <a:defRPr sz="1050" baseline="0"/>
              </a:lvl1pPr>
              <a:lvl2pPr marL="339725" indent="-166688">
                <a:lnSpc>
                  <a:spcPct val="100000"/>
                </a:lnSpc>
                <a:spcBef>
                  <a:spcPts val="600"/>
                </a:spcBef>
                <a:buClr>
                  <a:schemeClr val="accent1"/>
                </a:buClr>
                <a:buFont typeface="Arial"/>
                <a:buChar char="–"/>
                <a:defRPr sz="1400" baseline="0"/>
              </a:lvl2pPr>
              <a:lvl3pPr marL="512763" indent="-173038">
                <a:lnSpc>
                  <a:spcPct val="100000"/>
                </a:lnSpc>
                <a:spcBef>
                  <a:spcPts val="600"/>
                </a:spcBef>
                <a:buClr>
                  <a:schemeClr val="accent1"/>
                </a:buClr>
                <a:buSzPct val="110000"/>
                <a:buFont typeface="Wingdings" charset="2"/>
                <a:buChar char="§"/>
                <a:defRPr sz="1400" baseline="0"/>
              </a:lvl3pPr>
              <a:lvl4pPr marL="685800" indent="-173038">
                <a:lnSpc>
                  <a:spcPct val="100000"/>
                </a:lnSpc>
                <a:spcBef>
                  <a:spcPts val="600"/>
                </a:spcBef>
                <a:buClr>
                  <a:schemeClr val="accent1"/>
                </a:buClr>
                <a:buFont typeface="Arial"/>
                <a:buChar char="–"/>
                <a:defRPr sz="1400" baseline="0"/>
              </a:lvl4pPr>
              <a:lvl5pPr marL="858838" indent="-173038">
                <a:lnSpc>
                  <a:spcPct val="100000"/>
                </a:lnSpc>
                <a:spcBef>
                  <a:spcPts val="600"/>
                </a:spcBef>
                <a:buClr>
                  <a:schemeClr val="accent1"/>
                </a:buClr>
                <a:buSzPct val="110000"/>
                <a:buFont typeface="Wingdings" charset="2"/>
                <a:buChar char="§"/>
                <a:defRPr sz="1400" baseline="0"/>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r>
                <a:rPr lang="en-US" dirty="0"/>
                <a:t>If unable to completely retract the balloon shaft</a:t>
              </a:r>
            </a:p>
            <a:p>
              <a:pPr lvl="1">
                <a:spcBef>
                  <a:spcPts val="0"/>
                </a:spcBef>
              </a:pPr>
              <a:r>
                <a:rPr lang="en-US" sz="900" dirty="0"/>
                <a:t>Advance the balloon shaft</a:t>
              </a:r>
            </a:p>
            <a:p>
              <a:pPr lvl="1">
                <a:spcBef>
                  <a:spcPts val="0"/>
                </a:spcBef>
              </a:pPr>
              <a:r>
                <a:rPr lang="en-US" sz="900" dirty="0"/>
                <a:t>Rotate the balloon</a:t>
              </a:r>
            </a:p>
            <a:p>
              <a:pPr lvl="1">
                <a:spcBef>
                  <a:spcPts val="0"/>
                </a:spcBef>
              </a:pPr>
              <a:r>
                <a:rPr lang="en-US" sz="900" dirty="0"/>
                <a:t>Retract the balloon shaft into </a:t>
              </a:r>
              <a:br>
                <a:rPr lang="en-US" sz="900" dirty="0"/>
              </a:br>
              <a:r>
                <a:rPr lang="en-US" sz="900" dirty="0"/>
                <a:t>the valve capsule </a:t>
              </a:r>
              <a:endParaRPr lang="en-US" dirty="0"/>
            </a:p>
          </p:txBody>
        </p:sp>
      </p:grpSp>
      <p:grpSp>
        <p:nvGrpSpPr>
          <p:cNvPr id="15" name="Group 14">
            <a:extLst>
              <a:ext uri="{FF2B5EF4-FFF2-40B4-BE49-F238E27FC236}">
                <a16:creationId xmlns:a16="http://schemas.microsoft.com/office/drawing/2014/main" id="{26DF4FB9-944D-B25A-50AD-50D9D529DDF5}"/>
              </a:ext>
            </a:extLst>
          </p:cNvPr>
          <p:cNvGrpSpPr/>
          <p:nvPr/>
        </p:nvGrpSpPr>
        <p:grpSpPr>
          <a:xfrm>
            <a:off x="486689" y="1952824"/>
            <a:ext cx="3419856" cy="493776"/>
            <a:chOff x="438562" y="1904698"/>
            <a:chExt cx="3419856" cy="493776"/>
          </a:xfrm>
        </p:grpSpPr>
        <p:sp>
          <p:nvSpPr>
            <p:cNvPr id="19" name="Rounded Rectangle 29">
              <a:extLst>
                <a:ext uri="{FF2B5EF4-FFF2-40B4-BE49-F238E27FC236}">
                  <a16:creationId xmlns:a16="http://schemas.microsoft.com/office/drawing/2014/main" id="{872C9D0F-C60B-BF4D-7501-466DF39D67E1}"/>
                </a:ext>
              </a:extLst>
            </p:cNvPr>
            <p:cNvSpPr/>
            <p:nvPr/>
          </p:nvSpPr>
          <p:spPr>
            <a:xfrm rot="5400000" flipH="1">
              <a:off x="1901602" y="441658"/>
              <a:ext cx="493776" cy="3419856"/>
            </a:xfrm>
            <a:prstGeom prst="roundRect">
              <a:avLst>
                <a:gd name="adj" fmla="val 9475"/>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1200" dirty="0">
                <a:solidFill>
                  <a:schemeClr val="tx1"/>
                </a:solidFill>
                <a:latin typeface="Arial" panose="020B0604020202020204" pitchFamily="34" charset="0"/>
                <a:cs typeface="Arial" panose="020B0604020202020204" pitchFamily="34" charset="0"/>
              </a:endParaRPr>
            </a:p>
          </p:txBody>
        </p:sp>
        <p:sp>
          <p:nvSpPr>
            <p:cNvPr id="20" name="Oval 19">
              <a:extLst>
                <a:ext uri="{FF2B5EF4-FFF2-40B4-BE49-F238E27FC236}">
                  <a16:creationId xmlns:a16="http://schemas.microsoft.com/office/drawing/2014/main" id="{097F0633-C479-29BB-A693-71DE9FD834AD}"/>
                </a:ext>
              </a:extLst>
            </p:cNvPr>
            <p:cNvSpPr>
              <a:spLocks noChangeAspect="1"/>
            </p:cNvSpPr>
            <p:nvPr/>
          </p:nvSpPr>
          <p:spPr>
            <a:xfrm>
              <a:off x="484346" y="2014426"/>
              <a:ext cx="274320" cy="274320"/>
            </a:xfrm>
            <a:prstGeom prst="ellipse">
              <a:avLst/>
            </a:prstGeom>
            <a:ln w="6350">
              <a:solidFill>
                <a:schemeClr val="bg1"/>
              </a:solidFill>
            </a:ln>
            <a:effectLst>
              <a:outerShdw blurRad="63500" sx="102000" sy="102000" algn="ct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050" b="1" dirty="0"/>
                <a:t>2</a:t>
              </a:r>
            </a:p>
          </p:txBody>
        </p:sp>
        <p:sp>
          <p:nvSpPr>
            <p:cNvPr id="32" name="Content Placeholder 14">
              <a:extLst>
                <a:ext uri="{FF2B5EF4-FFF2-40B4-BE49-F238E27FC236}">
                  <a16:creationId xmlns:a16="http://schemas.microsoft.com/office/drawing/2014/main" id="{23CA01DB-7C0A-3CBA-0765-905B2CD1E860}"/>
                </a:ext>
              </a:extLst>
            </p:cNvPr>
            <p:cNvSpPr txBox="1">
              <a:spLocks/>
            </p:cNvSpPr>
            <p:nvPr/>
          </p:nvSpPr>
          <p:spPr bwMode="gray">
            <a:xfrm>
              <a:off x="868679" y="2070795"/>
              <a:ext cx="2851267" cy="161583"/>
            </a:xfrm>
            <a:prstGeom prst="rect">
              <a:avLst/>
            </a:prstGeom>
          </p:spPr>
          <p:txBody>
            <a:bodyPr vert="horz" wrap="square" lIns="0" tIns="0" rIns="0" bIns="0" rtlCol="0" anchor="ctr">
              <a:spAutoFit/>
            </a:bodyPr>
            <a:lstStyle>
              <a:lvl1pPr marL="173038"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1pPr>
              <a:lvl2pPr marL="339725" indent="-166688" algn="l" defTabSz="457200"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2pPr>
              <a:lvl3pPr marL="512763"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3pPr>
              <a:lvl4pPr marL="685800" indent="-173038" algn="l" defTabSz="457200"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4pPr>
              <a:lvl5pPr marL="858838"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Font typeface="Wingdings" charset="2"/>
                <a:buNone/>
              </a:pPr>
              <a:r>
                <a:rPr lang="en-US" sz="1050" dirty="0"/>
                <a:t>Unlock the delivery system lock</a:t>
              </a:r>
            </a:p>
          </p:txBody>
        </p:sp>
      </p:grpSp>
      <p:pic>
        <p:nvPicPr>
          <p:cNvPr id="3" name="PDS.Balloon_05.01 (1)">
            <a:hlinkClick r:id="" action="ppaction://media"/>
            <a:extLst>
              <a:ext uri="{FF2B5EF4-FFF2-40B4-BE49-F238E27FC236}">
                <a16:creationId xmlns:a16="http://schemas.microsoft.com/office/drawing/2014/main" id="{CEA3CF7E-7521-9B2C-396F-DEC825426774}"/>
              </a:ext>
            </a:extLst>
          </p:cNvPr>
          <p:cNvPicPr>
            <a:picLocks noChangeAspect="1"/>
          </p:cNvPicPr>
          <p:nvPr>
            <a:videoFile r:link="rId3"/>
            <p:extLst>
              <p:ext uri="{DAA4B4D4-6D71-4841-9C94-3DE7FCFB9230}">
                <p14:media xmlns:p14="http://schemas.microsoft.com/office/powerpoint/2010/main" r:embed="rId2"/>
              </p:ext>
            </p:extLst>
          </p:nvPr>
        </p:nvPicPr>
        <p:blipFill>
          <a:blip r:embed="rId5"/>
          <a:stretch>
            <a:fillRect/>
          </a:stretch>
        </p:blipFill>
        <p:spPr>
          <a:xfrm>
            <a:off x="3918182" y="1511101"/>
            <a:ext cx="4700360" cy="2643953"/>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grpSp>
        <p:nvGrpSpPr>
          <p:cNvPr id="72" name="Group 71">
            <a:extLst>
              <a:ext uri="{FF2B5EF4-FFF2-40B4-BE49-F238E27FC236}">
                <a16:creationId xmlns:a16="http://schemas.microsoft.com/office/drawing/2014/main" id="{1D1C4ABA-3A9E-08A1-B6CB-F44E565F983D}"/>
              </a:ext>
            </a:extLst>
          </p:cNvPr>
          <p:cNvGrpSpPr/>
          <p:nvPr/>
        </p:nvGrpSpPr>
        <p:grpSpPr>
          <a:xfrm>
            <a:off x="5496312" y="4301945"/>
            <a:ext cx="1544100" cy="170045"/>
            <a:chOff x="4481096" y="3905167"/>
            <a:chExt cx="2406491" cy="443010"/>
          </a:xfrm>
        </p:grpSpPr>
        <p:sp>
          <p:nvSpPr>
            <p:cNvPr id="73" name="TextBox 72">
              <a:extLst>
                <a:ext uri="{FF2B5EF4-FFF2-40B4-BE49-F238E27FC236}">
                  <a16:creationId xmlns:a16="http://schemas.microsoft.com/office/drawing/2014/main" id="{EB1D52C5-07C9-EBBF-D3FB-1D7ACF5B20FB}"/>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74" name="Freeform 8">
              <a:extLst>
                <a:ext uri="{FF2B5EF4-FFF2-40B4-BE49-F238E27FC236}">
                  <a16:creationId xmlns:a16="http://schemas.microsoft.com/office/drawing/2014/main" id="{4FDBAA89-3529-708D-84F0-8EA93577A50E}"/>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spTree>
    <p:custDataLst>
      <p:tags r:id="rId1"/>
    </p:custDataLst>
    <p:extLst>
      <p:ext uri="{BB962C8B-B14F-4D97-AF65-F5344CB8AC3E}">
        <p14:creationId xmlns:p14="http://schemas.microsoft.com/office/powerpoint/2010/main" val="2029870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37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44B94E7-8F3B-A0A9-F8BB-BE312052F7FE}"/>
              </a:ext>
            </a:extLst>
          </p:cNvPr>
          <p:cNvSpPr>
            <a:spLocks noGrp="1"/>
          </p:cNvSpPr>
          <p:nvPr>
            <p:ph type="title"/>
          </p:nvPr>
        </p:nvSpPr>
        <p:spPr/>
        <p:txBody>
          <a:bodyPr/>
          <a:lstStyle/>
          <a:p>
            <a:r>
              <a:rPr lang="en-US" dirty="0"/>
              <a:t>Difficulty retracting balloon into valve capsule</a:t>
            </a:r>
          </a:p>
        </p:txBody>
      </p:sp>
      <p:sp>
        <p:nvSpPr>
          <p:cNvPr id="19" name="Content Placeholder 18">
            <a:extLst>
              <a:ext uri="{FF2B5EF4-FFF2-40B4-BE49-F238E27FC236}">
                <a16:creationId xmlns:a16="http://schemas.microsoft.com/office/drawing/2014/main" id="{8B96ED8D-10ED-FB3E-CB2B-987951C40845}"/>
              </a:ext>
            </a:extLst>
          </p:cNvPr>
          <p:cNvSpPr>
            <a:spLocks noGrp="1"/>
          </p:cNvSpPr>
          <p:nvPr>
            <p:ph idx="1"/>
          </p:nvPr>
        </p:nvSpPr>
        <p:spPr>
          <a:xfrm>
            <a:off x="548640" y="1357725"/>
            <a:ext cx="6510528" cy="420272"/>
          </a:xfrm>
        </p:spPr>
        <p:txBody>
          <a:bodyPr/>
          <a:lstStyle/>
          <a:p>
            <a:pPr marL="0" indent="0">
              <a:buNone/>
            </a:pPr>
            <a:r>
              <a:rPr lang="en-US" b="1" dirty="0"/>
              <a:t>If difficulty is experienced when attempting to recover the balloon catheter:</a:t>
            </a:r>
          </a:p>
        </p:txBody>
      </p:sp>
      <p:grpSp>
        <p:nvGrpSpPr>
          <p:cNvPr id="18" name="Group 17">
            <a:extLst>
              <a:ext uri="{FF2B5EF4-FFF2-40B4-BE49-F238E27FC236}">
                <a16:creationId xmlns:a16="http://schemas.microsoft.com/office/drawing/2014/main" id="{63EE36E7-6BF9-7BB9-8939-AD66514576A9}"/>
              </a:ext>
            </a:extLst>
          </p:cNvPr>
          <p:cNvGrpSpPr/>
          <p:nvPr/>
        </p:nvGrpSpPr>
        <p:grpSpPr>
          <a:xfrm>
            <a:off x="548640" y="1782478"/>
            <a:ext cx="8320886" cy="2523332"/>
            <a:chOff x="731520" y="1654746"/>
            <a:chExt cx="8608200" cy="1922027"/>
          </a:xfrm>
        </p:grpSpPr>
        <p:grpSp>
          <p:nvGrpSpPr>
            <p:cNvPr id="6" name="Group 5">
              <a:extLst>
                <a:ext uri="{FF2B5EF4-FFF2-40B4-BE49-F238E27FC236}">
                  <a16:creationId xmlns:a16="http://schemas.microsoft.com/office/drawing/2014/main" id="{45449B03-8111-D4F0-F8D9-F679BDCEECB2}"/>
                </a:ext>
              </a:extLst>
            </p:cNvPr>
            <p:cNvGrpSpPr/>
            <p:nvPr/>
          </p:nvGrpSpPr>
          <p:grpSpPr>
            <a:xfrm>
              <a:off x="3650252" y="1662911"/>
              <a:ext cx="2770736" cy="1913862"/>
              <a:chOff x="0" y="3217204"/>
              <a:chExt cx="2573382" cy="1913862"/>
            </a:xfrm>
          </p:grpSpPr>
          <p:sp>
            <p:nvSpPr>
              <p:cNvPr id="7" name="Rounded Rectangle 37">
                <a:extLst>
                  <a:ext uri="{FF2B5EF4-FFF2-40B4-BE49-F238E27FC236}">
                    <a16:creationId xmlns:a16="http://schemas.microsoft.com/office/drawing/2014/main" id="{754B0A7E-36AB-AC62-449F-89DC4BC1698B}"/>
                  </a:ext>
                </a:extLst>
              </p:cNvPr>
              <p:cNvSpPr/>
              <p:nvPr/>
            </p:nvSpPr>
            <p:spPr>
              <a:xfrm>
                <a:off x="0" y="3217204"/>
                <a:ext cx="2573382" cy="1913862"/>
              </a:xfrm>
              <a:prstGeom prst="roundRect">
                <a:avLst>
                  <a:gd name="adj" fmla="val 5901"/>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1050" dirty="0">
                  <a:solidFill>
                    <a:schemeClr val="tx1"/>
                  </a:solidFill>
                  <a:latin typeface="Arial" panose="020B0604020202020204" pitchFamily="34" charset="0"/>
                  <a:cs typeface="Arial" panose="020B0604020202020204" pitchFamily="34" charset="0"/>
                </a:endParaRPr>
              </a:p>
            </p:txBody>
          </p:sp>
          <p:sp>
            <p:nvSpPr>
              <p:cNvPr id="8" name="Rounded Rectangle 38">
                <a:extLst>
                  <a:ext uri="{FF2B5EF4-FFF2-40B4-BE49-F238E27FC236}">
                    <a16:creationId xmlns:a16="http://schemas.microsoft.com/office/drawing/2014/main" id="{3EF2A72D-F0FB-C572-BECD-21213075F202}"/>
                  </a:ext>
                </a:extLst>
              </p:cNvPr>
              <p:cNvSpPr/>
              <p:nvPr/>
            </p:nvSpPr>
            <p:spPr>
              <a:xfrm>
                <a:off x="91437" y="3308637"/>
                <a:ext cx="2392137" cy="317910"/>
              </a:xfrm>
              <a:prstGeom prst="roundRect">
                <a:avLst>
                  <a:gd name="adj" fmla="val 126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a:spcAft>
                    <a:spcPts val="450"/>
                  </a:spcAft>
                </a:pPr>
                <a:r>
                  <a:rPr lang="en-US" sz="1300" b="1" dirty="0">
                    <a:solidFill>
                      <a:srgbClr val="FFFFFF"/>
                    </a:solidFill>
                    <a:latin typeface="Arial"/>
                  </a:rPr>
                  <a:t>Neutral pressure technique</a:t>
                </a:r>
              </a:p>
            </p:txBody>
          </p:sp>
        </p:grpSp>
        <p:grpSp>
          <p:nvGrpSpPr>
            <p:cNvPr id="9" name="Group 8">
              <a:extLst>
                <a:ext uri="{FF2B5EF4-FFF2-40B4-BE49-F238E27FC236}">
                  <a16:creationId xmlns:a16="http://schemas.microsoft.com/office/drawing/2014/main" id="{D15FEE67-3457-5477-1A30-12932F23443A}"/>
                </a:ext>
              </a:extLst>
            </p:cNvPr>
            <p:cNvGrpSpPr/>
            <p:nvPr/>
          </p:nvGrpSpPr>
          <p:grpSpPr>
            <a:xfrm>
              <a:off x="731520" y="1654746"/>
              <a:ext cx="2770736" cy="1913862"/>
              <a:chOff x="0" y="3217204"/>
              <a:chExt cx="2573382" cy="1913862"/>
            </a:xfrm>
          </p:grpSpPr>
          <p:sp>
            <p:nvSpPr>
              <p:cNvPr id="10" name="Rounded Rectangle 29">
                <a:extLst>
                  <a:ext uri="{FF2B5EF4-FFF2-40B4-BE49-F238E27FC236}">
                    <a16:creationId xmlns:a16="http://schemas.microsoft.com/office/drawing/2014/main" id="{FB614181-92F6-5201-29A9-C84DBFB226AB}"/>
                  </a:ext>
                </a:extLst>
              </p:cNvPr>
              <p:cNvSpPr/>
              <p:nvPr/>
            </p:nvSpPr>
            <p:spPr>
              <a:xfrm>
                <a:off x="0" y="3217204"/>
                <a:ext cx="2573382" cy="1913862"/>
              </a:xfrm>
              <a:prstGeom prst="roundRect">
                <a:avLst>
                  <a:gd name="adj" fmla="val 6241"/>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1050" dirty="0">
                  <a:solidFill>
                    <a:schemeClr val="tx1"/>
                  </a:solidFill>
                  <a:latin typeface="Arial" panose="020B0604020202020204" pitchFamily="34" charset="0"/>
                  <a:cs typeface="Arial" panose="020B0604020202020204" pitchFamily="34" charset="0"/>
                </a:endParaRPr>
              </a:p>
            </p:txBody>
          </p:sp>
          <p:sp>
            <p:nvSpPr>
              <p:cNvPr id="11" name="Rounded Rectangle 32">
                <a:extLst>
                  <a:ext uri="{FF2B5EF4-FFF2-40B4-BE49-F238E27FC236}">
                    <a16:creationId xmlns:a16="http://schemas.microsoft.com/office/drawing/2014/main" id="{4197B935-1E0B-202C-19C5-CDE2B3D11F02}"/>
                  </a:ext>
                </a:extLst>
              </p:cNvPr>
              <p:cNvSpPr/>
              <p:nvPr/>
            </p:nvSpPr>
            <p:spPr>
              <a:xfrm>
                <a:off x="90622" y="3308637"/>
                <a:ext cx="2392137" cy="317910"/>
              </a:xfrm>
              <a:prstGeom prst="roundRect">
                <a:avLst>
                  <a:gd name="adj" fmla="val 17875"/>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a:spcAft>
                    <a:spcPts val="450"/>
                  </a:spcAft>
                </a:pPr>
                <a:r>
                  <a:rPr lang="en-US" sz="1300" b="1" dirty="0">
                    <a:solidFill>
                      <a:srgbClr val="FFFFFF"/>
                    </a:solidFill>
                    <a:latin typeface="Arial"/>
                  </a:rPr>
                  <a:t>Balloon rotation technique</a:t>
                </a:r>
              </a:p>
            </p:txBody>
          </p:sp>
        </p:grpSp>
        <p:sp>
          <p:nvSpPr>
            <p:cNvPr id="12" name="TextBox 11">
              <a:extLst>
                <a:ext uri="{FF2B5EF4-FFF2-40B4-BE49-F238E27FC236}">
                  <a16:creationId xmlns:a16="http://schemas.microsoft.com/office/drawing/2014/main" id="{CB0ABE14-09FB-8AB6-46DD-17E14AB52AEA}"/>
                </a:ext>
              </a:extLst>
            </p:cNvPr>
            <p:cNvSpPr txBox="1"/>
            <p:nvPr/>
          </p:nvSpPr>
          <p:spPr>
            <a:xfrm>
              <a:off x="829092" y="2148437"/>
              <a:ext cx="2575592" cy="691580"/>
            </a:xfrm>
            <a:prstGeom prst="rect">
              <a:avLst/>
            </a:prstGeom>
            <a:noFill/>
          </p:spPr>
          <p:txBody>
            <a:bodyPr wrap="square" rtlCol="0">
              <a:spAutoFit/>
            </a:bodyPr>
            <a:lstStyle/>
            <a:p>
              <a:pPr marL="173038" lvl="1" indent="-166688" defTabSz="514337">
                <a:spcAft>
                  <a:spcPts val="300"/>
                </a:spcAft>
                <a:buClr>
                  <a:schemeClr val="accent1"/>
                </a:buClr>
                <a:buFont typeface="Wingdings" pitchFamily="2" charset="2"/>
                <a:buChar char="§"/>
                <a:defRPr/>
              </a:pPr>
              <a:r>
                <a:rPr lang="en-US" sz="1200" dirty="0">
                  <a:latin typeface="Arial" panose="020B0604020202020204" pitchFamily="34" charset="0"/>
                  <a:cs typeface="Arial" panose="020B0604020202020204" pitchFamily="34" charset="0"/>
                </a:rPr>
                <a:t>Advance the balloon shaft</a:t>
              </a:r>
            </a:p>
            <a:p>
              <a:pPr marL="173038" lvl="1" indent="-166688" defTabSz="514337">
                <a:spcAft>
                  <a:spcPts val="300"/>
                </a:spcAft>
                <a:buClr>
                  <a:schemeClr val="accent1"/>
                </a:buClr>
                <a:buFont typeface="Wingdings" pitchFamily="2" charset="2"/>
                <a:buChar char="§"/>
                <a:defRPr/>
              </a:pPr>
              <a:r>
                <a:rPr lang="en-US" sz="1200" dirty="0">
                  <a:latin typeface="Arial" panose="020B0604020202020204" pitchFamily="34" charset="0"/>
                  <a:cs typeface="Arial" panose="020B0604020202020204" pitchFamily="34" charset="0"/>
                </a:rPr>
                <a:t>Rotate the balloon</a:t>
              </a:r>
            </a:p>
            <a:p>
              <a:pPr marL="173038" lvl="1" indent="-166688" defTabSz="514337">
                <a:spcAft>
                  <a:spcPts val="300"/>
                </a:spcAft>
                <a:buClr>
                  <a:schemeClr val="accent1"/>
                </a:buClr>
                <a:buFont typeface="Wingdings" pitchFamily="2" charset="2"/>
                <a:buChar char="§"/>
                <a:defRPr/>
              </a:pPr>
              <a:r>
                <a:rPr lang="en-US" sz="1200" dirty="0">
                  <a:latin typeface="Arial" panose="020B0604020202020204" pitchFamily="34" charset="0"/>
                  <a:cs typeface="Arial" panose="020B0604020202020204" pitchFamily="34" charset="0"/>
                </a:rPr>
                <a:t>Retract the balloon shaft </a:t>
              </a:r>
              <a:br>
                <a:rPr lang="en-US" sz="1200" dirty="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rPr>
                <a:t>into the valve capsule </a:t>
              </a:r>
            </a:p>
          </p:txBody>
        </p:sp>
        <p:sp>
          <p:nvSpPr>
            <p:cNvPr id="13" name="TextBox 12">
              <a:extLst>
                <a:ext uri="{FF2B5EF4-FFF2-40B4-BE49-F238E27FC236}">
                  <a16:creationId xmlns:a16="http://schemas.microsoft.com/office/drawing/2014/main" id="{E0FAABCB-24F8-1805-F724-72415B9C3D73}"/>
                </a:ext>
              </a:extLst>
            </p:cNvPr>
            <p:cNvSpPr txBox="1"/>
            <p:nvPr/>
          </p:nvSpPr>
          <p:spPr>
            <a:xfrm>
              <a:off x="3748701" y="2148437"/>
              <a:ext cx="2575592" cy="832241"/>
            </a:xfrm>
            <a:prstGeom prst="rect">
              <a:avLst/>
            </a:prstGeom>
            <a:noFill/>
          </p:spPr>
          <p:txBody>
            <a:bodyPr wrap="square" rtlCol="0">
              <a:spAutoFit/>
            </a:bodyPr>
            <a:lstStyle/>
            <a:p>
              <a:pPr marL="173038" lvl="1" indent="-166688" defTabSz="514337">
                <a:spcAft>
                  <a:spcPts val="300"/>
                </a:spcAft>
                <a:buClr>
                  <a:schemeClr val="accent1"/>
                </a:buClr>
                <a:buFont typeface="Wingdings" pitchFamily="2" charset="2"/>
                <a:buChar char="§"/>
                <a:defRPr/>
              </a:pPr>
              <a:r>
                <a:rPr lang="en-US" sz="1200" dirty="0">
                  <a:latin typeface="Arial" panose="020B0604020202020204" pitchFamily="34" charset="0"/>
                  <a:cs typeface="Arial" panose="020B0604020202020204" pitchFamily="34" charset="0"/>
                </a:rPr>
                <a:t>Advance the balloon shaft</a:t>
              </a:r>
            </a:p>
            <a:p>
              <a:pPr marL="173038" lvl="1" indent="-166688" defTabSz="514337">
                <a:spcAft>
                  <a:spcPts val="300"/>
                </a:spcAft>
                <a:buClr>
                  <a:schemeClr val="accent1"/>
                </a:buClr>
                <a:buFont typeface="Wingdings" pitchFamily="2" charset="2"/>
                <a:buChar char="§"/>
                <a:defRPr/>
              </a:pPr>
              <a:r>
                <a:rPr lang="en-US" sz="1200" dirty="0">
                  <a:latin typeface="Arial" panose="020B0604020202020204" pitchFamily="34" charset="0"/>
                  <a:cs typeface="Arial" panose="020B0604020202020204" pitchFamily="34" charset="0"/>
                </a:rPr>
                <a:t>Place the inflation device at neutral pressure</a:t>
              </a:r>
            </a:p>
            <a:p>
              <a:pPr marL="173038" lvl="1" indent="-166688" defTabSz="514337">
                <a:spcAft>
                  <a:spcPts val="300"/>
                </a:spcAft>
                <a:buClr>
                  <a:schemeClr val="accent1"/>
                </a:buClr>
                <a:buFont typeface="Wingdings" pitchFamily="2" charset="2"/>
                <a:buChar char="§"/>
                <a:defRPr/>
              </a:pPr>
              <a:r>
                <a:rPr lang="en-US" sz="1200" dirty="0">
                  <a:latin typeface="Arial" panose="020B0604020202020204" pitchFamily="34" charset="0"/>
                  <a:cs typeface="Arial" panose="020B0604020202020204" pitchFamily="34" charset="0"/>
                </a:rPr>
                <a:t>Retract the balloon shaft </a:t>
              </a:r>
              <a:br>
                <a:rPr lang="en-US" sz="1200" dirty="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rPr>
                <a:t>into the valve capsule</a:t>
              </a:r>
            </a:p>
          </p:txBody>
        </p:sp>
        <p:grpSp>
          <p:nvGrpSpPr>
            <p:cNvPr id="14" name="Group 13">
              <a:extLst>
                <a:ext uri="{FF2B5EF4-FFF2-40B4-BE49-F238E27FC236}">
                  <a16:creationId xmlns:a16="http://schemas.microsoft.com/office/drawing/2014/main" id="{3AE326C3-0841-98B2-FAC6-F1D6AC4C764C}"/>
                </a:ext>
              </a:extLst>
            </p:cNvPr>
            <p:cNvGrpSpPr/>
            <p:nvPr/>
          </p:nvGrpSpPr>
          <p:grpSpPr>
            <a:xfrm>
              <a:off x="6568984" y="1662911"/>
              <a:ext cx="2770736" cy="1913862"/>
              <a:chOff x="0" y="3217204"/>
              <a:chExt cx="2573382" cy="1913862"/>
            </a:xfrm>
          </p:grpSpPr>
          <p:sp>
            <p:nvSpPr>
              <p:cNvPr id="15" name="Rounded Rectangle 37">
                <a:extLst>
                  <a:ext uri="{FF2B5EF4-FFF2-40B4-BE49-F238E27FC236}">
                    <a16:creationId xmlns:a16="http://schemas.microsoft.com/office/drawing/2014/main" id="{1DD6FFC3-5926-43A1-E829-CDD8158A1ACC}"/>
                  </a:ext>
                </a:extLst>
              </p:cNvPr>
              <p:cNvSpPr/>
              <p:nvPr/>
            </p:nvSpPr>
            <p:spPr>
              <a:xfrm>
                <a:off x="0" y="3217204"/>
                <a:ext cx="2573382" cy="1913862"/>
              </a:xfrm>
              <a:prstGeom prst="roundRect">
                <a:avLst>
                  <a:gd name="adj" fmla="val 6946"/>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1050" dirty="0">
                  <a:solidFill>
                    <a:schemeClr val="tx1"/>
                  </a:solidFill>
                  <a:latin typeface="Arial" panose="020B0604020202020204" pitchFamily="34" charset="0"/>
                  <a:cs typeface="Arial" panose="020B0604020202020204" pitchFamily="34" charset="0"/>
                </a:endParaRPr>
              </a:p>
            </p:txBody>
          </p:sp>
          <p:sp>
            <p:nvSpPr>
              <p:cNvPr id="16" name="Rounded Rectangle 38">
                <a:extLst>
                  <a:ext uri="{FF2B5EF4-FFF2-40B4-BE49-F238E27FC236}">
                    <a16:creationId xmlns:a16="http://schemas.microsoft.com/office/drawing/2014/main" id="{A8B413FC-E694-1A44-8432-FF17268B76C5}"/>
                  </a:ext>
                </a:extLst>
              </p:cNvPr>
              <p:cNvSpPr/>
              <p:nvPr/>
            </p:nvSpPr>
            <p:spPr>
              <a:xfrm>
                <a:off x="91437" y="3308637"/>
                <a:ext cx="2392137" cy="317910"/>
              </a:xfrm>
              <a:prstGeom prst="roundRect">
                <a:avLst>
                  <a:gd name="adj" fmla="val 15125"/>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a:spcAft>
                    <a:spcPts val="450"/>
                  </a:spcAft>
                </a:pPr>
                <a:r>
                  <a:rPr lang="en-US" sz="1300" b="1" dirty="0">
                    <a:solidFill>
                      <a:srgbClr val="FFFFFF"/>
                    </a:solidFill>
                    <a:latin typeface="Arial"/>
                  </a:rPr>
                  <a:t>Balloon re-folding technique</a:t>
                </a:r>
              </a:p>
            </p:txBody>
          </p:sp>
        </p:grpSp>
        <p:sp>
          <p:nvSpPr>
            <p:cNvPr id="17" name="TextBox 16">
              <a:extLst>
                <a:ext uri="{FF2B5EF4-FFF2-40B4-BE49-F238E27FC236}">
                  <a16:creationId xmlns:a16="http://schemas.microsoft.com/office/drawing/2014/main" id="{95E9B5A4-BE9C-80B3-4AD6-EE20F47AE1D7}"/>
                </a:ext>
              </a:extLst>
            </p:cNvPr>
            <p:cNvSpPr txBox="1"/>
            <p:nvPr/>
          </p:nvSpPr>
          <p:spPr>
            <a:xfrm>
              <a:off x="6667433" y="2148437"/>
              <a:ext cx="2575592" cy="1002206"/>
            </a:xfrm>
            <a:prstGeom prst="rect">
              <a:avLst/>
            </a:prstGeom>
            <a:noFill/>
          </p:spPr>
          <p:txBody>
            <a:bodyPr wrap="square" rtlCol="0">
              <a:spAutoFit/>
            </a:bodyPr>
            <a:lstStyle/>
            <a:p>
              <a:pPr marL="173038" lvl="1" indent="-166688" defTabSz="514337">
                <a:spcAft>
                  <a:spcPts val="300"/>
                </a:spcAft>
                <a:buClr>
                  <a:schemeClr val="accent1"/>
                </a:buClr>
                <a:buFont typeface="Wingdings" pitchFamily="2" charset="2"/>
                <a:buChar char="§"/>
                <a:defRPr/>
              </a:pPr>
              <a:r>
                <a:rPr lang="en-US" sz="1200" dirty="0">
                  <a:latin typeface="Arial" panose="020B0604020202020204" pitchFamily="34" charset="0"/>
                  <a:cs typeface="Arial" panose="020B0604020202020204" pitchFamily="34" charset="0"/>
                </a:rPr>
                <a:t>Advance the balloon shaft</a:t>
              </a:r>
            </a:p>
            <a:p>
              <a:pPr marL="173038" lvl="1" indent="-166688" defTabSz="514337">
                <a:spcAft>
                  <a:spcPts val="300"/>
                </a:spcAft>
                <a:buClr>
                  <a:schemeClr val="accent1"/>
                </a:buClr>
                <a:buFont typeface="Wingdings" pitchFamily="2" charset="2"/>
                <a:buChar char="§"/>
                <a:defRPr/>
              </a:pPr>
              <a:r>
                <a:rPr lang="en-US" sz="1200" dirty="0">
                  <a:latin typeface="Arial" panose="020B0604020202020204" pitchFamily="34" charset="0"/>
                  <a:cs typeface="Arial" panose="020B0604020202020204" pitchFamily="34" charset="0"/>
                </a:rPr>
                <a:t>Inflate with a small amount </a:t>
              </a:r>
              <a:br>
                <a:rPr lang="en-US" sz="1200" dirty="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rPr>
                <a:t>of volume </a:t>
              </a:r>
            </a:p>
            <a:p>
              <a:pPr marL="173038" lvl="1" indent="-166688" defTabSz="514337">
                <a:spcAft>
                  <a:spcPts val="300"/>
                </a:spcAft>
                <a:buClr>
                  <a:schemeClr val="accent1"/>
                </a:buClr>
                <a:buFont typeface="Wingdings" pitchFamily="2" charset="2"/>
                <a:buChar char="§"/>
                <a:defRPr/>
              </a:pPr>
              <a:r>
                <a:rPr lang="en-US" sz="1200" dirty="0">
                  <a:latin typeface="Arial" panose="020B0604020202020204" pitchFamily="34" charset="0"/>
                  <a:cs typeface="Arial" panose="020B0604020202020204" pitchFamily="34" charset="0"/>
                </a:rPr>
                <a:t>Deflate the balloon</a:t>
              </a:r>
            </a:p>
            <a:p>
              <a:pPr marL="173038" lvl="1" indent="-166688" defTabSz="514337">
                <a:spcAft>
                  <a:spcPts val="300"/>
                </a:spcAft>
                <a:buClr>
                  <a:schemeClr val="accent1"/>
                </a:buClr>
                <a:buFont typeface="Wingdings" pitchFamily="2" charset="2"/>
                <a:buChar char="§"/>
                <a:defRPr/>
              </a:pPr>
              <a:r>
                <a:rPr lang="en-US" sz="1200" dirty="0">
                  <a:latin typeface="Arial" panose="020B0604020202020204" pitchFamily="34" charset="0"/>
                  <a:cs typeface="Arial" panose="020B0604020202020204" pitchFamily="34" charset="0"/>
                </a:rPr>
                <a:t>Retract the balloon shaft </a:t>
              </a:r>
              <a:br>
                <a:rPr lang="en-US" sz="1200" dirty="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rPr>
                <a:t>into the valve capsule</a:t>
              </a:r>
            </a:p>
          </p:txBody>
        </p:sp>
      </p:grpSp>
      <p:sp>
        <p:nvSpPr>
          <p:cNvPr id="20" name="Footer Placeholder 19">
            <a:extLst>
              <a:ext uri="{FF2B5EF4-FFF2-40B4-BE49-F238E27FC236}">
                <a16:creationId xmlns:a16="http://schemas.microsoft.com/office/drawing/2014/main" id="{7FBCD0F6-7CE8-CC1A-D1EB-3FA0F281766C}"/>
              </a:ext>
            </a:extLst>
          </p:cNvPr>
          <p:cNvSpPr>
            <a:spLocks noGrp="1"/>
          </p:cNvSpPr>
          <p:nvPr>
            <p:ph type="ftr" sz="quarter" idx="13"/>
          </p:nvPr>
        </p:nvSpPr>
        <p:spPr bwMode="gray">
          <a:xfrm>
            <a:off x="3950208" y="4965192"/>
            <a:ext cx="3108960" cy="182880"/>
          </a:xfrm>
          <a:prstGeom prst="rect">
            <a:avLst/>
          </a:prstGeom>
        </p:spPr>
        <p:txBody>
          <a:bodyPr vert="horz" lIns="0" tIns="0" rIns="0" bIns="0" rtlCol="0" anchor="ctr"/>
          <a:lstStyle>
            <a:defPPr>
              <a:defRPr lang="en-US"/>
            </a:defPPr>
            <a:lvl1pPr algn="l" rtl="0" fontAlgn="base">
              <a:spcBef>
                <a:spcPct val="0"/>
              </a:spcBef>
              <a:spcAft>
                <a:spcPct val="0"/>
              </a:spcAft>
              <a:defRPr sz="700" kern="1200">
                <a:solidFill>
                  <a:schemeClr val="accent6"/>
                </a:solidFill>
                <a:latin typeface="Arial" charset="0"/>
                <a:ea typeface="+mn-ea"/>
                <a:cs typeface="+mn-cs"/>
              </a:defRPr>
            </a:lvl1pPr>
            <a:lvl2pPr marL="342900" algn="l" rtl="0" fontAlgn="base">
              <a:spcBef>
                <a:spcPct val="0"/>
              </a:spcBef>
              <a:spcAft>
                <a:spcPct val="0"/>
              </a:spcAft>
              <a:defRPr kern="1200">
                <a:solidFill>
                  <a:schemeClr val="tx1"/>
                </a:solidFill>
                <a:latin typeface="Arial" charset="0"/>
                <a:ea typeface="+mn-ea"/>
                <a:cs typeface="+mn-cs"/>
              </a:defRPr>
            </a:lvl2pPr>
            <a:lvl3pPr marL="685800" algn="l" rtl="0" fontAlgn="base">
              <a:spcBef>
                <a:spcPct val="0"/>
              </a:spcBef>
              <a:spcAft>
                <a:spcPct val="0"/>
              </a:spcAft>
              <a:defRPr kern="1200">
                <a:solidFill>
                  <a:schemeClr val="tx1"/>
                </a:solidFill>
                <a:latin typeface="Arial" charset="0"/>
                <a:ea typeface="+mn-ea"/>
                <a:cs typeface="+mn-cs"/>
              </a:defRPr>
            </a:lvl3pPr>
            <a:lvl4pPr marL="1028700" algn="l" rtl="0" fontAlgn="base">
              <a:spcBef>
                <a:spcPct val="0"/>
              </a:spcBef>
              <a:spcAft>
                <a:spcPct val="0"/>
              </a:spcAft>
              <a:defRPr kern="1200">
                <a:solidFill>
                  <a:schemeClr val="tx1"/>
                </a:solidFill>
                <a:latin typeface="Arial" charset="0"/>
                <a:ea typeface="+mn-ea"/>
                <a:cs typeface="+mn-cs"/>
              </a:defRPr>
            </a:lvl4pPr>
            <a:lvl5pPr marL="1371600" algn="l" rtl="0" fontAlgn="base">
              <a:spcBef>
                <a:spcPct val="0"/>
              </a:spcBef>
              <a:spcAft>
                <a:spcPct val="0"/>
              </a:spcAft>
              <a:defRPr kern="1200">
                <a:solidFill>
                  <a:schemeClr val="tx1"/>
                </a:solidFill>
                <a:latin typeface="Arial" charset="0"/>
                <a:ea typeface="+mn-ea"/>
                <a:cs typeface="+mn-cs"/>
              </a:defRPr>
            </a:lvl5pPr>
            <a:lvl6pPr marL="1714500" algn="l" defTabSz="685800" rtl="0" eaLnBrk="1" latinLnBrk="0" hangingPunct="1">
              <a:defRPr kern="1200">
                <a:solidFill>
                  <a:schemeClr val="tx1"/>
                </a:solidFill>
                <a:latin typeface="Arial" charset="0"/>
                <a:ea typeface="+mn-ea"/>
                <a:cs typeface="+mn-cs"/>
              </a:defRPr>
            </a:lvl6pPr>
            <a:lvl7pPr marL="2057400" algn="l" defTabSz="685800" rtl="0" eaLnBrk="1" latinLnBrk="0" hangingPunct="1">
              <a:defRPr kern="1200">
                <a:solidFill>
                  <a:schemeClr val="tx1"/>
                </a:solidFill>
                <a:latin typeface="Arial" charset="0"/>
                <a:ea typeface="+mn-ea"/>
                <a:cs typeface="+mn-cs"/>
              </a:defRPr>
            </a:lvl7pPr>
            <a:lvl8pPr marL="2400300" algn="l" defTabSz="685800" rtl="0" eaLnBrk="1" latinLnBrk="0" hangingPunct="1">
              <a:defRPr kern="1200">
                <a:solidFill>
                  <a:schemeClr val="tx1"/>
                </a:solidFill>
                <a:latin typeface="Arial" charset="0"/>
                <a:ea typeface="+mn-ea"/>
                <a:cs typeface="+mn-cs"/>
              </a:defRPr>
            </a:lvl8pPr>
            <a:lvl9pPr marL="2743200" algn="l" defTabSz="685800" rtl="0" eaLnBrk="1" latinLnBrk="0" hangingPunct="1">
              <a:defRPr kern="1200">
                <a:solidFill>
                  <a:schemeClr val="tx1"/>
                </a:solidFill>
                <a:latin typeface="Arial" charset="0"/>
                <a:ea typeface="+mn-ea"/>
                <a:cs typeface="+mn-cs"/>
              </a:defRPr>
            </a:lvl9pPr>
          </a:lstStyle>
          <a:p>
            <a:r>
              <a:rPr lang="en-US"/>
              <a:t>DOC-0555472 Rev B</a:t>
            </a:r>
            <a:endParaRPr lang="en-US" dirty="0"/>
          </a:p>
        </p:txBody>
      </p:sp>
      <p:sp>
        <p:nvSpPr>
          <p:cNvPr id="21" name="Slide Number Placeholder 20">
            <a:extLst>
              <a:ext uri="{FF2B5EF4-FFF2-40B4-BE49-F238E27FC236}">
                <a16:creationId xmlns:a16="http://schemas.microsoft.com/office/drawing/2014/main" id="{29D0ED3B-24F5-4AE6-C3CF-173D40907AA8}"/>
              </a:ext>
            </a:extLst>
          </p:cNvPr>
          <p:cNvSpPr>
            <a:spLocks noGrp="1"/>
          </p:cNvSpPr>
          <p:nvPr>
            <p:ph type="sldNum" sz="quarter" idx="12"/>
          </p:nvPr>
        </p:nvSpPr>
        <p:spPr/>
        <p:txBody>
          <a:bodyPr/>
          <a:lstStyle/>
          <a:p>
            <a:fld id="{CDBA9528-BCFE-1E43-A37D-912FF3C527A6}" type="slidenum">
              <a:rPr lang="en-US" smtClean="0"/>
              <a:pPr/>
              <a:t>99</a:t>
            </a:fld>
            <a:endParaRPr lang="en-US" dirty="0"/>
          </a:p>
        </p:txBody>
      </p:sp>
    </p:spTree>
    <p:custDataLst>
      <p:tags r:id="rId1"/>
    </p:custDataLst>
    <p:extLst>
      <p:ext uri="{BB962C8B-B14F-4D97-AF65-F5344CB8AC3E}">
        <p14:creationId xmlns:p14="http://schemas.microsoft.com/office/powerpoint/2010/main" val="3696152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11"/>
  <p:tag name="ARTICULATE_DESIGN_ID_EDWARDS PPT TEMPLATE 13NOV2015" val="alnWU6ws"/>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Edwards PPT Template 13Nov2015">
  <a:themeElements>
    <a:clrScheme name="Edwards">
      <a:dk1>
        <a:srgbClr val="000000"/>
      </a:dk1>
      <a:lt1>
        <a:srgbClr val="FFFFFF"/>
      </a:lt1>
      <a:dk2>
        <a:srgbClr val="94A596"/>
      </a:dk2>
      <a:lt2>
        <a:srgbClr val="A4BCC2"/>
      </a:lt2>
      <a:accent1>
        <a:srgbClr val="C8102E"/>
      </a:accent1>
      <a:accent2>
        <a:srgbClr val="898D8D"/>
      </a:accent2>
      <a:accent3>
        <a:srgbClr val="346583"/>
      </a:accent3>
      <a:accent4>
        <a:srgbClr val="CEB888"/>
      </a:accent4>
      <a:accent5>
        <a:srgbClr val="982E2F"/>
      </a:accent5>
      <a:accent6>
        <a:srgbClr val="505759"/>
      </a:accent6>
      <a:hlink>
        <a:srgbClr val="C8102E"/>
      </a:hlink>
      <a:folHlink>
        <a:srgbClr val="C8102E"/>
      </a:folHlink>
    </a:clrScheme>
    <a:fontScheme name="Edwards 2015">
      <a:majorFont>
        <a:latin typeface="Arial"/>
        <a:ea typeface=""/>
        <a:cs typeface=""/>
      </a:majorFont>
      <a:minorFont>
        <a:latin typeface="Arial"/>
        <a:ea typeface=""/>
        <a:cs typeface=""/>
      </a:minorFont>
    </a:fontScheme>
    <a:fmtScheme name="Edwards 2015">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25400" cap="sq" cmpd="sng" algn="ctr">
          <a:solidFill>
            <a:schemeClr val="phClr"/>
          </a:solidFill>
          <a:prstDash val="solid"/>
        </a:ln>
      </a:lnStyleLst>
      <a:effectStyleLst>
        <a:effectStyle>
          <a:effectLst/>
        </a:effectStyle>
        <a:effectStyle>
          <a:effectLst/>
        </a:effectStyle>
        <a:effectStyle>
          <a:effectLst>
            <a:outerShdw blurRad="190500" dist="63500" dir="2700000" algn="br" rotWithShape="0">
              <a:srgbClr val="000000">
                <a:alpha val="40000"/>
              </a:srgbClr>
            </a:outerShdw>
          </a:effectLst>
        </a:effectStyle>
      </a:effectStyleLst>
      <a:bgFillStyleLst>
        <a:solidFill>
          <a:schemeClr val="phClr"/>
        </a:solidFill>
        <a:solidFill>
          <a:schemeClr val="phClr"/>
        </a:solidFill>
        <a:solidFill>
          <a:schemeClr val="phClr"/>
        </a:solidFill>
      </a:bgFillStyleLst>
    </a:fmtScheme>
  </a:themeElements>
  <a:objectDefaults/>
  <a:extraClrSchemeLst/>
  <a:extLst>
    <a:ext uri="{05A4C25C-085E-4340-85A3-A5531E510DB2}">
      <thm15:themeFamily xmlns:thm15="http://schemas.microsoft.com/office/thememl/2012/main" name="Presentation2" id="{578E3C43-6633-8A4D-8571-94B5AD97DCC1}" vid="{0BB81BDF-28F8-B349-9A50-50123BF58A5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8cc5550-f62f-4ef0-9616-8da9e08d1b49" xsi:nil="true"/>
    <lcf76f155ced4ddcb4097134ff3c332f xmlns="bce9c13d-7565-4779-a27c-15b044454d6e">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40C88C0E2F9204B807A97E6E4D0F00E" ma:contentTypeVersion="16" ma:contentTypeDescription="Create a new document." ma:contentTypeScope="" ma:versionID="5a9a1603f36adc6ec94bef9add7a824d">
  <xsd:schema xmlns:xsd="http://www.w3.org/2001/XMLSchema" xmlns:xs="http://www.w3.org/2001/XMLSchema" xmlns:p="http://schemas.microsoft.com/office/2006/metadata/properties" xmlns:ns2="bce9c13d-7565-4779-a27c-15b044454d6e" xmlns:ns3="a8cc5550-f62f-4ef0-9616-8da9e08d1b49" targetNamespace="http://schemas.microsoft.com/office/2006/metadata/properties" ma:root="true" ma:fieldsID="f0133ad181096d92a97ac5932503df57" ns2:_="" ns3:_="">
    <xsd:import namespace="bce9c13d-7565-4779-a27c-15b044454d6e"/>
    <xsd:import namespace="a8cc5550-f62f-4ef0-9616-8da9e08d1b4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ObjectDetectorVersions"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e9c13d-7565-4779-a27c-15b044454d6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2dc905fd-82e1-4e74-81a8-2114958a16a0"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8cc5550-f62f-4ef0-9616-8da9e08d1b4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85eaf2cc-9717-41a8-9c11-ed60e35d4315}" ma:internalName="TaxCatchAll" ma:showField="CatchAllData" ma:web="a8cc5550-f62f-4ef0-9616-8da9e08d1b4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284A3AB-5F19-4AB2-B5C7-9F2A930B6B66}">
  <ds:schemaRefs>
    <ds:schemaRef ds:uri="http://schemas.microsoft.com/office/2006/documentManagement/types"/>
    <ds:schemaRef ds:uri="f8d11745-c2a3-4bf6-aa3e-8bb5cf388160"/>
    <ds:schemaRef ds:uri="http://schemas.openxmlformats.org/package/2006/metadata/core-properties"/>
    <ds:schemaRef ds:uri="612ed474-9be8-43cb-b08f-d2773d170486"/>
    <ds:schemaRef ds:uri="http://schemas.microsoft.com/office/infopath/2007/PartnerControls"/>
    <ds:schemaRef ds:uri="8730efe7-2fa2-4804-9755-7d04b0b198a4"/>
    <ds:schemaRef ds:uri="http://www.w3.org/XML/1998/namespace"/>
    <ds:schemaRef ds:uri="http://schemas.microsoft.com/office/2006/metadata/properties"/>
    <ds:schemaRef ds:uri="http://purl.org/dc/dcmitype/"/>
    <ds:schemaRef ds:uri="http://purl.org/dc/terms/"/>
    <ds:schemaRef ds:uri="http://purl.org/dc/elements/1.1/"/>
  </ds:schemaRefs>
</ds:datastoreItem>
</file>

<file path=customXml/itemProps2.xml><?xml version="1.0" encoding="utf-8"?>
<ds:datastoreItem xmlns:ds="http://schemas.openxmlformats.org/officeDocument/2006/customXml" ds:itemID="{86C581E9-E790-4074-BFB0-1727996EF043}">
  <ds:schemaRefs>
    <ds:schemaRef ds:uri="http://schemas.microsoft.com/sharepoint/v3/contenttype/forms"/>
  </ds:schemaRefs>
</ds:datastoreItem>
</file>

<file path=customXml/itemProps3.xml><?xml version="1.0" encoding="utf-8"?>
<ds:datastoreItem xmlns:ds="http://schemas.openxmlformats.org/officeDocument/2006/customXml" ds:itemID="{EA6CF1D9-AAE4-445A-98B3-8E5801977C1C}"/>
</file>

<file path=docMetadata/LabelInfo.xml><?xml version="1.0" encoding="utf-8"?>
<clbl:labelList xmlns:clbl="http://schemas.microsoft.com/office/2020/mipLabelMetadata">
  <clbl:label id="{c8fe7995-06f0-4bdf-8f2a-0c8a7986480d}" enabled="0" method="" siteId="{c8fe7995-06f0-4bdf-8f2a-0c8a7986480d}" removed="1"/>
</clbl:labelList>
</file>

<file path=docProps/app.xml><?xml version="1.0" encoding="utf-8"?>
<Properties xmlns="http://schemas.openxmlformats.org/officeDocument/2006/extended-properties" xmlns:vt="http://schemas.openxmlformats.org/officeDocument/2006/docPropsVTypes">
  <Template/>
  <TotalTime>117</TotalTime>
  <Words>8145</Words>
  <Application>Microsoft Office PowerPoint</Application>
  <PresentationFormat>On-screen Show (16:9)</PresentationFormat>
  <Paragraphs>1307</Paragraphs>
  <Slides>111</Slides>
  <Notes>54</Notes>
  <HiddenSlides>0</HiddenSlides>
  <MMClips>54</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111</vt:i4>
      </vt:variant>
    </vt:vector>
  </HeadingPairs>
  <TitlesOfParts>
    <vt:vector size="118" baseType="lpstr">
      <vt:lpstr>ＭＳ Ｐゴシック</vt:lpstr>
      <vt:lpstr>Arial</vt:lpstr>
      <vt:lpstr>Calibri</vt:lpstr>
      <vt:lpstr>System Font Regular</vt:lpstr>
      <vt:lpstr>TD Graphik Regular</vt:lpstr>
      <vt:lpstr>Wingdings</vt:lpstr>
      <vt:lpstr>Edwards PPT Template 13Nov2015</vt:lpstr>
      <vt:lpstr>Edwards Alterra Adaptive Prestent with the  SAPIEN 3 Transcatheter Pulmonic Valve Delivery System</vt:lpstr>
      <vt:lpstr>Table of contents</vt:lpstr>
      <vt:lpstr>Procedure overview</vt:lpstr>
      <vt:lpstr>Procedural animation</vt:lpstr>
      <vt:lpstr>Alterra adaptive prestent with the SAPIEN 3 Pulmonic delivery system</vt:lpstr>
      <vt:lpstr>Alterra adaptive prestent: Device specifications</vt:lpstr>
      <vt:lpstr>Edwards Alterra adaptive prestent system</vt:lpstr>
      <vt:lpstr>Alterra adaptive prestent dimensions</vt:lpstr>
      <vt:lpstr>Edwards Alterra adaptive prestent delivery system</vt:lpstr>
      <vt:lpstr>Edwards Alterra adaptive prestent delivery system</vt:lpstr>
      <vt:lpstr>Edwards eSheath introducer set</vt:lpstr>
      <vt:lpstr>Edwards eSheath introducer set</vt:lpstr>
      <vt:lpstr>SAPIEN 3 Pulmonic delivery system:  Device specifications</vt:lpstr>
      <vt:lpstr>SAPIEN 3 Pulmonic System with the  29 mm SAPIEN 3 Transcatheter heart valve</vt:lpstr>
      <vt:lpstr>SAPIEN 3 Transcatheter heart valve</vt:lpstr>
      <vt:lpstr>SAPIEN 3 Transcatheter heart valve – Frame design</vt:lpstr>
      <vt:lpstr>SAPIEN 3 Pulmonic delivery system overview</vt:lpstr>
      <vt:lpstr>SAPIEN 3 Pulmonic delivery system – Distal end</vt:lpstr>
      <vt:lpstr>SAPIEN 3 Pulmonic delivery system – Handle</vt:lpstr>
      <vt:lpstr>SAPIEN 3 Pulmonic delivery system – Inline sheath</vt:lpstr>
      <vt:lpstr>SAPIEN 3 Pulmonic delivery system – Dilators </vt:lpstr>
      <vt:lpstr>SAPIEN 3 Pulmonic delivery system – Specifications</vt:lpstr>
      <vt:lpstr>Crimper, Qualcrimp crimping accessory  and 2-piece crimp stopper</vt:lpstr>
      <vt:lpstr>Locking Syringe </vt:lpstr>
      <vt:lpstr>Recommended equipment</vt:lpstr>
      <vt:lpstr>Patient screening  and preparation</vt:lpstr>
      <vt:lpstr>Alterra design</vt:lpstr>
      <vt:lpstr>Pre-screening</vt:lpstr>
      <vt:lpstr>CT image acquisition </vt:lpstr>
      <vt:lpstr>CT image acquisition </vt:lpstr>
      <vt:lpstr>CT assessment</vt:lpstr>
      <vt:lpstr>CT assessment</vt:lpstr>
      <vt:lpstr>CT assessment</vt:lpstr>
      <vt:lpstr>CT assessment</vt:lpstr>
      <vt:lpstr>CT assessment</vt:lpstr>
      <vt:lpstr>CT assessment</vt:lpstr>
      <vt:lpstr>CT assessment</vt:lpstr>
      <vt:lpstr>CT assessment</vt:lpstr>
      <vt:lpstr>CT assessment</vt:lpstr>
      <vt:lpstr>Landing zone assessment</vt:lpstr>
      <vt:lpstr>Alterra positioning considerations</vt:lpstr>
      <vt:lpstr>Alterra screening report </vt:lpstr>
      <vt:lpstr>Stent fracture considerations</vt:lpstr>
      <vt:lpstr>Staging considerations</vt:lpstr>
      <vt:lpstr>Alterra procedural overview</vt:lpstr>
      <vt:lpstr>Patient preparation</vt:lpstr>
      <vt:lpstr>Wire placement</vt:lpstr>
      <vt:lpstr>Wire placement – RPA vs LPA</vt:lpstr>
      <vt:lpstr>Wire placement – RPA vs LPA</vt:lpstr>
      <vt:lpstr>Wire placement – RPA vs LPA</vt:lpstr>
      <vt:lpstr>Sheath insertion</vt:lpstr>
      <vt:lpstr>Landing zone interrogation</vt:lpstr>
      <vt:lpstr>Landing zone interrogation</vt:lpstr>
      <vt:lpstr>Delivery system insertion</vt:lpstr>
      <vt:lpstr>Deployment strategies</vt:lpstr>
      <vt:lpstr>Deployment strategies</vt:lpstr>
      <vt:lpstr>Alterra deployment</vt:lpstr>
      <vt:lpstr>Initial deployment &amp; positioning example –  “Pull-back technique”</vt:lpstr>
      <vt:lpstr>Initial deployment &amp; positioning example –  “Pull-back technique”</vt:lpstr>
      <vt:lpstr>Initial deployment &amp; positioning example –  “Stationary technique”</vt:lpstr>
      <vt:lpstr>Alterra deployment</vt:lpstr>
      <vt:lpstr>Alterra recapture</vt:lpstr>
      <vt:lpstr>Alterra deployment</vt:lpstr>
      <vt:lpstr>Alterra release</vt:lpstr>
      <vt:lpstr>Alterra release</vt:lpstr>
      <vt:lpstr>Alterra release</vt:lpstr>
      <vt:lpstr>Alterra release</vt:lpstr>
      <vt:lpstr>Delivery system removal</vt:lpstr>
      <vt:lpstr>Delivery system removal</vt:lpstr>
      <vt:lpstr>Delivery system removal</vt:lpstr>
      <vt:lpstr>Delivery system removal</vt:lpstr>
      <vt:lpstr>Post deployment angiography</vt:lpstr>
      <vt:lpstr>Staging considerations</vt:lpstr>
      <vt:lpstr>Wire positioning prior to valve insertion </vt:lpstr>
      <vt:lpstr>Alterra troubleshooting</vt:lpstr>
      <vt:lpstr>Alterra repositioning</vt:lpstr>
      <vt:lpstr>Ballooning Alterra</vt:lpstr>
      <vt:lpstr>Ballooning Alterra</vt:lpstr>
      <vt:lpstr>Difficulty retracting Alterra delivery system </vt:lpstr>
      <vt:lpstr>Difficulty releasing Alterra delivery system</vt:lpstr>
      <vt:lpstr>SAPIEN 3 Pulmonic delivery system procedural overview</vt:lpstr>
      <vt:lpstr>Verify pulmonic THV orientation</vt:lpstr>
      <vt:lpstr>Verify correct delivery system volume</vt:lpstr>
      <vt:lpstr>Delivery system and inline sheath insertion</vt:lpstr>
      <vt:lpstr>Delivery system and inline sheath insertion</vt:lpstr>
      <vt:lpstr>Tracking the THV into the landing zone</vt:lpstr>
      <vt:lpstr>Tracking the THV into the landing zone</vt:lpstr>
      <vt:lpstr>Positioning the THV within Alterra</vt:lpstr>
      <vt:lpstr>Retracting the valve capsule</vt:lpstr>
      <vt:lpstr>Verify position of THV</vt:lpstr>
      <vt:lpstr>Positioning the THV within Alterra</vt:lpstr>
      <vt:lpstr>Verify position of THV</vt:lpstr>
      <vt:lpstr>Rapid pacing protocol – optional</vt:lpstr>
      <vt:lpstr>THV deployment</vt:lpstr>
      <vt:lpstr>THV deployment</vt:lpstr>
      <vt:lpstr>Withdrawing the SAPIEN 3 Pulmonic delivery system</vt:lpstr>
      <vt:lpstr>SAPIEN 3 Pulmonic delivery system removal</vt:lpstr>
      <vt:lpstr>SAPIEN 3 Pulmonic delivery system removal</vt:lpstr>
      <vt:lpstr>Difficulty retracting balloon into valve capsule</vt:lpstr>
      <vt:lpstr>SAPIEN 3 Pulmonic delivery system removal</vt:lpstr>
      <vt:lpstr>Post deployment assessment</vt:lpstr>
      <vt:lpstr>Post-dilation (if necessary)</vt:lpstr>
      <vt:lpstr>Intra-procedural considerations</vt:lpstr>
      <vt:lpstr>Removing undeployed delivery system</vt:lpstr>
      <vt:lpstr>Complications</vt:lpstr>
      <vt:lpstr>Balloon rupture</vt:lpstr>
      <vt:lpstr>Balloon rupture: Snaring in pulmonary artery</vt:lpstr>
      <vt:lpstr>Pulmonary perforation</vt:lpstr>
      <vt:lpstr>Embolization of device</vt:lpstr>
      <vt:lpstr>Alterra or valve malposition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the Internal Use Only  Edwards PowerPoint template</dc:title>
  <dc:subject/>
  <dc:creator>Mary Stroup</dc:creator>
  <cp:keywords/>
  <dc:description/>
  <cp:lastModifiedBy>Erin Fletcher</cp:lastModifiedBy>
  <cp:revision>14</cp:revision>
  <dcterms:created xsi:type="dcterms:W3CDTF">2022-09-28T14:24:55Z</dcterms:created>
  <dcterms:modified xsi:type="dcterms:W3CDTF">2025-10-29T20:48:37Z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0x010100840C88C0E2F9204B807A97E6E4D0F00E</vt:lpwstr>
  </property>
  <property fmtid="{D5CDD505-2E9C-101B-9397-08002B2CF9AE}" pid="3" name="MediaServiceImageTags">
    <vt:lpwstr/>
  </property>
  <property fmtid="{D5CDD505-2E9C-101B-9397-08002B2CF9AE}" pid="4" name="ArticulateGUID">
    <vt:lpwstr>3811B955-2143-4F6B-A19D-13DBB7E7236A</vt:lpwstr>
  </property>
  <property fmtid="{D5CDD505-2E9C-101B-9397-08002B2CF9AE}" pid="5" name="ArticulatePath">
    <vt:lpwstr>DOC-0555472A DRAFT Alterra with S3 PDS Procedural Manual_v8_1080</vt:lpwstr>
  </property>
  <property fmtid="{D5CDD505-2E9C-101B-9397-08002B2CF9AE}" pid="6" name="Order">
    <vt:lpwstr>32000.0000000000</vt:lpwstr>
  </property>
  <property fmtid="{D5CDD505-2E9C-101B-9397-08002B2CF9AE}" pid="7" name="xd_ProgID">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ies>
</file>