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4"/>
  </p:notesMasterIdLst>
  <p:handoutMasterIdLst>
    <p:handoutMasterId r:id="rId25"/>
  </p:handoutMasterIdLst>
  <p:sldIdLst>
    <p:sldId id="324" r:id="rId5"/>
    <p:sldId id="10976" r:id="rId6"/>
    <p:sldId id="10889" r:id="rId7"/>
    <p:sldId id="10957" r:id="rId8"/>
    <p:sldId id="10767" r:id="rId9"/>
    <p:sldId id="10939" r:id="rId10"/>
    <p:sldId id="10768" r:id="rId11"/>
    <p:sldId id="10977" r:id="rId12"/>
    <p:sldId id="10894" r:id="rId13"/>
    <p:sldId id="10771" r:id="rId14"/>
    <p:sldId id="10807" r:id="rId15"/>
    <p:sldId id="10772" r:id="rId16"/>
    <p:sldId id="10966" r:id="rId17"/>
    <p:sldId id="10959" r:id="rId18"/>
    <p:sldId id="10958" r:id="rId19"/>
    <p:sldId id="10932" r:id="rId20"/>
    <p:sldId id="10950" r:id="rId21"/>
    <p:sldId id="355" r:id="rId22"/>
    <p:sldId id="10978" r:id="rId23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Elana Niren" initials="EN" lastIdx="50" clrIdx="6">
    <p:extLst>
      <p:ext uri="{19B8F6BF-5375-455C-9EA6-DF929625EA0E}">
        <p15:presenceInfo xmlns:p15="http://schemas.microsoft.com/office/powerpoint/2012/main" userId="S::Elana_Niren@edwards.com::6da9f035-749c-46b8-9cd0-e34c6f3b3fcc" providerId="AD"/>
      </p:ext>
    </p:extLst>
  </p:cmAuthor>
  <p:cmAuthor id="1" name="Jami Rogers" initials="JR" lastIdx="46" clrIdx="0">
    <p:extLst>
      <p:ext uri="{19B8F6BF-5375-455C-9EA6-DF929625EA0E}">
        <p15:presenceInfo xmlns:p15="http://schemas.microsoft.com/office/powerpoint/2012/main" userId="S-1-5-21-757294454-3041214230-1244278596-89867" providerId="AD"/>
      </p:ext>
    </p:extLst>
  </p:cmAuthor>
  <p:cmAuthor id="2" name="Ben Brockman" initials="BB" lastIdx="14" clrIdx="1">
    <p:extLst>
      <p:ext uri="{19B8F6BF-5375-455C-9EA6-DF929625EA0E}">
        <p15:presenceInfo xmlns:p15="http://schemas.microsoft.com/office/powerpoint/2012/main" userId="S-1-5-21-757294454-3041214230-1244278596-85291" providerId="AD"/>
      </p:ext>
    </p:extLst>
  </p:cmAuthor>
  <p:cmAuthor id="3" name="Trevor Frimond" initials="TF" lastIdx="5" clrIdx="2">
    <p:extLst>
      <p:ext uri="{19B8F6BF-5375-455C-9EA6-DF929625EA0E}">
        <p15:presenceInfo xmlns:p15="http://schemas.microsoft.com/office/powerpoint/2012/main" userId="S::Trevor_Frimond@edwards.com::720f4701-e39e-4d83-a0b2-619cb06386ca" providerId="AD"/>
      </p:ext>
    </p:extLst>
  </p:cmAuthor>
  <p:cmAuthor id="4" name="Annette" initials="ah" lastIdx="4" clrIdx="3">
    <p:extLst>
      <p:ext uri="{19B8F6BF-5375-455C-9EA6-DF929625EA0E}">
        <p15:presenceInfo xmlns:p15="http://schemas.microsoft.com/office/powerpoint/2012/main" userId="Annette" providerId="None"/>
      </p:ext>
    </p:extLst>
  </p:cmAuthor>
  <p:cmAuthor id="5" name="Julie-Elizabeth Howell" initials="JH" lastIdx="17" clrIdx="4">
    <p:extLst>
      <p:ext uri="{19B8F6BF-5375-455C-9EA6-DF929625EA0E}">
        <p15:presenceInfo xmlns:p15="http://schemas.microsoft.com/office/powerpoint/2012/main" userId="S::julie_howell@edwards.com::fd86a69e-0ed3-42c7-be79-bd6be9fa4184" providerId="AD"/>
      </p:ext>
    </p:extLst>
  </p:cmAuthor>
  <p:cmAuthor id="6" name="Dirk Iden" initials="DI" lastIdx="3" clrIdx="5">
    <p:extLst>
      <p:ext uri="{19B8F6BF-5375-455C-9EA6-DF929625EA0E}">
        <p15:presenceInfo xmlns:p15="http://schemas.microsoft.com/office/powerpoint/2012/main" userId="S::Dirk_Iden@edwards.com::737884b7-bb98-4cf1-8450-f17d61b9527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3F99"/>
    <a:srgbClr val="92D050"/>
    <a:srgbClr val="FF6699"/>
    <a:srgbClr val="E3E3E3"/>
    <a:srgbClr val="F2F2F2"/>
    <a:srgbClr val="CEB888"/>
    <a:srgbClr val="BFBFBF"/>
    <a:srgbClr val="D0D1D1"/>
    <a:srgbClr val="C8102E"/>
    <a:srgbClr val="898D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F82BF1-E3A6-474F-980F-87A68355C722}" v="4" dt="2022-03-02T00:28:40.65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664" autoAdjust="0"/>
    <p:restoredTop sz="82961" autoAdjust="0"/>
  </p:normalViewPr>
  <p:slideViewPr>
    <p:cSldViewPr snapToGrid="0">
      <p:cViewPr varScale="1">
        <p:scale>
          <a:sx n="86" d="100"/>
          <a:sy n="86" d="100"/>
        </p:scale>
        <p:origin x="165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80" d="100"/>
        <a:sy n="180" d="100"/>
      </p:scale>
      <p:origin x="0" y="-7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6052677698947E-2"/>
          <c:y val="0.18529970384018726"/>
          <c:w val="0.94839473223010529"/>
          <c:h val="0.52315596101752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A4E-934C-99A3-B3D0947803B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A4E-934C-99A3-B3D0947803B5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A4E-934C-99A3-B3D0947803B5}"/>
              </c:ext>
            </c:extLst>
          </c:dPt>
          <c:dLbls>
            <c:dLbl>
              <c:idx val="0"/>
              <c:layout>
                <c:manualLayout>
                  <c:x val="0"/>
                  <c:y val="-1.0660958538261285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A4E-934C-99A3-B3D0947803B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5AB-0E4A-861E-49F6B3CA721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0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PARTNER B/1B Trial¹
n=179</c:v>
                </c:pt>
                <c:pt idx="1">
                  <c:v>PARTNER IIA Trial²
n=872</c:v>
                </c:pt>
                <c:pt idx="2">
                  <c:v>PARTNER 3 Trial³
n=487</c:v>
                </c:pt>
                <c:pt idx="3">
                  <c:v>SAPIEN 3 Ultra TVT Registry
n=728</c:v>
                </c:pt>
              </c:strCache>
            </c:strRef>
          </c:cat>
          <c:val>
            <c:numRef>
              <c:f>Sheet1!$B$2:$B$5</c:f>
              <c:numCache>
                <c:formatCode>0.0%</c:formatCode>
                <c:ptCount val="4"/>
                <c:pt idx="0">
                  <c:v>0.11799999999999999</c:v>
                </c:pt>
                <c:pt idx="1">
                  <c:v>3.6999999999999998E-2</c:v>
                </c:pt>
                <c:pt idx="2">
                  <c:v>8.0000000000000002E-3</c:v>
                </c:pt>
                <c:pt idx="3">
                  <c:v>5.0000000000000001E-3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2F-194D-B37C-6F1AACC281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955466016"/>
        <c:axId val="955802128"/>
      </c:barChart>
      <c:catAx>
        <c:axId val="955466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100000"/>
              </a:lnSpc>
              <a:defRPr sz="10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5802128"/>
        <c:crosses val="autoZero"/>
        <c:auto val="1"/>
        <c:lblAlgn val="ctr"/>
        <c:lblOffset val="100"/>
        <c:noMultiLvlLbl val="0"/>
      </c:catAx>
      <c:valAx>
        <c:axId val="955802128"/>
        <c:scaling>
          <c:orientation val="minMax"/>
          <c:max val="0.15000000000000002"/>
          <c:min val="0"/>
        </c:scaling>
        <c:delete val="1"/>
        <c:axPos val="l"/>
        <c:numFmt formatCode="0%" sourceLinked="0"/>
        <c:majorTickMark val="out"/>
        <c:minorTickMark val="none"/>
        <c:tickLblPos val="nextTo"/>
        <c:crossAx val="955466016"/>
        <c:crosses val="autoZero"/>
        <c:crossBetween val="between"/>
        <c:majorUnit val="5.000000000000001E-2"/>
      </c:valAx>
      <c:spPr>
        <a:noFill/>
        <a:ln w="3175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45651224580072"/>
          <c:y val="1.5319456409731176E-2"/>
          <c:w val="0.8834106604177806"/>
          <c:h val="0.8420022510944862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None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Discharge Paravalvular Regurgitation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90.9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286-4BE5-ADA4-F062149A0B0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Mild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Discharge Paravalvular Regurgitation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286-4BE5-ADA4-F062149A0B0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≥ Moderate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Discharge Paravalvular Regurgitation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286-4BE5-ADA4-F062149A0B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overlap val="100"/>
        <c:axId val="1834100960"/>
        <c:axId val="1834104240"/>
      </c:barChart>
      <c:catAx>
        <c:axId val="1834100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4104240"/>
        <c:crosses val="autoZero"/>
        <c:auto val="1"/>
        <c:lblAlgn val="ctr"/>
        <c:lblOffset val="100"/>
        <c:noMultiLvlLbl val="0"/>
      </c:catAx>
      <c:valAx>
        <c:axId val="1834104240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4100960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6052677698947E-2"/>
          <c:y val="0.18529970384018726"/>
          <c:w val="0.94839473223010529"/>
          <c:h val="0.52315596101752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EA4E-934C-99A3-B3D0947803B5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EA4E-934C-99A3-B3D0947803B5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2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1.4%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A673-4122-A3BE-E717F03483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Sheet1!$A$2:$A$4</c:f>
              <c:numCache>
                <c:formatCode>General</c:formatCode>
                <c:ptCount val="3"/>
              </c:numCache>
            </c:numRef>
          </c:cat>
          <c:val>
            <c:numRef>
              <c:f>Sheet1!$B$2:$B$4</c:f>
              <c:numCache>
                <c:formatCode>0.0%</c:formatCode>
                <c:ptCount val="3"/>
                <c:pt idx="0">
                  <c:v>8.0000000000000002E-3</c:v>
                </c:pt>
                <c:pt idx="1">
                  <c:v>1.4E-2</c:v>
                </c:pt>
                <c:pt idx="2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2F-194D-B37C-6F1AACC281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955466016"/>
        <c:axId val="955802128"/>
      </c:barChart>
      <c:catAx>
        <c:axId val="955466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100000"/>
              </a:lnSpc>
              <a:defRPr sz="10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5802128"/>
        <c:crosses val="autoZero"/>
        <c:auto val="1"/>
        <c:lblAlgn val="ctr"/>
        <c:lblOffset val="100"/>
        <c:noMultiLvlLbl val="0"/>
      </c:catAx>
      <c:valAx>
        <c:axId val="955802128"/>
        <c:scaling>
          <c:orientation val="minMax"/>
          <c:max val="2.0000000000000004E-2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 w="12700"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5466016"/>
        <c:crosses val="autoZero"/>
        <c:crossBetween val="between"/>
        <c:majorUnit val="1.0000000000000002E-2"/>
      </c:valAx>
      <c:spPr>
        <a:noFill/>
        <a:ln w="3175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16052677698947E-2"/>
          <c:y val="0.18529970384018726"/>
          <c:w val="0.94839473223010529"/>
          <c:h val="0.52315596101752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3F2-4138-8461-A15B01F55E81}"/>
              </c:ext>
            </c:extLst>
          </c:dPt>
          <c:dLbls>
            <c:dLbl>
              <c:idx val="0"/>
              <c:layout>
                <c:manualLayout>
                  <c:x val="1.8365472910927456E-2"/>
                  <c:y val="3.71046982728576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819100091827368"/>
                      <c:h val="0.308446056071084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E3F2-4138-8461-A15B01F55E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</c:f>
              <c:numCache>
                <c:formatCode>General</c:formatCode>
                <c:ptCount val="1"/>
              </c:numCache>
            </c:numRef>
          </c:cat>
          <c:val>
            <c:numRef>
              <c:f>Sheet1!$B$2</c:f>
              <c:numCache>
                <c:formatCode>0.0%</c:formatCode>
                <c:ptCount val="1"/>
                <c:pt idx="0">
                  <c:v>6.0000000000000001E-3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3F2-4138-8461-A15B01F55E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"/>
        <c:overlap val="-27"/>
        <c:axId val="955466016"/>
        <c:axId val="955802128"/>
      </c:barChart>
      <c:catAx>
        <c:axId val="955466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lnSpc>
                <a:spcPct val="100000"/>
              </a:lnSpc>
              <a:defRPr sz="10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5802128"/>
        <c:crosses val="autoZero"/>
        <c:auto val="1"/>
        <c:lblAlgn val="ctr"/>
        <c:lblOffset val="100"/>
        <c:noMultiLvlLbl val="0"/>
      </c:catAx>
      <c:valAx>
        <c:axId val="955802128"/>
        <c:scaling>
          <c:orientation val="minMax"/>
          <c:max val="2.0000000000000004E-2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spPr>
          <a:noFill/>
          <a:ln w="12700"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5466016"/>
        <c:crosses val="autoZero"/>
        <c:crossBetween val="between"/>
        <c:majorUnit val="1.0000000000000002E-2"/>
        <c:minorUnit val="2.0000000000000005E-3"/>
      </c:valAx>
      <c:spPr>
        <a:noFill/>
        <a:ln w="3175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2719445719879201E-2"/>
          <c:y val="0"/>
          <c:w val="0.97456110856024158"/>
          <c:h val="0.929579158004797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3M Study, 2017 (n=411)</c:v>
                </c:pt>
                <c:pt idx="1">
                  <c:v>FAST-TAVI, 2019 (n=502)</c:v>
                </c:pt>
                <c:pt idx="2">
                  <c:v>S3U Registry, 2019 (n=139)</c:v>
                </c:pt>
                <c:pt idx="3">
                  <c:v>Ocean Registry, 2018 (n-404)</c:v>
                </c:pt>
                <c:pt idx="4">
                  <c:v>TVT Registry, 2020 (n=1324)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5.7000000000000002E-2</c:v>
                </c:pt>
                <c:pt idx="1">
                  <c:v>7.2999999999999995E-2</c:v>
                </c:pt>
                <c:pt idx="2">
                  <c:v>4.3999999999999997E-2</c:v>
                </c:pt>
                <c:pt idx="3">
                  <c:v>4.8000000000000001E-2</c:v>
                </c:pt>
                <c:pt idx="4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C6-49D2-9F8E-9C95D16848B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4"/>
        <c:overlap val="25"/>
        <c:axId val="1459377136"/>
        <c:axId val="131836463"/>
      </c:barChart>
      <c:catAx>
        <c:axId val="145937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1836463"/>
        <c:crossesAt val="0"/>
        <c:auto val="1"/>
        <c:lblAlgn val="ctr"/>
        <c:lblOffset val="100"/>
        <c:noMultiLvlLbl val="0"/>
      </c:catAx>
      <c:valAx>
        <c:axId val="131836463"/>
        <c:scaling>
          <c:orientation val="minMax"/>
          <c:max val="0.2"/>
        </c:scaling>
        <c:delete val="0"/>
        <c:axPos val="l"/>
        <c:majorGridlines>
          <c:spPr>
            <a:ln w="6350" cap="flat" cmpd="sng" algn="ctr">
              <a:solidFill>
                <a:schemeClr val="bg1">
                  <a:lumMod val="85000"/>
                  <a:alpha val="35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59377136"/>
        <c:crosses val="autoZero"/>
        <c:crossBetween val="between"/>
        <c:majorUnit val="0.1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0787275786588334E-2"/>
          <c:y val="6.9849941791715178E-2"/>
          <c:w val="0.97921272421341166"/>
          <c:h val="0.930150127084891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30 Days</c:v>
                </c:pt>
              </c:strCache>
            </c:strRef>
          </c:tx>
          <c:spPr>
            <a:noFill/>
            <a:ln w="25400" cap="flat" cmpd="sng" algn="ctr">
              <a:solidFill>
                <a:schemeClr val="accent1"/>
              </a:solidFill>
              <a:miter lim="800000"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898D8D"/>
              </a:solidFill>
              <a:ln w="25400" cap="flat" cmpd="sng" algn="ctr">
                <a:solidFill>
                  <a:srgbClr val="898D8D"/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6DFA-49FE-8C7F-67F4DCEED69E}"/>
              </c:ext>
            </c:extLst>
          </c:dPt>
          <c:dPt>
            <c:idx val="1"/>
            <c:invertIfNegative val="0"/>
            <c:bubble3D val="0"/>
            <c:spPr>
              <a:solidFill>
                <a:srgbClr val="C8102E"/>
              </a:solidFill>
              <a:ln w="25400" cap="flat" cmpd="sng" algn="ctr">
                <a:solidFill>
                  <a:schemeClr val="accent1"/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6DFA-49FE-8C7F-67F4DCEED69E}"/>
              </c:ext>
            </c:extLst>
          </c:dPt>
          <c:dPt>
            <c:idx val="2"/>
            <c:invertIfNegative val="0"/>
            <c:bubble3D val="0"/>
            <c:spPr>
              <a:solidFill>
                <a:srgbClr val="898D8D"/>
              </a:solidFill>
              <a:ln w="25400" cap="flat" cmpd="sng" algn="ctr">
                <a:solidFill>
                  <a:srgbClr val="898D8D"/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6DFA-49FE-8C7F-67F4DCEED69E}"/>
              </c:ext>
            </c:extLst>
          </c:dPt>
          <c:dPt>
            <c:idx val="3"/>
            <c:invertIfNegative val="0"/>
            <c:bubble3D val="0"/>
            <c:spPr>
              <a:solidFill>
                <a:srgbClr val="898D8D"/>
              </a:solidFill>
              <a:ln w="25400" cap="flat" cmpd="sng" algn="ctr">
                <a:solidFill>
                  <a:srgbClr val="898D8D"/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6DFA-49FE-8C7F-67F4DCEED69E}"/>
              </c:ext>
            </c:extLst>
          </c:dPt>
          <c:dPt>
            <c:idx val="4"/>
            <c:invertIfNegative val="0"/>
            <c:bubble3D val="0"/>
            <c:spPr>
              <a:solidFill>
                <a:srgbClr val="CEB888"/>
              </a:solidFill>
              <a:ln w="25400" cap="flat" cmpd="sng" algn="ctr">
                <a:solidFill>
                  <a:srgbClr val="CEB888"/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9-6DFA-49FE-8C7F-67F4DCEED69E}"/>
              </c:ext>
            </c:extLst>
          </c:dPt>
          <c:dPt>
            <c:idx val="5"/>
            <c:invertIfNegative val="0"/>
            <c:bubble3D val="0"/>
            <c:spPr>
              <a:solidFill>
                <a:srgbClr val="C8102E"/>
              </a:solidFill>
              <a:ln w="25400" cap="flat" cmpd="sng" algn="ctr">
                <a:solidFill>
                  <a:schemeClr val="accent1"/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6DFA-49FE-8C7F-67F4DCEED69E}"/>
              </c:ext>
            </c:extLst>
          </c:dPt>
          <c:dPt>
            <c:idx val="6"/>
            <c:invertIfNegative val="0"/>
            <c:bubble3D val="0"/>
            <c:spPr>
              <a:solidFill>
                <a:srgbClr val="CEB888"/>
              </a:solidFill>
              <a:ln w="25400" cap="flat" cmpd="sng" algn="ctr">
                <a:solidFill>
                  <a:srgbClr val="CEB888"/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A-6DFA-49FE-8C7F-67F4DCEED69E}"/>
              </c:ext>
            </c:extLst>
          </c:dPt>
          <c:dPt>
            <c:idx val="7"/>
            <c:invertIfNegative val="0"/>
            <c:bubble3D val="0"/>
            <c:spPr>
              <a:solidFill>
                <a:srgbClr val="D0D1D1"/>
              </a:solidFill>
              <a:ln w="25400" cap="flat" cmpd="sng" algn="ctr">
                <a:solidFill>
                  <a:srgbClr val="D0D1D1"/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B-6DFA-49FE-8C7F-67F4DCEED69E}"/>
              </c:ext>
            </c:extLst>
          </c:dPt>
          <c:dPt>
            <c:idx val="8"/>
            <c:invertIfNegative val="0"/>
            <c:bubble3D val="0"/>
            <c:spPr>
              <a:solidFill>
                <a:srgbClr val="CEB888"/>
              </a:solidFill>
              <a:ln w="25400" cap="flat" cmpd="sng" algn="ctr">
                <a:solidFill>
                  <a:srgbClr val="CEB888"/>
                </a:solidFill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11-A4CB-44F6-81FF-190E5F3AFCC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Sheet1!$A$2:$A$10</c:f>
              <c:strCache>
                <c:ptCount val="9"/>
                <c:pt idx="0">
                  <c:v>P1B (TF)1</c:v>
                </c:pt>
                <c:pt idx="1">
                  <c:v>P1A </c:v>
                </c:pt>
                <c:pt idx="2">
                  <c:v>P2B (TF)</c:v>
                </c:pt>
                <c:pt idx="3">
                  <c:v>P2B (TF)</c:v>
                </c:pt>
                <c:pt idx="4">
                  <c:v>P2A (TF)</c:v>
                </c:pt>
                <c:pt idx="5">
                  <c:v>P2 HR</c:v>
                </c:pt>
                <c:pt idx="6">
                  <c:v>P2 S3i</c:v>
                </c:pt>
                <c:pt idx="7">
                  <c:v>P3</c:v>
                </c:pt>
                <c:pt idx="8">
                  <c:v>TVT Registry</c:v>
                </c:pt>
              </c:strCache>
            </c:strRef>
          </c:cat>
          <c:val>
            <c:numRef>
              <c:f>Sheet1!$B$2:$B$10</c:f>
              <c:numCache>
                <c:formatCode>0.0%</c:formatCode>
                <c:ptCount val="9"/>
                <c:pt idx="0">
                  <c:v>0.16200000000000001</c:v>
                </c:pt>
                <c:pt idx="1">
                  <c:v>0.11</c:v>
                </c:pt>
                <c:pt idx="2">
                  <c:v>0.152</c:v>
                </c:pt>
                <c:pt idx="3">
                  <c:v>9.5000000000000001E-2</c:v>
                </c:pt>
                <c:pt idx="4">
                  <c:v>7.9000000000000001E-2</c:v>
                </c:pt>
                <c:pt idx="5">
                  <c:v>5.0999999999999997E-2</c:v>
                </c:pt>
                <c:pt idx="6">
                  <c:v>6.0999999999999999E-2</c:v>
                </c:pt>
                <c:pt idx="7">
                  <c:v>2.1999999999999999E-2</c:v>
                </c:pt>
                <c:pt idx="8">
                  <c:v>1.0999999999999999E-2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FA-49FE-8C7F-67F4DCEED6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27263632"/>
        <c:axId val="1727268552"/>
      </c:barChart>
      <c:catAx>
        <c:axId val="17272636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727268552"/>
        <c:crosses val="autoZero"/>
        <c:auto val="1"/>
        <c:lblAlgn val="ctr"/>
        <c:lblOffset val="100"/>
        <c:noMultiLvlLbl val="0"/>
      </c:catAx>
      <c:valAx>
        <c:axId val="1727268552"/>
        <c:scaling>
          <c:orientation val="minMax"/>
        </c:scaling>
        <c:delete val="1"/>
        <c:axPos val="l"/>
        <c:numFmt formatCode="0.0%" sourceLinked="1"/>
        <c:majorTickMark val="none"/>
        <c:minorTickMark val="none"/>
        <c:tickLblPos val="nextTo"/>
        <c:crossAx val="17272636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0A21F5-A403-44E0-9A15-79914BAE8B18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6CC05-8939-4CC0-B1BE-1D59C5E140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81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445E958-C281-45B4-8483-0C389E047465}" type="datetimeFigureOut">
              <a:rPr lang="en-US" smtClean="0"/>
              <a:t>3/1/2022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A70ABBF-5096-412D-946A-8BC6F2ADB0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29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6" name="Google Shape;246;p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47" name="Google Shape;247;p1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91721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0ABBF-5096-412D-946A-8BC6F2ADB08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8275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0ABBF-5096-412D-946A-8BC6F2ADB0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833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0ABBF-5096-412D-946A-8BC6F2ADB0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98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05F72E-1086-4CFD-8818-E0AB896BF1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06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0ABBF-5096-412D-946A-8BC6F2ADB08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3131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0ABBF-5096-412D-946A-8BC6F2ADB08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823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9428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0ABBF-5096-412D-946A-8BC6F2ADB0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955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0ABBF-5096-412D-946A-8BC6F2ADB08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0431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8308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70ABBF-5096-412D-946A-8BC6F2ADB08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87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86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A3E607-94AB-4840-8C00-2935C684FD7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6020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A3E607-94AB-4840-8C00-2935C684FD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6602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0ABBF-5096-412D-946A-8BC6F2ADB08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179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emf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2823CC-DA48-425A-9271-142BB7954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12" b="20239"/>
          <a:stretch/>
        </p:blipFill>
        <p:spPr>
          <a:xfrm>
            <a:off x="865415" y="0"/>
            <a:ext cx="11326586" cy="4830792"/>
          </a:xfrm>
          <a:prstGeom prst="rect">
            <a:avLst/>
          </a:prstGeom>
          <a:ln>
            <a:solidFill>
              <a:schemeClr val="tx2">
                <a:lumMod val="20000"/>
                <a:lumOff val="80000"/>
              </a:schemeClr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966B10-05F0-3449-92E7-5E97DB1B88DC}"/>
              </a:ext>
            </a:extLst>
          </p:cNvPr>
          <p:cNvSpPr/>
          <p:nvPr userDrawn="1"/>
        </p:nvSpPr>
        <p:spPr>
          <a:xfrm>
            <a:off x="9562011" y="3840480"/>
            <a:ext cx="2643579" cy="1188432"/>
          </a:xfrm>
          <a:prstGeom prst="rect">
            <a:avLst/>
          </a:prstGeom>
          <a:gradFill flip="none" rotWithShape="1">
            <a:gsLst>
              <a:gs pos="43000">
                <a:schemeClr val="bg1">
                  <a:alpha val="13000"/>
                </a:schemeClr>
              </a:gs>
              <a:gs pos="93000">
                <a:schemeClr val="bg1"/>
              </a:gs>
            </a:gsLst>
            <a:lin ang="4800000" scaled="0"/>
            <a:tileRect/>
          </a:gra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F10694-1B38-4849-9BD4-A8BD0E2AA88B}"/>
              </a:ext>
            </a:extLst>
          </p:cNvPr>
          <p:cNvSpPr/>
          <p:nvPr userDrawn="1"/>
        </p:nvSpPr>
        <p:spPr>
          <a:xfrm>
            <a:off x="851824" y="0"/>
            <a:ext cx="6021238" cy="4830792"/>
          </a:xfrm>
          <a:prstGeom prst="rect">
            <a:avLst/>
          </a:prstGeom>
          <a:gradFill flip="none" rotWithShape="1">
            <a:gsLst>
              <a:gs pos="100000">
                <a:srgbClr val="EEEDE8">
                  <a:alpha val="0"/>
                </a:srgbClr>
              </a:gs>
              <a:gs pos="0">
                <a:srgbClr val="EEEDE8">
                  <a:lumMod val="60000"/>
                  <a:lumOff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sp>
          <p:nvSpPr>
            <p:cNvPr id="15" name="Rectangle 14"/>
            <p:cNvSpPr/>
            <p:nvPr userDrawn="1"/>
          </p:nvSpPr>
          <p:spPr bwMode="gray"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srgbClr val="FFFFFF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 bwMode="gray">
            <a:xfrm>
              <a:off x="194368" y="3622675"/>
              <a:ext cx="444500" cy="4445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 bwMode="gray">
          <a:xfrm>
            <a:off x="1219200" y="529165"/>
            <a:ext cx="5120640" cy="2072640"/>
          </a:xfrm>
        </p:spPr>
        <p:txBody>
          <a:bodyPr anchor="b" anchorCtr="0">
            <a:normAutofit/>
          </a:bodyPr>
          <a:lstStyle>
            <a:lvl1pPr>
              <a:defRPr sz="3733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 bwMode="gray">
          <a:xfrm>
            <a:off x="1219200" y="2926080"/>
            <a:ext cx="5120640" cy="9144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6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3" name="Google Shape;35;p3" title="Edwards">
            <a:extLst>
              <a:ext uri="{FF2B5EF4-FFF2-40B4-BE49-F238E27FC236}">
                <a16:creationId xmlns:a16="http://schemas.microsoft.com/office/drawing/2014/main" id="{D60E2C0F-152C-9949-BA42-EA7C960E0689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9954418" y="4387804"/>
            <a:ext cx="1777126" cy="2175556"/>
          </a:xfrm>
          <a:prstGeom prst="rect">
            <a:avLst/>
          </a:prstGeom>
          <a:noFill/>
          <a:ln>
            <a:noFill/>
          </a:ln>
          <a:effectLst>
            <a:glow rad="228600">
              <a:schemeClr val="bg1">
                <a:alpha val="24000"/>
              </a:schemeClr>
            </a:glow>
            <a:outerShdw blurRad="736600" dist="38100" dir="16200000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755054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hidden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title="Edward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4402943" y="1054532"/>
            <a:ext cx="3386116" cy="41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520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CB7C4A-4786-42CC-B190-EEA40A0584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861" t="5442" b="1745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A2A38A6-B7D0-40E4-83F0-01CCDCDF93A7}"/>
              </a:ext>
            </a:extLst>
          </p:cNvPr>
          <p:cNvSpPr/>
          <p:nvPr userDrawn="1"/>
        </p:nvSpPr>
        <p:spPr>
          <a:xfrm>
            <a:off x="0" y="0"/>
            <a:ext cx="6873062" cy="6858000"/>
          </a:xfrm>
          <a:prstGeom prst="rect">
            <a:avLst/>
          </a:prstGeom>
          <a:gradFill flip="none" rotWithShape="1">
            <a:gsLst>
              <a:gs pos="100000">
                <a:srgbClr val="EEEDE8">
                  <a:alpha val="0"/>
                </a:srgbClr>
              </a:gs>
              <a:gs pos="0">
                <a:srgbClr val="EEEDE8">
                  <a:lumMod val="60000"/>
                  <a:lumOff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0" y="1"/>
            <a:ext cx="12192000" cy="59266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0" y="6565392"/>
            <a:ext cx="12192000" cy="292608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9451660" y="6565392"/>
            <a:ext cx="1520605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r>
              <a:rPr lang="en-US">
                <a:solidFill>
                  <a:srgbClr val="505759"/>
                </a:solidFill>
              </a:rPr>
              <a:t>Month 00, 0000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731521" y="6565392"/>
            <a:ext cx="8720139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endParaRPr lang="en-US">
              <a:solidFill>
                <a:srgbClr val="505759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972266" y="6565392"/>
            <a:ext cx="488215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fld id="{CDBA9528-BCFE-1E43-A37D-912FF3C527A6}" type="slidenum">
              <a:rPr lang="en-US" smtClean="0">
                <a:solidFill>
                  <a:srgbClr val="505759"/>
                </a:solidFill>
              </a:rPr>
              <a:pPr defTabSz="609570"/>
              <a:t>‹#›</a:t>
            </a:fld>
            <a:endParaRPr lang="en-US">
              <a:solidFill>
                <a:srgbClr val="505759"/>
              </a:solidFill>
            </a:endParaRPr>
          </a:p>
        </p:txBody>
      </p:sp>
      <p:sp>
        <p:nvSpPr>
          <p:cNvPr id="17" name="Freeform 9" title="Edwards Lifesciences"/>
          <p:cNvSpPr>
            <a:spLocks noEditPoints="1"/>
          </p:cNvSpPr>
          <p:nvPr userDrawn="1"/>
        </p:nvSpPr>
        <p:spPr bwMode="gray">
          <a:xfrm>
            <a:off x="10177779" y="90169"/>
            <a:ext cx="1280160" cy="116216"/>
          </a:xfrm>
          <a:custGeom>
            <a:avLst/>
            <a:gdLst>
              <a:gd name="T0" fmla="*/ 172 w 11328"/>
              <a:gd name="T1" fmla="*/ 190 h 939"/>
              <a:gd name="T2" fmla="*/ 172 w 11328"/>
              <a:gd name="T3" fmla="*/ 820 h 939"/>
              <a:gd name="T4" fmla="*/ 1003 w 11328"/>
              <a:gd name="T5" fmla="*/ 867 h 939"/>
              <a:gd name="T6" fmla="*/ 998 w 11328"/>
              <a:gd name="T7" fmla="*/ 0 h 939"/>
              <a:gd name="T8" fmla="*/ 934 w 11328"/>
              <a:gd name="T9" fmla="*/ 395 h 939"/>
              <a:gd name="T10" fmla="*/ 2038 w 11328"/>
              <a:gd name="T11" fmla="*/ 929 h 939"/>
              <a:gd name="T12" fmla="*/ 1632 w 11328"/>
              <a:gd name="T13" fmla="*/ 929 h 939"/>
              <a:gd name="T14" fmla="*/ 1558 w 11328"/>
              <a:gd name="T15" fmla="*/ 799 h 939"/>
              <a:gd name="T16" fmla="*/ 1972 w 11328"/>
              <a:gd name="T17" fmla="*/ 801 h 939"/>
              <a:gd name="T18" fmla="*/ 2634 w 11328"/>
              <a:gd name="T19" fmla="*/ 929 h 939"/>
              <a:gd name="T20" fmla="*/ 2546 w 11328"/>
              <a:gd name="T21" fmla="*/ 568 h 939"/>
              <a:gd name="T22" fmla="*/ 2376 w 11328"/>
              <a:gd name="T23" fmla="*/ 431 h 939"/>
              <a:gd name="T24" fmla="*/ 2792 w 11328"/>
              <a:gd name="T25" fmla="*/ 929 h 939"/>
              <a:gd name="T26" fmla="*/ 2451 w 11328"/>
              <a:gd name="T27" fmla="*/ 748 h 939"/>
              <a:gd name="T28" fmla="*/ 3225 w 11328"/>
              <a:gd name="T29" fmla="*/ 425 h 939"/>
              <a:gd name="T30" fmla="*/ 3130 w 11328"/>
              <a:gd name="T31" fmla="*/ 315 h 939"/>
              <a:gd name="T32" fmla="*/ 3826 w 11328"/>
              <a:gd name="T33" fmla="*/ 929 h 939"/>
              <a:gd name="T34" fmla="*/ 3821 w 11328"/>
              <a:gd name="T35" fmla="*/ 331 h 939"/>
              <a:gd name="T36" fmla="*/ 3821 w 11328"/>
              <a:gd name="T37" fmla="*/ 403 h 939"/>
              <a:gd name="T38" fmla="*/ 3821 w 11328"/>
              <a:gd name="T39" fmla="*/ 403 h 939"/>
              <a:gd name="T40" fmla="*/ 4397 w 11328"/>
              <a:gd name="T41" fmla="*/ 772 h 939"/>
              <a:gd name="T42" fmla="*/ 4536 w 11328"/>
              <a:gd name="T43" fmla="*/ 335 h 939"/>
              <a:gd name="T44" fmla="*/ 4434 w 11328"/>
              <a:gd name="T45" fmla="*/ 579 h 939"/>
              <a:gd name="T46" fmla="*/ 5124 w 11328"/>
              <a:gd name="T47" fmla="*/ 82 h 939"/>
              <a:gd name="T48" fmla="*/ 5605 w 11328"/>
              <a:gd name="T49" fmla="*/ 227 h 939"/>
              <a:gd name="T50" fmla="*/ 5523 w 11328"/>
              <a:gd name="T51" fmla="*/ 929 h 939"/>
              <a:gd name="T52" fmla="*/ 6217 w 11328"/>
              <a:gd name="T53" fmla="*/ 112 h 939"/>
              <a:gd name="T54" fmla="*/ 6196 w 11328"/>
              <a:gd name="T55" fmla="*/ 316 h 939"/>
              <a:gd name="T56" fmla="*/ 5905 w 11328"/>
              <a:gd name="T57" fmla="*/ 407 h 939"/>
              <a:gd name="T58" fmla="*/ 5917 w 11328"/>
              <a:gd name="T59" fmla="*/ 131 h 939"/>
              <a:gd name="T60" fmla="*/ 6430 w 11328"/>
              <a:gd name="T61" fmla="*/ 645 h 939"/>
              <a:gd name="T62" fmla="*/ 6260 w 11328"/>
              <a:gd name="T63" fmla="*/ 623 h 939"/>
              <a:gd name="T64" fmla="*/ 6430 w 11328"/>
              <a:gd name="T65" fmla="*/ 633 h 939"/>
              <a:gd name="T66" fmla="*/ 6646 w 11328"/>
              <a:gd name="T67" fmla="*/ 547 h 939"/>
              <a:gd name="T68" fmla="*/ 7083 w 11328"/>
              <a:gd name="T69" fmla="*/ 840 h 939"/>
              <a:gd name="T70" fmla="*/ 7136 w 11328"/>
              <a:gd name="T71" fmla="*/ 303 h 939"/>
              <a:gd name="T72" fmla="*/ 7135 w 11328"/>
              <a:gd name="T73" fmla="*/ 534 h 939"/>
              <a:gd name="T74" fmla="*/ 7780 w 11328"/>
              <a:gd name="T75" fmla="*/ 402 h 939"/>
              <a:gd name="T76" fmla="*/ 7732 w 11328"/>
              <a:gd name="T77" fmla="*/ 939 h 939"/>
              <a:gd name="T78" fmla="*/ 7890 w 11328"/>
              <a:gd name="T79" fmla="*/ 431 h 939"/>
              <a:gd name="T80" fmla="*/ 8114 w 11328"/>
              <a:gd name="T81" fmla="*/ 227 h 939"/>
              <a:gd name="T82" fmla="*/ 8032 w 11328"/>
              <a:gd name="T83" fmla="*/ 929 h 939"/>
              <a:gd name="T84" fmla="*/ 8862 w 11328"/>
              <a:gd name="T85" fmla="*/ 903 h 939"/>
              <a:gd name="T86" fmla="*/ 8885 w 11328"/>
              <a:gd name="T87" fmla="*/ 623 h 939"/>
              <a:gd name="T88" fmla="*/ 8511 w 11328"/>
              <a:gd name="T89" fmla="*/ 475 h 939"/>
              <a:gd name="T90" fmla="*/ 9398 w 11328"/>
              <a:gd name="T91" fmla="*/ 577 h 939"/>
              <a:gd name="T92" fmla="*/ 9018 w 11328"/>
              <a:gd name="T93" fmla="*/ 929 h 939"/>
              <a:gd name="T94" fmla="*/ 9558 w 11328"/>
              <a:gd name="T95" fmla="*/ 438 h 939"/>
              <a:gd name="T96" fmla="*/ 10046 w 11328"/>
              <a:gd name="T97" fmla="*/ 402 h 939"/>
              <a:gd name="T98" fmla="*/ 9998 w 11328"/>
              <a:gd name="T99" fmla="*/ 939 h 939"/>
              <a:gd name="T100" fmla="*/ 10157 w 11328"/>
              <a:gd name="T101" fmla="*/ 431 h 939"/>
              <a:gd name="T102" fmla="*/ 10781 w 11328"/>
              <a:gd name="T103" fmla="*/ 903 h 939"/>
              <a:gd name="T104" fmla="*/ 10804 w 11328"/>
              <a:gd name="T105" fmla="*/ 623 h 939"/>
              <a:gd name="T106" fmla="*/ 10429 w 11328"/>
              <a:gd name="T107" fmla="*/ 475 h 939"/>
              <a:gd name="T108" fmla="*/ 10884 w 11328"/>
              <a:gd name="T109" fmla="*/ 903 h 939"/>
              <a:gd name="T110" fmla="*/ 11028 w 11328"/>
              <a:gd name="T111" fmla="*/ 653 h 939"/>
              <a:gd name="T112" fmla="*/ 11148 w 11328"/>
              <a:gd name="T113" fmla="*/ 399 h 939"/>
              <a:gd name="T114" fmla="*/ 11092 w 11328"/>
              <a:gd name="T115" fmla="*/ 93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328" h="939">
                <a:moveTo>
                  <a:pt x="0" y="929"/>
                </a:moveTo>
                <a:cubicBezTo>
                  <a:pt x="0" y="82"/>
                  <a:pt x="0" y="82"/>
                  <a:pt x="0" y="82"/>
                </a:cubicBezTo>
                <a:cubicBezTo>
                  <a:pt x="457" y="82"/>
                  <a:pt x="457" y="82"/>
                  <a:pt x="457" y="82"/>
                </a:cubicBezTo>
                <a:cubicBezTo>
                  <a:pt x="457" y="190"/>
                  <a:pt x="457" y="190"/>
                  <a:pt x="457" y="190"/>
                </a:cubicBezTo>
                <a:cubicBezTo>
                  <a:pt x="172" y="190"/>
                  <a:pt x="172" y="190"/>
                  <a:pt x="172" y="190"/>
                </a:cubicBezTo>
                <a:cubicBezTo>
                  <a:pt x="172" y="436"/>
                  <a:pt x="172" y="436"/>
                  <a:pt x="172" y="436"/>
                </a:cubicBezTo>
                <a:cubicBezTo>
                  <a:pt x="425" y="436"/>
                  <a:pt x="425" y="436"/>
                  <a:pt x="425" y="436"/>
                </a:cubicBezTo>
                <a:cubicBezTo>
                  <a:pt x="425" y="545"/>
                  <a:pt x="425" y="545"/>
                  <a:pt x="425" y="545"/>
                </a:cubicBezTo>
                <a:cubicBezTo>
                  <a:pt x="172" y="545"/>
                  <a:pt x="172" y="545"/>
                  <a:pt x="172" y="545"/>
                </a:cubicBezTo>
                <a:cubicBezTo>
                  <a:pt x="172" y="820"/>
                  <a:pt x="172" y="820"/>
                  <a:pt x="172" y="820"/>
                </a:cubicBezTo>
                <a:cubicBezTo>
                  <a:pt x="472" y="820"/>
                  <a:pt x="472" y="820"/>
                  <a:pt x="472" y="820"/>
                </a:cubicBezTo>
                <a:cubicBezTo>
                  <a:pt x="472" y="929"/>
                  <a:pt x="472" y="929"/>
                  <a:pt x="472" y="929"/>
                </a:cubicBezTo>
                <a:lnTo>
                  <a:pt x="0" y="929"/>
                </a:lnTo>
                <a:close/>
                <a:moveTo>
                  <a:pt x="1003" y="929"/>
                </a:moveTo>
                <a:cubicBezTo>
                  <a:pt x="1003" y="867"/>
                  <a:pt x="1003" y="867"/>
                  <a:pt x="1003" y="867"/>
                </a:cubicBezTo>
                <a:cubicBezTo>
                  <a:pt x="1003" y="867"/>
                  <a:pt x="959" y="937"/>
                  <a:pt x="834" y="937"/>
                </a:cubicBezTo>
                <a:cubicBezTo>
                  <a:pt x="682" y="937"/>
                  <a:pt x="582" y="833"/>
                  <a:pt x="582" y="634"/>
                </a:cubicBezTo>
                <a:cubicBezTo>
                  <a:pt x="582" y="430"/>
                  <a:pt x="707" y="305"/>
                  <a:pt x="871" y="305"/>
                </a:cubicBezTo>
                <a:cubicBezTo>
                  <a:pt x="962" y="305"/>
                  <a:pt x="998" y="331"/>
                  <a:pt x="998" y="331"/>
                </a:cubicBezTo>
                <a:cubicBezTo>
                  <a:pt x="998" y="0"/>
                  <a:pt x="998" y="0"/>
                  <a:pt x="998" y="0"/>
                </a:cubicBezTo>
                <a:cubicBezTo>
                  <a:pt x="1166" y="0"/>
                  <a:pt x="1166" y="0"/>
                  <a:pt x="1166" y="0"/>
                </a:cubicBezTo>
                <a:cubicBezTo>
                  <a:pt x="1166" y="929"/>
                  <a:pt x="1166" y="929"/>
                  <a:pt x="1166" y="929"/>
                </a:cubicBezTo>
                <a:lnTo>
                  <a:pt x="1003" y="929"/>
                </a:lnTo>
                <a:close/>
                <a:moveTo>
                  <a:pt x="998" y="403"/>
                </a:moveTo>
                <a:cubicBezTo>
                  <a:pt x="998" y="403"/>
                  <a:pt x="973" y="395"/>
                  <a:pt x="934" y="395"/>
                </a:cubicBezTo>
                <a:cubicBezTo>
                  <a:pt x="798" y="395"/>
                  <a:pt x="756" y="492"/>
                  <a:pt x="756" y="622"/>
                </a:cubicBezTo>
                <a:cubicBezTo>
                  <a:pt x="756" y="748"/>
                  <a:pt x="808" y="831"/>
                  <a:pt x="912" y="831"/>
                </a:cubicBezTo>
                <a:cubicBezTo>
                  <a:pt x="966" y="831"/>
                  <a:pt x="998" y="813"/>
                  <a:pt x="998" y="813"/>
                </a:cubicBezTo>
                <a:lnTo>
                  <a:pt x="998" y="403"/>
                </a:lnTo>
                <a:close/>
                <a:moveTo>
                  <a:pt x="2038" y="929"/>
                </a:moveTo>
                <a:cubicBezTo>
                  <a:pt x="1870" y="929"/>
                  <a:pt x="1870" y="929"/>
                  <a:pt x="1870" y="929"/>
                </a:cubicBezTo>
                <a:cubicBezTo>
                  <a:pt x="1766" y="528"/>
                  <a:pt x="1766" y="528"/>
                  <a:pt x="1766" y="528"/>
                </a:cubicBezTo>
                <a:cubicBezTo>
                  <a:pt x="1751" y="468"/>
                  <a:pt x="1751" y="448"/>
                  <a:pt x="1751" y="448"/>
                </a:cubicBezTo>
                <a:cubicBezTo>
                  <a:pt x="1751" y="448"/>
                  <a:pt x="1751" y="473"/>
                  <a:pt x="1736" y="527"/>
                </a:cubicBezTo>
                <a:cubicBezTo>
                  <a:pt x="1632" y="929"/>
                  <a:pt x="1632" y="929"/>
                  <a:pt x="1632" y="929"/>
                </a:cubicBezTo>
                <a:cubicBezTo>
                  <a:pt x="1459" y="929"/>
                  <a:pt x="1459" y="929"/>
                  <a:pt x="1459" y="929"/>
                </a:cubicBezTo>
                <a:cubicBezTo>
                  <a:pt x="1270" y="315"/>
                  <a:pt x="1270" y="315"/>
                  <a:pt x="1270" y="315"/>
                </a:cubicBezTo>
                <a:cubicBezTo>
                  <a:pt x="1440" y="315"/>
                  <a:pt x="1440" y="315"/>
                  <a:pt x="1440" y="315"/>
                </a:cubicBezTo>
                <a:cubicBezTo>
                  <a:pt x="1536" y="688"/>
                  <a:pt x="1536" y="688"/>
                  <a:pt x="1536" y="688"/>
                </a:cubicBezTo>
                <a:cubicBezTo>
                  <a:pt x="1556" y="767"/>
                  <a:pt x="1558" y="799"/>
                  <a:pt x="1558" y="799"/>
                </a:cubicBezTo>
                <a:cubicBezTo>
                  <a:pt x="1558" y="799"/>
                  <a:pt x="1559" y="774"/>
                  <a:pt x="1577" y="703"/>
                </a:cubicBezTo>
                <a:cubicBezTo>
                  <a:pt x="1678" y="315"/>
                  <a:pt x="1678" y="315"/>
                  <a:pt x="1678" y="315"/>
                </a:cubicBezTo>
                <a:cubicBezTo>
                  <a:pt x="1849" y="315"/>
                  <a:pt x="1849" y="315"/>
                  <a:pt x="1849" y="315"/>
                </a:cubicBezTo>
                <a:cubicBezTo>
                  <a:pt x="1954" y="708"/>
                  <a:pt x="1954" y="708"/>
                  <a:pt x="1954" y="708"/>
                </a:cubicBezTo>
                <a:cubicBezTo>
                  <a:pt x="1972" y="778"/>
                  <a:pt x="1972" y="801"/>
                  <a:pt x="1972" y="801"/>
                </a:cubicBezTo>
                <a:cubicBezTo>
                  <a:pt x="1972" y="801"/>
                  <a:pt x="1974" y="763"/>
                  <a:pt x="1993" y="688"/>
                </a:cubicBezTo>
                <a:cubicBezTo>
                  <a:pt x="2088" y="315"/>
                  <a:pt x="2088" y="315"/>
                  <a:pt x="2088" y="315"/>
                </a:cubicBezTo>
                <a:cubicBezTo>
                  <a:pt x="2234" y="315"/>
                  <a:pt x="2234" y="315"/>
                  <a:pt x="2234" y="315"/>
                </a:cubicBezTo>
                <a:lnTo>
                  <a:pt x="2038" y="929"/>
                </a:lnTo>
                <a:close/>
                <a:moveTo>
                  <a:pt x="2634" y="929"/>
                </a:moveTo>
                <a:cubicBezTo>
                  <a:pt x="2634" y="874"/>
                  <a:pt x="2634" y="874"/>
                  <a:pt x="2634" y="874"/>
                </a:cubicBezTo>
                <a:cubicBezTo>
                  <a:pt x="2634" y="874"/>
                  <a:pt x="2589" y="937"/>
                  <a:pt x="2477" y="937"/>
                </a:cubicBezTo>
                <a:cubicBezTo>
                  <a:pt x="2361" y="937"/>
                  <a:pt x="2285" y="869"/>
                  <a:pt x="2285" y="757"/>
                </a:cubicBezTo>
                <a:cubicBezTo>
                  <a:pt x="2285" y="690"/>
                  <a:pt x="2309" y="642"/>
                  <a:pt x="2354" y="610"/>
                </a:cubicBezTo>
                <a:cubicBezTo>
                  <a:pt x="2405" y="573"/>
                  <a:pt x="2474" y="568"/>
                  <a:pt x="2546" y="568"/>
                </a:cubicBezTo>
                <a:cubicBezTo>
                  <a:pt x="2586" y="568"/>
                  <a:pt x="2631" y="571"/>
                  <a:pt x="2631" y="571"/>
                </a:cubicBezTo>
                <a:cubicBezTo>
                  <a:pt x="2631" y="532"/>
                  <a:pt x="2631" y="532"/>
                  <a:pt x="2631" y="532"/>
                </a:cubicBezTo>
                <a:cubicBezTo>
                  <a:pt x="2631" y="502"/>
                  <a:pt x="2628" y="473"/>
                  <a:pt x="2621" y="454"/>
                </a:cubicBezTo>
                <a:cubicBezTo>
                  <a:pt x="2606" y="413"/>
                  <a:pt x="2568" y="400"/>
                  <a:pt x="2516" y="400"/>
                </a:cubicBezTo>
                <a:cubicBezTo>
                  <a:pt x="2432" y="400"/>
                  <a:pt x="2376" y="431"/>
                  <a:pt x="2376" y="431"/>
                </a:cubicBezTo>
                <a:cubicBezTo>
                  <a:pt x="2343" y="336"/>
                  <a:pt x="2343" y="336"/>
                  <a:pt x="2343" y="336"/>
                </a:cubicBezTo>
                <a:cubicBezTo>
                  <a:pt x="2343" y="336"/>
                  <a:pt x="2421" y="301"/>
                  <a:pt x="2559" y="301"/>
                </a:cubicBezTo>
                <a:cubicBezTo>
                  <a:pt x="2718" y="301"/>
                  <a:pt x="2763" y="369"/>
                  <a:pt x="2780" y="415"/>
                </a:cubicBezTo>
                <a:cubicBezTo>
                  <a:pt x="2793" y="453"/>
                  <a:pt x="2792" y="520"/>
                  <a:pt x="2792" y="562"/>
                </a:cubicBezTo>
                <a:cubicBezTo>
                  <a:pt x="2792" y="929"/>
                  <a:pt x="2792" y="929"/>
                  <a:pt x="2792" y="929"/>
                </a:cubicBezTo>
                <a:lnTo>
                  <a:pt x="2634" y="929"/>
                </a:lnTo>
                <a:close/>
                <a:moveTo>
                  <a:pt x="2631" y="646"/>
                </a:moveTo>
                <a:cubicBezTo>
                  <a:pt x="2631" y="646"/>
                  <a:pt x="2620" y="645"/>
                  <a:pt x="2574" y="645"/>
                </a:cubicBezTo>
                <a:cubicBezTo>
                  <a:pt x="2537" y="645"/>
                  <a:pt x="2507" y="651"/>
                  <a:pt x="2483" y="670"/>
                </a:cubicBezTo>
                <a:cubicBezTo>
                  <a:pt x="2459" y="689"/>
                  <a:pt x="2451" y="721"/>
                  <a:pt x="2451" y="748"/>
                </a:cubicBezTo>
                <a:cubicBezTo>
                  <a:pt x="2451" y="823"/>
                  <a:pt x="2506" y="843"/>
                  <a:pt x="2556" y="843"/>
                </a:cubicBezTo>
                <a:cubicBezTo>
                  <a:pt x="2606" y="843"/>
                  <a:pt x="2631" y="829"/>
                  <a:pt x="2631" y="829"/>
                </a:cubicBezTo>
                <a:lnTo>
                  <a:pt x="2631" y="646"/>
                </a:lnTo>
                <a:close/>
                <a:moveTo>
                  <a:pt x="3324" y="455"/>
                </a:moveTo>
                <a:cubicBezTo>
                  <a:pt x="3315" y="448"/>
                  <a:pt x="3280" y="425"/>
                  <a:pt x="3225" y="425"/>
                </a:cubicBezTo>
                <a:cubicBezTo>
                  <a:pt x="3167" y="425"/>
                  <a:pt x="3135" y="447"/>
                  <a:pt x="3135" y="447"/>
                </a:cubicBezTo>
                <a:cubicBezTo>
                  <a:pt x="3135" y="929"/>
                  <a:pt x="3135" y="929"/>
                  <a:pt x="3135" y="929"/>
                </a:cubicBezTo>
                <a:cubicBezTo>
                  <a:pt x="2967" y="929"/>
                  <a:pt x="2967" y="929"/>
                  <a:pt x="2967" y="929"/>
                </a:cubicBezTo>
                <a:cubicBezTo>
                  <a:pt x="2967" y="315"/>
                  <a:pt x="2967" y="315"/>
                  <a:pt x="2967" y="315"/>
                </a:cubicBezTo>
                <a:cubicBezTo>
                  <a:pt x="3130" y="315"/>
                  <a:pt x="3130" y="315"/>
                  <a:pt x="3130" y="315"/>
                </a:cubicBezTo>
                <a:cubicBezTo>
                  <a:pt x="3130" y="396"/>
                  <a:pt x="3130" y="396"/>
                  <a:pt x="3130" y="396"/>
                </a:cubicBezTo>
                <a:cubicBezTo>
                  <a:pt x="3130" y="396"/>
                  <a:pt x="3173" y="305"/>
                  <a:pt x="3278" y="305"/>
                </a:cubicBezTo>
                <a:cubicBezTo>
                  <a:pt x="3316" y="305"/>
                  <a:pt x="3340" y="313"/>
                  <a:pt x="3358" y="321"/>
                </a:cubicBezTo>
                <a:lnTo>
                  <a:pt x="3324" y="455"/>
                </a:lnTo>
                <a:close/>
                <a:moveTo>
                  <a:pt x="3826" y="929"/>
                </a:moveTo>
                <a:cubicBezTo>
                  <a:pt x="3826" y="867"/>
                  <a:pt x="3826" y="867"/>
                  <a:pt x="3826" y="867"/>
                </a:cubicBezTo>
                <a:cubicBezTo>
                  <a:pt x="3826" y="867"/>
                  <a:pt x="3781" y="937"/>
                  <a:pt x="3657" y="937"/>
                </a:cubicBezTo>
                <a:cubicBezTo>
                  <a:pt x="3504" y="937"/>
                  <a:pt x="3405" y="833"/>
                  <a:pt x="3405" y="634"/>
                </a:cubicBezTo>
                <a:cubicBezTo>
                  <a:pt x="3405" y="430"/>
                  <a:pt x="3529" y="305"/>
                  <a:pt x="3694" y="305"/>
                </a:cubicBezTo>
                <a:cubicBezTo>
                  <a:pt x="3785" y="305"/>
                  <a:pt x="3821" y="331"/>
                  <a:pt x="3821" y="331"/>
                </a:cubicBezTo>
                <a:cubicBezTo>
                  <a:pt x="3821" y="0"/>
                  <a:pt x="3821" y="0"/>
                  <a:pt x="3821" y="0"/>
                </a:cubicBezTo>
                <a:cubicBezTo>
                  <a:pt x="3989" y="0"/>
                  <a:pt x="3989" y="0"/>
                  <a:pt x="3989" y="0"/>
                </a:cubicBezTo>
                <a:cubicBezTo>
                  <a:pt x="3989" y="929"/>
                  <a:pt x="3989" y="929"/>
                  <a:pt x="3989" y="929"/>
                </a:cubicBezTo>
                <a:lnTo>
                  <a:pt x="3826" y="929"/>
                </a:lnTo>
                <a:close/>
                <a:moveTo>
                  <a:pt x="3821" y="403"/>
                </a:moveTo>
                <a:cubicBezTo>
                  <a:pt x="3821" y="403"/>
                  <a:pt x="3796" y="395"/>
                  <a:pt x="3756" y="395"/>
                </a:cubicBezTo>
                <a:cubicBezTo>
                  <a:pt x="3621" y="395"/>
                  <a:pt x="3579" y="492"/>
                  <a:pt x="3579" y="622"/>
                </a:cubicBezTo>
                <a:cubicBezTo>
                  <a:pt x="3579" y="748"/>
                  <a:pt x="3630" y="831"/>
                  <a:pt x="3735" y="831"/>
                </a:cubicBezTo>
                <a:cubicBezTo>
                  <a:pt x="3789" y="831"/>
                  <a:pt x="3821" y="813"/>
                  <a:pt x="3821" y="813"/>
                </a:cubicBezTo>
                <a:lnTo>
                  <a:pt x="3821" y="403"/>
                </a:lnTo>
                <a:close/>
                <a:moveTo>
                  <a:pt x="4313" y="939"/>
                </a:moveTo>
                <a:cubicBezTo>
                  <a:pt x="4171" y="939"/>
                  <a:pt x="4105" y="903"/>
                  <a:pt x="4105" y="903"/>
                </a:cubicBezTo>
                <a:cubicBezTo>
                  <a:pt x="4139" y="807"/>
                  <a:pt x="4139" y="807"/>
                  <a:pt x="4139" y="807"/>
                </a:cubicBezTo>
                <a:cubicBezTo>
                  <a:pt x="4139" y="807"/>
                  <a:pt x="4194" y="840"/>
                  <a:pt x="4295" y="840"/>
                </a:cubicBezTo>
                <a:cubicBezTo>
                  <a:pt x="4361" y="840"/>
                  <a:pt x="4397" y="817"/>
                  <a:pt x="4397" y="772"/>
                </a:cubicBezTo>
                <a:cubicBezTo>
                  <a:pt x="4397" y="736"/>
                  <a:pt x="4380" y="725"/>
                  <a:pt x="4339" y="702"/>
                </a:cubicBezTo>
                <a:cubicBezTo>
                  <a:pt x="4249" y="653"/>
                  <a:pt x="4249" y="653"/>
                  <a:pt x="4249" y="653"/>
                </a:cubicBezTo>
                <a:cubicBezTo>
                  <a:pt x="4169" y="609"/>
                  <a:pt x="4127" y="564"/>
                  <a:pt x="4127" y="478"/>
                </a:cubicBezTo>
                <a:cubicBezTo>
                  <a:pt x="4127" y="361"/>
                  <a:pt x="4211" y="303"/>
                  <a:pt x="4348" y="303"/>
                </a:cubicBezTo>
                <a:cubicBezTo>
                  <a:pt x="4469" y="303"/>
                  <a:pt x="4536" y="335"/>
                  <a:pt x="4536" y="335"/>
                </a:cubicBezTo>
                <a:cubicBezTo>
                  <a:pt x="4503" y="431"/>
                  <a:pt x="4503" y="431"/>
                  <a:pt x="4503" y="431"/>
                </a:cubicBezTo>
                <a:cubicBezTo>
                  <a:pt x="4503" y="431"/>
                  <a:pt x="4446" y="399"/>
                  <a:pt x="4369" y="399"/>
                </a:cubicBezTo>
                <a:cubicBezTo>
                  <a:pt x="4319" y="399"/>
                  <a:pt x="4275" y="412"/>
                  <a:pt x="4275" y="459"/>
                </a:cubicBezTo>
                <a:cubicBezTo>
                  <a:pt x="4275" y="497"/>
                  <a:pt x="4297" y="509"/>
                  <a:pt x="4347" y="534"/>
                </a:cubicBezTo>
                <a:cubicBezTo>
                  <a:pt x="4434" y="579"/>
                  <a:pt x="4434" y="579"/>
                  <a:pt x="4434" y="579"/>
                </a:cubicBezTo>
                <a:cubicBezTo>
                  <a:pt x="4509" y="617"/>
                  <a:pt x="4549" y="664"/>
                  <a:pt x="4549" y="747"/>
                </a:cubicBezTo>
                <a:cubicBezTo>
                  <a:pt x="4549" y="887"/>
                  <a:pt x="4440" y="939"/>
                  <a:pt x="4313" y="939"/>
                </a:cubicBezTo>
                <a:close/>
                <a:moveTo>
                  <a:pt x="4953" y="929"/>
                </a:moveTo>
                <a:cubicBezTo>
                  <a:pt x="4953" y="82"/>
                  <a:pt x="4953" y="82"/>
                  <a:pt x="4953" y="82"/>
                </a:cubicBezTo>
                <a:cubicBezTo>
                  <a:pt x="5124" y="82"/>
                  <a:pt x="5124" y="82"/>
                  <a:pt x="5124" y="82"/>
                </a:cubicBezTo>
                <a:cubicBezTo>
                  <a:pt x="5124" y="820"/>
                  <a:pt x="5124" y="820"/>
                  <a:pt x="5124" y="820"/>
                </a:cubicBezTo>
                <a:cubicBezTo>
                  <a:pt x="5421" y="820"/>
                  <a:pt x="5421" y="820"/>
                  <a:pt x="5421" y="820"/>
                </a:cubicBezTo>
                <a:cubicBezTo>
                  <a:pt x="5421" y="929"/>
                  <a:pt x="5421" y="929"/>
                  <a:pt x="5421" y="929"/>
                </a:cubicBezTo>
                <a:lnTo>
                  <a:pt x="4953" y="929"/>
                </a:lnTo>
                <a:close/>
                <a:moveTo>
                  <a:pt x="5605" y="227"/>
                </a:moveTo>
                <a:cubicBezTo>
                  <a:pt x="5547" y="227"/>
                  <a:pt x="5509" y="192"/>
                  <a:pt x="5509" y="141"/>
                </a:cubicBezTo>
                <a:cubicBezTo>
                  <a:pt x="5509" y="85"/>
                  <a:pt x="5547" y="51"/>
                  <a:pt x="5608" y="51"/>
                </a:cubicBezTo>
                <a:cubicBezTo>
                  <a:pt x="5666" y="51"/>
                  <a:pt x="5704" y="85"/>
                  <a:pt x="5704" y="137"/>
                </a:cubicBezTo>
                <a:cubicBezTo>
                  <a:pt x="5704" y="192"/>
                  <a:pt x="5666" y="227"/>
                  <a:pt x="5605" y="227"/>
                </a:cubicBezTo>
                <a:close/>
                <a:moveTo>
                  <a:pt x="5523" y="929"/>
                </a:moveTo>
                <a:cubicBezTo>
                  <a:pt x="5523" y="315"/>
                  <a:pt x="5523" y="315"/>
                  <a:pt x="5523" y="315"/>
                </a:cubicBezTo>
                <a:cubicBezTo>
                  <a:pt x="5691" y="315"/>
                  <a:pt x="5691" y="315"/>
                  <a:pt x="5691" y="315"/>
                </a:cubicBezTo>
                <a:cubicBezTo>
                  <a:pt x="5691" y="929"/>
                  <a:pt x="5691" y="929"/>
                  <a:pt x="5691" y="929"/>
                </a:cubicBezTo>
                <a:lnTo>
                  <a:pt x="5523" y="929"/>
                </a:lnTo>
                <a:close/>
                <a:moveTo>
                  <a:pt x="6217" y="112"/>
                </a:moveTo>
                <a:cubicBezTo>
                  <a:pt x="6217" y="112"/>
                  <a:pt x="6194" y="96"/>
                  <a:pt x="6154" y="96"/>
                </a:cubicBezTo>
                <a:cubicBezTo>
                  <a:pt x="6115" y="96"/>
                  <a:pt x="6094" y="111"/>
                  <a:pt x="6082" y="132"/>
                </a:cubicBezTo>
                <a:cubicBezTo>
                  <a:pt x="6071" y="151"/>
                  <a:pt x="6070" y="181"/>
                  <a:pt x="6070" y="227"/>
                </a:cubicBezTo>
                <a:cubicBezTo>
                  <a:pt x="6070" y="316"/>
                  <a:pt x="6070" y="316"/>
                  <a:pt x="6070" y="316"/>
                </a:cubicBezTo>
                <a:cubicBezTo>
                  <a:pt x="6196" y="316"/>
                  <a:pt x="6196" y="316"/>
                  <a:pt x="6196" y="316"/>
                </a:cubicBezTo>
                <a:cubicBezTo>
                  <a:pt x="6196" y="407"/>
                  <a:pt x="6196" y="407"/>
                  <a:pt x="6196" y="407"/>
                </a:cubicBezTo>
                <a:cubicBezTo>
                  <a:pt x="6070" y="407"/>
                  <a:pt x="6070" y="407"/>
                  <a:pt x="6070" y="407"/>
                </a:cubicBezTo>
                <a:cubicBezTo>
                  <a:pt x="6070" y="929"/>
                  <a:pt x="6070" y="929"/>
                  <a:pt x="6070" y="929"/>
                </a:cubicBezTo>
                <a:cubicBezTo>
                  <a:pt x="5905" y="929"/>
                  <a:pt x="5905" y="929"/>
                  <a:pt x="5905" y="929"/>
                </a:cubicBezTo>
                <a:cubicBezTo>
                  <a:pt x="5905" y="407"/>
                  <a:pt x="5905" y="407"/>
                  <a:pt x="5905" y="407"/>
                </a:cubicBezTo>
                <a:cubicBezTo>
                  <a:pt x="5828" y="407"/>
                  <a:pt x="5828" y="407"/>
                  <a:pt x="5828" y="407"/>
                </a:cubicBezTo>
                <a:cubicBezTo>
                  <a:pt x="5828" y="316"/>
                  <a:pt x="5828" y="316"/>
                  <a:pt x="5828" y="316"/>
                </a:cubicBezTo>
                <a:cubicBezTo>
                  <a:pt x="5905" y="316"/>
                  <a:pt x="5905" y="316"/>
                  <a:pt x="5905" y="316"/>
                </a:cubicBezTo>
                <a:cubicBezTo>
                  <a:pt x="5905" y="283"/>
                  <a:pt x="5905" y="283"/>
                  <a:pt x="5905" y="283"/>
                </a:cubicBezTo>
                <a:cubicBezTo>
                  <a:pt x="5905" y="249"/>
                  <a:pt x="5903" y="174"/>
                  <a:pt x="5917" y="131"/>
                </a:cubicBezTo>
                <a:cubicBezTo>
                  <a:pt x="5943" y="46"/>
                  <a:pt x="6005" y="0"/>
                  <a:pt x="6121" y="0"/>
                </a:cubicBezTo>
                <a:cubicBezTo>
                  <a:pt x="6203" y="0"/>
                  <a:pt x="6245" y="21"/>
                  <a:pt x="6245" y="21"/>
                </a:cubicBezTo>
                <a:lnTo>
                  <a:pt x="6217" y="112"/>
                </a:lnTo>
                <a:close/>
                <a:moveTo>
                  <a:pt x="6430" y="633"/>
                </a:moveTo>
                <a:cubicBezTo>
                  <a:pt x="6430" y="636"/>
                  <a:pt x="6430" y="645"/>
                  <a:pt x="6430" y="645"/>
                </a:cubicBezTo>
                <a:cubicBezTo>
                  <a:pt x="6430" y="765"/>
                  <a:pt x="6508" y="838"/>
                  <a:pt x="6627" y="838"/>
                </a:cubicBezTo>
                <a:cubicBezTo>
                  <a:pt x="6711" y="838"/>
                  <a:pt x="6758" y="810"/>
                  <a:pt x="6758" y="810"/>
                </a:cubicBezTo>
                <a:cubicBezTo>
                  <a:pt x="6790" y="903"/>
                  <a:pt x="6790" y="903"/>
                  <a:pt x="6790" y="903"/>
                </a:cubicBezTo>
                <a:cubicBezTo>
                  <a:pt x="6790" y="903"/>
                  <a:pt x="6723" y="939"/>
                  <a:pt x="6579" y="939"/>
                </a:cubicBezTo>
                <a:cubicBezTo>
                  <a:pt x="6411" y="939"/>
                  <a:pt x="6260" y="869"/>
                  <a:pt x="6260" y="623"/>
                </a:cubicBezTo>
                <a:cubicBezTo>
                  <a:pt x="6260" y="508"/>
                  <a:pt x="6303" y="303"/>
                  <a:pt x="6553" y="303"/>
                </a:cubicBezTo>
                <a:cubicBezTo>
                  <a:pt x="6674" y="303"/>
                  <a:pt x="6737" y="347"/>
                  <a:pt x="6776" y="414"/>
                </a:cubicBezTo>
                <a:cubicBezTo>
                  <a:pt x="6809" y="474"/>
                  <a:pt x="6813" y="556"/>
                  <a:pt x="6813" y="623"/>
                </a:cubicBezTo>
                <a:cubicBezTo>
                  <a:pt x="6813" y="624"/>
                  <a:pt x="6813" y="630"/>
                  <a:pt x="6813" y="633"/>
                </a:cubicBezTo>
                <a:lnTo>
                  <a:pt x="6430" y="633"/>
                </a:lnTo>
                <a:close/>
                <a:moveTo>
                  <a:pt x="6646" y="521"/>
                </a:moveTo>
                <a:cubicBezTo>
                  <a:pt x="6646" y="430"/>
                  <a:pt x="6613" y="384"/>
                  <a:pt x="6541" y="384"/>
                </a:cubicBezTo>
                <a:cubicBezTo>
                  <a:pt x="6481" y="384"/>
                  <a:pt x="6452" y="420"/>
                  <a:pt x="6439" y="475"/>
                </a:cubicBezTo>
                <a:cubicBezTo>
                  <a:pt x="6431" y="505"/>
                  <a:pt x="6431" y="537"/>
                  <a:pt x="6431" y="547"/>
                </a:cubicBezTo>
                <a:cubicBezTo>
                  <a:pt x="6646" y="547"/>
                  <a:pt x="6646" y="547"/>
                  <a:pt x="6646" y="547"/>
                </a:cubicBezTo>
                <a:lnTo>
                  <a:pt x="6646" y="521"/>
                </a:lnTo>
                <a:close/>
                <a:moveTo>
                  <a:pt x="7101" y="939"/>
                </a:moveTo>
                <a:cubicBezTo>
                  <a:pt x="6959" y="939"/>
                  <a:pt x="6893" y="903"/>
                  <a:pt x="6893" y="903"/>
                </a:cubicBezTo>
                <a:cubicBezTo>
                  <a:pt x="6927" y="807"/>
                  <a:pt x="6927" y="807"/>
                  <a:pt x="6927" y="807"/>
                </a:cubicBezTo>
                <a:cubicBezTo>
                  <a:pt x="6927" y="807"/>
                  <a:pt x="6982" y="840"/>
                  <a:pt x="7083" y="840"/>
                </a:cubicBezTo>
                <a:cubicBezTo>
                  <a:pt x="7149" y="840"/>
                  <a:pt x="7185" y="817"/>
                  <a:pt x="7185" y="772"/>
                </a:cubicBezTo>
                <a:cubicBezTo>
                  <a:pt x="7185" y="736"/>
                  <a:pt x="7168" y="725"/>
                  <a:pt x="7127" y="702"/>
                </a:cubicBezTo>
                <a:cubicBezTo>
                  <a:pt x="7037" y="653"/>
                  <a:pt x="7037" y="653"/>
                  <a:pt x="7037" y="653"/>
                </a:cubicBezTo>
                <a:cubicBezTo>
                  <a:pt x="6957" y="609"/>
                  <a:pt x="6915" y="564"/>
                  <a:pt x="6915" y="478"/>
                </a:cubicBezTo>
                <a:cubicBezTo>
                  <a:pt x="6915" y="361"/>
                  <a:pt x="6999" y="303"/>
                  <a:pt x="7136" y="303"/>
                </a:cubicBezTo>
                <a:cubicBezTo>
                  <a:pt x="7257" y="303"/>
                  <a:pt x="7324" y="335"/>
                  <a:pt x="7324" y="335"/>
                </a:cubicBezTo>
                <a:cubicBezTo>
                  <a:pt x="7291" y="431"/>
                  <a:pt x="7291" y="431"/>
                  <a:pt x="7291" y="431"/>
                </a:cubicBezTo>
                <a:cubicBezTo>
                  <a:pt x="7291" y="431"/>
                  <a:pt x="7234" y="399"/>
                  <a:pt x="7157" y="399"/>
                </a:cubicBezTo>
                <a:cubicBezTo>
                  <a:pt x="7107" y="399"/>
                  <a:pt x="7063" y="412"/>
                  <a:pt x="7063" y="459"/>
                </a:cubicBezTo>
                <a:cubicBezTo>
                  <a:pt x="7063" y="497"/>
                  <a:pt x="7085" y="509"/>
                  <a:pt x="7135" y="534"/>
                </a:cubicBezTo>
                <a:cubicBezTo>
                  <a:pt x="7222" y="579"/>
                  <a:pt x="7222" y="579"/>
                  <a:pt x="7222" y="579"/>
                </a:cubicBezTo>
                <a:cubicBezTo>
                  <a:pt x="7297" y="617"/>
                  <a:pt x="7337" y="664"/>
                  <a:pt x="7337" y="747"/>
                </a:cubicBezTo>
                <a:cubicBezTo>
                  <a:pt x="7337" y="887"/>
                  <a:pt x="7228" y="939"/>
                  <a:pt x="7101" y="939"/>
                </a:cubicBezTo>
                <a:close/>
                <a:moveTo>
                  <a:pt x="7890" y="431"/>
                </a:moveTo>
                <a:cubicBezTo>
                  <a:pt x="7890" y="431"/>
                  <a:pt x="7850" y="402"/>
                  <a:pt x="7780" y="402"/>
                </a:cubicBezTo>
                <a:cubicBezTo>
                  <a:pt x="7656" y="402"/>
                  <a:pt x="7604" y="475"/>
                  <a:pt x="7604" y="619"/>
                </a:cubicBezTo>
                <a:cubicBezTo>
                  <a:pt x="7604" y="718"/>
                  <a:pt x="7639" y="838"/>
                  <a:pt x="7778" y="838"/>
                </a:cubicBezTo>
                <a:cubicBezTo>
                  <a:pt x="7829" y="838"/>
                  <a:pt x="7871" y="821"/>
                  <a:pt x="7891" y="810"/>
                </a:cubicBezTo>
                <a:cubicBezTo>
                  <a:pt x="7922" y="903"/>
                  <a:pt x="7922" y="903"/>
                  <a:pt x="7922" y="903"/>
                </a:cubicBezTo>
                <a:cubicBezTo>
                  <a:pt x="7922" y="903"/>
                  <a:pt x="7864" y="939"/>
                  <a:pt x="7732" y="939"/>
                </a:cubicBezTo>
                <a:cubicBezTo>
                  <a:pt x="7529" y="939"/>
                  <a:pt x="7432" y="809"/>
                  <a:pt x="7432" y="634"/>
                </a:cubicBezTo>
                <a:cubicBezTo>
                  <a:pt x="7432" y="561"/>
                  <a:pt x="7448" y="491"/>
                  <a:pt x="7484" y="435"/>
                </a:cubicBezTo>
                <a:cubicBezTo>
                  <a:pt x="7534" y="358"/>
                  <a:pt x="7620" y="303"/>
                  <a:pt x="7758" y="303"/>
                </a:cubicBezTo>
                <a:cubicBezTo>
                  <a:pt x="7860" y="303"/>
                  <a:pt x="7924" y="335"/>
                  <a:pt x="7924" y="335"/>
                </a:cubicBezTo>
                <a:lnTo>
                  <a:pt x="7890" y="431"/>
                </a:lnTo>
                <a:close/>
                <a:moveTo>
                  <a:pt x="8114" y="227"/>
                </a:moveTo>
                <a:cubicBezTo>
                  <a:pt x="8056" y="227"/>
                  <a:pt x="8017" y="192"/>
                  <a:pt x="8017" y="141"/>
                </a:cubicBezTo>
                <a:cubicBezTo>
                  <a:pt x="8017" y="85"/>
                  <a:pt x="8056" y="51"/>
                  <a:pt x="8117" y="51"/>
                </a:cubicBezTo>
                <a:cubicBezTo>
                  <a:pt x="8175" y="51"/>
                  <a:pt x="8213" y="85"/>
                  <a:pt x="8213" y="137"/>
                </a:cubicBezTo>
                <a:cubicBezTo>
                  <a:pt x="8213" y="192"/>
                  <a:pt x="8175" y="227"/>
                  <a:pt x="8114" y="227"/>
                </a:cubicBezTo>
                <a:close/>
                <a:moveTo>
                  <a:pt x="8032" y="929"/>
                </a:moveTo>
                <a:cubicBezTo>
                  <a:pt x="8032" y="315"/>
                  <a:pt x="8032" y="315"/>
                  <a:pt x="8032" y="315"/>
                </a:cubicBezTo>
                <a:cubicBezTo>
                  <a:pt x="8200" y="315"/>
                  <a:pt x="8200" y="315"/>
                  <a:pt x="8200" y="315"/>
                </a:cubicBezTo>
                <a:cubicBezTo>
                  <a:pt x="8200" y="929"/>
                  <a:pt x="8200" y="929"/>
                  <a:pt x="8200" y="929"/>
                </a:cubicBezTo>
                <a:lnTo>
                  <a:pt x="8032" y="929"/>
                </a:lnTo>
                <a:close/>
                <a:moveTo>
                  <a:pt x="8502" y="633"/>
                </a:moveTo>
                <a:cubicBezTo>
                  <a:pt x="8502" y="636"/>
                  <a:pt x="8502" y="645"/>
                  <a:pt x="8502" y="645"/>
                </a:cubicBezTo>
                <a:cubicBezTo>
                  <a:pt x="8502" y="765"/>
                  <a:pt x="8580" y="838"/>
                  <a:pt x="8699" y="838"/>
                </a:cubicBezTo>
                <a:cubicBezTo>
                  <a:pt x="8783" y="838"/>
                  <a:pt x="8830" y="810"/>
                  <a:pt x="8830" y="810"/>
                </a:cubicBezTo>
                <a:cubicBezTo>
                  <a:pt x="8862" y="903"/>
                  <a:pt x="8862" y="903"/>
                  <a:pt x="8862" y="903"/>
                </a:cubicBezTo>
                <a:cubicBezTo>
                  <a:pt x="8862" y="903"/>
                  <a:pt x="8795" y="939"/>
                  <a:pt x="8651" y="939"/>
                </a:cubicBezTo>
                <a:cubicBezTo>
                  <a:pt x="8483" y="939"/>
                  <a:pt x="8332" y="869"/>
                  <a:pt x="8332" y="623"/>
                </a:cubicBezTo>
                <a:cubicBezTo>
                  <a:pt x="8332" y="508"/>
                  <a:pt x="8375" y="303"/>
                  <a:pt x="8625" y="303"/>
                </a:cubicBezTo>
                <a:cubicBezTo>
                  <a:pt x="8746" y="303"/>
                  <a:pt x="8809" y="347"/>
                  <a:pt x="8848" y="414"/>
                </a:cubicBezTo>
                <a:cubicBezTo>
                  <a:pt x="8881" y="474"/>
                  <a:pt x="8885" y="556"/>
                  <a:pt x="8885" y="623"/>
                </a:cubicBezTo>
                <a:cubicBezTo>
                  <a:pt x="8885" y="624"/>
                  <a:pt x="8885" y="630"/>
                  <a:pt x="8885" y="633"/>
                </a:cubicBezTo>
                <a:lnTo>
                  <a:pt x="8502" y="633"/>
                </a:lnTo>
                <a:close/>
                <a:moveTo>
                  <a:pt x="8718" y="521"/>
                </a:moveTo>
                <a:cubicBezTo>
                  <a:pt x="8718" y="430"/>
                  <a:pt x="8685" y="384"/>
                  <a:pt x="8613" y="384"/>
                </a:cubicBezTo>
                <a:cubicBezTo>
                  <a:pt x="8553" y="384"/>
                  <a:pt x="8524" y="420"/>
                  <a:pt x="8511" y="475"/>
                </a:cubicBezTo>
                <a:cubicBezTo>
                  <a:pt x="8503" y="505"/>
                  <a:pt x="8503" y="537"/>
                  <a:pt x="8503" y="547"/>
                </a:cubicBezTo>
                <a:cubicBezTo>
                  <a:pt x="8718" y="547"/>
                  <a:pt x="8718" y="547"/>
                  <a:pt x="8718" y="547"/>
                </a:cubicBezTo>
                <a:lnTo>
                  <a:pt x="8718" y="521"/>
                </a:lnTo>
                <a:close/>
                <a:moveTo>
                  <a:pt x="9398" y="929"/>
                </a:moveTo>
                <a:cubicBezTo>
                  <a:pt x="9398" y="577"/>
                  <a:pt x="9398" y="577"/>
                  <a:pt x="9398" y="577"/>
                </a:cubicBezTo>
                <a:cubicBezTo>
                  <a:pt x="9398" y="546"/>
                  <a:pt x="9398" y="514"/>
                  <a:pt x="9394" y="491"/>
                </a:cubicBezTo>
                <a:cubicBezTo>
                  <a:pt x="9382" y="433"/>
                  <a:pt x="9341" y="409"/>
                  <a:pt x="9278" y="409"/>
                </a:cubicBezTo>
                <a:cubicBezTo>
                  <a:pt x="9224" y="409"/>
                  <a:pt x="9186" y="430"/>
                  <a:pt x="9186" y="430"/>
                </a:cubicBezTo>
                <a:cubicBezTo>
                  <a:pt x="9186" y="929"/>
                  <a:pt x="9186" y="929"/>
                  <a:pt x="9186" y="929"/>
                </a:cubicBezTo>
                <a:cubicBezTo>
                  <a:pt x="9018" y="929"/>
                  <a:pt x="9018" y="929"/>
                  <a:pt x="9018" y="929"/>
                </a:cubicBezTo>
                <a:cubicBezTo>
                  <a:pt x="9018" y="315"/>
                  <a:pt x="9018" y="315"/>
                  <a:pt x="9018" y="315"/>
                </a:cubicBezTo>
                <a:cubicBezTo>
                  <a:pt x="9181" y="315"/>
                  <a:pt x="9181" y="315"/>
                  <a:pt x="9181" y="315"/>
                </a:cubicBezTo>
                <a:cubicBezTo>
                  <a:pt x="9181" y="377"/>
                  <a:pt x="9181" y="377"/>
                  <a:pt x="9181" y="377"/>
                </a:cubicBezTo>
                <a:cubicBezTo>
                  <a:pt x="9181" y="377"/>
                  <a:pt x="9234" y="301"/>
                  <a:pt x="9365" y="301"/>
                </a:cubicBezTo>
                <a:cubicBezTo>
                  <a:pt x="9493" y="301"/>
                  <a:pt x="9544" y="376"/>
                  <a:pt x="9558" y="438"/>
                </a:cubicBezTo>
                <a:cubicBezTo>
                  <a:pt x="9568" y="481"/>
                  <a:pt x="9568" y="531"/>
                  <a:pt x="9568" y="558"/>
                </a:cubicBezTo>
                <a:cubicBezTo>
                  <a:pt x="9568" y="929"/>
                  <a:pt x="9568" y="929"/>
                  <a:pt x="9568" y="929"/>
                </a:cubicBezTo>
                <a:lnTo>
                  <a:pt x="9398" y="929"/>
                </a:lnTo>
                <a:close/>
                <a:moveTo>
                  <a:pt x="10157" y="431"/>
                </a:moveTo>
                <a:cubicBezTo>
                  <a:pt x="10157" y="431"/>
                  <a:pt x="10117" y="402"/>
                  <a:pt x="10046" y="402"/>
                </a:cubicBezTo>
                <a:cubicBezTo>
                  <a:pt x="9923" y="402"/>
                  <a:pt x="9871" y="475"/>
                  <a:pt x="9871" y="619"/>
                </a:cubicBezTo>
                <a:cubicBezTo>
                  <a:pt x="9871" y="718"/>
                  <a:pt x="9906" y="838"/>
                  <a:pt x="10045" y="838"/>
                </a:cubicBezTo>
                <a:cubicBezTo>
                  <a:pt x="10096" y="838"/>
                  <a:pt x="10138" y="821"/>
                  <a:pt x="10158" y="810"/>
                </a:cubicBezTo>
                <a:cubicBezTo>
                  <a:pt x="10189" y="903"/>
                  <a:pt x="10189" y="903"/>
                  <a:pt x="10189" y="903"/>
                </a:cubicBezTo>
                <a:cubicBezTo>
                  <a:pt x="10189" y="903"/>
                  <a:pt x="10130" y="939"/>
                  <a:pt x="9998" y="939"/>
                </a:cubicBezTo>
                <a:cubicBezTo>
                  <a:pt x="9796" y="939"/>
                  <a:pt x="9698" y="809"/>
                  <a:pt x="9698" y="634"/>
                </a:cubicBezTo>
                <a:cubicBezTo>
                  <a:pt x="9698" y="561"/>
                  <a:pt x="9715" y="491"/>
                  <a:pt x="9751" y="435"/>
                </a:cubicBezTo>
                <a:cubicBezTo>
                  <a:pt x="9800" y="358"/>
                  <a:pt x="9887" y="303"/>
                  <a:pt x="10025" y="303"/>
                </a:cubicBezTo>
                <a:cubicBezTo>
                  <a:pt x="10127" y="303"/>
                  <a:pt x="10190" y="335"/>
                  <a:pt x="10190" y="335"/>
                </a:cubicBezTo>
                <a:lnTo>
                  <a:pt x="10157" y="431"/>
                </a:lnTo>
                <a:close/>
                <a:moveTo>
                  <a:pt x="10421" y="633"/>
                </a:moveTo>
                <a:cubicBezTo>
                  <a:pt x="10421" y="636"/>
                  <a:pt x="10421" y="645"/>
                  <a:pt x="10421" y="645"/>
                </a:cubicBezTo>
                <a:cubicBezTo>
                  <a:pt x="10421" y="765"/>
                  <a:pt x="10499" y="838"/>
                  <a:pt x="10618" y="838"/>
                </a:cubicBezTo>
                <a:cubicBezTo>
                  <a:pt x="10702" y="838"/>
                  <a:pt x="10748" y="810"/>
                  <a:pt x="10748" y="810"/>
                </a:cubicBezTo>
                <a:cubicBezTo>
                  <a:pt x="10781" y="903"/>
                  <a:pt x="10781" y="903"/>
                  <a:pt x="10781" y="903"/>
                </a:cubicBezTo>
                <a:cubicBezTo>
                  <a:pt x="10781" y="903"/>
                  <a:pt x="10714" y="939"/>
                  <a:pt x="10570" y="939"/>
                </a:cubicBezTo>
                <a:cubicBezTo>
                  <a:pt x="10402" y="939"/>
                  <a:pt x="10250" y="869"/>
                  <a:pt x="10250" y="623"/>
                </a:cubicBezTo>
                <a:cubicBezTo>
                  <a:pt x="10250" y="508"/>
                  <a:pt x="10294" y="303"/>
                  <a:pt x="10543" y="303"/>
                </a:cubicBezTo>
                <a:cubicBezTo>
                  <a:pt x="10664" y="303"/>
                  <a:pt x="10728" y="347"/>
                  <a:pt x="10766" y="414"/>
                </a:cubicBezTo>
                <a:cubicBezTo>
                  <a:pt x="10800" y="474"/>
                  <a:pt x="10804" y="556"/>
                  <a:pt x="10804" y="623"/>
                </a:cubicBezTo>
                <a:cubicBezTo>
                  <a:pt x="10804" y="624"/>
                  <a:pt x="10804" y="630"/>
                  <a:pt x="10804" y="633"/>
                </a:cubicBezTo>
                <a:lnTo>
                  <a:pt x="10421" y="633"/>
                </a:lnTo>
                <a:close/>
                <a:moveTo>
                  <a:pt x="10637" y="521"/>
                </a:moveTo>
                <a:cubicBezTo>
                  <a:pt x="10637" y="430"/>
                  <a:pt x="10603" y="384"/>
                  <a:pt x="10531" y="384"/>
                </a:cubicBezTo>
                <a:cubicBezTo>
                  <a:pt x="10471" y="384"/>
                  <a:pt x="10442" y="420"/>
                  <a:pt x="10429" y="475"/>
                </a:cubicBezTo>
                <a:cubicBezTo>
                  <a:pt x="10422" y="505"/>
                  <a:pt x="10422" y="537"/>
                  <a:pt x="10422" y="547"/>
                </a:cubicBezTo>
                <a:cubicBezTo>
                  <a:pt x="10637" y="547"/>
                  <a:pt x="10637" y="547"/>
                  <a:pt x="10637" y="547"/>
                </a:cubicBezTo>
                <a:lnTo>
                  <a:pt x="10637" y="521"/>
                </a:lnTo>
                <a:close/>
                <a:moveTo>
                  <a:pt x="11092" y="939"/>
                </a:moveTo>
                <a:cubicBezTo>
                  <a:pt x="10950" y="939"/>
                  <a:pt x="10884" y="903"/>
                  <a:pt x="10884" y="903"/>
                </a:cubicBezTo>
                <a:cubicBezTo>
                  <a:pt x="10918" y="807"/>
                  <a:pt x="10918" y="807"/>
                  <a:pt x="10918" y="807"/>
                </a:cubicBezTo>
                <a:cubicBezTo>
                  <a:pt x="10918" y="807"/>
                  <a:pt x="10973" y="840"/>
                  <a:pt x="11074" y="840"/>
                </a:cubicBezTo>
                <a:cubicBezTo>
                  <a:pt x="11140" y="840"/>
                  <a:pt x="11176" y="817"/>
                  <a:pt x="11176" y="772"/>
                </a:cubicBezTo>
                <a:cubicBezTo>
                  <a:pt x="11176" y="736"/>
                  <a:pt x="11159" y="725"/>
                  <a:pt x="11118" y="702"/>
                </a:cubicBezTo>
                <a:cubicBezTo>
                  <a:pt x="11028" y="653"/>
                  <a:pt x="11028" y="653"/>
                  <a:pt x="11028" y="653"/>
                </a:cubicBezTo>
                <a:cubicBezTo>
                  <a:pt x="10948" y="609"/>
                  <a:pt x="10906" y="564"/>
                  <a:pt x="10906" y="478"/>
                </a:cubicBezTo>
                <a:cubicBezTo>
                  <a:pt x="10906" y="361"/>
                  <a:pt x="10990" y="303"/>
                  <a:pt x="11126" y="303"/>
                </a:cubicBezTo>
                <a:cubicBezTo>
                  <a:pt x="11248" y="303"/>
                  <a:pt x="11315" y="335"/>
                  <a:pt x="11315" y="335"/>
                </a:cubicBezTo>
                <a:cubicBezTo>
                  <a:pt x="11281" y="431"/>
                  <a:pt x="11281" y="431"/>
                  <a:pt x="11281" y="431"/>
                </a:cubicBezTo>
                <a:cubicBezTo>
                  <a:pt x="11281" y="431"/>
                  <a:pt x="11225" y="399"/>
                  <a:pt x="11148" y="399"/>
                </a:cubicBezTo>
                <a:cubicBezTo>
                  <a:pt x="11098" y="399"/>
                  <a:pt x="11053" y="412"/>
                  <a:pt x="11053" y="459"/>
                </a:cubicBezTo>
                <a:cubicBezTo>
                  <a:pt x="11053" y="497"/>
                  <a:pt x="11076" y="509"/>
                  <a:pt x="11125" y="534"/>
                </a:cubicBezTo>
                <a:cubicBezTo>
                  <a:pt x="11213" y="579"/>
                  <a:pt x="11213" y="579"/>
                  <a:pt x="11213" y="579"/>
                </a:cubicBezTo>
                <a:cubicBezTo>
                  <a:pt x="11287" y="617"/>
                  <a:pt x="11328" y="664"/>
                  <a:pt x="11328" y="747"/>
                </a:cubicBezTo>
                <a:cubicBezTo>
                  <a:pt x="11328" y="887"/>
                  <a:pt x="11219" y="939"/>
                  <a:pt x="11092" y="9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 bwMode="gray">
          <a:xfrm>
            <a:off x="731520" y="1462472"/>
            <a:ext cx="4998720" cy="2134169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3733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731520" y="3962400"/>
            <a:ext cx="4998720" cy="9144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133">
                <a:solidFill>
                  <a:schemeClr val="accent6"/>
                </a:solidFill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02187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utcomes You Dem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516A72-DB84-4B2D-ABBF-F60A22BD08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969" b="14345"/>
          <a:stretch/>
        </p:blipFill>
        <p:spPr>
          <a:xfrm>
            <a:off x="0" y="1670536"/>
            <a:ext cx="12192000" cy="495233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4EECA5-261D-4BDA-86E8-37701D10BDF8}"/>
              </a:ext>
            </a:extLst>
          </p:cNvPr>
          <p:cNvSpPr/>
          <p:nvPr userDrawn="1"/>
        </p:nvSpPr>
        <p:spPr>
          <a:xfrm>
            <a:off x="0" y="-278423"/>
            <a:ext cx="6873062" cy="6858000"/>
          </a:xfrm>
          <a:prstGeom prst="rect">
            <a:avLst/>
          </a:prstGeom>
          <a:gradFill flip="none" rotWithShape="1">
            <a:gsLst>
              <a:gs pos="100000">
                <a:srgbClr val="EEEDE8">
                  <a:alpha val="0"/>
                </a:srgbClr>
              </a:gs>
              <a:gs pos="0">
                <a:srgbClr val="EEEDE8">
                  <a:lumMod val="60000"/>
                  <a:lumOff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2B5B42-417D-4E4C-AE13-3DFB26FCEAEA}"/>
              </a:ext>
            </a:extLst>
          </p:cNvPr>
          <p:cNvSpPr/>
          <p:nvPr userDrawn="1"/>
        </p:nvSpPr>
        <p:spPr>
          <a:xfrm>
            <a:off x="-1" y="1670536"/>
            <a:ext cx="8027377" cy="5187464"/>
          </a:xfrm>
          <a:prstGeom prst="rect">
            <a:avLst/>
          </a:prstGeom>
          <a:gradFill flip="none" rotWithShape="1">
            <a:gsLst>
              <a:gs pos="100000">
                <a:srgbClr val="EEEDE8">
                  <a:alpha val="0"/>
                </a:srgbClr>
              </a:gs>
              <a:gs pos="0">
                <a:srgbClr val="EEEDE8">
                  <a:lumMod val="60000"/>
                  <a:lumOff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0" y="1"/>
            <a:ext cx="12192000" cy="59266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0" y="6565392"/>
            <a:ext cx="12192000" cy="292608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9451660" y="6565392"/>
            <a:ext cx="1520605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r>
              <a:rPr lang="en-US">
                <a:solidFill>
                  <a:srgbClr val="505759"/>
                </a:solidFill>
              </a:rPr>
              <a:t>Month 00, 0000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731521" y="6565392"/>
            <a:ext cx="8720139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endParaRPr lang="en-US">
              <a:solidFill>
                <a:srgbClr val="505759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972266" y="6565392"/>
            <a:ext cx="488215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fld id="{CDBA9528-BCFE-1E43-A37D-912FF3C527A6}" type="slidenum">
              <a:rPr lang="en-US" smtClean="0">
                <a:solidFill>
                  <a:srgbClr val="505759"/>
                </a:solidFill>
              </a:rPr>
              <a:pPr defTabSz="609570"/>
              <a:t>‹#›</a:t>
            </a:fld>
            <a:endParaRPr lang="en-US">
              <a:solidFill>
                <a:srgbClr val="505759"/>
              </a:solidFill>
            </a:endParaRPr>
          </a:p>
        </p:txBody>
      </p:sp>
      <p:sp>
        <p:nvSpPr>
          <p:cNvPr id="17" name="Freeform 9" title="Edwards Lifesciences"/>
          <p:cNvSpPr>
            <a:spLocks noEditPoints="1"/>
          </p:cNvSpPr>
          <p:nvPr userDrawn="1"/>
        </p:nvSpPr>
        <p:spPr bwMode="gray">
          <a:xfrm>
            <a:off x="10177779" y="90169"/>
            <a:ext cx="1280160" cy="116216"/>
          </a:xfrm>
          <a:custGeom>
            <a:avLst/>
            <a:gdLst>
              <a:gd name="T0" fmla="*/ 172 w 11328"/>
              <a:gd name="T1" fmla="*/ 190 h 939"/>
              <a:gd name="T2" fmla="*/ 172 w 11328"/>
              <a:gd name="T3" fmla="*/ 820 h 939"/>
              <a:gd name="T4" fmla="*/ 1003 w 11328"/>
              <a:gd name="T5" fmla="*/ 867 h 939"/>
              <a:gd name="T6" fmla="*/ 998 w 11328"/>
              <a:gd name="T7" fmla="*/ 0 h 939"/>
              <a:gd name="T8" fmla="*/ 934 w 11328"/>
              <a:gd name="T9" fmla="*/ 395 h 939"/>
              <a:gd name="T10" fmla="*/ 2038 w 11328"/>
              <a:gd name="T11" fmla="*/ 929 h 939"/>
              <a:gd name="T12" fmla="*/ 1632 w 11328"/>
              <a:gd name="T13" fmla="*/ 929 h 939"/>
              <a:gd name="T14" fmla="*/ 1558 w 11328"/>
              <a:gd name="T15" fmla="*/ 799 h 939"/>
              <a:gd name="T16" fmla="*/ 1972 w 11328"/>
              <a:gd name="T17" fmla="*/ 801 h 939"/>
              <a:gd name="T18" fmla="*/ 2634 w 11328"/>
              <a:gd name="T19" fmla="*/ 929 h 939"/>
              <a:gd name="T20" fmla="*/ 2546 w 11328"/>
              <a:gd name="T21" fmla="*/ 568 h 939"/>
              <a:gd name="T22" fmla="*/ 2376 w 11328"/>
              <a:gd name="T23" fmla="*/ 431 h 939"/>
              <a:gd name="T24" fmla="*/ 2792 w 11328"/>
              <a:gd name="T25" fmla="*/ 929 h 939"/>
              <a:gd name="T26" fmla="*/ 2451 w 11328"/>
              <a:gd name="T27" fmla="*/ 748 h 939"/>
              <a:gd name="T28" fmla="*/ 3225 w 11328"/>
              <a:gd name="T29" fmla="*/ 425 h 939"/>
              <a:gd name="T30" fmla="*/ 3130 w 11328"/>
              <a:gd name="T31" fmla="*/ 315 h 939"/>
              <a:gd name="T32" fmla="*/ 3826 w 11328"/>
              <a:gd name="T33" fmla="*/ 929 h 939"/>
              <a:gd name="T34" fmla="*/ 3821 w 11328"/>
              <a:gd name="T35" fmla="*/ 331 h 939"/>
              <a:gd name="T36" fmla="*/ 3821 w 11328"/>
              <a:gd name="T37" fmla="*/ 403 h 939"/>
              <a:gd name="T38" fmla="*/ 3821 w 11328"/>
              <a:gd name="T39" fmla="*/ 403 h 939"/>
              <a:gd name="T40" fmla="*/ 4397 w 11328"/>
              <a:gd name="T41" fmla="*/ 772 h 939"/>
              <a:gd name="T42" fmla="*/ 4536 w 11328"/>
              <a:gd name="T43" fmla="*/ 335 h 939"/>
              <a:gd name="T44" fmla="*/ 4434 w 11328"/>
              <a:gd name="T45" fmla="*/ 579 h 939"/>
              <a:gd name="T46" fmla="*/ 5124 w 11328"/>
              <a:gd name="T47" fmla="*/ 82 h 939"/>
              <a:gd name="T48" fmla="*/ 5605 w 11328"/>
              <a:gd name="T49" fmla="*/ 227 h 939"/>
              <a:gd name="T50" fmla="*/ 5523 w 11328"/>
              <a:gd name="T51" fmla="*/ 929 h 939"/>
              <a:gd name="T52" fmla="*/ 6217 w 11328"/>
              <a:gd name="T53" fmla="*/ 112 h 939"/>
              <a:gd name="T54" fmla="*/ 6196 w 11328"/>
              <a:gd name="T55" fmla="*/ 316 h 939"/>
              <a:gd name="T56" fmla="*/ 5905 w 11328"/>
              <a:gd name="T57" fmla="*/ 407 h 939"/>
              <a:gd name="T58" fmla="*/ 5917 w 11328"/>
              <a:gd name="T59" fmla="*/ 131 h 939"/>
              <a:gd name="T60" fmla="*/ 6430 w 11328"/>
              <a:gd name="T61" fmla="*/ 645 h 939"/>
              <a:gd name="T62" fmla="*/ 6260 w 11328"/>
              <a:gd name="T63" fmla="*/ 623 h 939"/>
              <a:gd name="T64" fmla="*/ 6430 w 11328"/>
              <a:gd name="T65" fmla="*/ 633 h 939"/>
              <a:gd name="T66" fmla="*/ 6646 w 11328"/>
              <a:gd name="T67" fmla="*/ 547 h 939"/>
              <a:gd name="T68" fmla="*/ 7083 w 11328"/>
              <a:gd name="T69" fmla="*/ 840 h 939"/>
              <a:gd name="T70" fmla="*/ 7136 w 11328"/>
              <a:gd name="T71" fmla="*/ 303 h 939"/>
              <a:gd name="T72" fmla="*/ 7135 w 11328"/>
              <a:gd name="T73" fmla="*/ 534 h 939"/>
              <a:gd name="T74" fmla="*/ 7780 w 11328"/>
              <a:gd name="T75" fmla="*/ 402 h 939"/>
              <a:gd name="T76" fmla="*/ 7732 w 11328"/>
              <a:gd name="T77" fmla="*/ 939 h 939"/>
              <a:gd name="T78" fmla="*/ 7890 w 11328"/>
              <a:gd name="T79" fmla="*/ 431 h 939"/>
              <a:gd name="T80" fmla="*/ 8114 w 11328"/>
              <a:gd name="T81" fmla="*/ 227 h 939"/>
              <a:gd name="T82" fmla="*/ 8032 w 11328"/>
              <a:gd name="T83" fmla="*/ 929 h 939"/>
              <a:gd name="T84" fmla="*/ 8862 w 11328"/>
              <a:gd name="T85" fmla="*/ 903 h 939"/>
              <a:gd name="T86" fmla="*/ 8885 w 11328"/>
              <a:gd name="T87" fmla="*/ 623 h 939"/>
              <a:gd name="T88" fmla="*/ 8511 w 11328"/>
              <a:gd name="T89" fmla="*/ 475 h 939"/>
              <a:gd name="T90" fmla="*/ 9398 w 11328"/>
              <a:gd name="T91" fmla="*/ 577 h 939"/>
              <a:gd name="T92" fmla="*/ 9018 w 11328"/>
              <a:gd name="T93" fmla="*/ 929 h 939"/>
              <a:gd name="T94" fmla="*/ 9558 w 11328"/>
              <a:gd name="T95" fmla="*/ 438 h 939"/>
              <a:gd name="T96" fmla="*/ 10046 w 11328"/>
              <a:gd name="T97" fmla="*/ 402 h 939"/>
              <a:gd name="T98" fmla="*/ 9998 w 11328"/>
              <a:gd name="T99" fmla="*/ 939 h 939"/>
              <a:gd name="T100" fmla="*/ 10157 w 11328"/>
              <a:gd name="T101" fmla="*/ 431 h 939"/>
              <a:gd name="T102" fmla="*/ 10781 w 11328"/>
              <a:gd name="T103" fmla="*/ 903 h 939"/>
              <a:gd name="T104" fmla="*/ 10804 w 11328"/>
              <a:gd name="T105" fmla="*/ 623 h 939"/>
              <a:gd name="T106" fmla="*/ 10429 w 11328"/>
              <a:gd name="T107" fmla="*/ 475 h 939"/>
              <a:gd name="T108" fmla="*/ 10884 w 11328"/>
              <a:gd name="T109" fmla="*/ 903 h 939"/>
              <a:gd name="T110" fmla="*/ 11028 w 11328"/>
              <a:gd name="T111" fmla="*/ 653 h 939"/>
              <a:gd name="T112" fmla="*/ 11148 w 11328"/>
              <a:gd name="T113" fmla="*/ 399 h 939"/>
              <a:gd name="T114" fmla="*/ 11092 w 11328"/>
              <a:gd name="T115" fmla="*/ 93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328" h="939">
                <a:moveTo>
                  <a:pt x="0" y="929"/>
                </a:moveTo>
                <a:cubicBezTo>
                  <a:pt x="0" y="82"/>
                  <a:pt x="0" y="82"/>
                  <a:pt x="0" y="82"/>
                </a:cubicBezTo>
                <a:cubicBezTo>
                  <a:pt x="457" y="82"/>
                  <a:pt x="457" y="82"/>
                  <a:pt x="457" y="82"/>
                </a:cubicBezTo>
                <a:cubicBezTo>
                  <a:pt x="457" y="190"/>
                  <a:pt x="457" y="190"/>
                  <a:pt x="457" y="190"/>
                </a:cubicBezTo>
                <a:cubicBezTo>
                  <a:pt x="172" y="190"/>
                  <a:pt x="172" y="190"/>
                  <a:pt x="172" y="190"/>
                </a:cubicBezTo>
                <a:cubicBezTo>
                  <a:pt x="172" y="436"/>
                  <a:pt x="172" y="436"/>
                  <a:pt x="172" y="436"/>
                </a:cubicBezTo>
                <a:cubicBezTo>
                  <a:pt x="425" y="436"/>
                  <a:pt x="425" y="436"/>
                  <a:pt x="425" y="436"/>
                </a:cubicBezTo>
                <a:cubicBezTo>
                  <a:pt x="425" y="545"/>
                  <a:pt x="425" y="545"/>
                  <a:pt x="425" y="545"/>
                </a:cubicBezTo>
                <a:cubicBezTo>
                  <a:pt x="172" y="545"/>
                  <a:pt x="172" y="545"/>
                  <a:pt x="172" y="545"/>
                </a:cubicBezTo>
                <a:cubicBezTo>
                  <a:pt x="172" y="820"/>
                  <a:pt x="172" y="820"/>
                  <a:pt x="172" y="820"/>
                </a:cubicBezTo>
                <a:cubicBezTo>
                  <a:pt x="472" y="820"/>
                  <a:pt x="472" y="820"/>
                  <a:pt x="472" y="820"/>
                </a:cubicBezTo>
                <a:cubicBezTo>
                  <a:pt x="472" y="929"/>
                  <a:pt x="472" y="929"/>
                  <a:pt x="472" y="929"/>
                </a:cubicBezTo>
                <a:lnTo>
                  <a:pt x="0" y="929"/>
                </a:lnTo>
                <a:close/>
                <a:moveTo>
                  <a:pt x="1003" y="929"/>
                </a:moveTo>
                <a:cubicBezTo>
                  <a:pt x="1003" y="867"/>
                  <a:pt x="1003" y="867"/>
                  <a:pt x="1003" y="867"/>
                </a:cubicBezTo>
                <a:cubicBezTo>
                  <a:pt x="1003" y="867"/>
                  <a:pt x="959" y="937"/>
                  <a:pt x="834" y="937"/>
                </a:cubicBezTo>
                <a:cubicBezTo>
                  <a:pt x="682" y="937"/>
                  <a:pt x="582" y="833"/>
                  <a:pt x="582" y="634"/>
                </a:cubicBezTo>
                <a:cubicBezTo>
                  <a:pt x="582" y="430"/>
                  <a:pt x="707" y="305"/>
                  <a:pt x="871" y="305"/>
                </a:cubicBezTo>
                <a:cubicBezTo>
                  <a:pt x="962" y="305"/>
                  <a:pt x="998" y="331"/>
                  <a:pt x="998" y="331"/>
                </a:cubicBezTo>
                <a:cubicBezTo>
                  <a:pt x="998" y="0"/>
                  <a:pt x="998" y="0"/>
                  <a:pt x="998" y="0"/>
                </a:cubicBezTo>
                <a:cubicBezTo>
                  <a:pt x="1166" y="0"/>
                  <a:pt x="1166" y="0"/>
                  <a:pt x="1166" y="0"/>
                </a:cubicBezTo>
                <a:cubicBezTo>
                  <a:pt x="1166" y="929"/>
                  <a:pt x="1166" y="929"/>
                  <a:pt x="1166" y="929"/>
                </a:cubicBezTo>
                <a:lnTo>
                  <a:pt x="1003" y="929"/>
                </a:lnTo>
                <a:close/>
                <a:moveTo>
                  <a:pt x="998" y="403"/>
                </a:moveTo>
                <a:cubicBezTo>
                  <a:pt x="998" y="403"/>
                  <a:pt x="973" y="395"/>
                  <a:pt x="934" y="395"/>
                </a:cubicBezTo>
                <a:cubicBezTo>
                  <a:pt x="798" y="395"/>
                  <a:pt x="756" y="492"/>
                  <a:pt x="756" y="622"/>
                </a:cubicBezTo>
                <a:cubicBezTo>
                  <a:pt x="756" y="748"/>
                  <a:pt x="808" y="831"/>
                  <a:pt x="912" y="831"/>
                </a:cubicBezTo>
                <a:cubicBezTo>
                  <a:pt x="966" y="831"/>
                  <a:pt x="998" y="813"/>
                  <a:pt x="998" y="813"/>
                </a:cubicBezTo>
                <a:lnTo>
                  <a:pt x="998" y="403"/>
                </a:lnTo>
                <a:close/>
                <a:moveTo>
                  <a:pt x="2038" y="929"/>
                </a:moveTo>
                <a:cubicBezTo>
                  <a:pt x="1870" y="929"/>
                  <a:pt x="1870" y="929"/>
                  <a:pt x="1870" y="929"/>
                </a:cubicBezTo>
                <a:cubicBezTo>
                  <a:pt x="1766" y="528"/>
                  <a:pt x="1766" y="528"/>
                  <a:pt x="1766" y="528"/>
                </a:cubicBezTo>
                <a:cubicBezTo>
                  <a:pt x="1751" y="468"/>
                  <a:pt x="1751" y="448"/>
                  <a:pt x="1751" y="448"/>
                </a:cubicBezTo>
                <a:cubicBezTo>
                  <a:pt x="1751" y="448"/>
                  <a:pt x="1751" y="473"/>
                  <a:pt x="1736" y="527"/>
                </a:cubicBezTo>
                <a:cubicBezTo>
                  <a:pt x="1632" y="929"/>
                  <a:pt x="1632" y="929"/>
                  <a:pt x="1632" y="929"/>
                </a:cubicBezTo>
                <a:cubicBezTo>
                  <a:pt x="1459" y="929"/>
                  <a:pt x="1459" y="929"/>
                  <a:pt x="1459" y="929"/>
                </a:cubicBezTo>
                <a:cubicBezTo>
                  <a:pt x="1270" y="315"/>
                  <a:pt x="1270" y="315"/>
                  <a:pt x="1270" y="315"/>
                </a:cubicBezTo>
                <a:cubicBezTo>
                  <a:pt x="1440" y="315"/>
                  <a:pt x="1440" y="315"/>
                  <a:pt x="1440" y="315"/>
                </a:cubicBezTo>
                <a:cubicBezTo>
                  <a:pt x="1536" y="688"/>
                  <a:pt x="1536" y="688"/>
                  <a:pt x="1536" y="688"/>
                </a:cubicBezTo>
                <a:cubicBezTo>
                  <a:pt x="1556" y="767"/>
                  <a:pt x="1558" y="799"/>
                  <a:pt x="1558" y="799"/>
                </a:cubicBezTo>
                <a:cubicBezTo>
                  <a:pt x="1558" y="799"/>
                  <a:pt x="1559" y="774"/>
                  <a:pt x="1577" y="703"/>
                </a:cubicBezTo>
                <a:cubicBezTo>
                  <a:pt x="1678" y="315"/>
                  <a:pt x="1678" y="315"/>
                  <a:pt x="1678" y="315"/>
                </a:cubicBezTo>
                <a:cubicBezTo>
                  <a:pt x="1849" y="315"/>
                  <a:pt x="1849" y="315"/>
                  <a:pt x="1849" y="315"/>
                </a:cubicBezTo>
                <a:cubicBezTo>
                  <a:pt x="1954" y="708"/>
                  <a:pt x="1954" y="708"/>
                  <a:pt x="1954" y="708"/>
                </a:cubicBezTo>
                <a:cubicBezTo>
                  <a:pt x="1972" y="778"/>
                  <a:pt x="1972" y="801"/>
                  <a:pt x="1972" y="801"/>
                </a:cubicBezTo>
                <a:cubicBezTo>
                  <a:pt x="1972" y="801"/>
                  <a:pt x="1974" y="763"/>
                  <a:pt x="1993" y="688"/>
                </a:cubicBezTo>
                <a:cubicBezTo>
                  <a:pt x="2088" y="315"/>
                  <a:pt x="2088" y="315"/>
                  <a:pt x="2088" y="315"/>
                </a:cubicBezTo>
                <a:cubicBezTo>
                  <a:pt x="2234" y="315"/>
                  <a:pt x="2234" y="315"/>
                  <a:pt x="2234" y="315"/>
                </a:cubicBezTo>
                <a:lnTo>
                  <a:pt x="2038" y="929"/>
                </a:lnTo>
                <a:close/>
                <a:moveTo>
                  <a:pt x="2634" y="929"/>
                </a:moveTo>
                <a:cubicBezTo>
                  <a:pt x="2634" y="874"/>
                  <a:pt x="2634" y="874"/>
                  <a:pt x="2634" y="874"/>
                </a:cubicBezTo>
                <a:cubicBezTo>
                  <a:pt x="2634" y="874"/>
                  <a:pt x="2589" y="937"/>
                  <a:pt x="2477" y="937"/>
                </a:cubicBezTo>
                <a:cubicBezTo>
                  <a:pt x="2361" y="937"/>
                  <a:pt x="2285" y="869"/>
                  <a:pt x="2285" y="757"/>
                </a:cubicBezTo>
                <a:cubicBezTo>
                  <a:pt x="2285" y="690"/>
                  <a:pt x="2309" y="642"/>
                  <a:pt x="2354" y="610"/>
                </a:cubicBezTo>
                <a:cubicBezTo>
                  <a:pt x="2405" y="573"/>
                  <a:pt x="2474" y="568"/>
                  <a:pt x="2546" y="568"/>
                </a:cubicBezTo>
                <a:cubicBezTo>
                  <a:pt x="2586" y="568"/>
                  <a:pt x="2631" y="571"/>
                  <a:pt x="2631" y="571"/>
                </a:cubicBezTo>
                <a:cubicBezTo>
                  <a:pt x="2631" y="532"/>
                  <a:pt x="2631" y="532"/>
                  <a:pt x="2631" y="532"/>
                </a:cubicBezTo>
                <a:cubicBezTo>
                  <a:pt x="2631" y="502"/>
                  <a:pt x="2628" y="473"/>
                  <a:pt x="2621" y="454"/>
                </a:cubicBezTo>
                <a:cubicBezTo>
                  <a:pt x="2606" y="413"/>
                  <a:pt x="2568" y="400"/>
                  <a:pt x="2516" y="400"/>
                </a:cubicBezTo>
                <a:cubicBezTo>
                  <a:pt x="2432" y="400"/>
                  <a:pt x="2376" y="431"/>
                  <a:pt x="2376" y="431"/>
                </a:cubicBezTo>
                <a:cubicBezTo>
                  <a:pt x="2343" y="336"/>
                  <a:pt x="2343" y="336"/>
                  <a:pt x="2343" y="336"/>
                </a:cubicBezTo>
                <a:cubicBezTo>
                  <a:pt x="2343" y="336"/>
                  <a:pt x="2421" y="301"/>
                  <a:pt x="2559" y="301"/>
                </a:cubicBezTo>
                <a:cubicBezTo>
                  <a:pt x="2718" y="301"/>
                  <a:pt x="2763" y="369"/>
                  <a:pt x="2780" y="415"/>
                </a:cubicBezTo>
                <a:cubicBezTo>
                  <a:pt x="2793" y="453"/>
                  <a:pt x="2792" y="520"/>
                  <a:pt x="2792" y="562"/>
                </a:cubicBezTo>
                <a:cubicBezTo>
                  <a:pt x="2792" y="929"/>
                  <a:pt x="2792" y="929"/>
                  <a:pt x="2792" y="929"/>
                </a:cubicBezTo>
                <a:lnTo>
                  <a:pt x="2634" y="929"/>
                </a:lnTo>
                <a:close/>
                <a:moveTo>
                  <a:pt x="2631" y="646"/>
                </a:moveTo>
                <a:cubicBezTo>
                  <a:pt x="2631" y="646"/>
                  <a:pt x="2620" y="645"/>
                  <a:pt x="2574" y="645"/>
                </a:cubicBezTo>
                <a:cubicBezTo>
                  <a:pt x="2537" y="645"/>
                  <a:pt x="2507" y="651"/>
                  <a:pt x="2483" y="670"/>
                </a:cubicBezTo>
                <a:cubicBezTo>
                  <a:pt x="2459" y="689"/>
                  <a:pt x="2451" y="721"/>
                  <a:pt x="2451" y="748"/>
                </a:cubicBezTo>
                <a:cubicBezTo>
                  <a:pt x="2451" y="823"/>
                  <a:pt x="2506" y="843"/>
                  <a:pt x="2556" y="843"/>
                </a:cubicBezTo>
                <a:cubicBezTo>
                  <a:pt x="2606" y="843"/>
                  <a:pt x="2631" y="829"/>
                  <a:pt x="2631" y="829"/>
                </a:cubicBezTo>
                <a:lnTo>
                  <a:pt x="2631" y="646"/>
                </a:lnTo>
                <a:close/>
                <a:moveTo>
                  <a:pt x="3324" y="455"/>
                </a:moveTo>
                <a:cubicBezTo>
                  <a:pt x="3315" y="448"/>
                  <a:pt x="3280" y="425"/>
                  <a:pt x="3225" y="425"/>
                </a:cubicBezTo>
                <a:cubicBezTo>
                  <a:pt x="3167" y="425"/>
                  <a:pt x="3135" y="447"/>
                  <a:pt x="3135" y="447"/>
                </a:cubicBezTo>
                <a:cubicBezTo>
                  <a:pt x="3135" y="929"/>
                  <a:pt x="3135" y="929"/>
                  <a:pt x="3135" y="929"/>
                </a:cubicBezTo>
                <a:cubicBezTo>
                  <a:pt x="2967" y="929"/>
                  <a:pt x="2967" y="929"/>
                  <a:pt x="2967" y="929"/>
                </a:cubicBezTo>
                <a:cubicBezTo>
                  <a:pt x="2967" y="315"/>
                  <a:pt x="2967" y="315"/>
                  <a:pt x="2967" y="315"/>
                </a:cubicBezTo>
                <a:cubicBezTo>
                  <a:pt x="3130" y="315"/>
                  <a:pt x="3130" y="315"/>
                  <a:pt x="3130" y="315"/>
                </a:cubicBezTo>
                <a:cubicBezTo>
                  <a:pt x="3130" y="396"/>
                  <a:pt x="3130" y="396"/>
                  <a:pt x="3130" y="396"/>
                </a:cubicBezTo>
                <a:cubicBezTo>
                  <a:pt x="3130" y="396"/>
                  <a:pt x="3173" y="305"/>
                  <a:pt x="3278" y="305"/>
                </a:cubicBezTo>
                <a:cubicBezTo>
                  <a:pt x="3316" y="305"/>
                  <a:pt x="3340" y="313"/>
                  <a:pt x="3358" y="321"/>
                </a:cubicBezTo>
                <a:lnTo>
                  <a:pt x="3324" y="455"/>
                </a:lnTo>
                <a:close/>
                <a:moveTo>
                  <a:pt x="3826" y="929"/>
                </a:moveTo>
                <a:cubicBezTo>
                  <a:pt x="3826" y="867"/>
                  <a:pt x="3826" y="867"/>
                  <a:pt x="3826" y="867"/>
                </a:cubicBezTo>
                <a:cubicBezTo>
                  <a:pt x="3826" y="867"/>
                  <a:pt x="3781" y="937"/>
                  <a:pt x="3657" y="937"/>
                </a:cubicBezTo>
                <a:cubicBezTo>
                  <a:pt x="3504" y="937"/>
                  <a:pt x="3405" y="833"/>
                  <a:pt x="3405" y="634"/>
                </a:cubicBezTo>
                <a:cubicBezTo>
                  <a:pt x="3405" y="430"/>
                  <a:pt x="3529" y="305"/>
                  <a:pt x="3694" y="305"/>
                </a:cubicBezTo>
                <a:cubicBezTo>
                  <a:pt x="3785" y="305"/>
                  <a:pt x="3821" y="331"/>
                  <a:pt x="3821" y="331"/>
                </a:cubicBezTo>
                <a:cubicBezTo>
                  <a:pt x="3821" y="0"/>
                  <a:pt x="3821" y="0"/>
                  <a:pt x="3821" y="0"/>
                </a:cubicBezTo>
                <a:cubicBezTo>
                  <a:pt x="3989" y="0"/>
                  <a:pt x="3989" y="0"/>
                  <a:pt x="3989" y="0"/>
                </a:cubicBezTo>
                <a:cubicBezTo>
                  <a:pt x="3989" y="929"/>
                  <a:pt x="3989" y="929"/>
                  <a:pt x="3989" y="929"/>
                </a:cubicBezTo>
                <a:lnTo>
                  <a:pt x="3826" y="929"/>
                </a:lnTo>
                <a:close/>
                <a:moveTo>
                  <a:pt x="3821" y="403"/>
                </a:moveTo>
                <a:cubicBezTo>
                  <a:pt x="3821" y="403"/>
                  <a:pt x="3796" y="395"/>
                  <a:pt x="3756" y="395"/>
                </a:cubicBezTo>
                <a:cubicBezTo>
                  <a:pt x="3621" y="395"/>
                  <a:pt x="3579" y="492"/>
                  <a:pt x="3579" y="622"/>
                </a:cubicBezTo>
                <a:cubicBezTo>
                  <a:pt x="3579" y="748"/>
                  <a:pt x="3630" y="831"/>
                  <a:pt x="3735" y="831"/>
                </a:cubicBezTo>
                <a:cubicBezTo>
                  <a:pt x="3789" y="831"/>
                  <a:pt x="3821" y="813"/>
                  <a:pt x="3821" y="813"/>
                </a:cubicBezTo>
                <a:lnTo>
                  <a:pt x="3821" y="403"/>
                </a:lnTo>
                <a:close/>
                <a:moveTo>
                  <a:pt x="4313" y="939"/>
                </a:moveTo>
                <a:cubicBezTo>
                  <a:pt x="4171" y="939"/>
                  <a:pt x="4105" y="903"/>
                  <a:pt x="4105" y="903"/>
                </a:cubicBezTo>
                <a:cubicBezTo>
                  <a:pt x="4139" y="807"/>
                  <a:pt x="4139" y="807"/>
                  <a:pt x="4139" y="807"/>
                </a:cubicBezTo>
                <a:cubicBezTo>
                  <a:pt x="4139" y="807"/>
                  <a:pt x="4194" y="840"/>
                  <a:pt x="4295" y="840"/>
                </a:cubicBezTo>
                <a:cubicBezTo>
                  <a:pt x="4361" y="840"/>
                  <a:pt x="4397" y="817"/>
                  <a:pt x="4397" y="772"/>
                </a:cubicBezTo>
                <a:cubicBezTo>
                  <a:pt x="4397" y="736"/>
                  <a:pt x="4380" y="725"/>
                  <a:pt x="4339" y="702"/>
                </a:cubicBezTo>
                <a:cubicBezTo>
                  <a:pt x="4249" y="653"/>
                  <a:pt x="4249" y="653"/>
                  <a:pt x="4249" y="653"/>
                </a:cubicBezTo>
                <a:cubicBezTo>
                  <a:pt x="4169" y="609"/>
                  <a:pt x="4127" y="564"/>
                  <a:pt x="4127" y="478"/>
                </a:cubicBezTo>
                <a:cubicBezTo>
                  <a:pt x="4127" y="361"/>
                  <a:pt x="4211" y="303"/>
                  <a:pt x="4348" y="303"/>
                </a:cubicBezTo>
                <a:cubicBezTo>
                  <a:pt x="4469" y="303"/>
                  <a:pt x="4536" y="335"/>
                  <a:pt x="4536" y="335"/>
                </a:cubicBezTo>
                <a:cubicBezTo>
                  <a:pt x="4503" y="431"/>
                  <a:pt x="4503" y="431"/>
                  <a:pt x="4503" y="431"/>
                </a:cubicBezTo>
                <a:cubicBezTo>
                  <a:pt x="4503" y="431"/>
                  <a:pt x="4446" y="399"/>
                  <a:pt x="4369" y="399"/>
                </a:cubicBezTo>
                <a:cubicBezTo>
                  <a:pt x="4319" y="399"/>
                  <a:pt x="4275" y="412"/>
                  <a:pt x="4275" y="459"/>
                </a:cubicBezTo>
                <a:cubicBezTo>
                  <a:pt x="4275" y="497"/>
                  <a:pt x="4297" y="509"/>
                  <a:pt x="4347" y="534"/>
                </a:cubicBezTo>
                <a:cubicBezTo>
                  <a:pt x="4434" y="579"/>
                  <a:pt x="4434" y="579"/>
                  <a:pt x="4434" y="579"/>
                </a:cubicBezTo>
                <a:cubicBezTo>
                  <a:pt x="4509" y="617"/>
                  <a:pt x="4549" y="664"/>
                  <a:pt x="4549" y="747"/>
                </a:cubicBezTo>
                <a:cubicBezTo>
                  <a:pt x="4549" y="887"/>
                  <a:pt x="4440" y="939"/>
                  <a:pt x="4313" y="939"/>
                </a:cubicBezTo>
                <a:close/>
                <a:moveTo>
                  <a:pt x="4953" y="929"/>
                </a:moveTo>
                <a:cubicBezTo>
                  <a:pt x="4953" y="82"/>
                  <a:pt x="4953" y="82"/>
                  <a:pt x="4953" y="82"/>
                </a:cubicBezTo>
                <a:cubicBezTo>
                  <a:pt x="5124" y="82"/>
                  <a:pt x="5124" y="82"/>
                  <a:pt x="5124" y="82"/>
                </a:cubicBezTo>
                <a:cubicBezTo>
                  <a:pt x="5124" y="820"/>
                  <a:pt x="5124" y="820"/>
                  <a:pt x="5124" y="820"/>
                </a:cubicBezTo>
                <a:cubicBezTo>
                  <a:pt x="5421" y="820"/>
                  <a:pt x="5421" y="820"/>
                  <a:pt x="5421" y="820"/>
                </a:cubicBezTo>
                <a:cubicBezTo>
                  <a:pt x="5421" y="929"/>
                  <a:pt x="5421" y="929"/>
                  <a:pt x="5421" y="929"/>
                </a:cubicBezTo>
                <a:lnTo>
                  <a:pt x="4953" y="929"/>
                </a:lnTo>
                <a:close/>
                <a:moveTo>
                  <a:pt x="5605" y="227"/>
                </a:moveTo>
                <a:cubicBezTo>
                  <a:pt x="5547" y="227"/>
                  <a:pt x="5509" y="192"/>
                  <a:pt x="5509" y="141"/>
                </a:cubicBezTo>
                <a:cubicBezTo>
                  <a:pt x="5509" y="85"/>
                  <a:pt x="5547" y="51"/>
                  <a:pt x="5608" y="51"/>
                </a:cubicBezTo>
                <a:cubicBezTo>
                  <a:pt x="5666" y="51"/>
                  <a:pt x="5704" y="85"/>
                  <a:pt x="5704" y="137"/>
                </a:cubicBezTo>
                <a:cubicBezTo>
                  <a:pt x="5704" y="192"/>
                  <a:pt x="5666" y="227"/>
                  <a:pt x="5605" y="227"/>
                </a:cubicBezTo>
                <a:close/>
                <a:moveTo>
                  <a:pt x="5523" y="929"/>
                </a:moveTo>
                <a:cubicBezTo>
                  <a:pt x="5523" y="315"/>
                  <a:pt x="5523" y="315"/>
                  <a:pt x="5523" y="315"/>
                </a:cubicBezTo>
                <a:cubicBezTo>
                  <a:pt x="5691" y="315"/>
                  <a:pt x="5691" y="315"/>
                  <a:pt x="5691" y="315"/>
                </a:cubicBezTo>
                <a:cubicBezTo>
                  <a:pt x="5691" y="929"/>
                  <a:pt x="5691" y="929"/>
                  <a:pt x="5691" y="929"/>
                </a:cubicBezTo>
                <a:lnTo>
                  <a:pt x="5523" y="929"/>
                </a:lnTo>
                <a:close/>
                <a:moveTo>
                  <a:pt x="6217" y="112"/>
                </a:moveTo>
                <a:cubicBezTo>
                  <a:pt x="6217" y="112"/>
                  <a:pt x="6194" y="96"/>
                  <a:pt x="6154" y="96"/>
                </a:cubicBezTo>
                <a:cubicBezTo>
                  <a:pt x="6115" y="96"/>
                  <a:pt x="6094" y="111"/>
                  <a:pt x="6082" y="132"/>
                </a:cubicBezTo>
                <a:cubicBezTo>
                  <a:pt x="6071" y="151"/>
                  <a:pt x="6070" y="181"/>
                  <a:pt x="6070" y="227"/>
                </a:cubicBezTo>
                <a:cubicBezTo>
                  <a:pt x="6070" y="316"/>
                  <a:pt x="6070" y="316"/>
                  <a:pt x="6070" y="316"/>
                </a:cubicBezTo>
                <a:cubicBezTo>
                  <a:pt x="6196" y="316"/>
                  <a:pt x="6196" y="316"/>
                  <a:pt x="6196" y="316"/>
                </a:cubicBezTo>
                <a:cubicBezTo>
                  <a:pt x="6196" y="407"/>
                  <a:pt x="6196" y="407"/>
                  <a:pt x="6196" y="407"/>
                </a:cubicBezTo>
                <a:cubicBezTo>
                  <a:pt x="6070" y="407"/>
                  <a:pt x="6070" y="407"/>
                  <a:pt x="6070" y="407"/>
                </a:cubicBezTo>
                <a:cubicBezTo>
                  <a:pt x="6070" y="929"/>
                  <a:pt x="6070" y="929"/>
                  <a:pt x="6070" y="929"/>
                </a:cubicBezTo>
                <a:cubicBezTo>
                  <a:pt x="5905" y="929"/>
                  <a:pt x="5905" y="929"/>
                  <a:pt x="5905" y="929"/>
                </a:cubicBezTo>
                <a:cubicBezTo>
                  <a:pt x="5905" y="407"/>
                  <a:pt x="5905" y="407"/>
                  <a:pt x="5905" y="407"/>
                </a:cubicBezTo>
                <a:cubicBezTo>
                  <a:pt x="5828" y="407"/>
                  <a:pt x="5828" y="407"/>
                  <a:pt x="5828" y="407"/>
                </a:cubicBezTo>
                <a:cubicBezTo>
                  <a:pt x="5828" y="316"/>
                  <a:pt x="5828" y="316"/>
                  <a:pt x="5828" y="316"/>
                </a:cubicBezTo>
                <a:cubicBezTo>
                  <a:pt x="5905" y="316"/>
                  <a:pt x="5905" y="316"/>
                  <a:pt x="5905" y="316"/>
                </a:cubicBezTo>
                <a:cubicBezTo>
                  <a:pt x="5905" y="283"/>
                  <a:pt x="5905" y="283"/>
                  <a:pt x="5905" y="283"/>
                </a:cubicBezTo>
                <a:cubicBezTo>
                  <a:pt x="5905" y="249"/>
                  <a:pt x="5903" y="174"/>
                  <a:pt x="5917" y="131"/>
                </a:cubicBezTo>
                <a:cubicBezTo>
                  <a:pt x="5943" y="46"/>
                  <a:pt x="6005" y="0"/>
                  <a:pt x="6121" y="0"/>
                </a:cubicBezTo>
                <a:cubicBezTo>
                  <a:pt x="6203" y="0"/>
                  <a:pt x="6245" y="21"/>
                  <a:pt x="6245" y="21"/>
                </a:cubicBezTo>
                <a:lnTo>
                  <a:pt x="6217" y="112"/>
                </a:lnTo>
                <a:close/>
                <a:moveTo>
                  <a:pt x="6430" y="633"/>
                </a:moveTo>
                <a:cubicBezTo>
                  <a:pt x="6430" y="636"/>
                  <a:pt x="6430" y="645"/>
                  <a:pt x="6430" y="645"/>
                </a:cubicBezTo>
                <a:cubicBezTo>
                  <a:pt x="6430" y="765"/>
                  <a:pt x="6508" y="838"/>
                  <a:pt x="6627" y="838"/>
                </a:cubicBezTo>
                <a:cubicBezTo>
                  <a:pt x="6711" y="838"/>
                  <a:pt x="6758" y="810"/>
                  <a:pt x="6758" y="810"/>
                </a:cubicBezTo>
                <a:cubicBezTo>
                  <a:pt x="6790" y="903"/>
                  <a:pt x="6790" y="903"/>
                  <a:pt x="6790" y="903"/>
                </a:cubicBezTo>
                <a:cubicBezTo>
                  <a:pt x="6790" y="903"/>
                  <a:pt x="6723" y="939"/>
                  <a:pt x="6579" y="939"/>
                </a:cubicBezTo>
                <a:cubicBezTo>
                  <a:pt x="6411" y="939"/>
                  <a:pt x="6260" y="869"/>
                  <a:pt x="6260" y="623"/>
                </a:cubicBezTo>
                <a:cubicBezTo>
                  <a:pt x="6260" y="508"/>
                  <a:pt x="6303" y="303"/>
                  <a:pt x="6553" y="303"/>
                </a:cubicBezTo>
                <a:cubicBezTo>
                  <a:pt x="6674" y="303"/>
                  <a:pt x="6737" y="347"/>
                  <a:pt x="6776" y="414"/>
                </a:cubicBezTo>
                <a:cubicBezTo>
                  <a:pt x="6809" y="474"/>
                  <a:pt x="6813" y="556"/>
                  <a:pt x="6813" y="623"/>
                </a:cubicBezTo>
                <a:cubicBezTo>
                  <a:pt x="6813" y="624"/>
                  <a:pt x="6813" y="630"/>
                  <a:pt x="6813" y="633"/>
                </a:cubicBezTo>
                <a:lnTo>
                  <a:pt x="6430" y="633"/>
                </a:lnTo>
                <a:close/>
                <a:moveTo>
                  <a:pt x="6646" y="521"/>
                </a:moveTo>
                <a:cubicBezTo>
                  <a:pt x="6646" y="430"/>
                  <a:pt x="6613" y="384"/>
                  <a:pt x="6541" y="384"/>
                </a:cubicBezTo>
                <a:cubicBezTo>
                  <a:pt x="6481" y="384"/>
                  <a:pt x="6452" y="420"/>
                  <a:pt x="6439" y="475"/>
                </a:cubicBezTo>
                <a:cubicBezTo>
                  <a:pt x="6431" y="505"/>
                  <a:pt x="6431" y="537"/>
                  <a:pt x="6431" y="547"/>
                </a:cubicBezTo>
                <a:cubicBezTo>
                  <a:pt x="6646" y="547"/>
                  <a:pt x="6646" y="547"/>
                  <a:pt x="6646" y="547"/>
                </a:cubicBezTo>
                <a:lnTo>
                  <a:pt x="6646" y="521"/>
                </a:lnTo>
                <a:close/>
                <a:moveTo>
                  <a:pt x="7101" y="939"/>
                </a:moveTo>
                <a:cubicBezTo>
                  <a:pt x="6959" y="939"/>
                  <a:pt x="6893" y="903"/>
                  <a:pt x="6893" y="903"/>
                </a:cubicBezTo>
                <a:cubicBezTo>
                  <a:pt x="6927" y="807"/>
                  <a:pt x="6927" y="807"/>
                  <a:pt x="6927" y="807"/>
                </a:cubicBezTo>
                <a:cubicBezTo>
                  <a:pt x="6927" y="807"/>
                  <a:pt x="6982" y="840"/>
                  <a:pt x="7083" y="840"/>
                </a:cubicBezTo>
                <a:cubicBezTo>
                  <a:pt x="7149" y="840"/>
                  <a:pt x="7185" y="817"/>
                  <a:pt x="7185" y="772"/>
                </a:cubicBezTo>
                <a:cubicBezTo>
                  <a:pt x="7185" y="736"/>
                  <a:pt x="7168" y="725"/>
                  <a:pt x="7127" y="702"/>
                </a:cubicBezTo>
                <a:cubicBezTo>
                  <a:pt x="7037" y="653"/>
                  <a:pt x="7037" y="653"/>
                  <a:pt x="7037" y="653"/>
                </a:cubicBezTo>
                <a:cubicBezTo>
                  <a:pt x="6957" y="609"/>
                  <a:pt x="6915" y="564"/>
                  <a:pt x="6915" y="478"/>
                </a:cubicBezTo>
                <a:cubicBezTo>
                  <a:pt x="6915" y="361"/>
                  <a:pt x="6999" y="303"/>
                  <a:pt x="7136" y="303"/>
                </a:cubicBezTo>
                <a:cubicBezTo>
                  <a:pt x="7257" y="303"/>
                  <a:pt x="7324" y="335"/>
                  <a:pt x="7324" y="335"/>
                </a:cubicBezTo>
                <a:cubicBezTo>
                  <a:pt x="7291" y="431"/>
                  <a:pt x="7291" y="431"/>
                  <a:pt x="7291" y="431"/>
                </a:cubicBezTo>
                <a:cubicBezTo>
                  <a:pt x="7291" y="431"/>
                  <a:pt x="7234" y="399"/>
                  <a:pt x="7157" y="399"/>
                </a:cubicBezTo>
                <a:cubicBezTo>
                  <a:pt x="7107" y="399"/>
                  <a:pt x="7063" y="412"/>
                  <a:pt x="7063" y="459"/>
                </a:cubicBezTo>
                <a:cubicBezTo>
                  <a:pt x="7063" y="497"/>
                  <a:pt x="7085" y="509"/>
                  <a:pt x="7135" y="534"/>
                </a:cubicBezTo>
                <a:cubicBezTo>
                  <a:pt x="7222" y="579"/>
                  <a:pt x="7222" y="579"/>
                  <a:pt x="7222" y="579"/>
                </a:cubicBezTo>
                <a:cubicBezTo>
                  <a:pt x="7297" y="617"/>
                  <a:pt x="7337" y="664"/>
                  <a:pt x="7337" y="747"/>
                </a:cubicBezTo>
                <a:cubicBezTo>
                  <a:pt x="7337" y="887"/>
                  <a:pt x="7228" y="939"/>
                  <a:pt x="7101" y="939"/>
                </a:cubicBezTo>
                <a:close/>
                <a:moveTo>
                  <a:pt x="7890" y="431"/>
                </a:moveTo>
                <a:cubicBezTo>
                  <a:pt x="7890" y="431"/>
                  <a:pt x="7850" y="402"/>
                  <a:pt x="7780" y="402"/>
                </a:cubicBezTo>
                <a:cubicBezTo>
                  <a:pt x="7656" y="402"/>
                  <a:pt x="7604" y="475"/>
                  <a:pt x="7604" y="619"/>
                </a:cubicBezTo>
                <a:cubicBezTo>
                  <a:pt x="7604" y="718"/>
                  <a:pt x="7639" y="838"/>
                  <a:pt x="7778" y="838"/>
                </a:cubicBezTo>
                <a:cubicBezTo>
                  <a:pt x="7829" y="838"/>
                  <a:pt x="7871" y="821"/>
                  <a:pt x="7891" y="810"/>
                </a:cubicBezTo>
                <a:cubicBezTo>
                  <a:pt x="7922" y="903"/>
                  <a:pt x="7922" y="903"/>
                  <a:pt x="7922" y="903"/>
                </a:cubicBezTo>
                <a:cubicBezTo>
                  <a:pt x="7922" y="903"/>
                  <a:pt x="7864" y="939"/>
                  <a:pt x="7732" y="939"/>
                </a:cubicBezTo>
                <a:cubicBezTo>
                  <a:pt x="7529" y="939"/>
                  <a:pt x="7432" y="809"/>
                  <a:pt x="7432" y="634"/>
                </a:cubicBezTo>
                <a:cubicBezTo>
                  <a:pt x="7432" y="561"/>
                  <a:pt x="7448" y="491"/>
                  <a:pt x="7484" y="435"/>
                </a:cubicBezTo>
                <a:cubicBezTo>
                  <a:pt x="7534" y="358"/>
                  <a:pt x="7620" y="303"/>
                  <a:pt x="7758" y="303"/>
                </a:cubicBezTo>
                <a:cubicBezTo>
                  <a:pt x="7860" y="303"/>
                  <a:pt x="7924" y="335"/>
                  <a:pt x="7924" y="335"/>
                </a:cubicBezTo>
                <a:lnTo>
                  <a:pt x="7890" y="431"/>
                </a:lnTo>
                <a:close/>
                <a:moveTo>
                  <a:pt x="8114" y="227"/>
                </a:moveTo>
                <a:cubicBezTo>
                  <a:pt x="8056" y="227"/>
                  <a:pt x="8017" y="192"/>
                  <a:pt x="8017" y="141"/>
                </a:cubicBezTo>
                <a:cubicBezTo>
                  <a:pt x="8017" y="85"/>
                  <a:pt x="8056" y="51"/>
                  <a:pt x="8117" y="51"/>
                </a:cubicBezTo>
                <a:cubicBezTo>
                  <a:pt x="8175" y="51"/>
                  <a:pt x="8213" y="85"/>
                  <a:pt x="8213" y="137"/>
                </a:cubicBezTo>
                <a:cubicBezTo>
                  <a:pt x="8213" y="192"/>
                  <a:pt x="8175" y="227"/>
                  <a:pt x="8114" y="227"/>
                </a:cubicBezTo>
                <a:close/>
                <a:moveTo>
                  <a:pt x="8032" y="929"/>
                </a:moveTo>
                <a:cubicBezTo>
                  <a:pt x="8032" y="315"/>
                  <a:pt x="8032" y="315"/>
                  <a:pt x="8032" y="315"/>
                </a:cubicBezTo>
                <a:cubicBezTo>
                  <a:pt x="8200" y="315"/>
                  <a:pt x="8200" y="315"/>
                  <a:pt x="8200" y="315"/>
                </a:cubicBezTo>
                <a:cubicBezTo>
                  <a:pt x="8200" y="929"/>
                  <a:pt x="8200" y="929"/>
                  <a:pt x="8200" y="929"/>
                </a:cubicBezTo>
                <a:lnTo>
                  <a:pt x="8032" y="929"/>
                </a:lnTo>
                <a:close/>
                <a:moveTo>
                  <a:pt x="8502" y="633"/>
                </a:moveTo>
                <a:cubicBezTo>
                  <a:pt x="8502" y="636"/>
                  <a:pt x="8502" y="645"/>
                  <a:pt x="8502" y="645"/>
                </a:cubicBezTo>
                <a:cubicBezTo>
                  <a:pt x="8502" y="765"/>
                  <a:pt x="8580" y="838"/>
                  <a:pt x="8699" y="838"/>
                </a:cubicBezTo>
                <a:cubicBezTo>
                  <a:pt x="8783" y="838"/>
                  <a:pt x="8830" y="810"/>
                  <a:pt x="8830" y="810"/>
                </a:cubicBezTo>
                <a:cubicBezTo>
                  <a:pt x="8862" y="903"/>
                  <a:pt x="8862" y="903"/>
                  <a:pt x="8862" y="903"/>
                </a:cubicBezTo>
                <a:cubicBezTo>
                  <a:pt x="8862" y="903"/>
                  <a:pt x="8795" y="939"/>
                  <a:pt x="8651" y="939"/>
                </a:cubicBezTo>
                <a:cubicBezTo>
                  <a:pt x="8483" y="939"/>
                  <a:pt x="8332" y="869"/>
                  <a:pt x="8332" y="623"/>
                </a:cubicBezTo>
                <a:cubicBezTo>
                  <a:pt x="8332" y="508"/>
                  <a:pt x="8375" y="303"/>
                  <a:pt x="8625" y="303"/>
                </a:cubicBezTo>
                <a:cubicBezTo>
                  <a:pt x="8746" y="303"/>
                  <a:pt x="8809" y="347"/>
                  <a:pt x="8848" y="414"/>
                </a:cubicBezTo>
                <a:cubicBezTo>
                  <a:pt x="8881" y="474"/>
                  <a:pt x="8885" y="556"/>
                  <a:pt x="8885" y="623"/>
                </a:cubicBezTo>
                <a:cubicBezTo>
                  <a:pt x="8885" y="624"/>
                  <a:pt x="8885" y="630"/>
                  <a:pt x="8885" y="633"/>
                </a:cubicBezTo>
                <a:lnTo>
                  <a:pt x="8502" y="633"/>
                </a:lnTo>
                <a:close/>
                <a:moveTo>
                  <a:pt x="8718" y="521"/>
                </a:moveTo>
                <a:cubicBezTo>
                  <a:pt x="8718" y="430"/>
                  <a:pt x="8685" y="384"/>
                  <a:pt x="8613" y="384"/>
                </a:cubicBezTo>
                <a:cubicBezTo>
                  <a:pt x="8553" y="384"/>
                  <a:pt x="8524" y="420"/>
                  <a:pt x="8511" y="475"/>
                </a:cubicBezTo>
                <a:cubicBezTo>
                  <a:pt x="8503" y="505"/>
                  <a:pt x="8503" y="537"/>
                  <a:pt x="8503" y="547"/>
                </a:cubicBezTo>
                <a:cubicBezTo>
                  <a:pt x="8718" y="547"/>
                  <a:pt x="8718" y="547"/>
                  <a:pt x="8718" y="547"/>
                </a:cubicBezTo>
                <a:lnTo>
                  <a:pt x="8718" y="521"/>
                </a:lnTo>
                <a:close/>
                <a:moveTo>
                  <a:pt x="9398" y="929"/>
                </a:moveTo>
                <a:cubicBezTo>
                  <a:pt x="9398" y="577"/>
                  <a:pt x="9398" y="577"/>
                  <a:pt x="9398" y="577"/>
                </a:cubicBezTo>
                <a:cubicBezTo>
                  <a:pt x="9398" y="546"/>
                  <a:pt x="9398" y="514"/>
                  <a:pt x="9394" y="491"/>
                </a:cubicBezTo>
                <a:cubicBezTo>
                  <a:pt x="9382" y="433"/>
                  <a:pt x="9341" y="409"/>
                  <a:pt x="9278" y="409"/>
                </a:cubicBezTo>
                <a:cubicBezTo>
                  <a:pt x="9224" y="409"/>
                  <a:pt x="9186" y="430"/>
                  <a:pt x="9186" y="430"/>
                </a:cubicBezTo>
                <a:cubicBezTo>
                  <a:pt x="9186" y="929"/>
                  <a:pt x="9186" y="929"/>
                  <a:pt x="9186" y="929"/>
                </a:cubicBezTo>
                <a:cubicBezTo>
                  <a:pt x="9018" y="929"/>
                  <a:pt x="9018" y="929"/>
                  <a:pt x="9018" y="929"/>
                </a:cubicBezTo>
                <a:cubicBezTo>
                  <a:pt x="9018" y="315"/>
                  <a:pt x="9018" y="315"/>
                  <a:pt x="9018" y="315"/>
                </a:cubicBezTo>
                <a:cubicBezTo>
                  <a:pt x="9181" y="315"/>
                  <a:pt x="9181" y="315"/>
                  <a:pt x="9181" y="315"/>
                </a:cubicBezTo>
                <a:cubicBezTo>
                  <a:pt x="9181" y="377"/>
                  <a:pt x="9181" y="377"/>
                  <a:pt x="9181" y="377"/>
                </a:cubicBezTo>
                <a:cubicBezTo>
                  <a:pt x="9181" y="377"/>
                  <a:pt x="9234" y="301"/>
                  <a:pt x="9365" y="301"/>
                </a:cubicBezTo>
                <a:cubicBezTo>
                  <a:pt x="9493" y="301"/>
                  <a:pt x="9544" y="376"/>
                  <a:pt x="9558" y="438"/>
                </a:cubicBezTo>
                <a:cubicBezTo>
                  <a:pt x="9568" y="481"/>
                  <a:pt x="9568" y="531"/>
                  <a:pt x="9568" y="558"/>
                </a:cubicBezTo>
                <a:cubicBezTo>
                  <a:pt x="9568" y="929"/>
                  <a:pt x="9568" y="929"/>
                  <a:pt x="9568" y="929"/>
                </a:cubicBezTo>
                <a:lnTo>
                  <a:pt x="9398" y="929"/>
                </a:lnTo>
                <a:close/>
                <a:moveTo>
                  <a:pt x="10157" y="431"/>
                </a:moveTo>
                <a:cubicBezTo>
                  <a:pt x="10157" y="431"/>
                  <a:pt x="10117" y="402"/>
                  <a:pt x="10046" y="402"/>
                </a:cubicBezTo>
                <a:cubicBezTo>
                  <a:pt x="9923" y="402"/>
                  <a:pt x="9871" y="475"/>
                  <a:pt x="9871" y="619"/>
                </a:cubicBezTo>
                <a:cubicBezTo>
                  <a:pt x="9871" y="718"/>
                  <a:pt x="9906" y="838"/>
                  <a:pt x="10045" y="838"/>
                </a:cubicBezTo>
                <a:cubicBezTo>
                  <a:pt x="10096" y="838"/>
                  <a:pt x="10138" y="821"/>
                  <a:pt x="10158" y="810"/>
                </a:cubicBezTo>
                <a:cubicBezTo>
                  <a:pt x="10189" y="903"/>
                  <a:pt x="10189" y="903"/>
                  <a:pt x="10189" y="903"/>
                </a:cubicBezTo>
                <a:cubicBezTo>
                  <a:pt x="10189" y="903"/>
                  <a:pt x="10130" y="939"/>
                  <a:pt x="9998" y="939"/>
                </a:cubicBezTo>
                <a:cubicBezTo>
                  <a:pt x="9796" y="939"/>
                  <a:pt x="9698" y="809"/>
                  <a:pt x="9698" y="634"/>
                </a:cubicBezTo>
                <a:cubicBezTo>
                  <a:pt x="9698" y="561"/>
                  <a:pt x="9715" y="491"/>
                  <a:pt x="9751" y="435"/>
                </a:cubicBezTo>
                <a:cubicBezTo>
                  <a:pt x="9800" y="358"/>
                  <a:pt x="9887" y="303"/>
                  <a:pt x="10025" y="303"/>
                </a:cubicBezTo>
                <a:cubicBezTo>
                  <a:pt x="10127" y="303"/>
                  <a:pt x="10190" y="335"/>
                  <a:pt x="10190" y="335"/>
                </a:cubicBezTo>
                <a:lnTo>
                  <a:pt x="10157" y="431"/>
                </a:lnTo>
                <a:close/>
                <a:moveTo>
                  <a:pt x="10421" y="633"/>
                </a:moveTo>
                <a:cubicBezTo>
                  <a:pt x="10421" y="636"/>
                  <a:pt x="10421" y="645"/>
                  <a:pt x="10421" y="645"/>
                </a:cubicBezTo>
                <a:cubicBezTo>
                  <a:pt x="10421" y="765"/>
                  <a:pt x="10499" y="838"/>
                  <a:pt x="10618" y="838"/>
                </a:cubicBezTo>
                <a:cubicBezTo>
                  <a:pt x="10702" y="838"/>
                  <a:pt x="10748" y="810"/>
                  <a:pt x="10748" y="810"/>
                </a:cubicBezTo>
                <a:cubicBezTo>
                  <a:pt x="10781" y="903"/>
                  <a:pt x="10781" y="903"/>
                  <a:pt x="10781" y="903"/>
                </a:cubicBezTo>
                <a:cubicBezTo>
                  <a:pt x="10781" y="903"/>
                  <a:pt x="10714" y="939"/>
                  <a:pt x="10570" y="939"/>
                </a:cubicBezTo>
                <a:cubicBezTo>
                  <a:pt x="10402" y="939"/>
                  <a:pt x="10250" y="869"/>
                  <a:pt x="10250" y="623"/>
                </a:cubicBezTo>
                <a:cubicBezTo>
                  <a:pt x="10250" y="508"/>
                  <a:pt x="10294" y="303"/>
                  <a:pt x="10543" y="303"/>
                </a:cubicBezTo>
                <a:cubicBezTo>
                  <a:pt x="10664" y="303"/>
                  <a:pt x="10728" y="347"/>
                  <a:pt x="10766" y="414"/>
                </a:cubicBezTo>
                <a:cubicBezTo>
                  <a:pt x="10800" y="474"/>
                  <a:pt x="10804" y="556"/>
                  <a:pt x="10804" y="623"/>
                </a:cubicBezTo>
                <a:cubicBezTo>
                  <a:pt x="10804" y="624"/>
                  <a:pt x="10804" y="630"/>
                  <a:pt x="10804" y="633"/>
                </a:cubicBezTo>
                <a:lnTo>
                  <a:pt x="10421" y="633"/>
                </a:lnTo>
                <a:close/>
                <a:moveTo>
                  <a:pt x="10637" y="521"/>
                </a:moveTo>
                <a:cubicBezTo>
                  <a:pt x="10637" y="430"/>
                  <a:pt x="10603" y="384"/>
                  <a:pt x="10531" y="384"/>
                </a:cubicBezTo>
                <a:cubicBezTo>
                  <a:pt x="10471" y="384"/>
                  <a:pt x="10442" y="420"/>
                  <a:pt x="10429" y="475"/>
                </a:cubicBezTo>
                <a:cubicBezTo>
                  <a:pt x="10422" y="505"/>
                  <a:pt x="10422" y="537"/>
                  <a:pt x="10422" y="547"/>
                </a:cubicBezTo>
                <a:cubicBezTo>
                  <a:pt x="10637" y="547"/>
                  <a:pt x="10637" y="547"/>
                  <a:pt x="10637" y="547"/>
                </a:cubicBezTo>
                <a:lnTo>
                  <a:pt x="10637" y="521"/>
                </a:lnTo>
                <a:close/>
                <a:moveTo>
                  <a:pt x="11092" y="939"/>
                </a:moveTo>
                <a:cubicBezTo>
                  <a:pt x="10950" y="939"/>
                  <a:pt x="10884" y="903"/>
                  <a:pt x="10884" y="903"/>
                </a:cubicBezTo>
                <a:cubicBezTo>
                  <a:pt x="10918" y="807"/>
                  <a:pt x="10918" y="807"/>
                  <a:pt x="10918" y="807"/>
                </a:cubicBezTo>
                <a:cubicBezTo>
                  <a:pt x="10918" y="807"/>
                  <a:pt x="10973" y="840"/>
                  <a:pt x="11074" y="840"/>
                </a:cubicBezTo>
                <a:cubicBezTo>
                  <a:pt x="11140" y="840"/>
                  <a:pt x="11176" y="817"/>
                  <a:pt x="11176" y="772"/>
                </a:cubicBezTo>
                <a:cubicBezTo>
                  <a:pt x="11176" y="736"/>
                  <a:pt x="11159" y="725"/>
                  <a:pt x="11118" y="702"/>
                </a:cubicBezTo>
                <a:cubicBezTo>
                  <a:pt x="11028" y="653"/>
                  <a:pt x="11028" y="653"/>
                  <a:pt x="11028" y="653"/>
                </a:cubicBezTo>
                <a:cubicBezTo>
                  <a:pt x="10948" y="609"/>
                  <a:pt x="10906" y="564"/>
                  <a:pt x="10906" y="478"/>
                </a:cubicBezTo>
                <a:cubicBezTo>
                  <a:pt x="10906" y="361"/>
                  <a:pt x="10990" y="303"/>
                  <a:pt x="11126" y="303"/>
                </a:cubicBezTo>
                <a:cubicBezTo>
                  <a:pt x="11248" y="303"/>
                  <a:pt x="11315" y="335"/>
                  <a:pt x="11315" y="335"/>
                </a:cubicBezTo>
                <a:cubicBezTo>
                  <a:pt x="11281" y="431"/>
                  <a:pt x="11281" y="431"/>
                  <a:pt x="11281" y="431"/>
                </a:cubicBezTo>
                <a:cubicBezTo>
                  <a:pt x="11281" y="431"/>
                  <a:pt x="11225" y="399"/>
                  <a:pt x="11148" y="399"/>
                </a:cubicBezTo>
                <a:cubicBezTo>
                  <a:pt x="11098" y="399"/>
                  <a:pt x="11053" y="412"/>
                  <a:pt x="11053" y="459"/>
                </a:cubicBezTo>
                <a:cubicBezTo>
                  <a:pt x="11053" y="497"/>
                  <a:pt x="11076" y="509"/>
                  <a:pt x="11125" y="534"/>
                </a:cubicBezTo>
                <a:cubicBezTo>
                  <a:pt x="11213" y="579"/>
                  <a:pt x="11213" y="579"/>
                  <a:pt x="11213" y="579"/>
                </a:cubicBezTo>
                <a:cubicBezTo>
                  <a:pt x="11287" y="617"/>
                  <a:pt x="11328" y="664"/>
                  <a:pt x="11328" y="747"/>
                </a:cubicBezTo>
                <a:cubicBezTo>
                  <a:pt x="11328" y="887"/>
                  <a:pt x="11219" y="939"/>
                  <a:pt x="11092" y="9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5A330B8-DFE4-475A-BB11-3E4C0D685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23063"/>
            <a:ext cx="10728960" cy="9144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2103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comes You Dem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9A6D8C-39BD-D84D-83E8-8DDD298956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2" b="13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ADBF0B4-603A-4341-87E2-E19E2D196E75}"/>
              </a:ext>
            </a:extLst>
          </p:cNvPr>
          <p:cNvSpPr/>
          <p:nvPr userDrawn="1"/>
        </p:nvSpPr>
        <p:spPr>
          <a:xfrm>
            <a:off x="0" y="0"/>
            <a:ext cx="6873062" cy="6858000"/>
          </a:xfrm>
          <a:prstGeom prst="rect">
            <a:avLst/>
          </a:prstGeom>
          <a:gradFill flip="none" rotWithShape="1">
            <a:gsLst>
              <a:gs pos="100000">
                <a:srgbClr val="EEEDE8">
                  <a:alpha val="0"/>
                </a:srgbClr>
              </a:gs>
              <a:gs pos="0">
                <a:srgbClr val="EEEDE8">
                  <a:lumMod val="60000"/>
                  <a:lumOff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0" y="1"/>
            <a:ext cx="12192000" cy="59266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0" y="6565392"/>
            <a:ext cx="12192000" cy="292608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9451660" y="6565392"/>
            <a:ext cx="1520605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r>
              <a:rPr lang="en-US">
                <a:solidFill>
                  <a:srgbClr val="505759"/>
                </a:solidFill>
              </a:rPr>
              <a:t>Month 00, 0000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731521" y="6565392"/>
            <a:ext cx="8720139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endParaRPr lang="en-US">
              <a:solidFill>
                <a:srgbClr val="505759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972266" y="6565392"/>
            <a:ext cx="488215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fld id="{CDBA9528-BCFE-1E43-A37D-912FF3C527A6}" type="slidenum">
              <a:rPr lang="en-US" smtClean="0">
                <a:solidFill>
                  <a:srgbClr val="505759"/>
                </a:solidFill>
              </a:rPr>
              <a:pPr defTabSz="609570"/>
              <a:t>‹#›</a:t>
            </a:fld>
            <a:endParaRPr lang="en-US">
              <a:solidFill>
                <a:srgbClr val="505759"/>
              </a:solidFill>
            </a:endParaRPr>
          </a:p>
        </p:txBody>
      </p:sp>
      <p:sp>
        <p:nvSpPr>
          <p:cNvPr id="17" name="Freeform 9" title="Edwards Lifesciences"/>
          <p:cNvSpPr>
            <a:spLocks noEditPoints="1"/>
          </p:cNvSpPr>
          <p:nvPr userDrawn="1"/>
        </p:nvSpPr>
        <p:spPr bwMode="gray">
          <a:xfrm>
            <a:off x="10177779" y="90169"/>
            <a:ext cx="1280160" cy="116216"/>
          </a:xfrm>
          <a:custGeom>
            <a:avLst/>
            <a:gdLst>
              <a:gd name="T0" fmla="*/ 172 w 11328"/>
              <a:gd name="T1" fmla="*/ 190 h 939"/>
              <a:gd name="T2" fmla="*/ 172 w 11328"/>
              <a:gd name="T3" fmla="*/ 820 h 939"/>
              <a:gd name="T4" fmla="*/ 1003 w 11328"/>
              <a:gd name="T5" fmla="*/ 867 h 939"/>
              <a:gd name="T6" fmla="*/ 998 w 11328"/>
              <a:gd name="T7" fmla="*/ 0 h 939"/>
              <a:gd name="T8" fmla="*/ 934 w 11328"/>
              <a:gd name="T9" fmla="*/ 395 h 939"/>
              <a:gd name="T10" fmla="*/ 2038 w 11328"/>
              <a:gd name="T11" fmla="*/ 929 h 939"/>
              <a:gd name="T12" fmla="*/ 1632 w 11328"/>
              <a:gd name="T13" fmla="*/ 929 h 939"/>
              <a:gd name="T14" fmla="*/ 1558 w 11328"/>
              <a:gd name="T15" fmla="*/ 799 h 939"/>
              <a:gd name="T16" fmla="*/ 1972 w 11328"/>
              <a:gd name="T17" fmla="*/ 801 h 939"/>
              <a:gd name="T18" fmla="*/ 2634 w 11328"/>
              <a:gd name="T19" fmla="*/ 929 h 939"/>
              <a:gd name="T20" fmla="*/ 2546 w 11328"/>
              <a:gd name="T21" fmla="*/ 568 h 939"/>
              <a:gd name="T22" fmla="*/ 2376 w 11328"/>
              <a:gd name="T23" fmla="*/ 431 h 939"/>
              <a:gd name="T24" fmla="*/ 2792 w 11328"/>
              <a:gd name="T25" fmla="*/ 929 h 939"/>
              <a:gd name="T26" fmla="*/ 2451 w 11328"/>
              <a:gd name="T27" fmla="*/ 748 h 939"/>
              <a:gd name="T28" fmla="*/ 3225 w 11328"/>
              <a:gd name="T29" fmla="*/ 425 h 939"/>
              <a:gd name="T30" fmla="*/ 3130 w 11328"/>
              <a:gd name="T31" fmla="*/ 315 h 939"/>
              <a:gd name="T32" fmla="*/ 3826 w 11328"/>
              <a:gd name="T33" fmla="*/ 929 h 939"/>
              <a:gd name="T34" fmla="*/ 3821 w 11328"/>
              <a:gd name="T35" fmla="*/ 331 h 939"/>
              <a:gd name="T36" fmla="*/ 3821 w 11328"/>
              <a:gd name="T37" fmla="*/ 403 h 939"/>
              <a:gd name="T38" fmla="*/ 3821 w 11328"/>
              <a:gd name="T39" fmla="*/ 403 h 939"/>
              <a:gd name="T40" fmla="*/ 4397 w 11328"/>
              <a:gd name="T41" fmla="*/ 772 h 939"/>
              <a:gd name="T42" fmla="*/ 4536 w 11328"/>
              <a:gd name="T43" fmla="*/ 335 h 939"/>
              <a:gd name="T44" fmla="*/ 4434 w 11328"/>
              <a:gd name="T45" fmla="*/ 579 h 939"/>
              <a:gd name="T46" fmla="*/ 5124 w 11328"/>
              <a:gd name="T47" fmla="*/ 82 h 939"/>
              <a:gd name="T48" fmla="*/ 5605 w 11328"/>
              <a:gd name="T49" fmla="*/ 227 h 939"/>
              <a:gd name="T50" fmla="*/ 5523 w 11328"/>
              <a:gd name="T51" fmla="*/ 929 h 939"/>
              <a:gd name="T52" fmla="*/ 6217 w 11328"/>
              <a:gd name="T53" fmla="*/ 112 h 939"/>
              <a:gd name="T54" fmla="*/ 6196 w 11328"/>
              <a:gd name="T55" fmla="*/ 316 h 939"/>
              <a:gd name="T56" fmla="*/ 5905 w 11328"/>
              <a:gd name="T57" fmla="*/ 407 h 939"/>
              <a:gd name="T58" fmla="*/ 5917 w 11328"/>
              <a:gd name="T59" fmla="*/ 131 h 939"/>
              <a:gd name="T60" fmla="*/ 6430 w 11328"/>
              <a:gd name="T61" fmla="*/ 645 h 939"/>
              <a:gd name="T62" fmla="*/ 6260 w 11328"/>
              <a:gd name="T63" fmla="*/ 623 h 939"/>
              <a:gd name="T64" fmla="*/ 6430 w 11328"/>
              <a:gd name="T65" fmla="*/ 633 h 939"/>
              <a:gd name="T66" fmla="*/ 6646 w 11328"/>
              <a:gd name="T67" fmla="*/ 547 h 939"/>
              <a:gd name="T68" fmla="*/ 7083 w 11328"/>
              <a:gd name="T69" fmla="*/ 840 h 939"/>
              <a:gd name="T70" fmla="*/ 7136 w 11328"/>
              <a:gd name="T71" fmla="*/ 303 h 939"/>
              <a:gd name="T72" fmla="*/ 7135 w 11328"/>
              <a:gd name="T73" fmla="*/ 534 h 939"/>
              <a:gd name="T74" fmla="*/ 7780 w 11328"/>
              <a:gd name="T75" fmla="*/ 402 h 939"/>
              <a:gd name="T76" fmla="*/ 7732 w 11328"/>
              <a:gd name="T77" fmla="*/ 939 h 939"/>
              <a:gd name="T78" fmla="*/ 7890 w 11328"/>
              <a:gd name="T79" fmla="*/ 431 h 939"/>
              <a:gd name="T80" fmla="*/ 8114 w 11328"/>
              <a:gd name="T81" fmla="*/ 227 h 939"/>
              <a:gd name="T82" fmla="*/ 8032 w 11328"/>
              <a:gd name="T83" fmla="*/ 929 h 939"/>
              <a:gd name="T84" fmla="*/ 8862 w 11328"/>
              <a:gd name="T85" fmla="*/ 903 h 939"/>
              <a:gd name="T86" fmla="*/ 8885 w 11328"/>
              <a:gd name="T87" fmla="*/ 623 h 939"/>
              <a:gd name="T88" fmla="*/ 8511 w 11328"/>
              <a:gd name="T89" fmla="*/ 475 h 939"/>
              <a:gd name="T90" fmla="*/ 9398 w 11328"/>
              <a:gd name="T91" fmla="*/ 577 h 939"/>
              <a:gd name="T92" fmla="*/ 9018 w 11328"/>
              <a:gd name="T93" fmla="*/ 929 h 939"/>
              <a:gd name="T94" fmla="*/ 9558 w 11328"/>
              <a:gd name="T95" fmla="*/ 438 h 939"/>
              <a:gd name="T96" fmla="*/ 10046 w 11328"/>
              <a:gd name="T97" fmla="*/ 402 h 939"/>
              <a:gd name="T98" fmla="*/ 9998 w 11328"/>
              <a:gd name="T99" fmla="*/ 939 h 939"/>
              <a:gd name="T100" fmla="*/ 10157 w 11328"/>
              <a:gd name="T101" fmla="*/ 431 h 939"/>
              <a:gd name="T102" fmla="*/ 10781 w 11328"/>
              <a:gd name="T103" fmla="*/ 903 h 939"/>
              <a:gd name="T104" fmla="*/ 10804 w 11328"/>
              <a:gd name="T105" fmla="*/ 623 h 939"/>
              <a:gd name="T106" fmla="*/ 10429 w 11328"/>
              <a:gd name="T107" fmla="*/ 475 h 939"/>
              <a:gd name="T108" fmla="*/ 10884 w 11328"/>
              <a:gd name="T109" fmla="*/ 903 h 939"/>
              <a:gd name="T110" fmla="*/ 11028 w 11328"/>
              <a:gd name="T111" fmla="*/ 653 h 939"/>
              <a:gd name="T112" fmla="*/ 11148 w 11328"/>
              <a:gd name="T113" fmla="*/ 399 h 939"/>
              <a:gd name="T114" fmla="*/ 11092 w 11328"/>
              <a:gd name="T115" fmla="*/ 93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328" h="939">
                <a:moveTo>
                  <a:pt x="0" y="929"/>
                </a:moveTo>
                <a:cubicBezTo>
                  <a:pt x="0" y="82"/>
                  <a:pt x="0" y="82"/>
                  <a:pt x="0" y="82"/>
                </a:cubicBezTo>
                <a:cubicBezTo>
                  <a:pt x="457" y="82"/>
                  <a:pt x="457" y="82"/>
                  <a:pt x="457" y="82"/>
                </a:cubicBezTo>
                <a:cubicBezTo>
                  <a:pt x="457" y="190"/>
                  <a:pt x="457" y="190"/>
                  <a:pt x="457" y="190"/>
                </a:cubicBezTo>
                <a:cubicBezTo>
                  <a:pt x="172" y="190"/>
                  <a:pt x="172" y="190"/>
                  <a:pt x="172" y="190"/>
                </a:cubicBezTo>
                <a:cubicBezTo>
                  <a:pt x="172" y="436"/>
                  <a:pt x="172" y="436"/>
                  <a:pt x="172" y="436"/>
                </a:cubicBezTo>
                <a:cubicBezTo>
                  <a:pt x="425" y="436"/>
                  <a:pt x="425" y="436"/>
                  <a:pt x="425" y="436"/>
                </a:cubicBezTo>
                <a:cubicBezTo>
                  <a:pt x="425" y="545"/>
                  <a:pt x="425" y="545"/>
                  <a:pt x="425" y="545"/>
                </a:cubicBezTo>
                <a:cubicBezTo>
                  <a:pt x="172" y="545"/>
                  <a:pt x="172" y="545"/>
                  <a:pt x="172" y="545"/>
                </a:cubicBezTo>
                <a:cubicBezTo>
                  <a:pt x="172" y="820"/>
                  <a:pt x="172" y="820"/>
                  <a:pt x="172" y="820"/>
                </a:cubicBezTo>
                <a:cubicBezTo>
                  <a:pt x="472" y="820"/>
                  <a:pt x="472" y="820"/>
                  <a:pt x="472" y="820"/>
                </a:cubicBezTo>
                <a:cubicBezTo>
                  <a:pt x="472" y="929"/>
                  <a:pt x="472" y="929"/>
                  <a:pt x="472" y="929"/>
                </a:cubicBezTo>
                <a:lnTo>
                  <a:pt x="0" y="929"/>
                </a:lnTo>
                <a:close/>
                <a:moveTo>
                  <a:pt x="1003" y="929"/>
                </a:moveTo>
                <a:cubicBezTo>
                  <a:pt x="1003" y="867"/>
                  <a:pt x="1003" y="867"/>
                  <a:pt x="1003" y="867"/>
                </a:cubicBezTo>
                <a:cubicBezTo>
                  <a:pt x="1003" y="867"/>
                  <a:pt x="959" y="937"/>
                  <a:pt x="834" y="937"/>
                </a:cubicBezTo>
                <a:cubicBezTo>
                  <a:pt x="682" y="937"/>
                  <a:pt x="582" y="833"/>
                  <a:pt x="582" y="634"/>
                </a:cubicBezTo>
                <a:cubicBezTo>
                  <a:pt x="582" y="430"/>
                  <a:pt x="707" y="305"/>
                  <a:pt x="871" y="305"/>
                </a:cubicBezTo>
                <a:cubicBezTo>
                  <a:pt x="962" y="305"/>
                  <a:pt x="998" y="331"/>
                  <a:pt x="998" y="331"/>
                </a:cubicBezTo>
                <a:cubicBezTo>
                  <a:pt x="998" y="0"/>
                  <a:pt x="998" y="0"/>
                  <a:pt x="998" y="0"/>
                </a:cubicBezTo>
                <a:cubicBezTo>
                  <a:pt x="1166" y="0"/>
                  <a:pt x="1166" y="0"/>
                  <a:pt x="1166" y="0"/>
                </a:cubicBezTo>
                <a:cubicBezTo>
                  <a:pt x="1166" y="929"/>
                  <a:pt x="1166" y="929"/>
                  <a:pt x="1166" y="929"/>
                </a:cubicBezTo>
                <a:lnTo>
                  <a:pt x="1003" y="929"/>
                </a:lnTo>
                <a:close/>
                <a:moveTo>
                  <a:pt x="998" y="403"/>
                </a:moveTo>
                <a:cubicBezTo>
                  <a:pt x="998" y="403"/>
                  <a:pt x="973" y="395"/>
                  <a:pt x="934" y="395"/>
                </a:cubicBezTo>
                <a:cubicBezTo>
                  <a:pt x="798" y="395"/>
                  <a:pt x="756" y="492"/>
                  <a:pt x="756" y="622"/>
                </a:cubicBezTo>
                <a:cubicBezTo>
                  <a:pt x="756" y="748"/>
                  <a:pt x="808" y="831"/>
                  <a:pt x="912" y="831"/>
                </a:cubicBezTo>
                <a:cubicBezTo>
                  <a:pt x="966" y="831"/>
                  <a:pt x="998" y="813"/>
                  <a:pt x="998" y="813"/>
                </a:cubicBezTo>
                <a:lnTo>
                  <a:pt x="998" y="403"/>
                </a:lnTo>
                <a:close/>
                <a:moveTo>
                  <a:pt x="2038" y="929"/>
                </a:moveTo>
                <a:cubicBezTo>
                  <a:pt x="1870" y="929"/>
                  <a:pt x="1870" y="929"/>
                  <a:pt x="1870" y="929"/>
                </a:cubicBezTo>
                <a:cubicBezTo>
                  <a:pt x="1766" y="528"/>
                  <a:pt x="1766" y="528"/>
                  <a:pt x="1766" y="528"/>
                </a:cubicBezTo>
                <a:cubicBezTo>
                  <a:pt x="1751" y="468"/>
                  <a:pt x="1751" y="448"/>
                  <a:pt x="1751" y="448"/>
                </a:cubicBezTo>
                <a:cubicBezTo>
                  <a:pt x="1751" y="448"/>
                  <a:pt x="1751" y="473"/>
                  <a:pt x="1736" y="527"/>
                </a:cubicBezTo>
                <a:cubicBezTo>
                  <a:pt x="1632" y="929"/>
                  <a:pt x="1632" y="929"/>
                  <a:pt x="1632" y="929"/>
                </a:cubicBezTo>
                <a:cubicBezTo>
                  <a:pt x="1459" y="929"/>
                  <a:pt x="1459" y="929"/>
                  <a:pt x="1459" y="929"/>
                </a:cubicBezTo>
                <a:cubicBezTo>
                  <a:pt x="1270" y="315"/>
                  <a:pt x="1270" y="315"/>
                  <a:pt x="1270" y="315"/>
                </a:cubicBezTo>
                <a:cubicBezTo>
                  <a:pt x="1440" y="315"/>
                  <a:pt x="1440" y="315"/>
                  <a:pt x="1440" y="315"/>
                </a:cubicBezTo>
                <a:cubicBezTo>
                  <a:pt x="1536" y="688"/>
                  <a:pt x="1536" y="688"/>
                  <a:pt x="1536" y="688"/>
                </a:cubicBezTo>
                <a:cubicBezTo>
                  <a:pt x="1556" y="767"/>
                  <a:pt x="1558" y="799"/>
                  <a:pt x="1558" y="799"/>
                </a:cubicBezTo>
                <a:cubicBezTo>
                  <a:pt x="1558" y="799"/>
                  <a:pt x="1559" y="774"/>
                  <a:pt x="1577" y="703"/>
                </a:cubicBezTo>
                <a:cubicBezTo>
                  <a:pt x="1678" y="315"/>
                  <a:pt x="1678" y="315"/>
                  <a:pt x="1678" y="315"/>
                </a:cubicBezTo>
                <a:cubicBezTo>
                  <a:pt x="1849" y="315"/>
                  <a:pt x="1849" y="315"/>
                  <a:pt x="1849" y="315"/>
                </a:cubicBezTo>
                <a:cubicBezTo>
                  <a:pt x="1954" y="708"/>
                  <a:pt x="1954" y="708"/>
                  <a:pt x="1954" y="708"/>
                </a:cubicBezTo>
                <a:cubicBezTo>
                  <a:pt x="1972" y="778"/>
                  <a:pt x="1972" y="801"/>
                  <a:pt x="1972" y="801"/>
                </a:cubicBezTo>
                <a:cubicBezTo>
                  <a:pt x="1972" y="801"/>
                  <a:pt x="1974" y="763"/>
                  <a:pt x="1993" y="688"/>
                </a:cubicBezTo>
                <a:cubicBezTo>
                  <a:pt x="2088" y="315"/>
                  <a:pt x="2088" y="315"/>
                  <a:pt x="2088" y="315"/>
                </a:cubicBezTo>
                <a:cubicBezTo>
                  <a:pt x="2234" y="315"/>
                  <a:pt x="2234" y="315"/>
                  <a:pt x="2234" y="315"/>
                </a:cubicBezTo>
                <a:lnTo>
                  <a:pt x="2038" y="929"/>
                </a:lnTo>
                <a:close/>
                <a:moveTo>
                  <a:pt x="2634" y="929"/>
                </a:moveTo>
                <a:cubicBezTo>
                  <a:pt x="2634" y="874"/>
                  <a:pt x="2634" y="874"/>
                  <a:pt x="2634" y="874"/>
                </a:cubicBezTo>
                <a:cubicBezTo>
                  <a:pt x="2634" y="874"/>
                  <a:pt x="2589" y="937"/>
                  <a:pt x="2477" y="937"/>
                </a:cubicBezTo>
                <a:cubicBezTo>
                  <a:pt x="2361" y="937"/>
                  <a:pt x="2285" y="869"/>
                  <a:pt x="2285" y="757"/>
                </a:cubicBezTo>
                <a:cubicBezTo>
                  <a:pt x="2285" y="690"/>
                  <a:pt x="2309" y="642"/>
                  <a:pt x="2354" y="610"/>
                </a:cubicBezTo>
                <a:cubicBezTo>
                  <a:pt x="2405" y="573"/>
                  <a:pt x="2474" y="568"/>
                  <a:pt x="2546" y="568"/>
                </a:cubicBezTo>
                <a:cubicBezTo>
                  <a:pt x="2586" y="568"/>
                  <a:pt x="2631" y="571"/>
                  <a:pt x="2631" y="571"/>
                </a:cubicBezTo>
                <a:cubicBezTo>
                  <a:pt x="2631" y="532"/>
                  <a:pt x="2631" y="532"/>
                  <a:pt x="2631" y="532"/>
                </a:cubicBezTo>
                <a:cubicBezTo>
                  <a:pt x="2631" y="502"/>
                  <a:pt x="2628" y="473"/>
                  <a:pt x="2621" y="454"/>
                </a:cubicBezTo>
                <a:cubicBezTo>
                  <a:pt x="2606" y="413"/>
                  <a:pt x="2568" y="400"/>
                  <a:pt x="2516" y="400"/>
                </a:cubicBezTo>
                <a:cubicBezTo>
                  <a:pt x="2432" y="400"/>
                  <a:pt x="2376" y="431"/>
                  <a:pt x="2376" y="431"/>
                </a:cubicBezTo>
                <a:cubicBezTo>
                  <a:pt x="2343" y="336"/>
                  <a:pt x="2343" y="336"/>
                  <a:pt x="2343" y="336"/>
                </a:cubicBezTo>
                <a:cubicBezTo>
                  <a:pt x="2343" y="336"/>
                  <a:pt x="2421" y="301"/>
                  <a:pt x="2559" y="301"/>
                </a:cubicBezTo>
                <a:cubicBezTo>
                  <a:pt x="2718" y="301"/>
                  <a:pt x="2763" y="369"/>
                  <a:pt x="2780" y="415"/>
                </a:cubicBezTo>
                <a:cubicBezTo>
                  <a:pt x="2793" y="453"/>
                  <a:pt x="2792" y="520"/>
                  <a:pt x="2792" y="562"/>
                </a:cubicBezTo>
                <a:cubicBezTo>
                  <a:pt x="2792" y="929"/>
                  <a:pt x="2792" y="929"/>
                  <a:pt x="2792" y="929"/>
                </a:cubicBezTo>
                <a:lnTo>
                  <a:pt x="2634" y="929"/>
                </a:lnTo>
                <a:close/>
                <a:moveTo>
                  <a:pt x="2631" y="646"/>
                </a:moveTo>
                <a:cubicBezTo>
                  <a:pt x="2631" y="646"/>
                  <a:pt x="2620" y="645"/>
                  <a:pt x="2574" y="645"/>
                </a:cubicBezTo>
                <a:cubicBezTo>
                  <a:pt x="2537" y="645"/>
                  <a:pt x="2507" y="651"/>
                  <a:pt x="2483" y="670"/>
                </a:cubicBezTo>
                <a:cubicBezTo>
                  <a:pt x="2459" y="689"/>
                  <a:pt x="2451" y="721"/>
                  <a:pt x="2451" y="748"/>
                </a:cubicBezTo>
                <a:cubicBezTo>
                  <a:pt x="2451" y="823"/>
                  <a:pt x="2506" y="843"/>
                  <a:pt x="2556" y="843"/>
                </a:cubicBezTo>
                <a:cubicBezTo>
                  <a:pt x="2606" y="843"/>
                  <a:pt x="2631" y="829"/>
                  <a:pt x="2631" y="829"/>
                </a:cubicBezTo>
                <a:lnTo>
                  <a:pt x="2631" y="646"/>
                </a:lnTo>
                <a:close/>
                <a:moveTo>
                  <a:pt x="3324" y="455"/>
                </a:moveTo>
                <a:cubicBezTo>
                  <a:pt x="3315" y="448"/>
                  <a:pt x="3280" y="425"/>
                  <a:pt x="3225" y="425"/>
                </a:cubicBezTo>
                <a:cubicBezTo>
                  <a:pt x="3167" y="425"/>
                  <a:pt x="3135" y="447"/>
                  <a:pt x="3135" y="447"/>
                </a:cubicBezTo>
                <a:cubicBezTo>
                  <a:pt x="3135" y="929"/>
                  <a:pt x="3135" y="929"/>
                  <a:pt x="3135" y="929"/>
                </a:cubicBezTo>
                <a:cubicBezTo>
                  <a:pt x="2967" y="929"/>
                  <a:pt x="2967" y="929"/>
                  <a:pt x="2967" y="929"/>
                </a:cubicBezTo>
                <a:cubicBezTo>
                  <a:pt x="2967" y="315"/>
                  <a:pt x="2967" y="315"/>
                  <a:pt x="2967" y="315"/>
                </a:cubicBezTo>
                <a:cubicBezTo>
                  <a:pt x="3130" y="315"/>
                  <a:pt x="3130" y="315"/>
                  <a:pt x="3130" y="315"/>
                </a:cubicBezTo>
                <a:cubicBezTo>
                  <a:pt x="3130" y="396"/>
                  <a:pt x="3130" y="396"/>
                  <a:pt x="3130" y="396"/>
                </a:cubicBezTo>
                <a:cubicBezTo>
                  <a:pt x="3130" y="396"/>
                  <a:pt x="3173" y="305"/>
                  <a:pt x="3278" y="305"/>
                </a:cubicBezTo>
                <a:cubicBezTo>
                  <a:pt x="3316" y="305"/>
                  <a:pt x="3340" y="313"/>
                  <a:pt x="3358" y="321"/>
                </a:cubicBezTo>
                <a:lnTo>
                  <a:pt x="3324" y="455"/>
                </a:lnTo>
                <a:close/>
                <a:moveTo>
                  <a:pt x="3826" y="929"/>
                </a:moveTo>
                <a:cubicBezTo>
                  <a:pt x="3826" y="867"/>
                  <a:pt x="3826" y="867"/>
                  <a:pt x="3826" y="867"/>
                </a:cubicBezTo>
                <a:cubicBezTo>
                  <a:pt x="3826" y="867"/>
                  <a:pt x="3781" y="937"/>
                  <a:pt x="3657" y="937"/>
                </a:cubicBezTo>
                <a:cubicBezTo>
                  <a:pt x="3504" y="937"/>
                  <a:pt x="3405" y="833"/>
                  <a:pt x="3405" y="634"/>
                </a:cubicBezTo>
                <a:cubicBezTo>
                  <a:pt x="3405" y="430"/>
                  <a:pt x="3529" y="305"/>
                  <a:pt x="3694" y="305"/>
                </a:cubicBezTo>
                <a:cubicBezTo>
                  <a:pt x="3785" y="305"/>
                  <a:pt x="3821" y="331"/>
                  <a:pt x="3821" y="331"/>
                </a:cubicBezTo>
                <a:cubicBezTo>
                  <a:pt x="3821" y="0"/>
                  <a:pt x="3821" y="0"/>
                  <a:pt x="3821" y="0"/>
                </a:cubicBezTo>
                <a:cubicBezTo>
                  <a:pt x="3989" y="0"/>
                  <a:pt x="3989" y="0"/>
                  <a:pt x="3989" y="0"/>
                </a:cubicBezTo>
                <a:cubicBezTo>
                  <a:pt x="3989" y="929"/>
                  <a:pt x="3989" y="929"/>
                  <a:pt x="3989" y="929"/>
                </a:cubicBezTo>
                <a:lnTo>
                  <a:pt x="3826" y="929"/>
                </a:lnTo>
                <a:close/>
                <a:moveTo>
                  <a:pt x="3821" y="403"/>
                </a:moveTo>
                <a:cubicBezTo>
                  <a:pt x="3821" y="403"/>
                  <a:pt x="3796" y="395"/>
                  <a:pt x="3756" y="395"/>
                </a:cubicBezTo>
                <a:cubicBezTo>
                  <a:pt x="3621" y="395"/>
                  <a:pt x="3579" y="492"/>
                  <a:pt x="3579" y="622"/>
                </a:cubicBezTo>
                <a:cubicBezTo>
                  <a:pt x="3579" y="748"/>
                  <a:pt x="3630" y="831"/>
                  <a:pt x="3735" y="831"/>
                </a:cubicBezTo>
                <a:cubicBezTo>
                  <a:pt x="3789" y="831"/>
                  <a:pt x="3821" y="813"/>
                  <a:pt x="3821" y="813"/>
                </a:cubicBezTo>
                <a:lnTo>
                  <a:pt x="3821" y="403"/>
                </a:lnTo>
                <a:close/>
                <a:moveTo>
                  <a:pt x="4313" y="939"/>
                </a:moveTo>
                <a:cubicBezTo>
                  <a:pt x="4171" y="939"/>
                  <a:pt x="4105" y="903"/>
                  <a:pt x="4105" y="903"/>
                </a:cubicBezTo>
                <a:cubicBezTo>
                  <a:pt x="4139" y="807"/>
                  <a:pt x="4139" y="807"/>
                  <a:pt x="4139" y="807"/>
                </a:cubicBezTo>
                <a:cubicBezTo>
                  <a:pt x="4139" y="807"/>
                  <a:pt x="4194" y="840"/>
                  <a:pt x="4295" y="840"/>
                </a:cubicBezTo>
                <a:cubicBezTo>
                  <a:pt x="4361" y="840"/>
                  <a:pt x="4397" y="817"/>
                  <a:pt x="4397" y="772"/>
                </a:cubicBezTo>
                <a:cubicBezTo>
                  <a:pt x="4397" y="736"/>
                  <a:pt x="4380" y="725"/>
                  <a:pt x="4339" y="702"/>
                </a:cubicBezTo>
                <a:cubicBezTo>
                  <a:pt x="4249" y="653"/>
                  <a:pt x="4249" y="653"/>
                  <a:pt x="4249" y="653"/>
                </a:cubicBezTo>
                <a:cubicBezTo>
                  <a:pt x="4169" y="609"/>
                  <a:pt x="4127" y="564"/>
                  <a:pt x="4127" y="478"/>
                </a:cubicBezTo>
                <a:cubicBezTo>
                  <a:pt x="4127" y="361"/>
                  <a:pt x="4211" y="303"/>
                  <a:pt x="4348" y="303"/>
                </a:cubicBezTo>
                <a:cubicBezTo>
                  <a:pt x="4469" y="303"/>
                  <a:pt x="4536" y="335"/>
                  <a:pt x="4536" y="335"/>
                </a:cubicBezTo>
                <a:cubicBezTo>
                  <a:pt x="4503" y="431"/>
                  <a:pt x="4503" y="431"/>
                  <a:pt x="4503" y="431"/>
                </a:cubicBezTo>
                <a:cubicBezTo>
                  <a:pt x="4503" y="431"/>
                  <a:pt x="4446" y="399"/>
                  <a:pt x="4369" y="399"/>
                </a:cubicBezTo>
                <a:cubicBezTo>
                  <a:pt x="4319" y="399"/>
                  <a:pt x="4275" y="412"/>
                  <a:pt x="4275" y="459"/>
                </a:cubicBezTo>
                <a:cubicBezTo>
                  <a:pt x="4275" y="497"/>
                  <a:pt x="4297" y="509"/>
                  <a:pt x="4347" y="534"/>
                </a:cubicBezTo>
                <a:cubicBezTo>
                  <a:pt x="4434" y="579"/>
                  <a:pt x="4434" y="579"/>
                  <a:pt x="4434" y="579"/>
                </a:cubicBezTo>
                <a:cubicBezTo>
                  <a:pt x="4509" y="617"/>
                  <a:pt x="4549" y="664"/>
                  <a:pt x="4549" y="747"/>
                </a:cubicBezTo>
                <a:cubicBezTo>
                  <a:pt x="4549" y="887"/>
                  <a:pt x="4440" y="939"/>
                  <a:pt x="4313" y="939"/>
                </a:cubicBezTo>
                <a:close/>
                <a:moveTo>
                  <a:pt x="4953" y="929"/>
                </a:moveTo>
                <a:cubicBezTo>
                  <a:pt x="4953" y="82"/>
                  <a:pt x="4953" y="82"/>
                  <a:pt x="4953" y="82"/>
                </a:cubicBezTo>
                <a:cubicBezTo>
                  <a:pt x="5124" y="82"/>
                  <a:pt x="5124" y="82"/>
                  <a:pt x="5124" y="82"/>
                </a:cubicBezTo>
                <a:cubicBezTo>
                  <a:pt x="5124" y="820"/>
                  <a:pt x="5124" y="820"/>
                  <a:pt x="5124" y="820"/>
                </a:cubicBezTo>
                <a:cubicBezTo>
                  <a:pt x="5421" y="820"/>
                  <a:pt x="5421" y="820"/>
                  <a:pt x="5421" y="820"/>
                </a:cubicBezTo>
                <a:cubicBezTo>
                  <a:pt x="5421" y="929"/>
                  <a:pt x="5421" y="929"/>
                  <a:pt x="5421" y="929"/>
                </a:cubicBezTo>
                <a:lnTo>
                  <a:pt x="4953" y="929"/>
                </a:lnTo>
                <a:close/>
                <a:moveTo>
                  <a:pt x="5605" y="227"/>
                </a:moveTo>
                <a:cubicBezTo>
                  <a:pt x="5547" y="227"/>
                  <a:pt x="5509" y="192"/>
                  <a:pt x="5509" y="141"/>
                </a:cubicBezTo>
                <a:cubicBezTo>
                  <a:pt x="5509" y="85"/>
                  <a:pt x="5547" y="51"/>
                  <a:pt x="5608" y="51"/>
                </a:cubicBezTo>
                <a:cubicBezTo>
                  <a:pt x="5666" y="51"/>
                  <a:pt x="5704" y="85"/>
                  <a:pt x="5704" y="137"/>
                </a:cubicBezTo>
                <a:cubicBezTo>
                  <a:pt x="5704" y="192"/>
                  <a:pt x="5666" y="227"/>
                  <a:pt x="5605" y="227"/>
                </a:cubicBezTo>
                <a:close/>
                <a:moveTo>
                  <a:pt x="5523" y="929"/>
                </a:moveTo>
                <a:cubicBezTo>
                  <a:pt x="5523" y="315"/>
                  <a:pt x="5523" y="315"/>
                  <a:pt x="5523" y="315"/>
                </a:cubicBezTo>
                <a:cubicBezTo>
                  <a:pt x="5691" y="315"/>
                  <a:pt x="5691" y="315"/>
                  <a:pt x="5691" y="315"/>
                </a:cubicBezTo>
                <a:cubicBezTo>
                  <a:pt x="5691" y="929"/>
                  <a:pt x="5691" y="929"/>
                  <a:pt x="5691" y="929"/>
                </a:cubicBezTo>
                <a:lnTo>
                  <a:pt x="5523" y="929"/>
                </a:lnTo>
                <a:close/>
                <a:moveTo>
                  <a:pt x="6217" y="112"/>
                </a:moveTo>
                <a:cubicBezTo>
                  <a:pt x="6217" y="112"/>
                  <a:pt x="6194" y="96"/>
                  <a:pt x="6154" y="96"/>
                </a:cubicBezTo>
                <a:cubicBezTo>
                  <a:pt x="6115" y="96"/>
                  <a:pt x="6094" y="111"/>
                  <a:pt x="6082" y="132"/>
                </a:cubicBezTo>
                <a:cubicBezTo>
                  <a:pt x="6071" y="151"/>
                  <a:pt x="6070" y="181"/>
                  <a:pt x="6070" y="227"/>
                </a:cubicBezTo>
                <a:cubicBezTo>
                  <a:pt x="6070" y="316"/>
                  <a:pt x="6070" y="316"/>
                  <a:pt x="6070" y="316"/>
                </a:cubicBezTo>
                <a:cubicBezTo>
                  <a:pt x="6196" y="316"/>
                  <a:pt x="6196" y="316"/>
                  <a:pt x="6196" y="316"/>
                </a:cubicBezTo>
                <a:cubicBezTo>
                  <a:pt x="6196" y="407"/>
                  <a:pt x="6196" y="407"/>
                  <a:pt x="6196" y="407"/>
                </a:cubicBezTo>
                <a:cubicBezTo>
                  <a:pt x="6070" y="407"/>
                  <a:pt x="6070" y="407"/>
                  <a:pt x="6070" y="407"/>
                </a:cubicBezTo>
                <a:cubicBezTo>
                  <a:pt x="6070" y="929"/>
                  <a:pt x="6070" y="929"/>
                  <a:pt x="6070" y="929"/>
                </a:cubicBezTo>
                <a:cubicBezTo>
                  <a:pt x="5905" y="929"/>
                  <a:pt x="5905" y="929"/>
                  <a:pt x="5905" y="929"/>
                </a:cubicBezTo>
                <a:cubicBezTo>
                  <a:pt x="5905" y="407"/>
                  <a:pt x="5905" y="407"/>
                  <a:pt x="5905" y="407"/>
                </a:cubicBezTo>
                <a:cubicBezTo>
                  <a:pt x="5828" y="407"/>
                  <a:pt x="5828" y="407"/>
                  <a:pt x="5828" y="407"/>
                </a:cubicBezTo>
                <a:cubicBezTo>
                  <a:pt x="5828" y="316"/>
                  <a:pt x="5828" y="316"/>
                  <a:pt x="5828" y="316"/>
                </a:cubicBezTo>
                <a:cubicBezTo>
                  <a:pt x="5905" y="316"/>
                  <a:pt x="5905" y="316"/>
                  <a:pt x="5905" y="316"/>
                </a:cubicBezTo>
                <a:cubicBezTo>
                  <a:pt x="5905" y="283"/>
                  <a:pt x="5905" y="283"/>
                  <a:pt x="5905" y="283"/>
                </a:cubicBezTo>
                <a:cubicBezTo>
                  <a:pt x="5905" y="249"/>
                  <a:pt x="5903" y="174"/>
                  <a:pt x="5917" y="131"/>
                </a:cubicBezTo>
                <a:cubicBezTo>
                  <a:pt x="5943" y="46"/>
                  <a:pt x="6005" y="0"/>
                  <a:pt x="6121" y="0"/>
                </a:cubicBezTo>
                <a:cubicBezTo>
                  <a:pt x="6203" y="0"/>
                  <a:pt x="6245" y="21"/>
                  <a:pt x="6245" y="21"/>
                </a:cubicBezTo>
                <a:lnTo>
                  <a:pt x="6217" y="112"/>
                </a:lnTo>
                <a:close/>
                <a:moveTo>
                  <a:pt x="6430" y="633"/>
                </a:moveTo>
                <a:cubicBezTo>
                  <a:pt x="6430" y="636"/>
                  <a:pt x="6430" y="645"/>
                  <a:pt x="6430" y="645"/>
                </a:cubicBezTo>
                <a:cubicBezTo>
                  <a:pt x="6430" y="765"/>
                  <a:pt x="6508" y="838"/>
                  <a:pt x="6627" y="838"/>
                </a:cubicBezTo>
                <a:cubicBezTo>
                  <a:pt x="6711" y="838"/>
                  <a:pt x="6758" y="810"/>
                  <a:pt x="6758" y="810"/>
                </a:cubicBezTo>
                <a:cubicBezTo>
                  <a:pt x="6790" y="903"/>
                  <a:pt x="6790" y="903"/>
                  <a:pt x="6790" y="903"/>
                </a:cubicBezTo>
                <a:cubicBezTo>
                  <a:pt x="6790" y="903"/>
                  <a:pt x="6723" y="939"/>
                  <a:pt x="6579" y="939"/>
                </a:cubicBezTo>
                <a:cubicBezTo>
                  <a:pt x="6411" y="939"/>
                  <a:pt x="6260" y="869"/>
                  <a:pt x="6260" y="623"/>
                </a:cubicBezTo>
                <a:cubicBezTo>
                  <a:pt x="6260" y="508"/>
                  <a:pt x="6303" y="303"/>
                  <a:pt x="6553" y="303"/>
                </a:cubicBezTo>
                <a:cubicBezTo>
                  <a:pt x="6674" y="303"/>
                  <a:pt x="6737" y="347"/>
                  <a:pt x="6776" y="414"/>
                </a:cubicBezTo>
                <a:cubicBezTo>
                  <a:pt x="6809" y="474"/>
                  <a:pt x="6813" y="556"/>
                  <a:pt x="6813" y="623"/>
                </a:cubicBezTo>
                <a:cubicBezTo>
                  <a:pt x="6813" y="624"/>
                  <a:pt x="6813" y="630"/>
                  <a:pt x="6813" y="633"/>
                </a:cubicBezTo>
                <a:lnTo>
                  <a:pt x="6430" y="633"/>
                </a:lnTo>
                <a:close/>
                <a:moveTo>
                  <a:pt x="6646" y="521"/>
                </a:moveTo>
                <a:cubicBezTo>
                  <a:pt x="6646" y="430"/>
                  <a:pt x="6613" y="384"/>
                  <a:pt x="6541" y="384"/>
                </a:cubicBezTo>
                <a:cubicBezTo>
                  <a:pt x="6481" y="384"/>
                  <a:pt x="6452" y="420"/>
                  <a:pt x="6439" y="475"/>
                </a:cubicBezTo>
                <a:cubicBezTo>
                  <a:pt x="6431" y="505"/>
                  <a:pt x="6431" y="537"/>
                  <a:pt x="6431" y="547"/>
                </a:cubicBezTo>
                <a:cubicBezTo>
                  <a:pt x="6646" y="547"/>
                  <a:pt x="6646" y="547"/>
                  <a:pt x="6646" y="547"/>
                </a:cubicBezTo>
                <a:lnTo>
                  <a:pt x="6646" y="521"/>
                </a:lnTo>
                <a:close/>
                <a:moveTo>
                  <a:pt x="7101" y="939"/>
                </a:moveTo>
                <a:cubicBezTo>
                  <a:pt x="6959" y="939"/>
                  <a:pt x="6893" y="903"/>
                  <a:pt x="6893" y="903"/>
                </a:cubicBezTo>
                <a:cubicBezTo>
                  <a:pt x="6927" y="807"/>
                  <a:pt x="6927" y="807"/>
                  <a:pt x="6927" y="807"/>
                </a:cubicBezTo>
                <a:cubicBezTo>
                  <a:pt x="6927" y="807"/>
                  <a:pt x="6982" y="840"/>
                  <a:pt x="7083" y="840"/>
                </a:cubicBezTo>
                <a:cubicBezTo>
                  <a:pt x="7149" y="840"/>
                  <a:pt x="7185" y="817"/>
                  <a:pt x="7185" y="772"/>
                </a:cubicBezTo>
                <a:cubicBezTo>
                  <a:pt x="7185" y="736"/>
                  <a:pt x="7168" y="725"/>
                  <a:pt x="7127" y="702"/>
                </a:cubicBezTo>
                <a:cubicBezTo>
                  <a:pt x="7037" y="653"/>
                  <a:pt x="7037" y="653"/>
                  <a:pt x="7037" y="653"/>
                </a:cubicBezTo>
                <a:cubicBezTo>
                  <a:pt x="6957" y="609"/>
                  <a:pt x="6915" y="564"/>
                  <a:pt x="6915" y="478"/>
                </a:cubicBezTo>
                <a:cubicBezTo>
                  <a:pt x="6915" y="361"/>
                  <a:pt x="6999" y="303"/>
                  <a:pt x="7136" y="303"/>
                </a:cubicBezTo>
                <a:cubicBezTo>
                  <a:pt x="7257" y="303"/>
                  <a:pt x="7324" y="335"/>
                  <a:pt x="7324" y="335"/>
                </a:cubicBezTo>
                <a:cubicBezTo>
                  <a:pt x="7291" y="431"/>
                  <a:pt x="7291" y="431"/>
                  <a:pt x="7291" y="431"/>
                </a:cubicBezTo>
                <a:cubicBezTo>
                  <a:pt x="7291" y="431"/>
                  <a:pt x="7234" y="399"/>
                  <a:pt x="7157" y="399"/>
                </a:cubicBezTo>
                <a:cubicBezTo>
                  <a:pt x="7107" y="399"/>
                  <a:pt x="7063" y="412"/>
                  <a:pt x="7063" y="459"/>
                </a:cubicBezTo>
                <a:cubicBezTo>
                  <a:pt x="7063" y="497"/>
                  <a:pt x="7085" y="509"/>
                  <a:pt x="7135" y="534"/>
                </a:cubicBezTo>
                <a:cubicBezTo>
                  <a:pt x="7222" y="579"/>
                  <a:pt x="7222" y="579"/>
                  <a:pt x="7222" y="579"/>
                </a:cubicBezTo>
                <a:cubicBezTo>
                  <a:pt x="7297" y="617"/>
                  <a:pt x="7337" y="664"/>
                  <a:pt x="7337" y="747"/>
                </a:cubicBezTo>
                <a:cubicBezTo>
                  <a:pt x="7337" y="887"/>
                  <a:pt x="7228" y="939"/>
                  <a:pt x="7101" y="939"/>
                </a:cubicBezTo>
                <a:close/>
                <a:moveTo>
                  <a:pt x="7890" y="431"/>
                </a:moveTo>
                <a:cubicBezTo>
                  <a:pt x="7890" y="431"/>
                  <a:pt x="7850" y="402"/>
                  <a:pt x="7780" y="402"/>
                </a:cubicBezTo>
                <a:cubicBezTo>
                  <a:pt x="7656" y="402"/>
                  <a:pt x="7604" y="475"/>
                  <a:pt x="7604" y="619"/>
                </a:cubicBezTo>
                <a:cubicBezTo>
                  <a:pt x="7604" y="718"/>
                  <a:pt x="7639" y="838"/>
                  <a:pt x="7778" y="838"/>
                </a:cubicBezTo>
                <a:cubicBezTo>
                  <a:pt x="7829" y="838"/>
                  <a:pt x="7871" y="821"/>
                  <a:pt x="7891" y="810"/>
                </a:cubicBezTo>
                <a:cubicBezTo>
                  <a:pt x="7922" y="903"/>
                  <a:pt x="7922" y="903"/>
                  <a:pt x="7922" y="903"/>
                </a:cubicBezTo>
                <a:cubicBezTo>
                  <a:pt x="7922" y="903"/>
                  <a:pt x="7864" y="939"/>
                  <a:pt x="7732" y="939"/>
                </a:cubicBezTo>
                <a:cubicBezTo>
                  <a:pt x="7529" y="939"/>
                  <a:pt x="7432" y="809"/>
                  <a:pt x="7432" y="634"/>
                </a:cubicBezTo>
                <a:cubicBezTo>
                  <a:pt x="7432" y="561"/>
                  <a:pt x="7448" y="491"/>
                  <a:pt x="7484" y="435"/>
                </a:cubicBezTo>
                <a:cubicBezTo>
                  <a:pt x="7534" y="358"/>
                  <a:pt x="7620" y="303"/>
                  <a:pt x="7758" y="303"/>
                </a:cubicBezTo>
                <a:cubicBezTo>
                  <a:pt x="7860" y="303"/>
                  <a:pt x="7924" y="335"/>
                  <a:pt x="7924" y="335"/>
                </a:cubicBezTo>
                <a:lnTo>
                  <a:pt x="7890" y="431"/>
                </a:lnTo>
                <a:close/>
                <a:moveTo>
                  <a:pt x="8114" y="227"/>
                </a:moveTo>
                <a:cubicBezTo>
                  <a:pt x="8056" y="227"/>
                  <a:pt x="8017" y="192"/>
                  <a:pt x="8017" y="141"/>
                </a:cubicBezTo>
                <a:cubicBezTo>
                  <a:pt x="8017" y="85"/>
                  <a:pt x="8056" y="51"/>
                  <a:pt x="8117" y="51"/>
                </a:cubicBezTo>
                <a:cubicBezTo>
                  <a:pt x="8175" y="51"/>
                  <a:pt x="8213" y="85"/>
                  <a:pt x="8213" y="137"/>
                </a:cubicBezTo>
                <a:cubicBezTo>
                  <a:pt x="8213" y="192"/>
                  <a:pt x="8175" y="227"/>
                  <a:pt x="8114" y="227"/>
                </a:cubicBezTo>
                <a:close/>
                <a:moveTo>
                  <a:pt x="8032" y="929"/>
                </a:moveTo>
                <a:cubicBezTo>
                  <a:pt x="8032" y="315"/>
                  <a:pt x="8032" y="315"/>
                  <a:pt x="8032" y="315"/>
                </a:cubicBezTo>
                <a:cubicBezTo>
                  <a:pt x="8200" y="315"/>
                  <a:pt x="8200" y="315"/>
                  <a:pt x="8200" y="315"/>
                </a:cubicBezTo>
                <a:cubicBezTo>
                  <a:pt x="8200" y="929"/>
                  <a:pt x="8200" y="929"/>
                  <a:pt x="8200" y="929"/>
                </a:cubicBezTo>
                <a:lnTo>
                  <a:pt x="8032" y="929"/>
                </a:lnTo>
                <a:close/>
                <a:moveTo>
                  <a:pt x="8502" y="633"/>
                </a:moveTo>
                <a:cubicBezTo>
                  <a:pt x="8502" y="636"/>
                  <a:pt x="8502" y="645"/>
                  <a:pt x="8502" y="645"/>
                </a:cubicBezTo>
                <a:cubicBezTo>
                  <a:pt x="8502" y="765"/>
                  <a:pt x="8580" y="838"/>
                  <a:pt x="8699" y="838"/>
                </a:cubicBezTo>
                <a:cubicBezTo>
                  <a:pt x="8783" y="838"/>
                  <a:pt x="8830" y="810"/>
                  <a:pt x="8830" y="810"/>
                </a:cubicBezTo>
                <a:cubicBezTo>
                  <a:pt x="8862" y="903"/>
                  <a:pt x="8862" y="903"/>
                  <a:pt x="8862" y="903"/>
                </a:cubicBezTo>
                <a:cubicBezTo>
                  <a:pt x="8862" y="903"/>
                  <a:pt x="8795" y="939"/>
                  <a:pt x="8651" y="939"/>
                </a:cubicBezTo>
                <a:cubicBezTo>
                  <a:pt x="8483" y="939"/>
                  <a:pt x="8332" y="869"/>
                  <a:pt x="8332" y="623"/>
                </a:cubicBezTo>
                <a:cubicBezTo>
                  <a:pt x="8332" y="508"/>
                  <a:pt x="8375" y="303"/>
                  <a:pt x="8625" y="303"/>
                </a:cubicBezTo>
                <a:cubicBezTo>
                  <a:pt x="8746" y="303"/>
                  <a:pt x="8809" y="347"/>
                  <a:pt x="8848" y="414"/>
                </a:cubicBezTo>
                <a:cubicBezTo>
                  <a:pt x="8881" y="474"/>
                  <a:pt x="8885" y="556"/>
                  <a:pt x="8885" y="623"/>
                </a:cubicBezTo>
                <a:cubicBezTo>
                  <a:pt x="8885" y="624"/>
                  <a:pt x="8885" y="630"/>
                  <a:pt x="8885" y="633"/>
                </a:cubicBezTo>
                <a:lnTo>
                  <a:pt x="8502" y="633"/>
                </a:lnTo>
                <a:close/>
                <a:moveTo>
                  <a:pt x="8718" y="521"/>
                </a:moveTo>
                <a:cubicBezTo>
                  <a:pt x="8718" y="430"/>
                  <a:pt x="8685" y="384"/>
                  <a:pt x="8613" y="384"/>
                </a:cubicBezTo>
                <a:cubicBezTo>
                  <a:pt x="8553" y="384"/>
                  <a:pt x="8524" y="420"/>
                  <a:pt x="8511" y="475"/>
                </a:cubicBezTo>
                <a:cubicBezTo>
                  <a:pt x="8503" y="505"/>
                  <a:pt x="8503" y="537"/>
                  <a:pt x="8503" y="547"/>
                </a:cubicBezTo>
                <a:cubicBezTo>
                  <a:pt x="8718" y="547"/>
                  <a:pt x="8718" y="547"/>
                  <a:pt x="8718" y="547"/>
                </a:cubicBezTo>
                <a:lnTo>
                  <a:pt x="8718" y="521"/>
                </a:lnTo>
                <a:close/>
                <a:moveTo>
                  <a:pt x="9398" y="929"/>
                </a:moveTo>
                <a:cubicBezTo>
                  <a:pt x="9398" y="577"/>
                  <a:pt x="9398" y="577"/>
                  <a:pt x="9398" y="577"/>
                </a:cubicBezTo>
                <a:cubicBezTo>
                  <a:pt x="9398" y="546"/>
                  <a:pt x="9398" y="514"/>
                  <a:pt x="9394" y="491"/>
                </a:cubicBezTo>
                <a:cubicBezTo>
                  <a:pt x="9382" y="433"/>
                  <a:pt x="9341" y="409"/>
                  <a:pt x="9278" y="409"/>
                </a:cubicBezTo>
                <a:cubicBezTo>
                  <a:pt x="9224" y="409"/>
                  <a:pt x="9186" y="430"/>
                  <a:pt x="9186" y="430"/>
                </a:cubicBezTo>
                <a:cubicBezTo>
                  <a:pt x="9186" y="929"/>
                  <a:pt x="9186" y="929"/>
                  <a:pt x="9186" y="929"/>
                </a:cubicBezTo>
                <a:cubicBezTo>
                  <a:pt x="9018" y="929"/>
                  <a:pt x="9018" y="929"/>
                  <a:pt x="9018" y="929"/>
                </a:cubicBezTo>
                <a:cubicBezTo>
                  <a:pt x="9018" y="315"/>
                  <a:pt x="9018" y="315"/>
                  <a:pt x="9018" y="315"/>
                </a:cubicBezTo>
                <a:cubicBezTo>
                  <a:pt x="9181" y="315"/>
                  <a:pt x="9181" y="315"/>
                  <a:pt x="9181" y="315"/>
                </a:cubicBezTo>
                <a:cubicBezTo>
                  <a:pt x="9181" y="377"/>
                  <a:pt x="9181" y="377"/>
                  <a:pt x="9181" y="377"/>
                </a:cubicBezTo>
                <a:cubicBezTo>
                  <a:pt x="9181" y="377"/>
                  <a:pt x="9234" y="301"/>
                  <a:pt x="9365" y="301"/>
                </a:cubicBezTo>
                <a:cubicBezTo>
                  <a:pt x="9493" y="301"/>
                  <a:pt x="9544" y="376"/>
                  <a:pt x="9558" y="438"/>
                </a:cubicBezTo>
                <a:cubicBezTo>
                  <a:pt x="9568" y="481"/>
                  <a:pt x="9568" y="531"/>
                  <a:pt x="9568" y="558"/>
                </a:cubicBezTo>
                <a:cubicBezTo>
                  <a:pt x="9568" y="929"/>
                  <a:pt x="9568" y="929"/>
                  <a:pt x="9568" y="929"/>
                </a:cubicBezTo>
                <a:lnTo>
                  <a:pt x="9398" y="929"/>
                </a:lnTo>
                <a:close/>
                <a:moveTo>
                  <a:pt x="10157" y="431"/>
                </a:moveTo>
                <a:cubicBezTo>
                  <a:pt x="10157" y="431"/>
                  <a:pt x="10117" y="402"/>
                  <a:pt x="10046" y="402"/>
                </a:cubicBezTo>
                <a:cubicBezTo>
                  <a:pt x="9923" y="402"/>
                  <a:pt x="9871" y="475"/>
                  <a:pt x="9871" y="619"/>
                </a:cubicBezTo>
                <a:cubicBezTo>
                  <a:pt x="9871" y="718"/>
                  <a:pt x="9906" y="838"/>
                  <a:pt x="10045" y="838"/>
                </a:cubicBezTo>
                <a:cubicBezTo>
                  <a:pt x="10096" y="838"/>
                  <a:pt x="10138" y="821"/>
                  <a:pt x="10158" y="810"/>
                </a:cubicBezTo>
                <a:cubicBezTo>
                  <a:pt x="10189" y="903"/>
                  <a:pt x="10189" y="903"/>
                  <a:pt x="10189" y="903"/>
                </a:cubicBezTo>
                <a:cubicBezTo>
                  <a:pt x="10189" y="903"/>
                  <a:pt x="10130" y="939"/>
                  <a:pt x="9998" y="939"/>
                </a:cubicBezTo>
                <a:cubicBezTo>
                  <a:pt x="9796" y="939"/>
                  <a:pt x="9698" y="809"/>
                  <a:pt x="9698" y="634"/>
                </a:cubicBezTo>
                <a:cubicBezTo>
                  <a:pt x="9698" y="561"/>
                  <a:pt x="9715" y="491"/>
                  <a:pt x="9751" y="435"/>
                </a:cubicBezTo>
                <a:cubicBezTo>
                  <a:pt x="9800" y="358"/>
                  <a:pt x="9887" y="303"/>
                  <a:pt x="10025" y="303"/>
                </a:cubicBezTo>
                <a:cubicBezTo>
                  <a:pt x="10127" y="303"/>
                  <a:pt x="10190" y="335"/>
                  <a:pt x="10190" y="335"/>
                </a:cubicBezTo>
                <a:lnTo>
                  <a:pt x="10157" y="431"/>
                </a:lnTo>
                <a:close/>
                <a:moveTo>
                  <a:pt x="10421" y="633"/>
                </a:moveTo>
                <a:cubicBezTo>
                  <a:pt x="10421" y="636"/>
                  <a:pt x="10421" y="645"/>
                  <a:pt x="10421" y="645"/>
                </a:cubicBezTo>
                <a:cubicBezTo>
                  <a:pt x="10421" y="765"/>
                  <a:pt x="10499" y="838"/>
                  <a:pt x="10618" y="838"/>
                </a:cubicBezTo>
                <a:cubicBezTo>
                  <a:pt x="10702" y="838"/>
                  <a:pt x="10748" y="810"/>
                  <a:pt x="10748" y="810"/>
                </a:cubicBezTo>
                <a:cubicBezTo>
                  <a:pt x="10781" y="903"/>
                  <a:pt x="10781" y="903"/>
                  <a:pt x="10781" y="903"/>
                </a:cubicBezTo>
                <a:cubicBezTo>
                  <a:pt x="10781" y="903"/>
                  <a:pt x="10714" y="939"/>
                  <a:pt x="10570" y="939"/>
                </a:cubicBezTo>
                <a:cubicBezTo>
                  <a:pt x="10402" y="939"/>
                  <a:pt x="10250" y="869"/>
                  <a:pt x="10250" y="623"/>
                </a:cubicBezTo>
                <a:cubicBezTo>
                  <a:pt x="10250" y="508"/>
                  <a:pt x="10294" y="303"/>
                  <a:pt x="10543" y="303"/>
                </a:cubicBezTo>
                <a:cubicBezTo>
                  <a:pt x="10664" y="303"/>
                  <a:pt x="10728" y="347"/>
                  <a:pt x="10766" y="414"/>
                </a:cubicBezTo>
                <a:cubicBezTo>
                  <a:pt x="10800" y="474"/>
                  <a:pt x="10804" y="556"/>
                  <a:pt x="10804" y="623"/>
                </a:cubicBezTo>
                <a:cubicBezTo>
                  <a:pt x="10804" y="624"/>
                  <a:pt x="10804" y="630"/>
                  <a:pt x="10804" y="633"/>
                </a:cubicBezTo>
                <a:lnTo>
                  <a:pt x="10421" y="633"/>
                </a:lnTo>
                <a:close/>
                <a:moveTo>
                  <a:pt x="10637" y="521"/>
                </a:moveTo>
                <a:cubicBezTo>
                  <a:pt x="10637" y="430"/>
                  <a:pt x="10603" y="384"/>
                  <a:pt x="10531" y="384"/>
                </a:cubicBezTo>
                <a:cubicBezTo>
                  <a:pt x="10471" y="384"/>
                  <a:pt x="10442" y="420"/>
                  <a:pt x="10429" y="475"/>
                </a:cubicBezTo>
                <a:cubicBezTo>
                  <a:pt x="10422" y="505"/>
                  <a:pt x="10422" y="537"/>
                  <a:pt x="10422" y="547"/>
                </a:cubicBezTo>
                <a:cubicBezTo>
                  <a:pt x="10637" y="547"/>
                  <a:pt x="10637" y="547"/>
                  <a:pt x="10637" y="547"/>
                </a:cubicBezTo>
                <a:lnTo>
                  <a:pt x="10637" y="521"/>
                </a:lnTo>
                <a:close/>
                <a:moveTo>
                  <a:pt x="11092" y="939"/>
                </a:moveTo>
                <a:cubicBezTo>
                  <a:pt x="10950" y="939"/>
                  <a:pt x="10884" y="903"/>
                  <a:pt x="10884" y="903"/>
                </a:cubicBezTo>
                <a:cubicBezTo>
                  <a:pt x="10918" y="807"/>
                  <a:pt x="10918" y="807"/>
                  <a:pt x="10918" y="807"/>
                </a:cubicBezTo>
                <a:cubicBezTo>
                  <a:pt x="10918" y="807"/>
                  <a:pt x="10973" y="840"/>
                  <a:pt x="11074" y="840"/>
                </a:cubicBezTo>
                <a:cubicBezTo>
                  <a:pt x="11140" y="840"/>
                  <a:pt x="11176" y="817"/>
                  <a:pt x="11176" y="772"/>
                </a:cubicBezTo>
                <a:cubicBezTo>
                  <a:pt x="11176" y="736"/>
                  <a:pt x="11159" y="725"/>
                  <a:pt x="11118" y="702"/>
                </a:cubicBezTo>
                <a:cubicBezTo>
                  <a:pt x="11028" y="653"/>
                  <a:pt x="11028" y="653"/>
                  <a:pt x="11028" y="653"/>
                </a:cubicBezTo>
                <a:cubicBezTo>
                  <a:pt x="10948" y="609"/>
                  <a:pt x="10906" y="564"/>
                  <a:pt x="10906" y="478"/>
                </a:cubicBezTo>
                <a:cubicBezTo>
                  <a:pt x="10906" y="361"/>
                  <a:pt x="10990" y="303"/>
                  <a:pt x="11126" y="303"/>
                </a:cubicBezTo>
                <a:cubicBezTo>
                  <a:pt x="11248" y="303"/>
                  <a:pt x="11315" y="335"/>
                  <a:pt x="11315" y="335"/>
                </a:cubicBezTo>
                <a:cubicBezTo>
                  <a:pt x="11281" y="431"/>
                  <a:pt x="11281" y="431"/>
                  <a:pt x="11281" y="431"/>
                </a:cubicBezTo>
                <a:cubicBezTo>
                  <a:pt x="11281" y="431"/>
                  <a:pt x="11225" y="399"/>
                  <a:pt x="11148" y="399"/>
                </a:cubicBezTo>
                <a:cubicBezTo>
                  <a:pt x="11098" y="399"/>
                  <a:pt x="11053" y="412"/>
                  <a:pt x="11053" y="459"/>
                </a:cubicBezTo>
                <a:cubicBezTo>
                  <a:pt x="11053" y="497"/>
                  <a:pt x="11076" y="509"/>
                  <a:pt x="11125" y="534"/>
                </a:cubicBezTo>
                <a:cubicBezTo>
                  <a:pt x="11213" y="579"/>
                  <a:pt x="11213" y="579"/>
                  <a:pt x="11213" y="579"/>
                </a:cubicBezTo>
                <a:cubicBezTo>
                  <a:pt x="11287" y="617"/>
                  <a:pt x="11328" y="664"/>
                  <a:pt x="11328" y="747"/>
                </a:cubicBezTo>
                <a:cubicBezTo>
                  <a:pt x="11328" y="887"/>
                  <a:pt x="11219" y="939"/>
                  <a:pt x="11092" y="9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450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utcomes You Dem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9A6D8C-39BD-D84D-83E8-8DDD298956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2" b="13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9">
            <a:extLst>
              <a:ext uri="{FF2B5EF4-FFF2-40B4-BE49-F238E27FC236}">
                <a16:creationId xmlns:a16="http://schemas.microsoft.com/office/drawing/2014/main" id="{09F4E47A-321A-554A-A8D3-EF8A949C577F}"/>
              </a:ext>
            </a:extLst>
          </p:cNvPr>
          <p:cNvSpPr/>
          <p:nvPr userDrawn="1"/>
        </p:nvSpPr>
        <p:spPr>
          <a:xfrm>
            <a:off x="0" y="0"/>
            <a:ext cx="12192000" cy="6565392"/>
          </a:xfrm>
          <a:prstGeom prst="roundRect">
            <a:avLst>
              <a:gd name="adj" fmla="val 0"/>
            </a:avLst>
          </a:prstGeom>
          <a:gradFill flip="none" rotWithShape="1">
            <a:gsLst>
              <a:gs pos="4200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  <a:alpha val="0"/>
                </a:schemeClr>
              </a:gs>
            </a:gsLst>
            <a:lin ang="600000" scaled="0"/>
            <a:tileRect/>
          </a:gradFill>
          <a:ln w="3175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91440" rIns="0" rtlCol="0" anchor="t"/>
          <a:lstStyle/>
          <a:p>
            <a:pPr algn="ctr"/>
            <a:endParaRPr lang="en-US" sz="1400" b="1">
              <a:solidFill>
                <a:schemeClr val="accent6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DBF0B4-603A-4341-87E2-E19E2D196E75}"/>
              </a:ext>
            </a:extLst>
          </p:cNvPr>
          <p:cNvSpPr/>
          <p:nvPr userDrawn="1"/>
        </p:nvSpPr>
        <p:spPr>
          <a:xfrm>
            <a:off x="0" y="0"/>
            <a:ext cx="6873062" cy="6858000"/>
          </a:xfrm>
          <a:prstGeom prst="rect">
            <a:avLst/>
          </a:prstGeom>
          <a:gradFill flip="none" rotWithShape="1">
            <a:gsLst>
              <a:gs pos="100000">
                <a:srgbClr val="EEEDE8">
                  <a:alpha val="0"/>
                </a:srgbClr>
              </a:gs>
              <a:gs pos="0">
                <a:srgbClr val="EEEDE8">
                  <a:lumMod val="60000"/>
                  <a:lumOff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10"/>
          <p:cNvSpPr/>
          <p:nvPr userDrawn="1"/>
        </p:nvSpPr>
        <p:spPr bwMode="gray">
          <a:xfrm>
            <a:off x="0" y="6565392"/>
            <a:ext cx="12192000" cy="292608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9451660" y="6565392"/>
            <a:ext cx="1520605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r>
              <a:rPr lang="en-US">
                <a:solidFill>
                  <a:srgbClr val="505759"/>
                </a:solidFill>
              </a:rPr>
              <a:t>Month 00, 0000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731521" y="6565392"/>
            <a:ext cx="8720139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endParaRPr lang="en-US">
              <a:solidFill>
                <a:srgbClr val="505759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972266" y="6565392"/>
            <a:ext cx="488215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fld id="{CDBA9528-BCFE-1E43-A37D-912FF3C527A6}" type="slidenum">
              <a:rPr lang="en-US" smtClean="0">
                <a:solidFill>
                  <a:srgbClr val="505759"/>
                </a:solidFill>
              </a:rPr>
              <a:pPr defTabSz="609570"/>
              <a:t>‹#›</a:t>
            </a:fld>
            <a:endParaRPr lang="en-US">
              <a:solidFill>
                <a:srgbClr val="505759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64010F-B044-874F-AFA4-F181A78BDA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0" y="1"/>
            <a:ext cx="12192000" cy="592667"/>
          </a:xfrm>
          <a:prstGeom prst="rect">
            <a:avLst/>
          </a:prstGeom>
        </p:spPr>
      </p:pic>
      <p:sp>
        <p:nvSpPr>
          <p:cNvPr id="17" name="Freeform 9" title="Edwards Lifesciences"/>
          <p:cNvSpPr>
            <a:spLocks noEditPoints="1"/>
          </p:cNvSpPr>
          <p:nvPr userDrawn="1"/>
        </p:nvSpPr>
        <p:spPr bwMode="gray">
          <a:xfrm>
            <a:off x="10177779" y="90169"/>
            <a:ext cx="1280160" cy="116216"/>
          </a:xfrm>
          <a:custGeom>
            <a:avLst/>
            <a:gdLst>
              <a:gd name="T0" fmla="*/ 172 w 11328"/>
              <a:gd name="T1" fmla="*/ 190 h 939"/>
              <a:gd name="T2" fmla="*/ 172 w 11328"/>
              <a:gd name="T3" fmla="*/ 820 h 939"/>
              <a:gd name="T4" fmla="*/ 1003 w 11328"/>
              <a:gd name="T5" fmla="*/ 867 h 939"/>
              <a:gd name="T6" fmla="*/ 998 w 11328"/>
              <a:gd name="T7" fmla="*/ 0 h 939"/>
              <a:gd name="T8" fmla="*/ 934 w 11328"/>
              <a:gd name="T9" fmla="*/ 395 h 939"/>
              <a:gd name="T10" fmla="*/ 2038 w 11328"/>
              <a:gd name="T11" fmla="*/ 929 h 939"/>
              <a:gd name="T12" fmla="*/ 1632 w 11328"/>
              <a:gd name="T13" fmla="*/ 929 h 939"/>
              <a:gd name="T14" fmla="*/ 1558 w 11328"/>
              <a:gd name="T15" fmla="*/ 799 h 939"/>
              <a:gd name="T16" fmla="*/ 1972 w 11328"/>
              <a:gd name="T17" fmla="*/ 801 h 939"/>
              <a:gd name="T18" fmla="*/ 2634 w 11328"/>
              <a:gd name="T19" fmla="*/ 929 h 939"/>
              <a:gd name="T20" fmla="*/ 2546 w 11328"/>
              <a:gd name="T21" fmla="*/ 568 h 939"/>
              <a:gd name="T22" fmla="*/ 2376 w 11328"/>
              <a:gd name="T23" fmla="*/ 431 h 939"/>
              <a:gd name="T24" fmla="*/ 2792 w 11328"/>
              <a:gd name="T25" fmla="*/ 929 h 939"/>
              <a:gd name="T26" fmla="*/ 2451 w 11328"/>
              <a:gd name="T27" fmla="*/ 748 h 939"/>
              <a:gd name="T28" fmla="*/ 3225 w 11328"/>
              <a:gd name="T29" fmla="*/ 425 h 939"/>
              <a:gd name="T30" fmla="*/ 3130 w 11328"/>
              <a:gd name="T31" fmla="*/ 315 h 939"/>
              <a:gd name="T32" fmla="*/ 3826 w 11328"/>
              <a:gd name="T33" fmla="*/ 929 h 939"/>
              <a:gd name="T34" fmla="*/ 3821 w 11328"/>
              <a:gd name="T35" fmla="*/ 331 h 939"/>
              <a:gd name="T36" fmla="*/ 3821 w 11328"/>
              <a:gd name="T37" fmla="*/ 403 h 939"/>
              <a:gd name="T38" fmla="*/ 3821 w 11328"/>
              <a:gd name="T39" fmla="*/ 403 h 939"/>
              <a:gd name="T40" fmla="*/ 4397 w 11328"/>
              <a:gd name="T41" fmla="*/ 772 h 939"/>
              <a:gd name="T42" fmla="*/ 4536 w 11328"/>
              <a:gd name="T43" fmla="*/ 335 h 939"/>
              <a:gd name="T44" fmla="*/ 4434 w 11328"/>
              <a:gd name="T45" fmla="*/ 579 h 939"/>
              <a:gd name="T46" fmla="*/ 5124 w 11328"/>
              <a:gd name="T47" fmla="*/ 82 h 939"/>
              <a:gd name="T48" fmla="*/ 5605 w 11328"/>
              <a:gd name="T49" fmla="*/ 227 h 939"/>
              <a:gd name="T50" fmla="*/ 5523 w 11328"/>
              <a:gd name="T51" fmla="*/ 929 h 939"/>
              <a:gd name="T52" fmla="*/ 6217 w 11328"/>
              <a:gd name="T53" fmla="*/ 112 h 939"/>
              <a:gd name="T54" fmla="*/ 6196 w 11328"/>
              <a:gd name="T55" fmla="*/ 316 h 939"/>
              <a:gd name="T56" fmla="*/ 5905 w 11328"/>
              <a:gd name="T57" fmla="*/ 407 h 939"/>
              <a:gd name="T58" fmla="*/ 5917 w 11328"/>
              <a:gd name="T59" fmla="*/ 131 h 939"/>
              <a:gd name="T60" fmla="*/ 6430 w 11328"/>
              <a:gd name="T61" fmla="*/ 645 h 939"/>
              <a:gd name="T62" fmla="*/ 6260 w 11328"/>
              <a:gd name="T63" fmla="*/ 623 h 939"/>
              <a:gd name="T64" fmla="*/ 6430 w 11328"/>
              <a:gd name="T65" fmla="*/ 633 h 939"/>
              <a:gd name="T66" fmla="*/ 6646 w 11328"/>
              <a:gd name="T67" fmla="*/ 547 h 939"/>
              <a:gd name="T68" fmla="*/ 7083 w 11328"/>
              <a:gd name="T69" fmla="*/ 840 h 939"/>
              <a:gd name="T70" fmla="*/ 7136 w 11328"/>
              <a:gd name="T71" fmla="*/ 303 h 939"/>
              <a:gd name="T72" fmla="*/ 7135 w 11328"/>
              <a:gd name="T73" fmla="*/ 534 h 939"/>
              <a:gd name="T74" fmla="*/ 7780 w 11328"/>
              <a:gd name="T75" fmla="*/ 402 h 939"/>
              <a:gd name="T76" fmla="*/ 7732 w 11328"/>
              <a:gd name="T77" fmla="*/ 939 h 939"/>
              <a:gd name="T78" fmla="*/ 7890 w 11328"/>
              <a:gd name="T79" fmla="*/ 431 h 939"/>
              <a:gd name="T80" fmla="*/ 8114 w 11328"/>
              <a:gd name="T81" fmla="*/ 227 h 939"/>
              <a:gd name="T82" fmla="*/ 8032 w 11328"/>
              <a:gd name="T83" fmla="*/ 929 h 939"/>
              <a:gd name="T84" fmla="*/ 8862 w 11328"/>
              <a:gd name="T85" fmla="*/ 903 h 939"/>
              <a:gd name="T86" fmla="*/ 8885 w 11328"/>
              <a:gd name="T87" fmla="*/ 623 h 939"/>
              <a:gd name="T88" fmla="*/ 8511 w 11328"/>
              <a:gd name="T89" fmla="*/ 475 h 939"/>
              <a:gd name="T90" fmla="*/ 9398 w 11328"/>
              <a:gd name="T91" fmla="*/ 577 h 939"/>
              <a:gd name="T92" fmla="*/ 9018 w 11328"/>
              <a:gd name="T93" fmla="*/ 929 h 939"/>
              <a:gd name="T94" fmla="*/ 9558 w 11328"/>
              <a:gd name="T95" fmla="*/ 438 h 939"/>
              <a:gd name="T96" fmla="*/ 10046 w 11328"/>
              <a:gd name="T97" fmla="*/ 402 h 939"/>
              <a:gd name="T98" fmla="*/ 9998 w 11328"/>
              <a:gd name="T99" fmla="*/ 939 h 939"/>
              <a:gd name="T100" fmla="*/ 10157 w 11328"/>
              <a:gd name="T101" fmla="*/ 431 h 939"/>
              <a:gd name="T102" fmla="*/ 10781 w 11328"/>
              <a:gd name="T103" fmla="*/ 903 h 939"/>
              <a:gd name="T104" fmla="*/ 10804 w 11328"/>
              <a:gd name="T105" fmla="*/ 623 h 939"/>
              <a:gd name="T106" fmla="*/ 10429 w 11328"/>
              <a:gd name="T107" fmla="*/ 475 h 939"/>
              <a:gd name="T108" fmla="*/ 10884 w 11328"/>
              <a:gd name="T109" fmla="*/ 903 h 939"/>
              <a:gd name="T110" fmla="*/ 11028 w 11328"/>
              <a:gd name="T111" fmla="*/ 653 h 939"/>
              <a:gd name="T112" fmla="*/ 11148 w 11328"/>
              <a:gd name="T113" fmla="*/ 399 h 939"/>
              <a:gd name="T114" fmla="*/ 11092 w 11328"/>
              <a:gd name="T115" fmla="*/ 93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328" h="939">
                <a:moveTo>
                  <a:pt x="0" y="929"/>
                </a:moveTo>
                <a:cubicBezTo>
                  <a:pt x="0" y="82"/>
                  <a:pt x="0" y="82"/>
                  <a:pt x="0" y="82"/>
                </a:cubicBezTo>
                <a:cubicBezTo>
                  <a:pt x="457" y="82"/>
                  <a:pt x="457" y="82"/>
                  <a:pt x="457" y="82"/>
                </a:cubicBezTo>
                <a:cubicBezTo>
                  <a:pt x="457" y="190"/>
                  <a:pt x="457" y="190"/>
                  <a:pt x="457" y="190"/>
                </a:cubicBezTo>
                <a:cubicBezTo>
                  <a:pt x="172" y="190"/>
                  <a:pt x="172" y="190"/>
                  <a:pt x="172" y="190"/>
                </a:cubicBezTo>
                <a:cubicBezTo>
                  <a:pt x="172" y="436"/>
                  <a:pt x="172" y="436"/>
                  <a:pt x="172" y="436"/>
                </a:cubicBezTo>
                <a:cubicBezTo>
                  <a:pt x="425" y="436"/>
                  <a:pt x="425" y="436"/>
                  <a:pt x="425" y="436"/>
                </a:cubicBezTo>
                <a:cubicBezTo>
                  <a:pt x="425" y="545"/>
                  <a:pt x="425" y="545"/>
                  <a:pt x="425" y="545"/>
                </a:cubicBezTo>
                <a:cubicBezTo>
                  <a:pt x="172" y="545"/>
                  <a:pt x="172" y="545"/>
                  <a:pt x="172" y="545"/>
                </a:cubicBezTo>
                <a:cubicBezTo>
                  <a:pt x="172" y="820"/>
                  <a:pt x="172" y="820"/>
                  <a:pt x="172" y="820"/>
                </a:cubicBezTo>
                <a:cubicBezTo>
                  <a:pt x="472" y="820"/>
                  <a:pt x="472" y="820"/>
                  <a:pt x="472" y="820"/>
                </a:cubicBezTo>
                <a:cubicBezTo>
                  <a:pt x="472" y="929"/>
                  <a:pt x="472" y="929"/>
                  <a:pt x="472" y="929"/>
                </a:cubicBezTo>
                <a:lnTo>
                  <a:pt x="0" y="929"/>
                </a:lnTo>
                <a:close/>
                <a:moveTo>
                  <a:pt x="1003" y="929"/>
                </a:moveTo>
                <a:cubicBezTo>
                  <a:pt x="1003" y="867"/>
                  <a:pt x="1003" y="867"/>
                  <a:pt x="1003" y="867"/>
                </a:cubicBezTo>
                <a:cubicBezTo>
                  <a:pt x="1003" y="867"/>
                  <a:pt x="959" y="937"/>
                  <a:pt x="834" y="937"/>
                </a:cubicBezTo>
                <a:cubicBezTo>
                  <a:pt x="682" y="937"/>
                  <a:pt x="582" y="833"/>
                  <a:pt x="582" y="634"/>
                </a:cubicBezTo>
                <a:cubicBezTo>
                  <a:pt x="582" y="430"/>
                  <a:pt x="707" y="305"/>
                  <a:pt x="871" y="305"/>
                </a:cubicBezTo>
                <a:cubicBezTo>
                  <a:pt x="962" y="305"/>
                  <a:pt x="998" y="331"/>
                  <a:pt x="998" y="331"/>
                </a:cubicBezTo>
                <a:cubicBezTo>
                  <a:pt x="998" y="0"/>
                  <a:pt x="998" y="0"/>
                  <a:pt x="998" y="0"/>
                </a:cubicBezTo>
                <a:cubicBezTo>
                  <a:pt x="1166" y="0"/>
                  <a:pt x="1166" y="0"/>
                  <a:pt x="1166" y="0"/>
                </a:cubicBezTo>
                <a:cubicBezTo>
                  <a:pt x="1166" y="929"/>
                  <a:pt x="1166" y="929"/>
                  <a:pt x="1166" y="929"/>
                </a:cubicBezTo>
                <a:lnTo>
                  <a:pt x="1003" y="929"/>
                </a:lnTo>
                <a:close/>
                <a:moveTo>
                  <a:pt x="998" y="403"/>
                </a:moveTo>
                <a:cubicBezTo>
                  <a:pt x="998" y="403"/>
                  <a:pt x="973" y="395"/>
                  <a:pt x="934" y="395"/>
                </a:cubicBezTo>
                <a:cubicBezTo>
                  <a:pt x="798" y="395"/>
                  <a:pt x="756" y="492"/>
                  <a:pt x="756" y="622"/>
                </a:cubicBezTo>
                <a:cubicBezTo>
                  <a:pt x="756" y="748"/>
                  <a:pt x="808" y="831"/>
                  <a:pt x="912" y="831"/>
                </a:cubicBezTo>
                <a:cubicBezTo>
                  <a:pt x="966" y="831"/>
                  <a:pt x="998" y="813"/>
                  <a:pt x="998" y="813"/>
                </a:cubicBezTo>
                <a:lnTo>
                  <a:pt x="998" y="403"/>
                </a:lnTo>
                <a:close/>
                <a:moveTo>
                  <a:pt x="2038" y="929"/>
                </a:moveTo>
                <a:cubicBezTo>
                  <a:pt x="1870" y="929"/>
                  <a:pt x="1870" y="929"/>
                  <a:pt x="1870" y="929"/>
                </a:cubicBezTo>
                <a:cubicBezTo>
                  <a:pt x="1766" y="528"/>
                  <a:pt x="1766" y="528"/>
                  <a:pt x="1766" y="528"/>
                </a:cubicBezTo>
                <a:cubicBezTo>
                  <a:pt x="1751" y="468"/>
                  <a:pt x="1751" y="448"/>
                  <a:pt x="1751" y="448"/>
                </a:cubicBezTo>
                <a:cubicBezTo>
                  <a:pt x="1751" y="448"/>
                  <a:pt x="1751" y="473"/>
                  <a:pt x="1736" y="527"/>
                </a:cubicBezTo>
                <a:cubicBezTo>
                  <a:pt x="1632" y="929"/>
                  <a:pt x="1632" y="929"/>
                  <a:pt x="1632" y="929"/>
                </a:cubicBezTo>
                <a:cubicBezTo>
                  <a:pt x="1459" y="929"/>
                  <a:pt x="1459" y="929"/>
                  <a:pt x="1459" y="929"/>
                </a:cubicBezTo>
                <a:cubicBezTo>
                  <a:pt x="1270" y="315"/>
                  <a:pt x="1270" y="315"/>
                  <a:pt x="1270" y="315"/>
                </a:cubicBezTo>
                <a:cubicBezTo>
                  <a:pt x="1440" y="315"/>
                  <a:pt x="1440" y="315"/>
                  <a:pt x="1440" y="315"/>
                </a:cubicBezTo>
                <a:cubicBezTo>
                  <a:pt x="1536" y="688"/>
                  <a:pt x="1536" y="688"/>
                  <a:pt x="1536" y="688"/>
                </a:cubicBezTo>
                <a:cubicBezTo>
                  <a:pt x="1556" y="767"/>
                  <a:pt x="1558" y="799"/>
                  <a:pt x="1558" y="799"/>
                </a:cubicBezTo>
                <a:cubicBezTo>
                  <a:pt x="1558" y="799"/>
                  <a:pt x="1559" y="774"/>
                  <a:pt x="1577" y="703"/>
                </a:cubicBezTo>
                <a:cubicBezTo>
                  <a:pt x="1678" y="315"/>
                  <a:pt x="1678" y="315"/>
                  <a:pt x="1678" y="315"/>
                </a:cubicBezTo>
                <a:cubicBezTo>
                  <a:pt x="1849" y="315"/>
                  <a:pt x="1849" y="315"/>
                  <a:pt x="1849" y="315"/>
                </a:cubicBezTo>
                <a:cubicBezTo>
                  <a:pt x="1954" y="708"/>
                  <a:pt x="1954" y="708"/>
                  <a:pt x="1954" y="708"/>
                </a:cubicBezTo>
                <a:cubicBezTo>
                  <a:pt x="1972" y="778"/>
                  <a:pt x="1972" y="801"/>
                  <a:pt x="1972" y="801"/>
                </a:cubicBezTo>
                <a:cubicBezTo>
                  <a:pt x="1972" y="801"/>
                  <a:pt x="1974" y="763"/>
                  <a:pt x="1993" y="688"/>
                </a:cubicBezTo>
                <a:cubicBezTo>
                  <a:pt x="2088" y="315"/>
                  <a:pt x="2088" y="315"/>
                  <a:pt x="2088" y="315"/>
                </a:cubicBezTo>
                <a:cubicBezTo>
                  <a:pt x="2234" y="315"/>
                  <a:pt x="2234" y="315"/>
                  <a:pt x="2234" y="315"/>
                </a:cubicBezTo>
                <a:lnTo>
                  <a:pt x="2038" y="929"/>
                </a:lnTo>
                <a:close/>
                <a:moveTo>
                  <a:pt x="2634" y="929"/>
                </a:moveTo>
                <a:cubicBezTo>
                  <a:pt x="2634" y="874"/>
                  <a:pt x="2634" y="874"/>
                  <a:pt x="2634" y="874"/>
                </a:cubicBezTo>
                <a:cubicBezTo>
                  <a:pt x="2634" y="874"/>
                  <a:pt x="2589" y="937"/>
                  <a:pt x="2477" y="937"/>
                </a:cubicBezTo>
                <a:cubicBezTo>
                  <a:pt x="2361" y="937"/>
                  <a:pt x="2285" y="869"/>
                  <a:pt x="2285" y="757"/>
                </a:cubicBezTo>
                <a:cubicBezTo>
                  <a:pt x="2285" y="690"/>
                  <a:pt x="2309" y="642"/>
                  <a:pt x="2354" y="610"/>
                </a:cubicBezTo>
                <a:cubicBezTo>
                  <a:pt x="2405" y="573"/>
                  <a:pt x="2474" y="568"/>
                  <a:pt x="2546" y="568"/>
                </a:cubicBezTo>
                <a:cubicBezTo>
                  <a:pt x="2586" y="568"/>
                  <a:pt x="2631" y="571"/>
                  <a:pt x="2631" y="571"/>
                </a:cubicBezTo>
                <a:cubicBezTo>
                  <a:pt x="2631" y="532"/>
                  <a:pt x="2631" y="532"/>
                  <a:pt x="2631" y="532"/>
                </a:cubicBezTo>
                <a:cubicBezTo>
                  <a:pt x="2631" y="502"/>
                  <a:pt x="2628" y="473"/>
                  <a:pt x="2621" y="454"/>
                </a:cubicBezTo>
                <a:cubicBezTo>
                  <a:pt x="2606" y="413"/>
                  <a:pt x="2568" y="400"/>
                  <a:pt x="2516" y="400"/>
                </a:cubicBezTo>
                <a:cubicBezTo>
                  <a:pt x="2432" y="400"/>
                  <a:pt x="2376" y="431"/>
                  <a:pt x="2376" y="431"/>
                </a:cubicBezTo>
                <a:cubicBezTo>
                  <a:pt x="2343" y="336"/>
                  <a:pt x="2343" y="336"/>
                  <a:pt x="2343" y="336"/>
                </a:cubicBezTo>
                <a:cubicBezTo>
                  <a:pt x="2343" y="336"/>
                  <a:pt x="2421" y="301"/>
                  <a:pt x="2559" y="301"/>
                </a:cubicBezTo>
                <a:cubicBezTo>
                  <a:pt x="2718" y="301"/>
                  <a:pt x="2763" y="369"/>
                  <a:pt x="2780" y="415"/>
                </a:cubicBezTo>
                <a:cubicBezTo>
                  <a:pt x="2793" y="453"/>
                  <a:pt x="2792" y="520"/>
                  <a:pt x="2792" y="562"/>
                </a:cubicBezTo>
                <a:cubicBezTo>
                  <a:pt x="2792" y="929"/>
                  <a:pt x="2792" y="929"/>
                  <a:pt x="2792" y="929"/>
                </a:cubicBezTo>
                <a:lnTo>
                  <a:pt x="2634" y="929"/>
                </a:lnTo>
                <a:close/>
                <a:moveTo>
                  <a:pt x="2631" y="646"/>
                </a:moveTo>
                <a:cubicBezTo>
                  <a:pt x="2631" y="646"/>
                  <a:pt x="2620" y="645"/>
                  <a:pt x="2574" y="645"/>
                </a:cubicBezTo>
                <a:cubicBezTo>
                  <a:pt x="2537" y="645"/>
                  <a:pt x="2507" y="651"/>
                  <a:pt x="2483" y="670"/>
                </a:cubicBezTo>
                <a:cubicBezTo>
                  <a:pt x="2459" y="689"/>
                  <a:pt x="2451" y="721"/>
                  <a:pt x="2451" y="748"/>
                </a:cubicBezTo>
                <a:cubicBezTo>
                  <a:pt x="2451" y="823"/>
                  <a:pt x="2506" y="843"/>
                  <a:pt x="2556" y="843"/>
                </a:cubicBezTo>
                <a:cubicBezTo>
                  <a:pt x="2606" y="843"/>
                  <a:pt x="2631" y="829"/>
                  <a:pt x="2631" y="829"/>
                </a:cubicBezTo>
                <a:lnTo>
                  <a:pt x="2631" y="646"/>
                </a:lnTo>
                <a:close/>
                <a:moveTo>
                  <a:pt x="3324" y="455"/>
                </a:moveTo>
                <a:cubicBezTo>
                  <a:pt x="3315" y="448"/>
                  <a:pt x="3280" y="425"/>
                  <a:pt x="3225" y="425"/>
                </a:cubicBezTo>
                <a:cubicBezTo>
                  <a:pt x="3167" y="425"/>
                  <a:pt x="3135" y="447"/>
                  <a:pt x="3135" y="447"/>
                </a:cubicBezTo>
                <a:cubicBezTo>
                  <a:pt x="3135" y="929"/>
                  <a:pt x="3135" y="929"/>
                  <a:pt x="3135" y="929"/>
                </a:cubicBezTo>
                <a:cubicBezTo>
                  <a:pt x="2967" y="929"/>
                  <a:pt x="2967" y="929"/>
                  <a:pt x="2967" y="929"/>
                </a:cubicBezTo>
                <a:cubicBezTo>
                  <a:pt x="2967" y="315"/>
                  <a:pt x="2967" y="315"/>
                  <a:pt x="2967" y="315"/>
                </a:cubicBezTo>
                <a:cubicBezTo>
                  <a:pt x="3130" y="315"/>
                  <a:pt x="3130" y="315"/>
                  <a:pt x="3130" y="315"/>
                </a:cubicBezTo>
                <a:cubicBezTo>
                  <a:pt x="3130" y="396"/>
                  <a:pt x="3130" y="396"/>
                  <a:pt x="3130" y="396"/>
                </a:cubicBezTo>
                <a:cubicBezTo>
                  <a:pt x="3130" y="396"/>
                  <a:pt x="3173" y="305"/>
                  <a:pt x="3278" y="305"/>
                </a:cubicBezTo>
                <a:cubicBezTo>
                  <a:pt x="3316" y="305"/>
                  <a:pt x="3340" y="313"/>
                  <a:pt x="3358" y="321"/>
                </a:cubicBezTo>
                <a:lnTo>
                  <a:pt x="3324" y="455"/>
                </a:lnTo>
                <a:close/>
                <a:moveTo>
                  <a:pt x="3826" y="929"/>
                </a:moveTo>
                <a:cubicBezTo>
                  <a:pt x="3826" y="867"/>
                  <a:pt x="3826" y="867"/>
                  <a:pt x="3826" y="867"/>
                </a:cubicBezTo>
                <a:cubicBezTo>
                  <a:pt x="3826" y="867"/>
                  <a:pt x="3781" y="937"/>
                  <a:pt x="3657" y="937"/>
                </a:cubicBezTo>
                <a:cubicBezTo>
                  <a:pt x="3504" y="937"/>
                  <a:pt x="3405" y="833"/>
                  <a:pt x="3405" y="634"/>
                </a:cubicBezTo>
                <a:cubicBezTo>
                  <a:pt x="3405" y="430"/>
                  <a:pt x="3529" y="305"/>
                  <a:pt x="3694" y="305"/>
                </a:cubicBezTo>
                <a:cubicBezTo>
                  <a:pt x="3785" y="305"/>
                  <a:pt x="3821" y="331"/>
                  <a:pt x="3821" y="331"/>
                </a:cubicBezTo>
                <a:cubicBezTo>
                  <a:pt x="3821" y="0"/>
                  <a:pt x="3821" y="0"/>
                  <a:pt x="3821" y="0"/>
                </a:cubicBezTo>
                <a:cubicBezTo>
                  <a:pt x="3989" y="0"/>
                  <a:pt x="3989" y="0"/>
                  <a:pt x="3989" y="0"/>
                </a:cubicBezTo>
                <a:cubicBezTo>
                  <a:pt x="3989" y="929"/>
                  <a:pt x="3989" y="929"/>
                  <a:pt x="3989" y="929"/>
                </a:cubicBezTo>
                <a:lnTo>
                  <a:pt x="3826" y="929"/>
                </a:lnTo>
                <a:close/>
                <a:moveTo>
                  <a:pt x="3821" y="403"/>
                </a:moveTo>
                <a:cubicBezTo>
                  <a:pt x="3821" y="403"/>
                  <a:pt x="3796" y="395"/>
                  <a:pt x="3756" y="395"/>
                </a:cubicBezTo>
                <a:cubicBezTo>
                  <a:pt x="3621" y="395"/>
                  <a:pt x="3579" y="492"/>
                  <a:pt x="3579" y="622"/>
                </a:cubicBezTo>
                <a:cubicBezTo>
                  <a:pt x="3579" y="748"/>
                  <a:pt x="3630" y="831"/>
                  <a:pt x="3735" y="831"/>
                </a:cubicBezTo>
                <a:cubicBezTo>
                  <a:pt x="3789" y="831"/>
                  <a:pt x="3821" y="813"/>
                  <a:pt x="3821" y="813"/>
                </a:cubicBezTo>
                <a:lnTo>
                  <a:pt x="3821" y="403"/>
                </a:lnTo>
                <a:close/>
                <a:moveTo>
                  <a:pt x="4313" y="939"/>
                </a:moveTo>
                <a:cubicBezTo>
                  <a:pt x="4171" y="939"/>
                  <a:pt x="4105" y="903"/>
                  <a:pt x="4105" y="903"/>
                </a:cubicBezTo>
                <a:cubicBezTo>
                  <a:pt x="4139" y="807"/>
                  <a:pt x="4139" y="807"/>
                  <a:pt x="4139" y="807"/>
                </a:cubicBezTo>
                <a:cubicBezTo>
                  <a:pt x="4139" y="807"/>
                  <a:pt x="4194" y="840"/>
                  <a:pt x="4295" y="840"/>
                </a:cubicBezTo>
                <a:cubicBezTo>
                  <a:pt x="4361" y="840"/>
                  <a:pt x="4397" y="817"/>
                  <a:pt x="4397" y="772"/>
                </a:cubicBezTo>
                <a:cubicBezTo>
                  <a:pt x="4397" y="736"/>
                  <a:pt x="4380" y="725"/>
                  <a:pt x="4339" y="702"/>
                </a:cubicBezTo>
                <a:cubicBezTo>
                  <a:pt x="4249" y="653"/>
                  <a:pt x="4249" y="653"/>
                  <a:pt x="4249" y="653"/>
                </a:cubicBezTo>
                <a:cubicBezTo>
                  <a:pt x="4169" y="609"/>
                  <a:pt x="4127" y="564"/>
                  <a:pt x="4127" y="478"/>
                </a:cubicBezTo>
                <a:cubicBezTo>
                  <a:pt x="4127" y="361"/>
                  <a:pt x="4211" y="303"/>
                  <a:pt x="4348" y="303"/>
                </a:cubicBezTo>
                <a:cubicBezTo>
                  <a:pt x="4469" y="303"/>
                  <a:pt x="4536" y="335"/>
                  <a:pt x="4536" y="335"/>
                </a:cubicBezTo>
                <a:cubicBezTo>
                  <a:pt x="4503" y="431"/>
                  <a:pt x="4503" y="431"/>
                  <a:pt x="4503" y="431"/>
                </a:cubicBezTo>
                <a:cubicBezTo>
                  <a:pt x="4503" y="431"/>
                  <a:pt x="4446" y="399"/>
                  <a:pt x="4369" y="399"/>
                </a:cubicBezTo>
                <a:cubicBezTo>
                  <a:pt x="4319" y="399"/>
                  <a:pt x="4275" y="412"/>
                  <a:pt x="4275" y="459"/>
                </a:cubicBezTo>
                <a:cubicBezTo>
                  <a:pt x="4275" y="497"/>
                  <a:pt x="4297" y="509"/>
                  <a:pt x="4347" y="534"/>
                </a:cubicBezTo>
                <a:cubicBezTo>
                  <a:pt x="4434" y="579"/>
                  <a:pt x="4434" y="579"/>
                  <a:pt x="4434" y="579"/>
                </a:cubicBezTo>
                <a:cubicBezTo>
                  <a:pt x="4509" y="617"/>
                  <a:pt x="4549" y="664"/>
                  <a:pt x="4549" y="747"/>
                </a:cubicBezTo>
                <a:cubicBezTo>
                  <a:pt x="4549" y="887"/>
                  <a:pt x="4440" y="939"/>
                  <a:pt x="4313" y="939"/>
                </a:cubicBezTo>
                <a:close/>
                <a:moveTo>
                  <a:pt x="4953" y="929"/>
                </a:moveTo>
                <a:cubicBezTo>
                  <a:pt x="4953" y="82"/>
                  <a:pt x="4953" y="82"/>
                  <a:pt x="4953" y="82"/>
                </a:cubicBezTo>
                <a:cubicBezTo>
                  <a:pt x="5124" y="82"/>
                  <a:pt x="5124" y="82"/>
                  <a:pt x="5124" y="82"/>
                </a:cubicBezTo>
                <a:cubicBezTo>
                  <a:pt x="5124" y="820"/>
                  <a:pt x="5124" y="820"/>
                  <a:pt x="5124" y="820"/>
                </a:cubicBezTo>
                <a:cubicBezTo>
                  <a:pt x="5421" y="820"/>
                  <a:pt x="5421" y="820"/>
                  <a:pt x="5421" y="820"/>
                </a:cubicBezTo>
                <a:cubicBezTo>
                  <a:pt x="5421" y="929"/>
                  <a:pt x="5421" y="929"/>
                  <a:pt x="5421" y="929"/>
                </a:cubicBezTo>
                <a:lnTo>
                  <a:pt x="4953" y="929"/>
                </a:lnTo>
                <a:close/>
                <a:moveTo>
                  <a:pt x="5605" y="227"/>
                </a:moveTo>
                <a:cubicBezTo>
                  <a:pt x="5547" y="227"/>
                  <a:pt x="5509" y="192"/>
                  <a:pt x="5509" y="141"/>
                </a:cubicBezTo>
                <a:cubicBezTo>
                  <a:pt x="5509" y="85"/>
                  <a:pt x="5547" y="51"/>
                  <a:pt x="5608" y="51"/>
                </a:cubicBezTo>
                <a:cubicBezTo>
                  <a:pt x="5666" y="51"/>
                  <a:pt x="5704" y="85"/>
                  <a:pt x="5704" y="137"/>
                </a:cubicBezTo>
                <a:cubicBezTo>
                  <a:pt x="5704" y="192"/>
                  <a:pt x="5666" y="227"/>
                  <a:pt x="5605" y="227"/>
                </a:cubicBezTo>
                <a:close/>
                <a:moveTo>
                  <a:pt x="5523" y="929"/>
                </a:moveTo>
                <a:cubicBezTo>
                  <a:pt x="5523" y="315"/>
                  <a:pt x="5523" y="315"/>
                  <a:pt x="5523" y="315"/>
                </a:cubicBezTo>
                <a:cubicBezTo>
                  <a:pt x="5691" y="315"/>
                  <a:pt x="5691" y="315"/>
                  <a:pt x="5691" y="315"/>
                </a:cubicBezTo>
                <a:cubicBezTo>
                  <a:pt x="5691" y="929"/>
                  <a:pt x="5691" y="929"/>
                  <a:pt x="5691" y="929"/>
                </a:cubicBezTo>
                <a:lnTo>
                  <a:pt x="5523" y="929"/>
                </a:lnTo>
                <a:close/>
                <a:moveTo>
                  <a:pt x="6217" y="112"/>
                </a:moveTo>
                <a:cubicBezTo>
                  <a:pt x="6217" y="112"/>
                  <a:pt x="6194" y="96"/>
                  <a:pt x="6154" y="96"/>
                </a:cubicBezTo>
                <a:cubicBezTo>
                  <a:pt x="6115" y="96"/>
                  <a:pt x="6094" y="111"/>
                  <a:pt x="6082" y="132"/>
                </a:cubicBezTo>
                <a:cubicBezTo>
                  <a:pt x="6071" y="151"/>
                  <a:pt x="6070" y="181"/>
                  <a:pt x="6070" y="227"/>
                </a:cubicBezTo>
                <a:cubicBezTo>
                  <a:pt x="6070" y="316"/>
                  <a:pt x="6070" y="316"/>
                  <a:pt x="6070" y="316"/>
                </a:cubicBezTo>
                <a:cubicBezTo>
                  <a:pt x="6196" y="316"/>
                  <a:pt x="6196" y="316"/>
                  <a:pt x="6196" y="316"/>
                </a:cubicBezTo>
                <a:cubicBezTo>
                  <a:pt x="6196" y="407"/>
                  <a:pt x="6196" y="407"/>
                  <a:pt x="6196" y="407"/>
                </a:cubicBezTo>
                <a:cubicBezTo>
                  <a:pt x="6070" y="407"/>
                  <a:pt x="6070" y="407"/>
                  <a:pt x="6070" y="407"/>
                </a:cubicBezTo>
                <a:cubicBezTo>
                  <a:pt x="6070" y="929"/>
                  <a:pt x="6070" y="929"/>
                  <a:pt x="6070" y="929"/>
                </a:cubicBezTo>
                <a:cubicBezTo>
                  <a:pt x="5905" y="929"/>
                  <a:pt x="5905" y="929"/>
                  <a:pt x="5905" y="929"/>
                </a:cubicBezTo>
                <a:cubicBezTo>
                  <a:pt x="5905" y="407"/>
                  <a:pt x="5905" y="407"/>
                  <a:pt x="5905" y="407"/>
                </a:cubicBezTo>
                <a:cubicBezTo>
                  <a:pt x="5828" y="407"/>
                  <a:pt x="5828" y="407"/>
                  <a:pt x="5828" y="407"/>
                </a:cubicBezTo>
                <a:cubicBezTo>
                  <a:pt x="5828" y="316"/>
                  <a:pt x="5828" y="316"/>
                  <a:pt x="5828" y="316"/>
                </a:cubicBezTo>
                <a:cubicBezTo>
                  <a:pt x="5905" y="316"/>
                  <a:pt x="5905" y="316"/>
                  <a:pt x="5905" y="316"/>
                </a:cubicBezTo>
                <a:cubicBezTo>
                  <a:pt x="5905" y="283"/>
                  <a:pt x="5905" y="283"/>
                  <a:pt x="5905" y="283"/>
                </a:cubicBezTo>
                <a:cubicBezTo>
                  <a:pt x="5905" y="249"/>
                  <a:pt x="5903" y="174"/>
                  <a:pt x="5917" y="131"/>
                </a:cubicBezTo>
                <a:cubicBezTo>
                  <a:pt x="5943" y="46"/>
                  <a:pt x="6005" y="0"/>
                  <a:pt x="6121" y="0"/>
                </a:cubicBezTo>
                <a:cubicBezTo>
                  <a:pt x="6203" y="0"/>
                  <a:pt x="6245" y="21"/>
                  <a:pt x="6245" y="21"/>
                </a:cubicBezTo>
                <a:lnTo>
                  <a:pt x="6217" y="112"/>
                </a:lnTo>
                <a:close/>
                <a:moveTo>
                  <a:pt x="6430" y="633"/>
                </a:moveTo>
                <a:cubicBezTo>
                  <a:pt x="6430" y="636"/>
                  <a:pt x="6430" y="645"/>
                  <a:pt x="6430" y="645"/>
                </a:cubicBezTo>
                <a:cubicBezTo>
                  <a:pt x="6430" y="765"/>
                  <a:pt x="6508" y="838"/>
                  <a:pt x="6627" y="838"/>
                </a:cubicBezTo>
                <a:cubicBezTo>
                  <a:pt x="6711" y="838"/>
                  <a:pt x="6758" y="810"/>
                  <a:pt x="6758" y="810"/>
                </a:cubicBezTo>
                <a:cubicBezTo>
                  <a:pt x="6790" y="903"/>
                  <a:pt x="6790" y="903"/>
                  <a:pt x="6790" y="903"/>
                </a:cubicBezTo>
                <a:cubicBezTo>
                  <a:pt x="6790" y="903"/>
                  <a:pt x="6723" y="939"/>
                  <a:pt x="6579" y="939"/>
                </a:cubicBezTo>
                <a:cubicBezTo>
                  <a:pt x="6411" y="939"/>
                  <a:pt x="6260" y="869"/>
                  <a:pt x="6260" y="623"/>
                </a:cubicBezTo>
                <a:cubicBezTo>
                  <a:pt x="6260" y="508"/>
                  <a:pt x="6303" y="303"/>
                  <a:pt x="6553" y="303"/>
                </a:cubicBezTo>
                <a:cubicBezTo>
                  <a:pt x="6674" y="303"/>
                  <a:pt x="6737" y="347"/>
                  <a:pt x="6776" y="414"/>
                </a:cubicBezTo>
                <a:cubicBezTo>
                  <a:pt x="6809" y="474"/>
                  <a:pt x="6813" y="556"/>
                  <a:pt x="6813" y="623"/>
                </a:cubicBezTo>
                <a:cubicBezTo>
                  <a:pt x="6813" y="624"/>
                  <a:pt x="6813" y="630"/>
                  <a:pt x="6813" y="633"/>
                </a:cubicBezTo>
                <a:lnTo>
                  <a:pt x="6430" y="633"/>
                </a:lnTo>
                <a:close/>
                <a:moveTo>
                  <a:pt x="6646" y="521"/>
                </a:moveTo>
                <a:cubicBezTo>
                  <a:pt x="6646" y="430"/>
                  <a:pt x="6613" y="384"/>
                  <a:pt x="6541" y="384"/>
                </a:cubicBezTo>
                <a:cubicBezTo>
                  <a:pt x="6481" y="384"/>
                  <a:pt x="6452" y="420"/>
                  <a:pt x="6439" y="475"/>
                </a:cubicBezTo>
                <a:cubicBezTo>
                  <a:pt x="6431" y="505"/>
                  <a:pt x="6431" y="537"/>
                  <a:pt x="6431" y="547"/>
                </a:cubicBezTo>
                <a:cubicBezTo>
                  <a:pt x="6646" y="547"/>
                  <a:pt x="6646" y="547"/>
                  <a:pt x="6646" y="547"/>
                </a:cubicBezTo>
                <a:lnTo>
                  <a:pt x="6646" y="521"/>
                </a:lnTo>
                <a:close/>
                <a:moveTo>
                  <a:pt x="7101" y="939"/>
                </a:moveTo>
                <a:cubicBezTo>
                  <a:pt x="6959" y="939"/>
                  <a:pt x="6893" y="903"/>
                  <a:pt x="6893" y="903"/>
                </a:cubicBezTo>
                <a:cubicBezTo>
                  <a:pt x="6927" y="807"/>
                  <a:pt x="6927" y="807"/>
                  <a:pt x="6927" y="807"/>
                </a:cubicBezTo>
                <a:cubicBezTo>
                  <a:pt x="6927" y="807"/>
                  <a:pt x="6982" y="840"/>
                  <a:pt x="7083" y="840"/>
                </a:cubicBezTo>
                <a:cubicBezTo>
                  <a:pt x="7149" y="840"/>
                  <a:pt x="7185" y="817"/>
                  <a:pt x="7185" y="772"/>
                </a:cubicBezTo>
                <a:cubicBezTo>
                  <a:pt x="7185" y="736"/>
                  <a:pt x="7168" y="725"/>
                  <a:pt x="7127" y="702"/>
                </a:cubicBezTo>
                <a:cubicBezTo>
                  <a:pt x="7037" y="653"/>
                  <a:pt x="7037" y="653"/>
                  <a:pt x="7037" y="653"/>
                </a:cubicBezTo>
                <a:cubicBezTo>
                  <a:pt x="6957" y="609"/>
                  <a:pt x="6915" y="564"/>
                  <a:pt x="6915" y="478"/>
                </a:cubicBezTo>
                <a:cubicBezTo>
                  <a:pt x="6915" y="361"/>
                  <a:pt x="6999" y="303"/>
                  <a:pt x="7136" y="303"/>
                </a:cubicBezTo>
                <a:cubicBezTo>
                  <a:pt x="7257" y="303"/>
                  <a:pt x="7324" y="335"/>
                  <a:pt x="7324" y="335"/>
                </a:cubicBezTo>
                <a:cubicBezTo>
                  <a:pt x="7291" y="431"/>
                  <a:pt x="7291" y="431"/>
                  <a:pt x="7291" y="431"/>
                </a:cubicBezTo>
                <a:cubicBezTo>
                  <a:pt x="7291" y="431"/>
                  <a:pt x="7234" y="399"/>
                  <a:pt x="7157" y="399"/>
                </a:cubicBezTo>
                <a:cubicBezTo>
                  <a:pt x="7107" y="399"/>
                  <a:pt x="7063" y="412"/>
                  <a:pt x="7063" y="459"/>
                </a:cubicBezTo>
                <a:cubicBezTo>
                  <a:pt x="7063" y="497"/>
                  <a:pt x="7085" y="509"/>
                  <a:pt x="7135" y="534"/>
                </a:cubicBezTo>
                <a:cubicBezTo>
                  <a:pt x="7222" y="579"/>
                  <a:pt x="7222" y="579"/>
                  <a:pt x="7222" y="579"/>
                </a:cubicBezTo>
                <a:cubicBezTo>
                  <a:pt x="7297" y="617"/>
                  <a:pt x="7337" y="664"/>
                  <a:pt x="7337" y="747"/>
                </a:cubicBezTo>
                <a:cubicBezTo>
                  <a:pt x="7337" y="887"/>
                  <a:pt x="7228" y="939"/>
                  <a:pt x="7101" y="939"/>
                </a:cubicBezTo>
                <a:close/>
                <a:moveTo>
                  <a:pt x="7890" y="431"/>
                </a:moveTo>
                <a:cubicBezTo>
                  <a:pt x="7890" y="431"/>
                  <a:pt x="7850" y="402"/>
                  <a:pt x="7780" y="402"/>
                </a:cubicBezTo>
                <a:cubicBezTo>
                  <a:pt x="7656" y="402"/>
                  <a:pt x="7604" y="475"/>
                  <a:pt x="7604" y="619"/>
                </a:cubicBezTo>
                <a:cubicBezTo>
                  <a:pt x="7604" y="718"/>
                  <a:pt x="7639" y="838"/>
                  <a:pt x="7778" y="838"/>
                </a:cubicBezTo>
                <a:cubicBezTo>
                  <a:pt x="7829" y="838"/>
                  <a:pt x="7871" y="821"/>
                  <a:pt x="7891" y="810"/>
                </a:cubicBezTo>
                <a:cubicBezTo>
                  <a:pt x="7922" y="903"/>
                  <a:pt x="7922" y="903"/>
                  <a:pt x="7922" y="903"/>
                </a:cubicBezTo>
                <a:cubicBezTo>
                  <a:pt x="7922" y="903"/>
                  <a:pt x="7864" y="939"/>
                  <a:pt x="7732" y="939"/>
                </a:cubicBezTo>
                <a:cubicBezTo>
                  <a:pt x="7529" y="939"/>
                  <a:pt x="7432" y="809"/>
                  <a:pt x="7432" y="634"/>
                </a:cubicBezTo>
                <a:cubicBezTo>
                  <a:pt x="7432" y="561"/>
                  <a:pt x="7448" y="491"/>
                  <a:pt x="7484" y="435"/>
                </a:cubicBezTo>
                <a:cubicBezTo>
                  <a:pt x="7534" y="358"/>
                  <a:pt x="7620" y="303"/>
                  <a:pt x="7758" y="303"/>
                </a:cubicBezTo>
                <a:cubicBezTo>
                  <a:pt x="7860" y="303"/>
                  <a:pt x="7924" y="335"/>
                  <a:pt x="7924" y="335"/>
                </a:cubicBezTo>
                <a:lnTo>
                  <a:pt x="7890" y="431"/>
                </a:lnTo>
                <a:close/>
                <a:moveTo>
                  <a:pt x="8114" y="227"/>
                </a:moveTo>
                <a:cubicBezTo>
                  <a:pt x="8056" y="227"/>
                  <a:pt x="8017" y="192"/>
                  <a:pt x="8017" y="141"/>
                </a:cubicBezTo>
                <a:cubicBezTo>
                  <a:pt x="8017" y="85"/>
                  <a:pt x="8056" y="51"/>
                  <a:pt x="8117" y="51"/>
                </a:cubicBezTo>
                <a:cubicBezTo>
                  <a:pt x="8175" y="51"/>
                  <a:pt x="8213" y="85"/>
                  <a:pt x="8213" y="137"/>
                </a:cubicBezTo>
                <a:cubicBezTo>
                  <a:pt x="8213" y="192"/>
                  <a:pt x="8175" y="227"/>
                  <a:pt x="8114" y="227"/>
                </a:cubicBezTo>
                <a:close/>
                <a:moveTo>
                  <a:pt x="8032" y="929"/>
                </a:moveTo>
                <a:cubicBezTo>
                  <a:pt x="8032" y="315"/>
                  <a:pt x="8032" y="315"/>
                  <a:pt x="8032" y="315"/>
                </a:cubicBezTo>
                <a:cubicBezTo>
                  <a:pt x="8200" y="315"/>
                  <a:pt x="8200" y="315"/>
                  <a:pt x="8200" y="315"/>
                </a:cubicBezTo>
                <a:cubicBezTo>
                  <a:pt x="8200" y="929"/>
                  <a:pt x="8200" y="929"/>
                  <a:pt x="8200" y="929"/>
                </a:cubicBezTo>
                <a:lnTo>
                  <a:pt x="8032" y="929"/>
                </a:lnTo>
                <a:close/>
                <a:moveTo>
                  <a:pt x="8502" y="633"/>
                </a:moveTo>
                <a:cubicBezTo>
                  <a:pt x="8502" y="636"/>
                  <a:pt x="8502" y="645"/>
                  <a:pt x="8502" y="645"/>
                </a:cubicBezTo>
                <a:cubicBezTo>
                  <a:pt x="8502" y="765"/>
                  <a:pt x="8580" y="838"/>
                  <a:pt x="8699" y="838"/>
                </a:cubicBezTo>
                <a:cubicBezTo>
                  <a:pt x="8783" y="838"/>
                  <a:pt x="8830" y="810"/>
                  <a:pt x="8830" y="810"/>
                </a:cubicBezTo>
                <a:cubicBezTo>
                  <a:pt x="8862" y="903"/>
                  <a:pt x="8862" y="903"/>
                  <a:pt x="8862" y="903"/>
                </a:cubicBezTo>
                <a:cubicBezTo>
                  <a:pt x="8862" y="903"/>
                  <a:pt x="8795" y="939"/>
                  <a:pt x="8651" y="939"/>
                </a:cubicBezTo>
                <a:cubicBezTo>
                  <a:pt x="8483" y="939"/>
                  <a:pt x="8332" y="869"/>
                  <a:pt x="8332" y="623"/>
                </a:cubicBezTo>
                <a:cubicBezTo>
                  <a:pt x="8332" y="508"/>
                  <a:pt x="8375" y="303"/>
                  <a:pt x="8625" y="303"/>
                </a:cubicBezTo>
                <a:cubicBezTo>
                  <a:pt x="8746" y="303"/>
                  <a:pt x="8809" y="347"/>
                  <a:pt x="8848" y="414"/>
                </a:cubicBezTo>
                <a:cubicBezTo>
                  <a:pt x="8881" y="474"/>
                  <a:pt x="8885" y="556"/>
                  <a:pt x="8885" y="623"/>
                </a:cubicBezTo>
                <a:cubicBezTo>
                  <a:pt x="8885" y="624"/>
                  <a:pt x="8885" y="630"/>
                  <a:pt x="8885" y="633"/>
                </a:cubicBezTo>
                <a:lnTo>
                  <a:pt x="8502" y="633"/>
                </a:lnTo>
                <a:close/>
                <a:moveTo>
                  <a:pt x="8718" y="521"/>
                </a:moveTo>
                <a:cubicBezTo>
                  <a:pt x="8718" y="430"/>
                  <a:pt x="8685" y="384"/>
                  <a:pt x="8613" y="384"/>
                </a:cubicBezTo>
                <a:cubicBezTo>
                  <a:pt x="8553" y="384"/>
                  <a:pt x="8524" y="420"/>
                  <a:pt x="8511" y="475"/>
                </a:cubicBezTo>
                <a:cubicBezTo>
                  <a:pt x="8503" y="505"/>
                  <a:pt x="8503" y="537"/>
                  <a:pt x="8503" y="547"/>
                </a:cubicBezTo>
                <a:cubicBezTo>
                  <a:pt x="8718" y="547"/>
                  <a:pt x="8718" y="547"/>
                  <a:pt x="8718" y="547"/>
                </a:cubicBezTo>
                <a:lnTo>
                  <a:pt x="8718" y="521"/>
                </a:lnTo>
                <a:close/>
                <a:moveTo>
                  <a:pt x="9398" y="929"/>
                </a:moveTo>
                <a:cubicBezTo>
                  <a:pt x="9398" y="577"/>
                  <a:pt x="9398" y="577"/>
                  <a:pt x="9398" y="577"/>
                </a:cubicBezTo>
                <a:cubicBezTo>
                  <a:pt x="9398" y="546"/>
                  <a:pt x="9398" y="514"/>
                  <a:pt x="9394" y="491"/>
                </a:cubicBezTo>
                <a:cubicBezTo>
                  <a:pt x="9382" y="433"/>
                  <a:pt x="9341" y="409"/>
                  <a:pt x="9278" y="409"/>
                </a:cubicBezTo>
                <a:cubicBezTo>
                  <a:pt x="9224" y="409"/>
                  <a:pt x="9186" y="430"/>
                  <a:pt x="9186" y="430"/>
                </a:cubicBezTo>
                <a:cubicBezTo>
                  <a:pt x="9186" y="929"/>
                  <a:pt x="9186" y="929"/>
                  <a:pt x="9186" y="929"/>
                </a:cubicBezTo>
                <a:cubicBezTo>
                  <a:pt x="9018" y="929"/>
                  <a:pt x="9018" y="929"/>
                  <a:pt x="9018" y="929"/>
                </a:cubicBezTo>
                <a:cubicBezTo>
                  <a:pt x="9018" y="315"/>
                  <a:pt x="9018" y="315"/>
                  <a:pt x="9018" y="315"/>
                </a:cubicBezTo>
                <a:cubicBezTo>
                  <a:pt x="9181" y="315"/>
                  <a:pt x="9181" y="315"/>
                  <a:pt x="9181" y="315"/>
                </a:cubicBezTo>
                <a:cubicBezTo>
                  <a:pt x="9181" y="377"/>
                  <a:pt x="9181" y="377"/>
                  <a:pt x="9181" y="377"/>
                </a:cubicBezTo>
                <a:cubicBezTo>
                  <a:pt x="9181" y="377"/>
                  <a:pt x="9234" y="301"/>
                  <a:pt x="9365" y="301"/>
                </a:cubicBezTo>
                <a:cubicBezTo>
                  <a:pt x="9493" y="301"/>
                  <a:pt x="9544" y="376"/>
                  <a:pt x="9558" y="438"/>
                </a:cubicBezTo>
                <a:cubicBezTo>
                  <a:pt x="9568" y="481"/>
                  <a:pt x="9568" y="531"/>
                  <a:pt x="9568" y="558"/>
                </a:cubicBezTo>
                <a:cubicBezTo>
                  <a:pt x="9568" y="929"/>
                  <a:pt x="9568" y="929"/>
                  <a:pt x="9568" y="929"/>
                </a:cubicBezTo>
                <a:lnTo>
                  <a:pt x="9398" y="929"/>
                </a:lnTo>
                <a:close/>
                <a:moveTo>
                  <a:pt x="10157" y="431"/>
                </a:moveTo>
                <a:cubicBezTo>
                  <a:pt x="10157" y="431"/>
                  <a:pt x="10117" y="402"/>
                  <a:pt x="10046" y="402"/>
                </a:cubicBezTo>
                <a:cubicBezTo>
                  <a:pt x="9923" y="402"/>
                  <a:pt x="9871" y="475"/>
                  <a:pt x="9871" y="619"/>
                </a:cubicBezTo>
                <a:cubicBezTo>
                  <a:pt x="9871" y="718"/>
                  <a:pt x="9906" y="838"/>
                  <a:pt x="10045" y="838"/>
                </a:cubicBezTo>
                <a:cubicBezTo>
                  <a:pt x="10096" y="838"/>
                  <a:pt x="10138" y="821"/>
                  <a:pt x="10158" y="810"/>
                </a:cubicBezTo>
                <a:cubicBezTo>
                  <a:pt x="10189" y="903"/>
                  <a:pt x="10189" y="903"/>
                  <a:pt x="10189" y="903"/>
                </a:cubicBezTo>
                <a:cubicBezTo>
                  <a:pt x="10189" y="903"/>
                  <a:pt x="10130" y="939"/>
                  <a:pt x="9998" y="939"/>
                </a:cubicBezTo>
                <a:cubicBezTo>
                  <a:pt x="9796" y="939"/>
                  <a:pt x="9698" y="809"/>
                  <a:pt x="9698" y="634"/>
                </a:cubicBezTo>
                <a:cubicBezTo>
                  <a:pt x="9698" y="561"/>
                  <a:pt x="9715" y="491"/>
                  <a:pt x="9751" y="435"/>
                </a:cubicBezTo>
                <a:cubicBezTo>
                  <a:pt x="9800" y="358"/>
                  <a:pt x="9887" y="303"/>
                  <a:pt x="10025" y="303"/>
                </a:cubicBezTo>
                <a:cubicBezTo>
                  <a:pt x="10127" y="303"/>
                  <a:pt x="10190" y="335"/>
                  <a:pt x="10190" y="335"/>
                </a:cubicBezTo>
                <a:lnTo>
                  <a:pt x="10157" y="431"/>
                </a:lnTo>
                <a:close/>
                <a:moveTo>
                  <a:pt x="10421" y="633"/>
                </a:moveTo>
                <a:cubicBezTo>
                  <a:pt x="10421" y="636"/>
                  <a:pt x="10421" y="645"/>
                  <a:pt x="10421" y="645"/>
                </a:cubicBezTo>
                <a:cubicBezTo>
                  <a:pt x="10421" y="765"/>
                  <a:pt x="10499" y="838"/>
                  <a:pt x="10618" y="838"/>
                </a:cubicBezTo>
                <a:cubicBezTo>
                  <a:pt x="10702" y="838"/>
                  <a:pt x="10748" y="810"/>
                  <a:pt x="10748" y="810"/>
                </a:cubicBezTo>
                <a:cubicBezTo>
                  <a:pt x="10781" y="903"/>
                  <a:pt x="10781" y="903"/>
                  <a:pt x="10781" y="903"/>
                </a:cubicBezTo>
                <a:cubicBezTo>
                  <a:pt x="10781" y="903"/>
                  <a:pt x="10714" y="939"/>
                  <a:pt x="10570" y="939"/>
                </a:cubicBezTo>
                <a:cubicBezTo>
                  <a:pt x="10402" y="939"/>
                  <a:pt x="10250" y="869"/>
                  <a:pt x="10250" y="623"/>
                </a:cubicBezTo>
                <a:cubicBezTo>
                  <a:pt x="10250" y="508"/>
                  <a:pt x="10294" y="303"/>
                  <a:pt x="10543" y="303"/>
                </a:cubicBezTo>
                <a:cubicBezTo>
                  <a:pt x="10664" y="303"/>
                  <a:pt x="10728" y="347"/>
                  <a:pt x="10766" y="414"/>
                </a:cubicBezTo>
                <a:cubicBezTo>
                  <a:pt x="10800" y="474"/>
                  <a:pt x="10804" y="556"/>
                  <a:pt x="10804" y="623"/>
                </a:cubicBezTo>
                <a:cubicBezTo>
                  <a:pt x="10804" y="624"/>
                  <a:pt x="10804" y="630"/>
                  <a:pt x="10804" y="633"/>
                </a:cubicBezTo>
                <a:lnTo>
                  <a:pt x="10421" y="633"/>
                </a:lnTo>
                <a:close/>
                <a:moveTo>
                  <a:pt x="10637" y="521"/>
                </a:moveTo>
                <a:cubicBezTo>
                  <a:pt x="10637" y="430"/>
                  <a:pt x="10603" y="384"/>
                  <a:pt x="10531" y="384"/>
                </a:cubicBezTo>
                <a:cubicBezTo>
                  <a:pt x="10471" y="384"/>
                  <a:pt x="10442" y="420"/>
                  <a:pt x="10429" y="475"/>
                </a:cubicBezTo>
                <a:cubicBezTo>
                  <a:pt x="10422" y="505"/>
                  <a:pt x="10422" y="537"/>
                  <a:pt x="10422" y="547"/>
                </a:cubicBezTo>
                <a:cubicBezTo>
                  <a:pt x="10637" y="547"/>
                  <a:pt x="10637" y="547"/>
                  <a:pt x="10637" y="547"/>
                </a:cubicBezTo>
                <a:lnTo>
                  <a:pt x="10637" y="521"/>
                </a:lnTo>
                <a:close/>
                <a:moveTo>
                  <a:pt x="11092" y="939"/>
                </a:moveTo>
                <a:cubicBezTo>
                  <a:pt x="10950" y="939"/>
                  <a:pt x="10884" y="903"/>
                  <a:pt x="10884" y="903"/>
                </a:cubicBezTo>
                <a:cubicBezTo>
                  <a:pt x="10918" y="807"/>
                  <a:pt x="10918" y="807"/>
                  <a:pt x="10918" y="807"/>
                </a:cubicBezTo>
                <a:cubicBezTo>
                  <a:pt x="10918" y="807"/>
                  <a:pt x="10973" y="840"/>
                  <a:pt x="11074" y="840"/>
                </a:cubicBezTo>
                <a:cubicBezTo>
                  <a:pt x="11140" y="840"/>
                  <a:pt x="11176" y="817"/>
                  <a:pt x="11176" y="772"/>
                </a:cubicBezTo>
                <a:cubicBezTo>
                  <a:pt x="11176" y="736"/>
                  <a:pt x="11159" y="725"/>
                  <a:pt x="11118" y="702"/>
                </a:cubicBezTo>
                <a:cubicBezTo>
                  <a:pt x="11028" y="653"/>
                  <a:pt x="11028" y="653"/>
                  <a:pt x="11028" y="653"/>
                </a:cubicBezTo>
                <a:cubicBezTo>
                  <a:pt x="10948" y="609"/>
                  <a:pt x="10906" y="564"/>
                  <a:pt x="10906" y="478"/>
                </a:cubicBezTo>
                <a:cubicBezTo>
                  <a:pt x="10906" y="361"/>
                  <a:pt x="10990" y="303"/>
                  <a:pt x="11126" y="303"/>
                </a:cubicBezTo>
                <a:cubicBezTo>
                  <a:pt x="11248" y="303"/>
                  <a:pt x="11315" y="335"/>
                  <a:pt x="11315" y="335"/>
                </a:cubicBezTo>
                <a:cubicBezTo>
                  <a:pt x="11281" y="431"/>
                  <a:pt x="11281" y="431"/>
                  <a:pt x="11281" y="431"/>
                </a:cubicBezTo>
                <a:cubicBezTo>
                  <a:pt x="11281" y="431"/>
                  <a:pt x="11225" y="399"/>
                  <a:pt x="11148" y="399"/>
                </a:cubicBezTo>
                <a:cubicBezTo>
                  <a:pt x="11098" y="399"/>
                  <a:pt x="11053" y="412"/>
                  <a:pt x="11053" y="459"/>
                </a:cubicBezTo>
                <a:cubicBezTo>
                  <a:pt x="11053" y="497"/>
                  <a:pt x="11076" y="509"/>
                  <a:pt x="11125" y="534"/>
                </a:cubicBezTo>
                <a:cubicBezTo>
                  <a:pt x="11213" y="579"/>
                  <a:pt x="11213" y="579"/>
                  <a:pt x="11213" y="579"/>
                </a:cubicBezTo>
                <a:cubicBezTo>
                  <a:pt x="11287" y="617"/>
                  <a:pt x="11328" y="664"/>
                  <a:pt x="11328" y="747"/>
                </a:cubicBezTo>
                <a:cubicBezTo>
                  <a:pt x="11328" y="887"/>
                  <a:pt x="11219" y="939"/>
                  <a:pt x="11092" y="9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7026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comes You Dem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0EC5BD-15C2-4780-9BD3-5A0F1BD4B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92" b="13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52B5B42-417D-4E4C-AE13-3DFB26FCEAEA}"/>
              </a:ext>
            </a:extLst>
          </p:cNvPr>
          <p:cNvSpPr/>
          <p:nvPr userDrawn="1"/>
        </p:nvSpPr>
        <p:spPr>
          <a:xfrm>
            <a:off x="0" y="0"/>
            <a:ext cx="6873062" cy="6858000"/>
          </a:xfrm>
          <a:prstGeom prst="rect">
            <a:avLst/>
          </a:prstGeom>
          <a:gradFill flip="none" rotWithShape="1">
            <a:gsLst>
              <a:gs pos="100000">
                <a:srgbClr val="EEEDE8">
                  <a:alpha val="0"/>
                </a:srgbClr>
              </a:gs>
              <a:gs pos="0">
                <a:srgbClr val="EEEDE8">
                  <a:lumMod val="60000"/>
                  <a:lumOff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0" y="1"/>
            <a:ext cx="12192000" cy="59266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0" y="6565392"/>
            <a:ext cx="12192000" cy="292608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9451660" y="6565392"/>
            <a:ext cx="1520605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r>
              <a:rPr lang="en-US">
                <a:solidFill>
                  <a:srgbClr val="505759"/>
                </a:solidFill>
              </a:rPr>
              <a:t>Month 00, 0000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731521" y="6565392"/>
            <a:ext cx="8720139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endParaRPr lang="en-US">
              <a:solidFill>
                <a:srgbClr val="505759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972266" y="6565392"/>
            <a:ext cx="488215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fld id="{CDBA9528-BCFE-1E43-A37D-912FF3C527A6}" type="slidenum">
              <a:rPr lang="en-US" smtClean="0">
                <a:solidFill>
                  <a:srgbClr val="505759"/>
                </a:solidFill>
              </a:rPr>
              <a:pPr defTabSz="609570"/>
              <a:t>‹#›</a:t>
            </a:fld>
            <a:endParaRPr lang="en-US">
              <a:solidFill>
                <a:srgbClr val="505759"/>
              </a:solidFill>
            </a:endParaRPr>
          </a:p>
        </p:txBody>
      </p:sp>
      <p:sp>
        <p:nvSpPr>
          <p:cNvPr id="17" name="Freeform 9" title="Edwards Lifesciences"/>
          <p:cNvSpPr>
            <a:spLocks noEditPoints="1"/>
          </p:cNvSpPr>
          <p:nvPr userDrawn="1"/>
        </p:nvSpPr>
        <p:spPr bwMode="gray">
          <a:xfrm>
            <a:off x="10177779" y="90169"/>
            <a:ext cx="1280160" cy="116216"/>
          </a:xfrm>
          <a:custGeom>
            <a:avLst/>
            <a:gdLst>
              <a:gd name="T0" fmla="*/ 172 w 11328"/>
              <a:gd name="T1" fmla="*/ 190 h 939"/>
              <a:gd name="T2" fmla="*/ 172 w 11328"/>
              <a:gd name="T3" fmla="*/ 820 h 939"/>
              <a:gd name="T4" fmla="*/ 1003 w 11328"/>
              <a:gd name="T5" fmla="*/ 867 h 939"/>
              <a:gd name="T6" fmla="*/ 998 w 11328"/>
              <a:gd name="T7" fmla="*/ 0 h 939"/>
              <a:gd name="T8" fmla="*/ 934 w 11328"/>
              <a:gd name="T9" fmla="*/ 395 h 939"/>
              <a:gd name="T10" fmla="*/ 2038 w 11328"/>
              <a:gd name="T11" fmla="*/ 929 h 939"/>
              <a:gd name="T12" fmla="*/ 1632 w 11328"/>
              <a:gd name="T13" fmla="*/ 929 h 939"/>
              <a:gd name="T14" fmla="*/ 1558 w 11328"/>
              <a:gd name="T15" fmla="*/ 799 h 939"/>
              <a:gd name="T16" fmla="*/ 1972 w 11328"/>
              <a:gd name="T17" fmla="*/ 801 h 939"/>
              <a:gd name="T18" fmla="*/ 2634 w 11328"/>
              <a:gd name="T19" fmla="*/ 929 h 939"/>
              <a:gd name="T20" fmla="*/ 2546 w 11328"/>
              <a:gd name="T21" fmla="*/ 568 h 939"/>
              <a:gd name="T22" fmla="*/ 2376 w 11328"/>
              <a:gd name="T23" fmla="*/ 431 h 939"/>
              <a:gd name="T24" fmla="*/ 2792 w 11328"/>
              <a:gd name="T25" fmla="*/ 929 h 939"/>
              <a:gd name="T26" fmla="*/ 2451 w 11328"/>
              <a:gd name="T27" fmla="*/ 748 h 939"/>
              <a:gd name="T28" fmla="*/ 3225 w 11328"/>
              <a:gd name="T29" fmla="*/ 425 h 939"/>
              <a:gd name="T30" fmla="*/ 3130 w 11328"/>
              <a:gd name="T31" fmla="*/ 315 h 939"/>
              <a:gd name="T32" fmla="*/ 3826 w 11328"/>
              <a:gd name="T33" fmla="*/ 929 h 939"/>
              <a:gd name="T34" fmla="*/ 3821 w 11328"/>
              <a:gd name="T35" fmla="*/ 331 h 939"/>
              <a:gd name="T36" fmla="*/ 3821 w 11328"/>
              <a:gd name="T37" fmla="*/ 403 h 939"/>
              <a:gd name="T38" fmla="*/ 3821 w 11328"/>
              <a:gd name="T39" fmla="*/ 403 h 939"/>
              <a:gd name="T40" fmla="*/ 4397 w 11328"/>
              <a:gd name="T41" fmla="*/ 772 h 939"/>
              <a:gd name="T42" fmla="*/ 4536 w 11328"/>
              <a:gd name="T43" fmla="*/ 335 h 939"/>
              <a:gd name="T44" fmla="*/ 4434 w 11328"/>
              <a:gd name="T45" fmla="*/ 579 h 939"/>
              <a:gd name="T46" fmla="*/ 5124 w 11328"/>
              <a:gd name="T47" fmla="*/ 82 h 939"/>
              <a:gd name="T48" fmla="*/ 5605 w 11328"/>
              <a:gd name="T49" fmla="*/ 227 h 939"/>
              <a:gd name="T50" fmla="*/ 5523 w 11328"/>
              <a:gd name="T51" fmla="*/ 929 h 939"/>
              <a:gd name="T52" fmla="*/ 6217 w 11328"/>
              <a:gd name="T53" fmla="*/ 112 h 939"/>
              <a:gd name="T54" fmla="*/ 6196 w 11328"/>
              <a:gd name="T55" fmla="*/ 316 h 939"/>
              <a:gd name="T56" fmla="*/ 5905 w 11328"/>
              <a:gd name="T57" fmla="*/ 407 h 939"/>
              <a:gd name="T58" fmla="*/ 5917 w 11328"/>
              <a:gd name="T59" fmla="*/ 131 h 939"/>
              <a:gd name="T60" fmla="*/ 6430 w 11328"/>
              <a:gd name="T61" fmla="*/ 645 h 939"/>
              <a:gd name="T62" fmla="*/ 6260 w 11328"/>
              <a:gd name="T63" fmla="*/ 623 h 939"/>
              <a:gd name="T64" fmla="*/ 6430 w 11328"/>
              <a:gd name="T65" fmla="*/ 633 h 939"/>
              <a:gd name="T66" fmla="*/ 6646 w 11328"/>
              <a:gd name="T67" fmla="*/ 547 h 939"/>
              <a:gd name="T68" fmla="*/ 7083 w 11328"/>
              <a:gd name="T69" fmla="*/ 840 h 939"/>
              <a:gd name="T70" fmla="*/ 7136 w 11328"/>
              <a:gd name="T71" fmla="*/ 303 h 939"/>
              <a:gd name="T72" fmla="*/ 7135 w 11328"/>
              <a:gd name="T73" fmla="*/ 534 h 939"/>
              <a:gd name="T74" fmla="*/ 7780 w 11328"/>
              <a:gd name="T75" fmla="*/ 402 h 939"/>
              <a:gd name="T76" fmla="*/ 7732 w 11328"/>
              <a:gd name="T77" fmla="*/ 939 h 939"/>
              <a:gd name="T78" fmla="*/ 7890 w 11328"/>
              <a:gd name="T79" fmla="*/ 431 h 939"/>
              <a:gd name="T80" fmla="*/ 8114 w 11328"/>
              <a:gd name="T81" fmla="*/ 227 h 939"/>
              <a:gd name="T82" fmla="*/ 8032 w 11328"/>
              <a:gd name="T83" fmla="*/ 929 h 939"/>
              <a:gd name="T84" fmla="*/ 8862 w 11328"/>
              <a:gd name="T85" fmla="*/ 903 h 939"/>
              <a:gd name="T86" fmla="*/ 8885 w 11328"/>
              <a:gd name="T87" fmla="*/ 623 h 939"/>
              <a:gd name="T88" fmla="*/ 8511 w 11328"/>
              <a:gd name="T89" fmla="*/ 475 h 939"/>
              <a:gd name="T90" fmla="*/ 9398 w 11328"/>
              <a:gd name="T91" fmla="*/ 577 h 939"/>
              <a:gd name="T92" fmla="*/ 9018 w 11328"/>
              <a:gd name="T93" fmla="*/ 929 h 939"/>
              <a:gd name="T94" fmla="*/ 9558 w 11328"/>
              <a:gd name="T95" fmla="*/ 438 h 939"/>
              <a:gd name="T96" fmla="*/ 10046 w 11328"/>
              <a:gd name="T97" fmla="*/ 402 h 939"/>
              <a:gd name="T98" fmla="*/ 9998 w 11328"/>
              <a:gd name="T99" fmla="*/ 939 h 939"/>
              <a:gd name="T100" fmla="*/ 10157 w 11328"/>
              <a:gd name="T101" fmla="*/ 431 h 939"/>
              <a:gd name="T102" fmla="*/ 10781 w 11328"/>
              <a:gd name="T103" fmla="*/ 903 h 939"/>
              <a:gd name="T104" fmla="*/ 10804 w 11328"/>
              <a:gd name="T105" fmla="*/ 623 h 939"/>
              <a:gd name="T106" fmla="*/ 10429 w 11328"/>
              <a:gd name="T107" fmla="*/ 475 h 939"/>
              <a:gd name="T108" fmla="*/ 10884 w 11328"/>
              <a:gd name="T109" fmla="*/ 903 h 939"/>
              <a:gd name="T110" fmla="*/ 11028 w 11328"/>
              <a:gd name="T111" fmla="*/ 653 h 939"/>
              <a:gd name="T112" fmla="*/ 11148 w 11328"/>
              <a:gd name="T113" fmla="*/ 399 h 939"/>
              <a:gd name="T114" fmla="*/ 11092 w 11328"/>
              <a:gd name="T115" fmla="*/ 93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328" h="939">
                <a:moveTo>
                  <a:pt x="0" y="929"/>
                </a:moveTo>
                <a:cubicBezTo>
                  <a:pt x="0" y="82"/>
                  <a:pt x="0" y="82"/>
                  <a:pt x="0" y="82"/>
                </a:cubicBezTo>
                <a:cubicBezTo>
                  <a:pt x="457" y="82"/>
                  <a:pt x="457" y="82"/>
                  <a:pt x="457" y="82"/>
                </a:cubicBezTo>
                <a:cubicBezTo>
                  <a:pt x="457" y="190"/>
                  <a:pt x="457" y="190"/>
                  <a:pt x="457" y="190"/>
                </a:cubicBezTo>
                <a:cubicBezTo>
                  <a:pt x="172" y="190"/>
                  <a:pt x="172" y="190"/>
                  <a:pt x="172" y="190"/>
                </a:cubicBezTo>
                <a:cubicBezTo>
                  <a:pt x="172" y="436"/>
                  <a:pt x="172" y="436"/>
                  <a:pt x="172" y="436"/>
                </a:cubicBezTo>
                <a:cubicBezTo>
                  <a:pt x="425" y="436"/>
                  <a:pt x="425" y="436"/>
                  <a:pt x="425" y="436"/>
                </a:cubicBezTo>
                <a:cubicBezTo>
                  <a:pt x="425" y="545"/>
                  <a:pt x="425" y="545"/>
                  <a:pt x="425" y="545"/>
                </a:cubicBezTo>
                <a:cubicBezTo>
                  <a:pt x="172" y="545"/>
                  <a:pt x="172" y="545"/>
                  <a:pt x="172" y="545"/>
                </a:cubicBezTo>
                <a:cubicBezTo>
                  <a:pt x="172" y="820"/>
                  <a:pt x="172" y="820"/>
                  <a:pt x="172" y="820"/>
                </a:cubicBezTo>
                <a:cubicBezTo>
                  <a:pt x="472" y="820"/>
                  <a:pt x="472" y="820"/>
                  <a:pt x="472" y="820"/>
                </a:cubicBezTo>
                <a:cubicBezTo>
                  <a:pt x="472" y="929"/>
                  <a:pt x="472" y="929"/>
                  <a:pt x="472" y="929"/>
                </a:cubicBezTo>
                <a:lnTo>
                  <a:pt x="0" y="929"/>
                </a:lnTo>
                <a:close/>
                <a:moveTo>
                  <a:pt x="1003" y="929"/>
                </a:moveTo>
                <a:cubicBezTo>
                  <a:pt x="1003" y="867"/>
                  <a:pt x="1003" y="867"/>
                  <a:pt x="1003" y="867"/>
                </a:cubicBezTo>
                <a:cubicBezTo>
                  <a:pt x="1003" y="867"/>
                  <a:pt x="959" y="937"/>
                  <a:pt x="834" y="937"/>
                </a:cubicBezTo>
                <a:cubicBezTo>
                  <a:pt x="682" y="937"/>
                  <a:pt x="582" y="833"/>
                  <a:pt x="582" y="634"/>
                </a:cubicBezTo>
                <a:cubicBezTo>
                  <a:pt x="582" y="430"/>
                  <a:pt x="707" y="305"/>
                  <a:pt x="871" y="305"/>
                </a:cubicBezTo>
                <a:cubicBezTo>
                  <a:pt x="962" y="305"/>
                  <a:pt x="998" y="331"/>
                  <a:pt x="998" y="331"/>
                </a:cubicBezTo>
                <a:cubicBezTo>
                  <a:pt x="998" y="0"/>
                  <a:pt x="998" y="0"/>
                  <a:pt x="998" y="0"/>
                </a:cubicBezTo>
                <a:cubicBezTo>
                  <a:pt x="1166" y="0"/>
                  <a:pt x="1166" y="0"/>
                  <a:pt x="1166" y="0"/>
                </a:cubicBezTo>
                <a:cubicBezTo>
                  <a:pt x="1166" y="929"/>
                  <a:pt x="1166" y="929"/>
                  <a:pt x="1166" y="929"/>
                </a:cubicBezTo>
                <a:lnTo>
                  <a:pt x="1003" y="929"/>
                </a:lnTo>
                <a:close/>
                <a:moveTo>
                  <a:pt x="998" y="403"/>
                </a:moveTo>
                <a:cubicBezTo>
                  <a:pt x="998" y="403"/>
                  <a:pt x="973" y="395"/>
                  <a:pt x="934" y="395"/>
                </a:cubicBezTo>
                <a:cubicBezTo>
                  <a:pt x="798" y="395"/>
                  <a:pt x="756" y="492"/>
                  <a:pt x="756" y="622"/>
                </a:cubicBezTo>
                <a:cubicBezTo>
                  <a:pt x="756" y="748"/>
                  <a:pt x="808" y="831"/>
                  <a:pt x="912" y="831"/>
                </a:cubicBezTo>
                <a:cubicBezTo>
                  <a:pt x="966" y="831"/>
                  <a:pt x="998" y="813"/>
                  <a:pt x="998" y="813"/>
                </a:cubicBezTo>
                <a:lnTo>
                  <a:pt x="998" y="403"/>
                </a:lnTo>
                <a:close/>
                <a:moveTo>
                  <a:pt x="2038" y="929"/>
                </a:moveTo>
                <a:cubicBezTo>
                  <a:pt x="1870" y="929"/>
                  <a:pt x="1870" y="929"/>
                  <a:pt x="1870" y="929"/>
                </a:cubicBezTo>
                <a:cubicBezTo>
                  <a:pt x="1766" y="528"/>
                  <a:pt x="1766" y="528"/>
                  <a:pt x="1766" y="528"/>
                </a:cubicBezTo>
                <a:cubicBezTo>
                  <a:pt x="1751" y="468"/>
                  <a:pt x="1751" y="448"/>
                  <a:pt x="1751" y="448"/>
                </a:cubicBezTo>
                <a:cubicBezTo>
                  <a:pt x="1751" y="448"/>
                  <a:pt x="1751" y="473"/>
                  <a:pt x="1736" y="527"/>
                </a:cubicBezTo>
                <a:cubicBezTo>
                  <a:pt x="1632" y="929"/>
                  <a:pt x="1632" y="929"/>
                  <a:pt x="1632" y="929"/>
                </a:cubicBezTo>
                <a:cubicBezTo>
                  <a:pt x="1459" y="929"/>
                  <a:pt x="1459" y="929"/>
                  <a:pt x="1459" y="929"/>
                </a:cubicBezTo>
                <a:cubicBezTo>
                  <a:pt x="1270" y="315"/>
                  <a:pt x="1270" y="315"/>
                  <a:pt x="1270" y="315"/>
                </a:cubicBezTo>
                <a:cubicBezTo>
                  <a:pt x="1440" y="315"/>
                  <a:pt x="1440" y="315"/>
                  <a:pt x="1440" y="315"/>
                </a:cubicBezTo>
                <a:cubicBezTo>
                  <a:pt x="1536" y="688"/>
                  <a:pt x="1536" y="688"/>
                  <a:pt x="1536" y="688"/>
                </a:cubicBezTo>
                <a:cubicBezTo>
                  <a:pt x="1556" y="767"/>
                  <a:pt x="1558" y="799"/>
                  <a:pt x="1558" y="799"/>
                </a:cubicBezTo>
                <a:cubicBezTo>
                  <a:pt x="1558" y="799"/>
                  <a:pt x="1559" y="774"/>
                  <a:pt x="1577" y="703"/>
                </a:cubicBezTo>
                <a:cubicBezTo>
                  <a:pt x="1678" y="315"/>
                  <a:pt x="1678" y="315"/>
                  <a:pt x="1678" y="315"/>
                </a:cubicBezTo>
                <a:cubicBezTo>
                  <a:pt x="1849" y="315"/>
                  <a:pt x="1849" y="315"/>
                  <a:pt x="1849" y="315"/>
                </a:cubicBezTo>
                <a:cubicBezTo>
                  <a:pt x="1954" y="708"/>
                  <a:pt x="1954" y="708"/>
                  <a:pt x="1954" y="708"/>
                </a:cubicBezTo>
                <a:cubicBezTo>
                  <a:pt x="1972" y="778"/>
                  <a:pt x="1972" y="801"/>
                  <a:pt x="1972" y="801"/>
                </a:cubicBezTo>
                <a:cubicBezTo>
                  <a:pt x="1972" y="801"/>
                  <a:pt x="1974" y="763"/>
                  <a:pt x="1993" y="688"/>
                </a:cubicBezTo>
                <a:cubicBezTo>
                  <a:pt x="2088" y="315"/>
                  <a:pt x="2088" y="315"/>
                  <a:pt x="2088" y="315"/>
                </a:cubicBezTo>
                <a:cubicBezTo>
                  <a:pt x="2234" y="315"/>
                  <a:pt x="2234" y="315"/>
                  <a:pt x="2234" y="315"/>
                </a:cubicBezTo>
                <a:lnTo>
                  <a:pt x="2038" y="929"/>
                </a:lnTo>
                <a:close/>
                <a:moveTo>
                  <a:pt x="2634" y="929"/>
                </a:moveTo>
                <a:cubicBezTo>
                  <a:pt x="2634" y="874"/>
                  <a:pt x="2634" y="874"/>
                  <a:pt x="2634" y="874"/>
                </a:cubicBezTo>
                <a:cubicBezTo>
                  <a:pt x="2634" y="874"/>
                  <a:pt x="2589" y="937"/>
                  <a:pt x="2477" y="937"/>
                </a:cubicBezTo>
                <a:cubicBezTo>
                  <a:pt x="2361" y="937"/>
                  <a:pt x="2285" y="869"/>
                  <a:pt x="2285" y="757"/>
                </a:cubicBezTo>
                <a:cubicBezTo>
                  <a:pt x="2285" y="690"/>
                  <a:pt x="2309" y="642"/>
                  <a:pt x="2354" y="610"/>
                </a:cubicBezTo>
                <a:cubicBezTo>
                  <a:pt x="2405" y="573"/>
                  <a:pt x="2474" y="568"/>
                  <a:pt x="2546" y="568"/>
                </a:cubicBezTo>
                <a:cubicBezTo>
                  <a:pt x="2586" y="568"/>
                  <a:pt x="2631" y="571"/>
                  <a:pt x="2631" y="571"/>
                </a:cubicBezTo>
                <a:cubicBezTo>
                  <a:pt x="2631" y="532"/>
                  <a:pt x="2631" y="532"/>
                  <a:pt x="2631" y="532"/>
                </a:cubicBezTo>
                <a:cubicBezTo>
                  <a:pt x="2631" y="502"/>
                  <a:pt x="2628" y="473"/>
                  <a:pt x="2621" y="454"/>
                </a:cubicBezTo>
                <a:cubicBezTo>
                  <a:pt x="2606" y="413"/>
                  <a:pt x="2568" y="400"/>
                  <a:pt x="2516" y="400"/>
                </a:cubicBezTo>
                <a:cubicBezTo>
                  <a:pt x="2432" y="400"/>
                  <a:pt x="2376" y="431"/>
                  <a:pt x="2376" y="431"/>
                </a:cubicBezTo>
                <a:cubicBezTo>
                  <a:pt x="2343" y="336"/>
                  <a:pt x="2343" y="336"/>
                  <a:pt x="2343" y="336"/>
                </a:cubicBezTo>
                <a:cubicBezTo>
                  <a:pt x="2343" y="336"/>
                  <a:pt x="2421" y="301"/>
                  <a:pt x="2559" y="301"/>
                </a:cubicBezTo>
                <a:cubicBezTo>
                  <a:pt x="2718" y="301"/>
                  <a:pt x="2763" y="369"/>
                  <a:pt x="2780" y="415"/>
                </a:cubicBezTo>
                <a:cubicBezTo>
                  <a:pt x="2793" y="453"/>
                  <a:pt x="2792" y="520"/>
                  <a:pt x="2792" y="562"/>
                </a:cubicBezTo>
                <a:cubicBezTo>
                  <a:pt x="2792" y="929"/>
                  <a:pt x="2792" y="929"/>
                  <a:pt x="2792" y="929"/>
                </a:cubicBezTo>
                <a:lnTo>
                  <a:pt x="2634" y="929"/>
                </a:lnTo>
                <a:close/>
                <a:moveTo>
                  <a:pt x="2631" y="646"/>
                </a:moveTo>
                <a:cubicBezTo>
                  <a:pt x="2631" y="646"/>
                  <a:pt x="2620" y="645"/>
                  <a:pt x="2574" y="645"/>
                </a:cubicBezTo>
                <a:cubicBezTo>
                  <a:pt x="2537" y="645"/>
                  <a:pt x="2507" y="651"/>
                  <a:pt x="2483" y="670"/>
                </a:cubicBezTo>
                <a:cubicBezTo>
                  <a:pt x="2459" y="689"/>
                  <a:pt x="2451" y="721"/>
                  <a:pt x="2451" y="748"/>
                </a:cubicBezTo>
                <a:cubicBezTo>
                  <a:pt x="2451" y="823"/>
                  <a:pt x="2506" y="843"/>
                  <a:pt x="2556" y="843"/>
                </a:cubicBezTo>
                <a:cubicBezTo>
                  <a:pt x="2606" y="843"/>
                  <a:pt x="2631" y="829"/>
                  <a:pt x="2631" y="829"/>
                </a:cubicBezTo>
                <a:lnTo>
                  <a:pt x="2631" y="646"/>
                </a:lnTo>
                <a:close/>
                <a:moveTo>
                  <a:pt x="3324" y="455"/>
                </a:moveTo>
                <a:cubicBezTo>
                  <a:pt x="3315" y="448"/>
                  <a:pt x="3280" y="425"/>
                  <a:pt x="3225" y="425"/>
                </a:cubicBezTo>
                <a:cubicBezTo>
                  <a:pt x="3167" y="425"/>
                  <a:pt x="3135" y="447"/>
                  <a:pt x="3135" y="447"/>
                </a:cubicBezTo>
                <a:cubicBezTo>
                  <a:pt x="3135" y="929"/>
                  <a:pt x="3135" y="929"/>
                  <a:pt x="3135" y="929"/>
                </a:cubicBezTo>
                <a:cubicBezTo>
                  <a:pt x="2967" y="929"/>
                  <a:pt x="2967" y="929"/>
                  <a:pt x="2967" y="929"/>
                </a:cubicBezTo>
                <a:cubicBezTo>
                  <a:pt x="2967" y="315"/>
                  <a:pt x="2967" y="315"/>
                  <a:pt x="2967" y="315"/>
                </a:cubicBezTo>
                <a:cubicBezTo>
                  <a:pt x="3130" y="315"/>
                  <a:pt x="3130" y="315"/>
                  <a:pt x="3130" y="315"/>
                </a:cubicBezTo>
                <a:cubicBezTo>
                  <a:pt x="3130" y="396"/>
                  <a:pt x="3130" y="396"/>
                  <a:pt x="3130" y="396"/>
                </a:cubicBezTo>
                <a:cubicBezTo>
                  <a:pt x="3130" y="396"/>
                  <a:pt x="3173" y="305"/>
                  <a:pt x="3278" y="305"/>
                </a:cubicBezTo>
                <a:cubicBezTo>
                  <a:pt x="3316" y="305"/>
                  <a:pt x="3340" y="313"/>
                  <a:pt x="3358" y="321"/>
                </a:cubicBezTo>
                <a:lnTo>
                  <a:pt x="3324" y="455"/>
                </a:lnTo>
                <a:close/>
                <a:moveTo>
                  <a:pt x="3826" y="929"/>
                </a:moveTo>
                <a:cubicBezTo>
                  <a:pt x="3826" y="867"/>
                  <a:pt x="3826" y="867"/>
                  <a:pt x="3826" y="867"/>
                </a:cubicBezTo>
                <a:cubicBezTo>
                  <a:pt x="3826" y="867"/>
                  <a:pt x="3781" y="937"/>
                  <a:pt x="3657" y="937"/>
                </a:cubicBezTo>
                <a:cubicBezTo>
                  <a:pt x="3504" y="937"/>
                  <a:pt x="3405" y="833"/>
                  <a:pt x="3405" y="634"/>
                </a:cubicBezTo>
                <a:cubicBezTo>
                  <a:pt x="3405" y="430"/>
                  <a:pt x="3529" y="305"/>
                  <a:pt x="3694" y="305"/>
                </a:cubicBezTo>
                <a:cubicBezTo>
                  <a:pt x="3785" y="305"/>
                  <a:pt x="3821" y="331"/>
                  <a:pt x="3821" y="331"/>
                </a:cubicBezTo>
                <a:cubicBezTo>
                  <a:pt x="3821" y="0"/>
                  <a:pt x="3821" y="0"/>
                  <a:pt x="3821" y="0"/>
                </a:cubicBezTo>
                <a:cubicBezTo>
                  <a:pt x="3989" y="0"/>
                  <a:pt x="3989" y="0"/>
                  <a:pt x="3989" y="0"/>
                </a:cubicBezTo>
                <a:cubicBezTo>
                  <a:pt x="3989" y="929"/>
                  <a:pt x="3989" y="929"/>
                  <a:pt x="3989" y="929"/>
                </a:cubicBezTo>
                <a:lnTo>
                  <a:pt x="3826" y="929"/>
                </a:lnTo>
                <a:close/>
                <a:moveTo>
                  <a:pt x="3821" y="403"/>
                </a:moveTo>
                <a:cubicBezTo>
                  <a:pt x="3821" y="403"/>
                  <a:pt x="3796" y="395"/>
                  <a:pt x="3756" y="395"/>
                </a:cubicBezTo>
                <a:cubicBezTo>
                  <a:pt x="3621" y="395"/>
                  <a:pt x="3579" y="492"/>
                  <a:pt x="3579" y="622"/>
                </a:cubicBezTo>
                <a:cubicBezTo>
                  <a:pt x="3579" y="748"/>
                  <a:pt x="3630" y="831"/>
                  <a:pt x="3735" y="831"/>
                </a:cubicBezTo>
                <a:cubicBezTo>
                  <a:pt x="3789" y="831"/>
                  <a:pt x="3821" y="813"/>
                  <a:pt x="3821" y="813"/>
                </a:cubicBezTo>
                <a:lnTo>
                  <a:pt x="3821" y="403"/>
                </a:lnTo>
                <a:close/>
                <a:moveTo>
                  <a:pt x="4313" y="939"/>
                </a:moveTo>
                <a:cubicBezTo>
                  <a:pt x="4171" y="939"/>
                  <a:pt x="4105" y="903"/>
                  <a:pt x="4105" y="903"/>
                </a:cubicBezTo>
                <a:cubicBezTo>
                  <a:pt x="4139" y="807"/>
                  <a:pt x="4139" y="807"/>
                  <a:pt x="4139" y="807"/>
                </a:cubicBezTo>
                <a:cubicBezTo>
                  <a:pt x="4139" y="807"/>
                  <a:pt x="4194" y="840"/>
                  <a:pt x="4295" y="840"/>
                </a:cubicBezTo>
                <a:cubicBezTo>
                  <a:pt x="4361" y="840"/>
                  <a:pt x="4397" y="817"/>
                  <a:pt x="4397" y="772"/>
                </a:cubicBezTo>
                <a:cubicBezTo>
                  <a:pt x="4397" y="736"/>
                  <a:pt x="4380" y="725"/>
                  <a:pt x="4339" y="702"/>
                </a:cubicBezTo>
                <a:cubicBezTo>
                  <a:pt x="4249" y="653"/>
                  <a:pt x="4249" y="653"/>
                  <a:pt x="4249" y="653"/>
                </a:cubicBezTo>
                <a:cubicBezTo>
                  <a:pt x="4169" y="609"/>
                  <a:pt x="4127" y="564"/>
                  <a:pt x="4127" y="478"/>
                </a:cubicBezTo>
                <a:cubicBezTo>
                  <a:pt x="4127" y="361"/>
                  <a:pt x="4211" y="303"/>
                  <a:pt x="4348" y="303"/>
                </a:cubicBezTo>
                <a:cubicBezTo>
                  <a:pt x="4469" y="303"/>
                  <a:pt x="4536" y="335"/>
                  <a:pt x="4536" y="335"/>
                </a:cubicBezTo>
                <a:cubicBezTo>
                  <a:pt x="4503" y="431"/>
                  <a:pt x="4503" y="431"/>
                  <a:pt x="4503" y="431"/>
                </a:cubicBezTo>
                <a:cubicBezTo>
                  <a:pt x="4503" y="431"/>
                  <a:pt x="4446" y="399"/>
                  <a:pt x="4369" y="399"/>
                </a:cubicBezTo>
                <a:cubicBezTo>
                  <a:pt x="4319" y="399"/>
                  <a:pt x="4275" y="412"/>
                  <a:pt x="4275" y="459"/>
                </a:cubicBezTo>
                <a:cubicBezTo>
                  <a:pt x="4275" y="497"/>
                  <a:pt x="4297" y="509"/>
                  <a:pt x="4347" y="534"/>
                </a:cubicBezTo>
                <a:cubicBezTo>
                  <a:pt x="4434" y="579"/>
                  <a:pt x="4434" y="579"/>
                  <a:pt x="4434" y="579"/>
                </a:cubicBezTo>
                <a:cubicBezTo>
                  <a:pt x="4509" y="617"/>
                  <a:pt x="4549" y="664"/>
                  <a:pt x="4549" y="747"/>
                </a:cubicBezTo>
                <a:cubicBezTo>
                  <a:pt x="4549" y="887"/>
                  <a:pt x="4440" y="939"/>
                  <a:pt x="4313" y="939"/>
                </a:cubicBezTo>
                <a:close/>
                <a:moveTo>
                  <a:pt x="4953" y="929"/>
                </a:moveTo>
                <a:cubicBezTo>
                  <a:pt x="4953" y="82"/>
                  <a:pt x="4953" y="82"/>
                  <a:pt x="4953" y="82"/>
                </a:cubicBezTo>
                <a:cubicBezTo>
                  <a:pt x="5124" y="82"/>
                  <a:pt x="5124" y="82"/>
                  <a:pt x="5124" y="82"/>
                </a:cubicBezTo>
                <a:cubicBezTo>
                  <a:pt x="5124" y="820"/>
                  <a:pt x="5124" y="820"/>
                  <a:pt x="5124" y="820"/>
                </a:cubicBezTo>
                <a:cubicBezTo>
                  <a:pt x="5421" y="820"/>
                  <a:pt x="5421" y="820"/>
                  <a:pt x="5421" y="820"/>
                </a:cubicBezTo>
                <a:cubicBezTo>
                  <a:pt x="5421" y="929"/>
                  <a:pt x="5421" y="929"/>
                  <a:pt x="5421" y="929"/>
                </a:cubicBezTo>
                <a:lnTo>
                  <a:pt x="4953" y="929"/>
                </a:lnTo>
                <a:close/>
                <a:moveTo>
                  <a:pt x="5605" y="227"/>
                </a:moveTo>
                <a:cubicBezTo>
                  <a:pt x="5547" y="227"/>
                  <a:pt x="5509" y="192"/>
                  <a:pt x="5509" y="141"/>
                </a:cubicBezTo>
                <a:cubicBezTo>
                  <a:pt x="5509" y="85"/>
                  <a:pt x="5547" y="51"/>
                  <a:pt x="5608" y="51"/>
                </a:cubicBezTo>
                <a:cubicBezTo>
                  <a:pt x="5666" y="51"/>
                  <a:pt x="5704" y="85"/>
                  <a:pt x="5704" y="137"/>
                </a:cubicBezTo>
                <a:cubicBezTo>
                  <a:pt x="5704" y="192"/>
                  <a:pt x="5666" y="227"/>
                  <a:pt x="5605" y="227"/>
                </a:cubicBezTo>
                <a:close/>
                <a:moveTo>
                  <a:pt x="5523" y="929"/>
                </a:moveTo>
                <a:cubicBezTo>
                  <a:pt x="5523" y="315"/>
                  <a:pt x="5523" y="315"/>
                  <a:pt x="5523" y="315"/>
                </a:cubicBezTo>
                <a:cubicBezTo>
                  <a:pt x="5691" y="315"/>
                  <a:pt x="5691" y="315"/>
                  <a:pt x="5691" y="315"/>
                </a:cubicBezTo>
                <a:cubicBezTo>
                  <a:pt x="5691" y="929"/>
                  <a:pt x="5691" y="929"/>
                  <a:pt x="5691" y="929"/>
                </a:cubicBezTo>
                <a:lnTo>
                  <a:pt x="5523" y="929"/>
                </a:lnTo>
                <a:close/>
                <a:moveTo>
                  <a:pt x="6217" y="112"/>
                </a:moveTo>
                <a:cubicBezTo>
                  <a:pt x="6217" y="112"/>
                  <a:pt x="6194" y="96"/>
                  <a:pt x="6154" y="96"/>
                </a:cubicBezTo>
                <a:cubicBezTo>
                  <a:pt x="6115" y="96"/>
                  <a:pt x="6094" y="111"/>
                  <a:pt x="6082" y="132"/>
                </a:cubicBezTo>
                <a:cubicBezTo>
                  <a:pt x="6071" y="151"/>
                  <a:pt x="6070" y="181"/>
                  <a:pt x="6070" y="227"/>
                </a:cubicBezTo>
                <a:cubicBezTo>
                  <a:pt x="6070" y="316"/>
                  <a:pt x="6070" y="316"/>
                  <a:pt x="6070" y="316"/>
                </a:cubicBezTo>
                <a:cubicBezTo>
                  <a:pt x="6196" y="316"/>
                  <a:pt x="6196" y="316"/>
                  <a:pt x="6196" y="316"/>
                </a:cubicBezTo>
                <a:cubicBezTo>
                  <a:pt x="6196" y="407"/>
                  <a:pt x="6196" y="407"/>
                  <a:pt x="6196" y="407"/>
                </a:cubicBezTo>
                <a:cubicBezTo>
                  <a:pt x="6070" y="407"/>
                  <a:pt x="6070" y="407"/>
                  <a:pt x="6070" y="407"/>
                </a:cubicBezTo>
                <a:cubicBezTo>
                  <a:pt x="6070" y="929"/>
                  <a:pt x="6070" y="929"/>
                  <a:pt x="6070" y="929"/>
                </a:cubicBezTo>
                <a:cubicBezTo>
                  <a:pt x="5905" y="929"/>
                  <a:pt x="5905" y="929"/>
                  <a:pt x="5905" y="929"/>
                </a:cubicBezTo>
                <a:cubicBezTo>
                  <a:pt x="5905" y="407"/>
                  <a:pt x="5905" y="407"/>
                  <a:pt x="5905" y="407"/>
                </a:cubicBezTo>
                <a:cubicBezTo>
                  <a:pt x="5828" y="407"/>
                  <a:pt x="5828" y="407"/>
                  <a:pt x="5828" y="407"/>
                </a:cubicBezTo>
                <a:cubicBezTo>
                  <a:pt x="5828" y="316"/>
                  <a:pt x="5828" y="316"/>
                  <a:pt x="5828" y="316"/>
                </a:cubicBezTo>
                <a:cubicBezTo>
                  <a:pt x="5905" y="316"/>
                  <a:pt x="5905" y="316"/>
                  <a:pt x="5905" y="316"/>
                </a:cubicBezTo>
                <a:cubicBezTo>
                  <a:pt x="5905" y="283"/>
                  <a:pt x="5905" y="283"/>
                  <a:pt x="5905" y="283"/>
                </a:cubicBezTo>
                <a:cubicBezTo>
                  <a:pt x="5905" y="249"/>
                  <a:pt x="5903" y="174"/>
                  <a:pt x="5917" y="131"/>
                </a:cubicBezTo>
                <a:cubicBezTo>
                  <a:pt x="5943" y="46"/>
                  <a:pt x="6005" y="0"/>
                  <a:pt x="6121" y="0"/>
                </a:cubicBezTo>
                <a:cubicBezTo>
                  <a:pt x="6203" y="0"/>
                  <a:pt x="6245" y="21"/>
                  <a:pt x="6245" y="21"/>
                </a:cubicBezTo>
                <a:lnTo>
                  <a:pt x="6217" y="112"/>
                </a:lnTo>
                <a:close/>
                <a:moveTo>
                  <a:pt x="6430" y="633"/>
                </a:moveTo>
                <a:cubicBezTo>
                  <a:pt x="6430" y="636"/>
                  <a:pt x="6430" y="645"/>
                  <a:pt x="6430" y="645"/>
                </a:cubicBezTo>
                <a:cubicBezTo>
                  <a:pt x="6430" y="765"/>
                  <a:pt x="6508" y="838"/>
                  <a:pt x="6627" y="838"/>
                </a:cubicBezTo>
                <a:cubicBezTo>
                  <a:pt x="6711" y="838"/>
                  <a:pt x="6758" y="810"/>
                  <a:pt x="6758" y="810"/>
                </a:cubicBezTo>
                <a:cubicBezTo>
                  <a:pt x="6790" y="903"/>
                  <a:pt x="6790" y="903"/>
                  <a:pt x="6790" y="903"/>
                </a:cubicBezTo>
                <a:cubicBezTo>
                  <a:pt x="6790" y="903"/>
                  <a:pt x="6723" y="939"/>
                  <a:pt x="6579" y="939"/>
                </a:cubicBezTo>
                <a:cubicBezTo>
                  <a:pt x="6411" y="939"/>
                  <a:pt x="6260" y="869"/>
                  <a:pt x="6260" y="623"/>
                </a:cubicBezTo>
                <a:cubicBezTo>
                  <a:pt x="6260" y="508"/>
                  <a:pt x="6303" y="303"/>
                  <a:pt x="6553" y="303"/>
                </a:cubicBezTo>
                <a:cubicBezTo>
                  <a:pt x="6674" y="303"/>
                  <a:pt x="6737" y="347"/>
                  <a:pt x="6776" y="414"/>
                </a:cubicBezTo>
                <a:cubicBezTo>
                  <a:pt x="6809" y="474"/>
                  <a:pt x="6813" y="556"/>
                  <a:pt x="6813" y="623"/>
                </a:cubicBezTo>
                <a:cubicBezTo>
                  <a:pt x="6813" y="624"/>
                  <a:pt x="6813" y="630"/>
                  <a:pt x="6813" y="633"/>
                </a:cubicBezTo>
                <a:lnTo>
                  <a:pt x="6430" y="633"/>
                </a:lnTo>
                <a:close/>
                <a:moveTo>
                  <a:pt x="6646" y="521"/>
                </a:moveTo>
                <a:cubicBezTo>
                  <a:pt x="6646" y="430"/>
                  <a:pt x="6613" y="384"/>
                  <a:pt x="6541" y="384"/>
                </a:cubicBezTo>
                <a:cubicBezTo>
                  <a:pt x="6481" y="384"/>
                  <a:pt x="6452" y="420"/>
                  <a:pt x="6439" y="475"/>
                </a:cubicBezTo>
                <a:cubicBezTo>
                  <a:pt x="6431" y="505"/>
                  <a:pt x="6431" y="537"/>
                  <a:pt x="6431" y="547"/>
                </a:cubicBezTo>
                <a:cubicBezTo>
                  <a:pt x="6646" y="547"/>
                  <a:pt x="6646" y="547"/>
                  <a:pt x="6646" y="547"/>
                </a:cubicBezTo>
                <a:lnTo>
                  <a:pt x="6646" y="521"/>
                </a:lnTo>
                <a:close/>
                <a:moveTo>
                  <a:pt x="7101" y="939"/>
                </a:moveTo>
                <a:cubicBezTo>
                  <a:pt x="6959" y="939"/>
                  <a:pt x="6893" y="903"/>
                  <a:pt x="6893" y="903"/>
                </a:cubicBezTo>
                <a:cubicBezTo>
                  <a:pt x="6927" y="807"/>
                  <a:pt x="6927" y="807"/>
                  <a:pt x="6927" y="807"/>
                </a:cubicBezTo>
                <a:cubicBezTo>
                  <a:pt x="6927" y="807"/>
                  <a:pt x="6982" y="840"/>
                  <a:pt x="7083" y="840"/>
                </a:cubicBezTo>
                <a:cubicBezTo>
                  <a:pt x="7149" y="840"/>
                  <a:pt x="7185" y="817"/>
                  <a:pt x="7185" y="772"/>
                </a:cubicBezTo>
                <a:cubicBezTo>
                  <a:pt x="7185" y="736"/>
                  <a:pt x="7168" y="725"/>
                  <a:pt x="7127" y="702"/>
                </a:cubicBezTo>
                <a:cubicBezTo>
                  <a:pt x="7037" y="653"/>
                  <a:pt x="7037" y="653"/>
                  <a:pt x="7037" y="653"/>
                </a:cubicBezTo>
                <a:cubicBezTo>
                  <a:pt x="6957" y="609"/>
                  <a:pt x="6915" y="564"/>
                  <a:pt x="6915" y="478"/>
                </a:cubicBezTo>
                <a:cubicBezTo>
                  <a:pt x="6915" y="361"/>
                  <a:pt x="6999" y="303"/>
                  <a:pt x="7136" y="303"/>
                </a:cubicBezTo>
                <a:cubicBezTo>
                  <a:pt x="7257" y="303"/>
                  <a:pt x="7324" y="335"/>
                  <a:pt x="7324" y="335"/>
                </a:cubicBezTo>
                <a:cubicBezTo>
                  <a:pt x="7291" y="431"/>
                  <a:pt x="7291" y="431"/>
                  <a:pt x="7291" y="431"/>
                </a:cubicBezTo>
                <a:cubicBezTo>
                  <a:pt x="7291" y="431"/>
                  <a:pt x="7234" y="399"/>
                  <a:pt x="7157" y="399"/>
                </a:cubicBezTo>
                <a:cubicBezTo>
                  <a:pt x="7107" y="399"/>
                  <a:pt x="7063" y="412"/>
                  <a:pt x="7063" y="459"/>
                </a:cubicBezTo>
                <a:cubicBezTo>
                  <a:pt x="7063" y="497"/>
                  <a:pt x="7085" y="509"/>
                  <a:pt x="7135" y="534"/>
                </a:cubicBezTo>
                <a:cubicBezTo>
                  <a:pt x="7222" y="579"/>
                  <a:pt x="7222" y="579"/>
                  <a:pt x="7222" y="579"/>
                </a:cubicBezTo>
                <a:cubicBezTo>
                  <a:pt x="7297" y="617"/>
                  <a:pt x="7337" y="664"/>
                  <a:pt x="7337" y="747"/>
                </a:cubicBezTo>
                <a:cubicBezTo>
                  <a:pt x="7337" y="887"/>
                  <a:pt x="7228" y="939"/>
                  <a:pt x="7101" y="939"/>
                </a:cubicBezTo>
                <a:close/>
                <a:moveTo>
                  <a:pt x="7890" y="431"/>
                </a:moveTo>
                <a:cubicBezTo>
                  <a:pt x="7890" y="431"/>
                  <a:pt x="7850" y="402"/>
                  <a:pt x="7780" y="402"/>
                </a:cubicBezTo>
                <a:cubicBezTo>
                  <a:pt x="7656" y="402"/>
                  <a:pt x="7604" y="475"/>
                  <a:pt x="7604" y="619"/>
                </a:cubicBezTo>
                <a:cubicBezTo>
                  <a:pt x="7604" y="718"/>
                  <a:pt x="7639" y="838"/>
                  <a:pt x="7778" y="838"/>
                </a:cubicBezTo>
                <a:cubicBezTo>
                  <a:pt x="7829" y="838"/>
                  <a:pt x="7871" y="821"/>
                  <a:pt x="7891" y="810"/>
                </a:cubicBezTo>
                <a:cubicBezTo>
                  <a:pt x="7922" y="903"/>
                  <a:pt x="7922" y="903"/>
                  <a:pt x="7922" y="903"/>
                </a:cubicBezTo>
                <a:cubicBezTo>
                  <a:pt x="7922" y="903"/>
                  <a:pt x="7864" y="939"/>
                  <a:pt x="7732" y="939"/>
                </a:cubicBezTo>
                <a:cubicBezTo>
                  <a:pt x="7529" y="939"/>
                  <a:pt x="7432" y="809"/>
                  <a:pt x="7432" y="634"/>
                </a:cubicBezTo>
                <a:cubicBezTo>
                  <a:pt x="7432" y="561"/>
                  <a:pt x="7448" y="491"/>
                  <a:pt x="7484" y="435"/>
                </a:cubicBezTo>
                <a:cubicBezTo>
                  <a:pt x="7534" y="358"/>
                  <a:pt x="7620" y="303"/>
                  <a:pt x="7758" y="303"/>
                </a:cubicBezTo>
                <a:cubicBezTo>
                  <a:pt x="7860" y="303"/>
                  <a:pt x="7924" y="335"/>
                  <a:pt x="7924" y="335"/>
                </a:cubicBezTo>
                <a:lnTo>
                  <a:pt x="7890" y="431"/>
                </a:lnTo>
                <a:close/>
                <a:moveTo>
                  <a:pt x="8114" y="227"/>
                </a:moveTo>
                <a:cubicBezTo>
                  <a:pt x="8056" y="227"/>
                  <a:pt x="8017" y="192"/>
                  <a:pt x="8017" y="141"/>
                </a:cubicBezTo>
                <a:cubicBezTo>
                  <a:pt x="8017" y="85"/>
                  <a:pt x="8056" y="51"/>
                  <a:pt x="8117" y="51"/>
                </a:cubicBezTo>
                <a:cubicBezTo>
                  <a:pt x="8175" y="51"/>
                  <a:pt x="8213" y="85"/>
                  <a:pt x="8213" y="137"/>
                </a:cubicBezTo>
                <a:cubicBezTo>
                  <a:pt x="8213" y="192"/>
                  <a:pt x="8175" y="227"/>
                  <a:pt x="8114" y="227"/>
                </a:cubicBezTo>
                <a:close/>
                <a:moveTo>
                  <a:pt x="8032" y="929"/>
                </a:moveTo>
                <a:cubicBezTo>
                  <a:pt x="8032" y="315"/>
                  <a:pt x="8032" y="315"/>
                  <a:pt x="8032" y="315"/>
                </a:cubicBezTo>
                <a:cubicBezTo>
                  <a:pt x="8200" y="315"/>
                  <a:pt x="8200" y="315"/>
                  <a:pt x="8200" y="315"/>
                </a:cubicBezTo>
                <a:cubicBezTo>
                  <a:pt x="8200" y="929"/>
                  <a:pt x="8200" y="929"/>
                  <a:pt x="8200" y="929"/>
                </a:cubicBezTo>
                <a:lnTo>
                  <a:pt x="8032" y="929"/>
                </a:lnTo>
                <a:close/>
                <a:moveTo>
                  <a:pt x="8502" y="633"/>
                </a:moveTo>
                <a:cubicBezTo>
                  <a:pt x="8502" y="636"/>
                  <a:pt x="8502" y="645"/>
                  <a:pt x="8502" y="645"/>
                </a:cubicBezTo>
                <a:cubicBezTo>
                  <a:pt x="8502" y="765"/>
                  <a:pt x="8580" y="838"/>
                  <a:pt x="8699" y="838"/>
                </a:cubicBezTo>
                <a:cubicBezTo>
                  <a:pt x="8783" y="838"/>
                  <a:pt x="8830" y="810"/>
                  <a:pt x="8830" y="810"/>
                </a:cubicBezTo>
                <a:cubicBezTo>
                  <a:pt x="8862" y="903"/>
                  <a:pt x="8862" y="903"/>
                  <a:pt x="8862" y="903"/>
                </a:cubicBezTo>
                <a:cubicBezTo>
                  <a:pt x="8862" y="903"/>
                  <a:pt x="8795" y="939"/>
                  <a:pt x="8651" y="939"/>
                </a:cubicBezTo>
                <a:cubicBezTo>
                  <a:pt x="8483" y="939"/>
                  <a:pt x="8332" y="869"/>
                  <a:pt x="8332" y="623"/>
                </a:cubicBezTo>
                <a:cubicBezTo>
                  <a:pt x="8332" y="508"/>
                  <a:pt x="8375" y="303"/>
                  <a:pt x="8625" y="303"/>
                </a:cubicBezTo>
                <a:cubicBezTo>
                  <a:pt x="8746" y="303"/>
                  <a:pt x="8809" y="347"/>
                  <a:pt x="8848" y="414"/>
                </a:cubicBezTo>
                <a:cubicBezTo>
                  <a:pt x="8881" y="474"/>
                  <a:pt x="8885" y="556"/>
                  <a:pt x="8885" y="623"/>
                </a:cubicBezTo>
                <a:cubicBezTo>
                  <a:pt x="8885" y="624"/>
                  <a:pt x="8885" y="630"/>
                  <a:pt x="8885" y="633"/>
                </a:cubicBezTo>
                <a:lnTo>
                  <a:pt x="8502" y="633"/>
                </a:lnTo>
                <a:close/>
                <a:moveTo>
                  <a:pt x="8718" y="521"/>
                </a:moveTo>
                <a:cubicBezTo>
                  <a:pt x="8718" y="430"/>
                  <a:pt x="8685" y="384"/>
                  <a:pt x="8613" y="384"/>
                </a:cubicBezTo>
                <a:cubicBezTo>
                  <a:pt x="8553" y="384"/>
                  <a:pt x="8524" y="420"/>
                  <a:pt x="8511" y="475"/>
                </a:cubicBezTo>
                <a:cubicBezTo>
                  <a:pt x="8503" y="505"/>
                  <a:pt x="8503" y="537"/>
                  <a:pt x="8503" y="547"/>
                </a:cubicBezTo>
                <a:cubicBezTo>
                  <a:pt x="8718" y="547"/>
                  <a:pt x="8718" y="547"/>
                  <a:pt x="8718" y="547"/>
                </a:cubicBezTo>
                <a:lnTo>
                  <a:pt x="8718" y="521"/>
                </a:lnTo>
                <a:close/>
                <a:moveTo>
                  <a:pt x="9398" y="929"/>
                </a:moveTo>
                <a:cubicBezTo>
                  <a:pt x="9398" y="577"/>
                  <a:pt x="9398" y="577"/>
                  <a:pt x="9398" y="577"/>
                </a:cubicBezTo>
                <a:cubicBezTo>
                  <a:pt x="9398" y="546"/>
                  <a:pt x="9398" y="514"/>
                  <a:pt x="9394" y="491"/>
                </a:cubicBezTo>
                <a:cubicBezTo>
                  <a:pt x="9382" y="433"/>
                  <a:pt x="9341" y="409"/>
                  <a:pt x="9278" y="409"/>
                </a:cubicBezTo>
                <a:cubicBezTo>
                  <a:pt x="9224" y="409"/>
                  <a:pt x="9186" y="430"/>
                  <a:pt x="9186" y="430"/>
                </a:cubicBezTo>
                <a:cubicBezTo>
                  <a:pt x="9186" y="929"/>
                  <a:pt x="9186" y="929"/>
                  <a:pt x="9186" y="929"/>
                </a:cubicBezTo>
                <a:cubicBezTo>
                  <a:pt x="9018" y="929"/>
                  <a:pt x="9018" y="929"/>
                  <a:pt x="9018" y="929"/>
                </a:cubicBezTo>
                <a:cubicBezTo>
                  <a:pt x="9018" y="315"/>
                  <a:pt x="9018" y="315"/>
                  <a:pt x="9018" y="315"/>
                </a:cubicBezTo>
                <a:cubicBezTo>
                  <a:pt x="9181" y="315"/>
                  <a:pt x="9181" y="315"/>
                  <a:pt x="9181" y="315"/>
                </a:cubicBezTo>
                <a:cubicBezTo>
                  <a:pt x="9181" y="377"/>
                  <a:pt x="9181" y="377"/>
                  <a:pt x="9181" y="377"/>
                </a:cubicBezTo>
                <a:cubicBezTo>
                  <a:pt x="9181" y="377"/>
                  <a:pt x="9234" y="301"/>
                  <a:pt x="9365" y="301"/>
                </a:cubicBezTo>
                <a:cubicBezTo>
                  <a:pt x="9493" y="301"/>
                  <a:pt x="9544" y="376"/>
                  <a:pt x="9558" y="438"/>
                </a:cubicBezTo>
                <a:cubicBezTo>
                  <a:pt x="9568" y="481"/>
                  <a:pt x="9568" y="531"/>
                  <a:pt x="9568" y="558"/>
                </a:cubicBezTo>
                <a:cubicBezTo>
                  <a:pt x="9568" y="929"/>
                  <a:pt x="9568" y="929"/>
                  <a:pt x="9568" y="929"/>
                </a:cubicBezTo>
                <a:lnTo>
                  <a:pt x="9398" y="929"/>
                </a:lnTo>
                <a:close/>
                <a:moveTo>
                  <a:pt x="10157" y="431"/>
                </a:moveTo>
                <a:cubicBezTo>
                  <a:pt x="10157" y="431"/>
                  <a:pt x="10117" y="402"/>
                  <a:pt x="10046" y="402"/>
                </a:cubicBezTo>
                <a:cubicBezTo>
                  <a:pt x="9923" y="402"/>
                  <a:pt x="9871" y="475"/>
                  <a:pt x="9871" y="619"/>
                </a:cubicBezTo>
                <a:cubicBezTo>
                  <a:pt x="9871" y="718"/>
                  <a:pt x="9906" y="838"/>
                  <a:pt x="10045" y="838"/>
                </a:cubicBezTo>
                <a:cubicBezTo>
                  <a:pt x="10096" y="838"/>
                  <a:pt x="10138" y="821"/>
                  <a:pt x="10158" y="810"/>
                </a:cubicBezTo>
                <a:cubicBezTo>
                  <a:pt x="10189" y="903"/>
                  <a:pt x="10189" y="903"/>
                  <a:pt x="10189" y="903"/>
                </a:cubicBezTo>
                <a:cubicBezTo>
                  <a:pt x="10189" y="903"/>
                  <a:pt x="10130" y="939"/>
                  <a:pt x="9998" y="939"/>
                </a:cubicBezTo>
                <a:cubicBezTo>
                  <a:pt x="9796" y="939"/>
                  <a:pt x="9698" y="809"/>
                  <a:pt x="9698" y="634"/>
                </a:cubicBezTo>
                <a:cubicBezTo>
                  <a:pt x="9698" y="561"/>
                  <a:pt x="9715" y="491"/>
                  <a:pt x="9751" y="435"/>
                </a:cubicBezTo>
                <a:cubicBezTo>
                  <a:pt x="9800" y="358"/>
                  <a:pt x="9887" y="303"/>
                  <a:pt x="10025" y="303"/>
                </a:cubicBezTo>
                <a:cubicBezTo>
                  <a:pt x="10127" y="303"/>
                  <a:pt x="10190" y="335"/>
                  <a:pt x="10190" y="335"/>
                </a:cubicBezTo>
                <a:lnTo>
                  <a:pt x="10157" y="431"/>
                </a:lnTo>
                <a:close/>
                <a:moveTo>
                  <a:pt x="10421" y="633"/>
                </a:moveTo>
                <a:cubicBezTo>
                  <a:pt x="10421" y="636"/>
                  <a:pt x="10421" y="645"/>
                  <a:pt x="10421" y="645"/>
                </a:cubicBezTo>
                <a:cubicBezTo>
                  <a:pt x="10421" y="765"/>
                  <a:pt x="10499" y="838"/>
                  <a:pt x="10618" y="838"/>
                </a:cubicBezTo>
                <a:cubicBezTo>
                  <a:pt x="10702" y="838"/>
                  <a:pt x="10748" y="810"/>
                  <a:pt x="10748" y="810"/>
                </a:cubicBezTo>
                <a:cubicBezTo>
                  <a:pt x="10781" y="903"/>
                  <a:pt x="10781" y="903"/>
                  <a:pt x="10781" y="903"/>
                </a:cubicBezTo>
                <a:cubicBezTo>
                  <a:pt x="10781" y="903"/>
                  <a:pt x="10714" y="939"/>
                  <a:pt x="10570" y="939"/>
                </a:cubicBezTo>
                <a:cubicBezTo>
                  <a:pt x="10402" y="939"/>
                  <a:pt x="10250" y="869"/>
                  <a:pt x="10250" y="623"/>
                </a:cubicBezTo>
                <a:cubicBezTo>
                  <a:pt x="10250" y="508"/>
                  <a:pt x="10294" y="303"/>
                  <a:pt x="10543" y="303"/>
                </a:cubicBezTo>
                <a:cubicBezTo>
                  <a:pt x="10664" y="303"/>
                  <a:pt x="10728" y="347"/>
                  <a:pt x="10766" y="414"/>
                </a:cubicBezTo>
                <a:cubicBezTo>
                  <a:pt x="10800" y="474"/>
                  <a:pt x="10804" y="556"/>
                  <a:pt x="10804" y="623"/>
                </a:cubicBezTo>
                <a:cubicBezTo>
                  <a:pt x="10804" y="624"/>
                  <a:pt x="10804" y="630"/>
                  <a:pt x="10804" y="633"/>
                </a:cubicBezTo>
                <a:lnTo>
                  <a:pt x="10421" y="633"/>
                </a:lnTo>
                <a:close/>
                <a:moveTo>
                  <a:pt x="10637" y="521"/>
                </a:moveTo>
                <a:cubicBezTo>
                  <a:pt x="10637" y="430"/>
                  <a:pt x="10603" y="384"/>
                  <a:pt x="10531" y="384"/>
                </a:cubicBezTo>
                <a:cubicBezTo>
                  <a:pt x="10471" y="384"/>
                  <a:pt x="10442" y="420"/>
                  <a:pt x="10429" y="475"/>
                </a:cubicBezTo>
                <a:cubicBezTo>
                  <a:pt x="10422" y="505"/>
                  <a:pt x="10422" y="537"/>
                  <a:pt x="10422" y="547"/>
                </a:cubicBezTo>
                <a:cubicBezTo>
                  <a:pt x="10637" y="547"/>
                  <a:pt x="10637" y="547"/>
                  <a:pt x="10637" y="547"/>
                </a:cubicBezTo>
                <a:lnTo>
                  <a:pt x="10637" y="521"/>
                </a:lnTo>
                <a:close/>
                <a:moveTo>
                  <a:pt x="11092" y="939"/>
                </a:moveTo>
                <a:cubicBezTo>
                  <a:pt x="10950" y="939"/>
                  <a:pt x="10884" y="903"/>
                  <a:pt x="10884" y="903"/>
                </a:cubicBezTo>
                <a:cubicBezTo>
                  <a:pt x="10918" y="807"/>
                  <a:pt x="10918" y="807"/>
                  <a:pt x="10918" y="807"/>
                </a:cubicBezTo>
                <a:cubicBezTo>
                  <a:pt x="10918" y="807"/>
                  <a:pt x="10973" y="840"/>
                  <a:pt x="11074" y="840"/>
                </a:cubicBezTo>
                <a:cubicBezTo>
                  <a:pt x="11140" y="840"/>
                  <a:pt x="11176" y="817"/>
                  <a:pt x="11176" y="772"/>
                </a:cubicBezTo>
                <a:cubicBezTo>
                  <a:pt x="11176" y="736"/>
                  <a:pt x="11159" y="725"/>
                  <a:pt x="11118" y="702"/>
                </a:cubicBezTo>
                <a:cubicBezTo>
                  <a:pt x="11028" y="653"/>
                  <a:pt x="11028" y="653"/>
                  <a:pt x="11028" y="653"/>
                </a:cubicBezTo>
                <a:cubicBezTo>
                  <a:pt x="10948" y="609"/>
                  <a:pt x="10906" y="564"/>
                  <a:pt x="10906" y="478"/>
                </a:cubicBezTo>
                <a:cubicBezTo>
                  <a:pt x="10906" y="361"/>
                  <a:pt x="10990" y="303"/>
                  <a:pt x="11126" y="303"/>
                </a:cubicBezTo>
                <a:cubicBezTo>
                  <a:pt x="11248" y="303"/>
                  <a:pt x="11315" y="335"/>
                  <a:pt x="11315" y="335"/>
                </a:cubicBezTo>
                <a:cubicBezTo>
                  <a:pt x="11281" y="431"/>
                  <a:pt x="11281" y="431"/>
                  <a:pt x="11281" y="431"/>
                </a:cubicBezTo>
                <a:cubicBezTo>
                  <a:pt x="11281" y="431"/>
                  <a:pt x="11225" y="399"/>
                  <a:pt x="11148" y="399"/>
                </a:cubicBezTo>
                <a:cubicBezTo>
                  <a:pt x="11098" y="399"/>
                  <a:pt x="11053" y="412"/>
                  <a:pt x="11053" y="459"/>
                </a:cubicBezTo>
                <a:cubicBezTo>
                  <a:pt x="11053" y="497"/>
                  <a:pt x="11076" y="509"/>
                  <a:pt x="11125" y="534"/>
                </a:cubicBezTo>
                <a:cubicBezTo>
                  <a:pt x="11213" y="579"/>
                  <a:pt x="11213" y="579"/>
                  <a:pt x="11213" y="579"/>
                </a:cubicBezTo>
                <a:cubicBezTo>
                  <a:pt x="11287" y="617"/>
                  <a:pt x="11328" y="664"/>
                  <a:pt x="11328" y="747"/>
                </a:cubicBezTo>
                <a:cubicBezTo>
                  <a:pt x="11328" y="887"/>
                  <a:pt x="11219" y="939"/>
                  <a:pt x="11092" y="9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5A330B8-DFE4-475A-BB11-3E4C0D685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23063"/>
            <a:ext cx="10728960" cy="9144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090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ol for the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B89FCB-A29A-A34B-BE43-DE2186A1F1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B660D80-B6D6-4510-9B8D-F10D0FE0E7E4}"/>
              </a:ext>
            </a:extLst>
          </p:cNvPr>
          <p:cNvSpPr/>
          <p:nvPr userDrawn="1"/>
        </p:nvSpPr>
        <p:spPr>
          <a:xfrm>
            <a:off x="0" y="0"/>
            <a:ext cx="6873062" cy="6858000"/>
          </a:xfrm>
          <a:prstGeom prst="rect">
            <a:avLst/>
          </a:prstGeom>
          <a:gradFill flip="none" rotWithShape="1">
            <a:gsLst>
              <a:gs pos="100000">
                <a:srgbClr val="EEEDE8">
                  <a:alpha val="0"/>
                </a:srgbClr>
              </a:gs>
              <a:gs pos="0">
                <a:srgbClr val="EEEDE8">
                  <a:lumMod val="60000"/>
                  <a:lumOff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0" y="1"/>
            <a:ext cx="12192000" cy="59266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0" y="6565392"/>
            <a:ext cx="12192000" cy="292608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9451660" y="6565392"/>
            <a:ext cx="1520605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r>
              <a:rPr lang="en-US">
                <a:solidFill>
                  <a:srgbClr val="505759"/>
                </a:solidFill>
              </a:rPr>
              <a:t>Month 00, 0000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731521" y="6565392"/>
            <a:ext cx="8720139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endParaRPr lang="en-US">
              <a:solidFill>
                <a:srgbClr val="505759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972266" y="6565392"/>
            <a:ext cx="488215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fld id="{CDBA9528-BCFE-1E43-A37D-912FF3C527A6}" type="slidenum">
              <a:rPr lang="en-US" smtClean="0">
                <a:solidFill>
                  <a:srgbClr val="505759"/>
                </a:solidFill>
              </a:rPr>
              <a:pPr defTabSz="609570"/>
              <a:t>‹#›</a:t>
            </a:fld>
            <a:endParaRPr lang="en-US">
              <a:solidFill>
                <a:srgbClr val="505759"/>
              </a:solidFill>
            </a:endParaRPr>
          </a:p>
        </p:txBody>
      </p:sp>
      <p:sp>
        <p:nvSpPr>
          <p:cNvPr id="17" name="Freeform 9" title="Edwards Lifesciences"/>
          <p:cNvSpPr>
            <a:spLocks noEditPoints="1"/>
          </p:cNvSpPr>
          <p:nvPr userDrawn="1"/>
        </p:nvSpPr>
        <p:spPr bwMode="gray">
          <a:xfrm>
            <a:off x="10177779" y="90169"/>
            <a:ext cx="1280160" cy="116216"/>
          </a:xfrm>
          <a:custGeom>
            <a:avLst/>
            <a:gdLst>
              <a:gd name="T0" fmla="*/ 172 w 11328"/>
              <a:gd name="T1" fmla="*/ 190 h 939"/>
              <a:gd name="T2" fmla="*/ 172 w 11328"/>
              <a:gd name="T3" fmla="*/ 820 h 939"/>
              <a:gd name="T4" fmla="*/ 1003 w 11328"/>
              <a:gd name="T5" fmla="*/ 867 h 939"/>
              <a:gd name="T6" fmla="*/ 998 w 11328"/>
              <a:gd name="T7" fmla="*/ 0 h 939"/>
              <a:gd name="T8" fmla="*/ 934 w 11328"/>
              <a:gd name="T9" fmla="*/ 395 h 939"/>
              <a:gd name="T10" fmla="*/ 2038 w 11328"/>
              <a:gd name="T11" fmla="*/ 929 h 939"/>
              <a:gd name="T12" fmla="*/ 1632 w 11328"/>
              <a:gd name="T13" fmla="*/ 929 h 939"/>
              <a:gd name="T14" fmla="*/ 1558 w 11328"/>
              <a:gd name="T15" fmla="*/ 799 h 939"/>
              <a:gd name="T16" fmla="*/ 1972 w 11328"/>
              <a:gd name="T17" fmla="*/ 801 h 939"/>
              <a:gd name="T18" fmla="*/ 2634 w 11328"/>
              <a:gd name="T19" fmla="*/ 929 h 939"/>
              <a:gd name="T20" fmla="*/ 2546 w 11328"/>
              <a:gd name="T21" fmla="*/ 568 h 939"/>
              <a:gd name="T22" fmla="*/ 2376 w 11328"/>
              <a:gd name="T23" fmla="*/ 431 h 939"/>
              <a:gd name="T24" fmla="*/ 2792 w 11328"/>
              <a:gd name="T25" fmla="*/ 929 h 939"/>
              <a:gd name="T26" fmla="*/ 2451 w 11328"/>
              <a:gd name="T27" fmla="*/ 748 h 939"/>
              <a:gd name="T28" fmla="*/ 3225 w 11328"/>
              <a:gd name="T29" fmla="*/ 425 h 939"/>
              <a:gd name="T30" fmla="*/ 3130 w 11328"/>
              <a:gd name="T31" fmla="*/ 315 h 939"/>
              <a:gd name="T32" fmla="*/ 3826 w 11328"/>
              <a:gd name="T33" fmla="*/ 929 h 939"/>
              <a:gd name="T34" fmla="*/ 3821 w 11328"/>
              <a:gd name="T35" fmla="*/ 331 h 939"/>
              <a:gd name="T36" fmla="*/ 3821 w 11328"/>
              <a:gd name="T37" fmla="*/ 403 h 939"/>
              <a:gd name="T38" fmla="*/ 3821 w 11328"/>
              <a:gd name="T39" fmla="*/ 403 h 939"/>
              <a:gd name="T40" fmla="*/ 4397 w 11328"/>
              <a:gd name="T41" fmla="*/ 772 h 939"/>
              <a:gd name="T42" fmla="*/ 4536 w 11328"/>
              <a:gd name="T43" fmla="*/ 335 h 939"/>
              <a:gd name="T44" fmla="*/ 4434 w 11328"/>
              <a:gd name="T45" fmla="*/ 579 h 939"/>
              <a:gd name="T46" fmla="*/ 5124 w 11328"/>
              <a:gd name="T47" fmla="*/ 82 h 939"/>
              <a:gd name="T48" fmla="*/ 5605 w 11328"/>
              <a:gd name="T49" fmla="*/ 227 h 939"/>
              <a:gd name="T50" fmla="*/ 5523 w 11328"/>
              <a:gd name="T51" fmla="*/ 929 h 939"/>
              <a:gd name="T52" fmla="*/ 6217 w 11328"/>
              <a:gd name="T53" fmla="*/ 112 h 939"/>
              <a:gd name="T54" fmla="*/ 6196 w 11328"/>
              <a:gd name="T55" fmla="*/ 316 h 939"/>
              <a:gd name="T56" fmla="*/ 5905 w 11328"/>
              <a:gd name="T57" fmla="*/ 407 h 939"/>
              <a:gd name="T58" fmla="*/ 5917 w 11328"/>
              <a:gd name="T59" fmla="*/ 131 h 939"/>
              <a:gd name="T60" fmla="*/ 6430 w 11328"/>
              <a:gd name="T61" fmla="*/ 645 h 939"/>
              <a:gd name="T62" fmla="*/ 6260 w 11328"/>
              <a:gd name="T63" fmla="*/ 623 h 939"/>
              <a:gd name="T64" fmla="*/ 6430 w 11328"/>
              <a:gd name="T65" fmla="*/ 633 h 939"/>
              <a:gd name="T66" fmla="*/ 6646 w 11328"/>
              <a:gd name="T67" fmla="*/ 547 h 939"/>
              <a:gd name="T68" fmla="*/ 7083 w 11328"/>
              <a:gd name="T69" fmla="*/ 840 h 939"/>
              <a:gd name="T70" fmla="*/ 7136 w 11328"/>
              <a:gd name="T71" fmla="*/ 303 h 939"/>
              <a:gd name="T72" fmla="*/ 7135 w 11328"/>
              <a:gd name="T73" fmla="*/ 534 h 939"/>
              <a:gd name="T74" fmla="*/ 7780 w 11328"/>
              <a:gd name="T75" fmla="*/ 402 h 939"/>
              <a:gd name="T76" fmla="*/ 7732 w 11328"/>
              <a:gd name="T77" fmla="*/ 939 h 939"/>
              <a:gd name="T78" fmla="*/ 7890 w 11328"/>
              <a:gd name="T79" fmla="*/ 431 h 939"/>
              <a:gd name="T80" fmla="*/ 8114 w 11328"/>
              <a:gd name="T81" fmla="*/ 227 h 939"/>
              <a:gd name="T82" fmla="*/ 8032 w 11328"/>
              <a:gd name="T83" fmla="*/ 929 h 939"/>
              <a:gd name="T84" fmla="*/ 8862 w 11328"/>
              <a:gd name="T85" fmla="*/ 903 h 939"/>
              <a:gd name="T86" fmla="*/ 8885 w 11328"/>
              <a:gd name="T87" fmla="*/ 623 h 939"/>
              <a:gd name="T88" fmla="*/ 8511 w 11328"/>
              <a:gd name="T89" fmla="*/ 475 h 939"/>
              <a:gd name="T90" fmla="*/ 9398 w 11328"/>
              <a:gd name="T91" fmla="*/ 577 h 939"/>
              <a:gd name="T92" fmla="*/ 9018 w 11328"/>
              <a:gd name="T93" fmla="*/ 929 h 939"/>
              <a:gd name="T94" fmla="*/ 9558 w 11328"/>
              <a:gd name="T95" fmla="*/ 438 h 939"/>
              <a:gd name="T96" fmla="*/ 10046 w 11328"/>
              <a:gd name="T97" fmla="*/ 402 h 939"/>
              <a:gd name="T98" fmla="*/ 9998 w 11328"/>
              <a:gd name="T99" fmla="*/ 939 h 939"/>
              <a:gd name="T100" fmla="*/ 10157 w 11328"/>
              <a:gd name="T101" fmla="*/ 431 h 939"/>
              <a:gd name="T102" fmla="*/ 10781 w 11328"/>
              <a:gd name="T103" fmla="*/ 903 h 939"/>
              <a:gd name="T104" fmla="*/ 10804 w 11328"/>
              <a:gd name="T105" fmla="*/ 623 h 939"/>
              <a:gd name="T106" fmla="*/ 10429 w 11328"/>
              <a:gd name="T107" fmla="*/ 475 h 939"/>
              <a:gd name="T108" fmla="*/ 10884 w 11328"/>
              <a:gd name="T109" fmla="*/ 903 h 939"/>
              <a:gd name="T110" fmla="*/ 11028 w 11328"/>
              <a:gd name="T111" fmla="*/ 653 h 939"/>
              <a:gd name="T112" fmla="*/ 11148 w 11328"/>
              <a:gd name="T113" fmla="*/ 399 h 939"/>
              <a:gd name="T114" fmla="*/ 11092 w 11328"/>
              <a:gd name="T115" fmla="*/ 93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328" h="939">
                <a:moveTo>
                  <a:pt x="0" y="929"/>
                </a:moveTo>
                <a:cubicBezTo>
                  <a:pt x="0" y="82"/>
                  <a:pt x="0" y="82"/>
                  <a:pt x="0" y="82"/>
                </a:cubicBezTo>
                <a:cubicBezTo>
                  <a:pt x="457" y="82"/>
                  <a:pt x="457" y="82"/>
                  <a:pt x="457" y="82"/>
                </a:cubicBezTo>
                <a:cubicBezTo>
                  <a:pt x="457" y="190"/>
                  <a:pt x="457" y="190"/>
                  <a:pt x="457" y="190"/>
                </a:cubicBezTo>
                <a:cubicBezTo>
                  <a:pt x="172" y="190"/>
                  <a:pt x="172" y="190"/>
                  <a:pt x="172" y="190"/>
                </a:cubicBezTo>
                <a:cubicBezTo>
                  <a:pt x="172" y="436"/>
                  <a:pt x="172" y="436"/>
                  <a:pt x="172" y="436"/>
                </a:cubicBezTo>
                <a:cubicBezTo>
                  <a:pt x="425" y="436"/>
                  <a:pt x="425" y="436"/>
                  <a:pt x="425" y="436"/>
                </a:cubicBezTo>
                <a:cubicBezTo>
                  <a:pt x="425" y="545"/>
                  <a:pt x="425" y="545"/>
                  <a:pt x="425" y="545"/>
                </a:cubicBezTo>
                <a:cubicBezTo>
                  <a:pt x="172" y="545"/>
                  <a:pt x="172" y="545"/>
                  <a:pt x="172" y="545"/>
                </a:cubicBezTo>
                <a:cubicBezTo>
                  <a:pt x="172" y="820"/>
                  <a:pt x="172" y="820"/>
                  <a:pt x="172" y="820"/>
                </a:cubicBezTo>
                <a:cubicBezTo>
                  <a:pt x="472" y="820"/>
                  <a:pt x="472" y="820"/>
                  <a:pt x="472" y="820"/>
                </a:cubicBezTo>
                <a:cubicBezTo>
                  <a:pt x="472" y="929"/>
                  <a:pt x="472" y="929"/>
                  <a:pt x="472" y="929"/>
                </a:cubicBezTo>
                <a:lnTo>
                  <a:pt x="0" y="929"/>
                </a:lnTo>
                <a:close/>
                <a:moveTo>
                  <a:pt x="1003" y="929"/>
                </a:moveTo>
                <a:cubicBezTo>
                  <a:pt x="1003" y="867"/>
                  <a:pt x="1003" y="867"/>
                  <a:pt x="1003" y="867"/>
                </a:cubicBezTo>
                <a:cubicBezTo>
                  <a:pt x="1003" y="867"/>
                  <a:pt x="959" y="937"/>
                  <a:pt x="834" y="937"/>
                </a:cubicBezTo>
                <a:cubicBezTo>
                  <a:pt x="682" y="937"/>
                  <a:pt x="582" y="833"/>
                  <a:pt x="582" y="634"/>
                </a:cubicBezTo>
                <a:cubicBezTo>
                  <a:pt x="582" y="430"/>
                  <a:pt x="707" y="305"/>
                  <a:pt x="871" y="305"/>
                </a:cubicBezTo>
                <a:cubicBezTo>
                  <a:pt x="962" y="305"/>
                  <a:pt x="998" y="331"/>
                  <a:pt x="998" y="331"/>
                </a:cubicBezTo>
                <a:cubicBezTo>
                  <a:pt x="998" y="0"/>
                  <a:pt x="998" y="0"/>
                  <a:pt x="998" y="0"/>
                </a:cubicBezTo>
                <a:cubicBezTo>
                  <a:pt x="1166" y="0"/>
                  <a:pt x="1166" y="0"/>
                  <a:pt x="1166" y="0"/>
                </a:cubicBezTo>
                <a:cubicBezTo>
                  <a:pt x="1166" y="929"/>
                  <a:pt x="1166" y="929"/>
                  <a:pt x="1166" y="929"/>
                </a:cubicBezTo>
                <a:lnTo>
                  <a:pt x="1003" y="929"/>
                </a:lnTo>
                <a:close/>
                <a:moveTo>
                  <a:pt x="998" y="403"/>
                </a:moveTo>
                <a:cubicBezTo>
                  <a:pt x="998" y="403"/>
                  <a:pt x="973" y="395"/>
                  <a:pt x="934" y="395"/>
                </a:cubicBezTo>
                <a:cubicBezTo>
                  <a:pt x="798" y="395"/>
                  <a:pt x="756" y="492"/>
                  <a:pt x="756" y="622"/>
                </a:cubicBezTo>
                <a:cubicBezTo>
                  <a:pt x="756" y="748"/>
                  <a:pt x="808" y="831"/>
                  <a:pt x="912" y="831"/>
                </a:cubicBezTo>
                <a:cubicBezTo>
                  <a:pt x="966" y="831"/>
                  <a:pt x="998" y="813"/>
                  <a:pt x="998" y="813"/>
                </a:cubicBezTo>
                <a:lnTo>
                  <a:pt x="998" y="403"/>
                </a:lnTo>
                <a:close/>
                <a:moveTo>
                  <a:pt x="2038" y="929"/>
                </a:moveTo>
                <a:cubicBezTo>
                  <a:pt x="1870" y="929"/>
                  <a:pt x="1870" y="929"/>
                  <a:pt x="1870" y="929"/>
                </a:cubicBezTo>
                <a:cubicBezTo>
                  <a:pt x="1766" y="528"/>
                  <a:pt x="1766" y="528"/>
                  <a:pt x="1766" y="528"/>
                </a:cubicBezTo>
                <a:cubicBezTo>
                  <a:pt x="1751" y="468"/>
                  <a:pt x="1751" y="448"/>
                  <a:pt x="1751" y="448"/>
                </a:cubicBezTo>
                <a:cubicBezTo>
                  <a:pt x="1751" y="448"/>
                  <a:pt x="1751" y="473"/>
                  <a:pt x="1736" y="527"/>
                </a:cubicBezTo>
                <a:cubicBezTo>
                  <a:pt x="1632" y="929"/>
                  <a:pt x="1632" y="929"/>
                  <a:pt x="1632" y="929"/>
                </a:cubicBezTo>
                <a:cubicBezTo>
                  <a:pt x="1459" y="929"/>
                  <a:pt x="1459" y="929"/>
                  <a:pt x="1459" y="929"/>
                </a:cubicBezTo>
                <a:cubicBezTo>
                  <a:pt x="1270" y="315"/>
                  <a:pt x="1270" y="315"/>
                  <a:pt x="1270" y="315"/>
                </a:cubicBezTo>
                <a:cubicBezTo>
                  <a:pt x="1440" y="315"/>
                  <a:pt x="1440" y="315"/>
                  <a:pt x="1440" y="315"/>
                </a:cubicBezTo>
                <a:cubicBezTo>
                  <a:pt x="1536" y="688"/>
                  <a:pt x="1536" y="688"/>
                  <a:pt x="1536" y="688"/>
                </a:cubicBezTo>
                <a:cubicBezTo>
                  <a:pt x="1556" y="767"/>
                  <a:pt x="1558" y="799"/>
                  <a:pt x="1558" y="799"/>
                </a:cubicBezTo>
                <a:cubicBezTo>
                  <a:pt x="1558" y="799"/>
                  <a:pt x="1559" y="774"/>
                  <a:pt x="1577" y="703"/>
                </a:cubicBezTo>
                <a:cubicBezTo>
                  <a:pt x="1678" y="315"/>
                  <a:pt x="1678" y="315"/>
                  <a:pt x="1678" y="315"/>
                </a:cubicBezTo>
                <a:cubicBezTo>
                  <a:pt x="1849" y="315"/>
                  <a:pt x="1849" y="315"/>
                  <a:pt x="1849" y="315"/>
                </a:cubicBezTo>
                <a:cubicBezTo>
                  <a:pt x="1954" y="708"/>
                  <a:pt x="1954" y="708"/>
                  <a:pt x="1954" y="708"/>
                </a:cubicBezTo>
                <a:cubicBezTo>
                  <a:pt x="1972" y="778"/>
                  <a:pt x="1972" y="801"/>
                  <a:pt x="1972" y="801"/>
                </a:cubicBezTo>
                <a:cubicBezTo>
                  <a:pt x="1972" y="801"/>
                  <a:pt x="1974" y="763"/>
                  <a:pt x="1993" y="688"/>
                </a:cubicBezTo>
                <a:cubicBezTo>
                  <a:pt x="2088" y="315"/>
                  <a:pt x="2088" y="315"/>
                  <a:pt x="2088" y="315"/>
                </a:cubicBezTo>
                <a:cubicBezTo>
                  <a:pt x="2234" y="315"/>
                  <a:pt x="2234" y="315"/>
                  <a:pt x="2234" y="315"/>
                </a:cubicBezTo>
                <a:lnTo>
                  <a:pt x="2038" y="929"/>
                </a:lnTo>
                <a:close/>
                <a:moveTo>
                  <a:pt x="2634" y="929"/>
                </a:moveTo>
                <a:cubicBezTo>
                  <a:pt x="2634" y="874"/>
                  <a:pt x="2634" y="874"/>
                  <a:pt x="2634" y="874"/>
                </a:cubicBezTo>
                <a:cubicBezTo>
                  <a:pt x="2634" y="874"/>
                  <a:pt x="2589" y="937"/>
                  <a:pt x="2477" y="937"/>
                </a:cubicBezTo>
                <a:cubicBezTo>
                  <a:pt x="2361" y="937"/>
                  <a:pt x="2285" y="869"/>
                  <a:pt x="2285" y="757"/>
                </a:cubicBezTo>
                <a:cubicBezTo>
                  <a:pt x="2285" y="690"/>
                  <a:pt x="2309" y="642"/>
                  <a:pt x="2354" y="610"/>
                </a:cubicBezTo>
                <a:cubicBezTo>
                  <a:pt x="2405" y="573"/>
                  <a:pt x="2474" y="568"/>
                  <a:pt x="2546" y="568"/>
                </a:cubicBezTo>
                <a:cubicBezTo>
                  <a:pt x="2586" y="568"/>
                  <a:pt x="2631" y="571"/>
                  <a:pt x="2631" y="571"/>
                </a:cubicBezTo>
                <a:cubicBezTo>
                  <a:pt x="2631" y="532"/>
                  <a:pt x="2631" y="532"/>
                  <a:pt x="2631" y="532"/>
                </a:cubicBezTo>
                <a:cubicBezTo>
                  <a:pt x="2631" y="502"/>
                  <a:pt x="2628" y="473"/>
                  <a:pt x="2621" y="454"/>
                </a:cubicBezTo>
                <a:cubicBezTo>
                  <a:pt x="2606" y="413"/>
                  <a:pt x="2568" y="400"/>
                  <a:pt x="2516" y="400"/>
                </a:cubicBezTo>
                <a:cubicBezTo>
                  <a:pt x="2432" y="400"/>
                  <a:pt x="2376" y="431"/>
                  <a:pt x="2376" y="431"/>
                </a:cubicBezTo>
                <a:cubicBezTo>
                  <a:pt x="2343" y="336"/>
                  <a:pt x="2343" y="336"/>
                  <a:pt x="2343" y="336"/>
                </a:cubicBezTo>
                <a:cubicBezTo>
                  <a:pt x="2343" y="336"/>
                  <a:pt x="2421" y="301"/>
                  <a:pt x="2559" y="301"/>
                </a:cubicBezTo>
                <a:cubicBezTo>
                  <a:pt x="2718" y="301"/>
                  <a:pt x="2763" y="369"/>
                  <a:pt x="2780" y="415"/>
                </a:cubicBezTo>
                <a:cubicBezTo>
                  <a:pt x="2793" y="453"/>
                  <a:pt x="2792" y="520"/>
                  <a:pt x="2792" y="562"/>
                </a:cubicBezTo>
                <a:cubicBezTo>
                  <a:pt x="2792" y="929"/>
                  <a:pt x="2792" y="929"/>
                  <a:pt x="2792" y="929"/>
                </a:cubicBezTo>
                <a:lnTo>
                  <a:pt x="2634" y="929"/>
                </a:lnTo>
                <a:close/>
                <a:moveTo>
                  <a:pt x="2631" y="646"/>
                </a:moveTo>
                <a:cubicBezTo>
                  <a:pt x="2631" y="646"/>
                  <a:pt x="2620" y="645"/>
                  <a:pt x="2574" y="645"/>
                </a:cubicBezTo>
                <a:cubicBezTo>
                  <a:pt x="2537" y="645"/>
                  <a:pt x="2507" y="651"/>
                  <a:pt x="2483" y="670"/>
                </a:cubicBezTo>
                <a:cubicBezTo>
                  <a:pt x="2459" y="689"/>
                  <a:pt x="2451" y="721"/>
                  <a:pt x="2451" y="748"/>
                </a:cubicBezTo>
                <a:cubicBezTo>
                  <a:pt x="2451" y="823"/>
                  <a:pt x="2506" y="843"/>
                  <a:pt x="2556" y="843"/>
                </a:cubicBezTo>
                <a:cubicBezTo>
                  <a:pt x="2606" y="843"/>
                  <a:pt x="2631" y="829"/>
                  <a:pt x="2631" y="829"/>
                </a:cubicBezTo>
                <a:lnTo>
                  <a:pt x="2631" y="646"/>
                </a:lnTo>
                <a:close/>
                <a:moveTo>
                  <a:pt x="3324" y="455"/>
                </a:moveTo>
                <a:cubicBezTo>
                  <a:pt x="3315" y="448"/>
                  <a:pt x="3280" y="425"/>
                  <a:pt x="3225" y="425"/>
                </a:cubicBezTo>
                <a:cubicBezTo>
                  <a:pt x="3167" y="425"/>
                  <a:pt x="3135" y="447"/>
                  <a:pt x="3135" y="447"/>
                </a:cubicBezTo>
                <a:cubicBezTo>
                  <a:pt x="3135" y="929"/>
                  <a:pt x="3135" y="929"/>
                  <a:pt x="3135" y="929"/>
                </a:cubicBezTo>
                <a:cubicBezTo>
                  <a:pt x="2967" y="929"/>
                  <a:pt x="2967" y="929"/>
                  <a:pt x="2967" y="929"/>
                </a:cubicBezTo>
                <a:cubicBezTo>
                  <a:pt x="2967" y="315"/>
                  <a:pt x="2967" y="315"/>
                  <a:pt x="2967" y="315"/>
                </a:cubicBezTo>
                <a:cubicBezTo>
                  <a:pt x="3130" y="315"/>
                  <a:pt x="3130" y="315"/>
                  <a:pt x="3130" y="315"/>
                </a:cubicBezTo>
                <a:cubicBezTo>
                  <a:pt x="3130" y="396"/>
                  <a:pt x="3130" y="396"/>
                  <a:pt x="3130" y="396"/>
                </a:cubicBezTo>
                <a:cubicBezTo>
                  <a:pt x="3130" y="396"/>
                  <a:pt x="3173" y="305"/>
                  <a:pt x="3278" y="305"/>
                </a:cubicBezTo>
                <a:cubicBezTo>
                  <a:pt x="3316" y="305"/>
                  <a:pt x="3340" y="313"/>
                  <a:pt x="3358" y="321"/>
                </a:cubicBezTo>
                <a:lnTo>
                  <a:pt x="3324" y="455"/>
                </a:lnTo>
                <a:close/>
                <a:moveTo>
                  <a:pt x="3826" y="929"/>
                </a:moveTo>
                <a:cubicBezTo>
                  <a:pt x="3826" y="867"/>
                  <a:pt x="3826" y="867"/>
                  <a:pt x="3826" y="867"/>
                </a:cubicBezTo>
                <a:cubicBezTo>
                  <a:pt x="3826" y="867"/>
                  <a:pt x="3781" y="937"/>
                  <a:pt x="3657" y="937"/>
                </a:cubicBezTo>
                <a:cubicBezTo>
                  <a:pt x="3504" y="937"/>
                  <a:pt x="3405" y="833"/>
                  <a:pt x="3405" y="634"/>
                </a:cubicBezTo>
                <a:cubicBezTo>
                  <a:pt x="3405" y="430"/>
                  <a:pt x="3529" y="305"/>
                  <a:pt x="3694" y="305"/>
                </a:cubicBezTo>
                <a:cubicBezTo>
                  <a:pt x="3785" y="305"/>
                  <a:pt x="3821" y="331"/>
                  <a:pt x="3821" y="331"/>
                </a:cubicBezTo>
                <a:cubicBezTo>
                  <a:pt x="3821" y="0"/>
                  <a:pt x="3821" y="0"/>
                  <a:pt x="3821" y="0"/>
                </a:cubicBezTo>
                <a:cubicBezTo>
                  <a:pt x="3989" y="0"/>
                  <a:pt x="3989" y="0"/>
                  <a:pt x="3989" y="0"/>
                </a:cubicBezTo>
                <a:cubicBezTo>
                  <a:pt x="3989" y="929"/>
                  <a:pt x="3989" y="929"/>
                  <a:pt x="3989" y="929"/>
                </a:cubicBezTo>
                <a:lnTo>
                  <a:pt x="3826" y="929"/>
                </a:lnTo>
                <a:close/>
                <a:moveTo>
                  <a:pt x="3821" y="403"/>
                </a:moveTo>
                <a:cubicBezTo>
                  <a:pt x="3821" y="403"/>
                  <a:pt x="3796" y="395"/>
                  <a:pt x="3756" y="395"/>
                </a:cubicBezTo>
                <a:cubicBezTo>
                  <a:pt x="3621" y="395"/>
                  <a:pt x="3579" y="492"/>
                  <a:pt x="3579" y="622"/>
                </a:cubicBezTo>
                <a:cubicBezTo>
                  <a:pt x="3579" y="748"/>
                  <a:pt x="3630" y="831"/>
                  <a:pt x="3735" y="831"/>
                </a:cubicBezTo>
                <a:cubicBezTo>
                  <a:pt x="3789" y="831"/>
                  <a:pt x="3821" y="813"/>
                  <a:pt x="3821" y="813"/>
                </a:cubicBezTo>
                <a:lnTo>
                  <a:pt x="3821" y="403"/>
                </a:lnTo>
                <a:close/>
                <a:moveTo>
                  <a:pt x="4313" y="939"/>
                </a:moveTo>
                <a:cubicBezTo>
                  <a:pt x="4171" y="939"/>
                  <a:pt x="4105" y="903"/>
                  <a:pt x="4105" y="903"/>
                </a:cubicBezTo>
                <a:cubicBezTo>
                  <a:pt x="4139" y="807"/>
                  <a:pt x="4139" y="807"/>
                  <a:pt x="4139" y="807"/>
                </a:cubicBezTo>
                <a:cubicBezTo>
                  <a:pt x="4139" y="807"/>
                  <a:pt x="4194" y="840"/>
                  <a:pt x="4295" y="840"/>
                </a:cubicBezTo>
                <a:cubicBezTo>
                  <a:pt x="4361" y="840"/>
                  <a:pt x="4397" y="817"/>
                  <a:pt x="4397" y="772"/>
                </a:cubicBezTo>
                <a:cubicBezTo>
                  <a:pt x="4397" y="736"/>
                  <a:pt x="4380" y="725"/>
                  <a:pt x="4339" y="702"/>
                </a:cubicBezTo>
                <a:cubicBezTo>
                  <a:pt x="4249" y="653"/>
                  <a:pt x="4249" y="653"/>
                  <a:pt x="4249" y="653"/>
                </a:cubicBezTo>
                <a:cubicBezTo>
                  <a:pt x="4169" y="609"/>
                  <a:pt x="4127" y="564"/>
                  <a:pt x="4127" y="478"/>
                </a:cubicBezTo>
                <a:cubicBezTo>
                  <a:pt x="4127" y="361"/>
                  <a:pt x="4211" y="303"/>
                  <a:pt x="4348" y="303"/>
                </a:cubicBezTo>
                <a:cubicBezTo>
                  <a:pt x="4469" y="303"/>
                  <a:pt x="4536" y="335"/>
                  <a:pt x="4536" y="335"/>
                </a:cubicBezTo>
                <a:cubicBezTo>
                  <a:pt x="4503" y="431"/>
                  <a:pt x="4503" y="431"/>
                  <a:pt x="4503" y="431"/>
                </a:cubicBezTo>
                <a:cubicBezTo>
                  <a:pt x="4503" y="431"/>
                  <a:pt x="4446" y="399"/>
                  <a:pt x="4369" y="399"/>
                </a:cubicBezTo>
                <a:cubicBezTo>
                  <a:pt x="4319" y="399"/>
                  <a:pt x="4275" y="412"/>
                  <a:pt x="4275" y="459"/>
                </a:cubicBezTo>
                <a:cubicBezTo>
                  <a:pt x="4275" y="497"/>
                  <a:pt x="4297" y="509"/>
                  <a:pt x="4347" y="534"/>
                </a:cubicBezTo>
                <a:cubicBezTo>
                  <a:pt x="4434" y="579"/>
                  <a:pt x="4434" y="579"/>
                  <a:pt x="4434" y="579"/>
                </a:cubicBezTo>
                <a:cubicBezTo>
                  <a:pt x="4509" y="617"/>
                  <a:pt x="4549" y="664"/>
                  <a:pt x="4549" y="747"/>
                </a:cubicBezTo>
                <a:cubicBezTo>
                  <a:pt x="4549" y="887"/>
                  <a:pt x="4440" y="939"/>
                  <a:pt x="4313" y="939"/>
                </a:cubicBezTo>
                <a:close/>
                <a:moveTo>
                  <a:pt x="4953" y="929"/>
                </a:moveTo>
                <a:cubicBezTo>
                  <a:pt x="4953" y="82"/>
                  <a:pt x="4953" y="82"/>
                  <a:pt x="4953" y="82"/>
                </a:cubicBezTo>
                <a:cubicBezTo>
                  <a:pt x="5124" y="82"/>
                  <a:pt x="5124" y="82"/>
                  <a:pt x="5124" y="82"/>
                </a:cubicBezTo>
                <a:cubicBezTo>
                  <a:pt x="5124" y="820"/>
                  <a:pt x="5124" y="820"/>
                  <a:pt x="5124" y="820"/>
                </a:cubicBezTo>
                <a:cubicBezTo>
                  <a:pt x="5421" y="820"/>
                  <a:pt x="5421" y="820"/>
                  <a:pt x="5421" y="820"/>
                </a:cubicBezTo>
                <a:cubicBezTo>
                  <a:pt x="5421" y="929"/>
                  <a:pt x="5421" y="929"/>
                  <a:pt x="5421" y="929"/>
                </a:cubicBezTo>
                <a:lnTo>
                  <a:pt x="4953" y="929"/>
                </a:lnTo>
                <a:close/>
                <a:moveTo>
                  <a:pt x="5605" y="227"/>
                </a:moveTo>
                <a:cubicBezTo>
                  <a:pt x="5547" y="227"/>
                  <a:pt x="5509" y="192"/>
                  <a:pt x="5509" y="141"/>
                </a:cubicBezTo>
                <a:cubicBezTo>
                  <a:pt x="5509" y="85"/>
                  <a:pt x="5547" y="51"/>
                  <a:pt x="5608" y="51"/>
                </a:cubicBezTo>
                <a:cubicBezTo>
                  <a:pt x="5666" y="51"/>
                  <a:pt x="5704" y="85"/>
                  <a:pt x="5704" y="137"/>
                </a:cubicBezTo>
                <a:cubicBezTo>
                  <a:pt x="5704" y="192"/>
                  <a:pt x="5666" y="227"/>
                  <a:pt x="5605" y="227"/>
                </a:cubicBezTo>
                <a:close/>
                <a:moveTo>
                  <a:pt x="5523" y="929"/>
                </a:moveTo>
                <a:cubicBezTo>
                  <a:pt x="5523" y="315"/>
                  <a:pt x="5523" y="315"/>
                  <a:pt x="5523" y="315"/>
                </a:cubicBezTo>
                <a:cubicBezTo>
                  <a:pt x="5691" y="315"/>
                  <a:pt x="5691" y="315"/>
                  <a:pt x="5691" y="315"/>
                </a:cubicBezTo>
                <a:cubicBezTo>
                  <a:pt x="5691" y="929"/>
                  <a:pt x="5691" y="929"/>
                  <a:pt x="5691" y="929"/>
                </a:cubicBezTo>
                <a:lnTo>
                  <a:pt x="5523" y="929"/>
                </a:lnTo>
                <a:close/>
                <a:moveTo>
                  <a:pt x="6217" y="112"/>
                </a:moveTo>
                <a:cubicBezTo>
                  <a:pt x="6217" y="112"/>
                  <a:pt x="6194" y="96"/>
                  <a:pt x="6154" y="96"/>
                </a:cubicBezTo>
                <a:cubicBezTo>
                  <a:pt x="6115" y="96"/>
                  <a:pt x="6094" y="111"/>
                  <a:pt x="6082" y="132"/>
                </a:cubicBezTo>
                <a:cubicBezTo>
                  <a:pt x="6071" y="151"/>
                  <a:pt x="6070" y="181"/>
                  <a:pt x="6070" y="227"/>
                </a:cubicBezTo>
                <a:cubicBezTo>
                  <a:pt x="6070" y="316"/>
                  <a:pt x="6070" y="316"/>
                  <a:pt x="6070" y="316"/>
                </a:cubicBezTo>
                <a:cubicBezTo>
                  <a:pt x="6196" y="316"/>
                  <a:pt x="6196" y="316"/>
                  <a:pt x="6196" y="316"/>
                </a:cubicBezTo>
                <a:cubicBezTo>
                  <a:pt x="6196" y="407"/>
                  <a:pt x="6196" y="407"/>
                  <a:pt x="6196" y="407"/>
                </a:cubicBezTo>
                <a:cubicBezTo>
                  <a:pt x="6070" y="407"/>
                  <a:pt x="6070" y="407"/>
                  <a:pt x="6070" y="407"/>
                </a:cubicBezTo>
                <a:cubicBezTo>
                  <a:pt x="6070" y="929"/>
                  <a:pt x="6070" y="929"/>
                  <a:pt x="6070" y="929"/>
                </a:cubicBezTo>
                <a:cubicBezTo>
                  <a:pt x="5905" y="929"/>
                  <a:pt x="5905" y="929"/>
                  <a:pt x="5905" y="929"/>
                </a:cubicBezTo>
                <a:cubicBezTo>
                  <a:pt x="5905" y="407"/>
                  <a:pt x="5905" y="407"/>
                  <a:pt x="5905" y="407"/>
                </a:cubicBezTo>
                <a:cubicBezTo>
                  <a:pt x="5828" y="407"/>
                  <a:pt x="5828" y="407"/>
                  <a:pt x="5828" y="407"/>
                </a:cubicBezTo>
                <a:cubicBezTo>
                  <a:pt x="5828" y="316"/>
                  <a:pt x="5828" y="316"/>
                  <a:pt x="5828" y="316"/>
                </a:cubicBezTo>
                <a:cubicBezTo>
                  <a:pt x="5905" y="316"/>
                  <a:pt x="5905" y="316"/>
                  <a:pt x="5905" y="316"/>
                </a:cubicBezTo>
                <a:cubicBezTo>
                  <a:pt x="5905" y="283"/>
                  <a:pt x="5905" y="283"/>
                  <a:pt x="5905" y="283"/>
                </a:cubicBezTo>
                <a:cubicBezTo>
                  <a:pt x="5905" y="249"/>
                  <a:pt x="5903" y="174"/>
                  <a:pt x="5917" y="131"/>
                </a:cubicBezTo>
                <a:cubicBezTo>
                  <a:pt x="5943" y="46"/>
                  <a:pt x="6005" y="0"/>
                  <a:pt x="6121" y="0"/>
                </a:cubicBezTo>
                <a:cubicBezTo>
                  <a:pt x="6203" y="0"/>
                  <a:pt x="6245" y="21"/>
                  <a:pt x="6245" y="21"/>
                </a:cubicBezTo>
                <a:lnTo>
                  <a:pt x="6217" y="112"/>
                </a:lnTo>
                <a:close/>
                <a:moveTo>
                  <a:pt x="6430" y="633"/>
                </a:moveTo>
                <a:cubicBezTo>
                  <a:pt x="6430" y="636"/>
                  <a:pt x="6430" y="645"/>
                  <a:pt x="6430" y="645"/>
                </a:cubicBezTo>
                <a:cubicBezTo>
                  <a:pt x="6430" y="765"/>
                  <a:pt x="6508" y="838"/>
                  <a:pt x="6627" y="838"/>
                </a:cubicBezTo>
                <a:cubicBezTo>
                  <a:pt x="6711" y="838"/>
                  <a:pt x="6758" y="810"/>
                  <a:pt x="6758" y="810"/>
                </a:cubicBezTo>
                <a:cubicBezTo>
                  <a:pt x="6790" y="903"/>
                  <a:pt x="6790" y="903"/>
                  <a:pt x="6790" y="903"/>
                </a:cubicBezTo>
                <a:cubicBezTo>
                  <a:pt x="6790" y="903"/>
                  <a:pt x="6723" y="939"/>
                  <a:pt x="6579" y="939"/>
                </a:cubicBezTo>
                <a:cubicBezTo>
                  <a:pt x="6411" y="939"/>
                  <a:pt x="6260" y="869"/>
                  <a:pt x="6260" y="623"/>
                </a:cubicBezTo>
                <a:cubicBezTo>
                  <a:pt x="6260" y="508"/>
                  <a:pt x="6303" y="303"/>
                  <a:pt x="6553" y="303"/>
                </a:cubicBezTo>
                <a:cubicBezTo>
                  <a:pt x="6674" y="303"/>
                  <a:pt x="6737" y="347"/>
                  <a:pt x="6776" y="414"/>
                </a:cubicBezTo>
                <a:cubicBezTo>
                  <a:pt x="6809" y="474"/>
                  <a:pt x="6813" y="556"/>
                  <a:pt x="6813" y="623"/>
                </a:cubicBezTo>
                <a:cubicBezTo>
                  <a:pt x="6813" y="624"/>
                  <a:pt x="6813" y="630"/>
                  <a:pt x="6813" y="633"/>
                </a:cubicBezTo>
                <a:lnTo>
                  <a:pt x="6430" y="633"/>
                </a:lnTo>
                <a:close/>
                <a:moveTo>
                  <a:pt x="6646" y="521"/>
                </a:moveTo>
                <a:cubicBezTo>
                  <a:pt x="6646" y="430"/>
                  <a:pt x="6613" y="384"/>
                  <a:pt x="6541" y="384"/>
                </a:cubicBezTo>
                <a:cubicBezTo>
                  <a:pt x="6481" y="384"/>
                  <a:pt x="6452" y="420"/>
                  <a:pt x="6439" y="475"/>
                </a:cubicBezTo>
                <a:cubicBezTo>
                  <a:pt x="6431" y="505"/>
                  <a:pt x="6431" y="537"/>
                  <a:pt x="6431" y="547"/>
                </a:cubicBezTo>
                <a:cubicBezTo>
                  <a:pt x="6646" y="547"/>
                  <a:pt x="6646" y="547"/>
                  <a:pt x="6646" y="547"/>
                </a:cubicBezTo>
                <a:lnTo>
                  <a:pt x="6646" y="521"/>
                </a:lnTo>
                <a:close/>
                <a:moveTo>
                  <a:pt x="7101" y="939"/>
                </a:moveTo>
                <a:cubicBezTo>
                  <a:pt x="6959" y="939"/>
                  <a:pt x="6893" y="903"/>
                  <a:pt x="6893" y="903"/>
                </a:cubicBezTo>
                <a:cubicBezTo>
                  <a:pt x="6927" y="807"/>
                  <a:pt x="6927" y="807"/>
                  <a:pt x="6927" y="807"/>
                </a:cubicBezTo>
                <a:cubicBezTo>
                  <a:pt x="6927" y="807"/>
                  <a:pt x="6982" y="840"/>
                  <a:pt x="7083" y="840"/>
                </a:cubicBezTo>
                <a:cubicBezTo>
                  <a:pt x="7149" y="840"/>
                  <a:pt x="7185" y="817"/>
                  <a:pt x="7185" y="772"/>
                </a:cubicBezTo>
                <a:cubicBezTo>
                  <a:pt x="7185" y="736"/>
                  <a:pt x="7168" y="725"/>
                  <a:pt x="7127" y="702"/>
                </a:cubicBezTo>
                <a:cubicBezTo>
                  <a:pt x="7037" y="653"/>
                  <a:pt x="7037" y="653"/>
                  <a:pt x="7037" y="653"/>
                </a:cubicBezTo>
                <a:cubicBezTo>
                  <a:pt x="6957" y="609"/>
                  <a:pt x="6915" y="564"/>
                  <a:pt x="6915" y="478"/>
                </a:cubicBezTo>
                <a:cubicBezTo>
                  <a:pt x="6915" y="361"/>
                  <a:pt x="6999" y="303"/>
                  <a:pt x="7136" y="303"/>
                </a:cubicBezTo>
                <a:cubicBezTo>
                  <a:pt x="7257" y="303"/>
                  <a:pt x="7324" y="335"/>
                  <a:pt x="7324" y="335"/>
                </a:cubicBezTo>
                <a:cubicBezTo>
                  <a:pt x="7291" y="431"/>
                  <a:pt x="7291" y="431"/>
                  <a:pt x="7291" y="431"/>
                </a:cubicBezTo>
                <a:cubicBezTo>
                  <a:pt x="7291" y="431"/>
                  <a:pt x="7234" y="399"/>
                  <a:pt x="7157" y="399"/>
                </a:cubicBezTo>
                <a:cubicBezTo>
                  <a:pt x="7107" y="399"/>
                  <a:pt x="7063" y="412"/>
                  <a:pt x="7063" y="459"/>
                </a:cubicBezTo>
                <a:cubicBezTo>
                  <a:pt x="7063" y="497"/>
                  <a:pt x="7085" y="509"/>
                  <a:pt x="7135" y="534"/>
                </a:cubicBezTo>
                <a:cubicBezTo>
                  <a:pt x="7222" y="579"/>
                  <a:pt x="7222" y="579"/>
                  <a:pt x="7222" y="579"/>
                </a:cubicBezTo>
                <a:cubicBezTo>
                  <a:pt x="7297" y="617"/>
                  <a:pt x="7337" y="664"/>
                  <a:pt x="7337" y="747"/>
                </a:cubicBezTo>
                <a:cubicBezTo>
                  <a:pt x="7337" y="887"/>
                  <a:pt x="7228" y="939"/>
                  <a:pt x="7101" y="939"/>
                </a:cubicBezTo>
                <a:close/>
                <a:moveTo>
                  <a:pt x="7890" y="431"/>
                </a:moveTo>
                <a:cubicBezTo>
                  <a:pt x="7890" y="431"/>
                  <a:pt x="7850" y="402"/>
                  <a:pt x="7780" y="402"/>
                </a:cubicBezTo>
                <a:cubicBezTo>
                  <a:pt x="7656" y="402"/>
                  <a:pt x="7604" y="475"/>
                  <a:pt x="7604" y="619"/>
                </a:cubicBezTo>
                <a:cubicBezTo>
                  <a:pt x="7604" y="718"/>
                  <a:pt x="7639" y="838"/>
                  <a:pt x="7778" y="838"/>
                </a:cubicBezTo>
                <a:cubicBezTo>
                  <a:pt x="7829" y="838"/>
                  <a:pt x="7871" y="821"/>
                  <a:pt x="7891" y="810"/>
                </a:cubicBezTo>
                <a:cubicBezTo>
                  <a:pt x="7922" y="903"/>
                  <a:pt x="7922" y="903"/>
                  <a:pt x="7922" y="903"/>
                </a:cubicBezTo>
                <a:cubicBezTo>
                  <a:pt x="7922" y="903"/>
                  <a:pt x="7864" y="939"/>
                  <a:pt x="7732" y="939"/>
                </a:cubicBezTo>
                <a:cubicBezTo>
                  <a:pt x="7529" y="939"/>
                  <a:pt x="7432" y="809"/>
                  <a:pt x="7432" y="634"/>
                </a:cubicBezTo>
                <a:cubicBezTo>
                  <a:pt x="7432" y="561"/>
                  <a:pt x="7448" y="491"/>
                  <a:pt x="7484" y="435"/>
                </a:cubicBezTo>
                <a:cubicBezTo>
                  <a:pt x="7534" y="358"/>
                  <a:pt x="7620" y="303"/>
                  <a:pt x="7758" y="303"/>
                </a:cubicBezTo>
                <a:cubicBezTo>
                  <a:pt x="7860" y="303"/>
                  <a:pt x="7924" y="335"/>
                  <a:pt x="7924" y="335"/>
                </a:cubicBezTo>
                <a:lnTo>
                  <a:pt x="7890" y="431"/>
                </a:lnTo>
                <a:close/>
                <a:moveTo>
                  <a:pt x="8114" y="227"/>
                </a:moveTo>
                <a:cubicBezTo>
                  <a:pt x="8056" y="227"/>
                  <a:pt x="8017" y="192"/>
                  <a:pt x="8017" y="141"/>
                </a:cubicBezTo>
                <a:cubicBezTo>
                  <a:pt x="8017" y="85"/>
                  <a:pt x="8056" y="51"/>
                  <a:pt x="8117" y="51"/>
                </a:cubicBezTo>
                <a:cubicBezTo>
                  <a:pt x="8175" y="51"/>
                  <a:pt x="8213" y="85"/>
                  <a:pt x="8213" y="137"/>
                </a:cubicBezTo>
                <a:cubicBezTo>
                  <a:pt x="8213" y="192"/>
                  <a:pt x="8175" y="227"/>
                  <a:pt x="8114" y="227"/>
                </a:cubicBezTo>
                <a:close/>
                <a:moveTo>
                  <a:pt x="8032" y="929"/>
                </a:moveTo>
                <a:cubicBezTo>
                  <a:pt x="8032" y="315"/>
                  <a:pt x="8032" y="315"/>
                  <a:pt x="8032" y="315"/>
                </a:cubicBezTo>
                <a:cubicBezTo>
                  <a:pt x="8200" y="315"/>
                  <a:pt x="8200" y="315"/>
                  <a:pt x="8200" y="315"/>
                </a:cubicBezTo>
                <a:cubicBezTo>
                  <a:pt x="8200" y="929"/>
                  <a:pt x="8200" y="929"/>
                  <a:pt x="8200" y="929"/>
                </a:cubicBezTo>
                <a:lnTo>
                  <a:pt x="8032" y="929"/>
                </a:lnTo>
                <a:close/>
                <a:moveTo>
                  <a:pt x="8502" y="633"/>
                </a:moveTo>
                <a:cubicBezTo>
                  <a:pt x="8502" y="636"/>
                  <a:pt x="8502" y="645"/>
                  <a:pt x="8502" y="645"/>
                </a:cubicBezTo>
                <a:cubicBezTo>
                  <a:pt x="8502" y="765"/>
                  <a:pt x="8580" y="838"/>
                  <a:pt x="8699" y="838"/>
                </a:cubicBezTo>
                <a:cubicBezTo>
                  <a:pt x="8783" y="838"/>
                  <a:pt x="8830" y="810"/>
                  <a:pt x="8830" y="810"/>
                </a:cubicBezTo>
                <a:cubicBezTo>
                  <a:pt x="8862" y="903"/>
                  <a:pt x="8862" y="903"/>
                  <a:pt x="8862" y="903"/>
                </a:cubicBezTo>
                <a:cubicBezTo>
                  <a:pt x="8862" y="903"/>
                  <a:pt x="8795" y="939"/>
                  <a:pt x="8651" y="939"/>
                </a:cubicBezTo>
                <a:cubicBezTo>
                  <a:pt x="8483" y="939"/>
                  <a:pt x="8332" y="869"/>
                  <a:pt x="8332" y="623"/>
                </a:cubicBezTo>
                <a:cubicBezTo>
                  <a:pt x="8332" y="508"/>
                  <a:pt x="8375" y="303"/>
                  <a:pt x="8625" y="303"/>
                </a:cubicBezTo>
                <a:cubicBezTo>
                  <a:pt x="8746" y="303"/>
                  <a:pt x="8809" y="347"/>
                  <a:pt x="8848" y="414"/>
                </a:cubicBezTo>
                <a:cubicBezTo>
                  <a:pt x="8881" y="474"/>
                  <a:pt x="8885" y="556"/>
                  <a:pt x="8885" y="623"/>
                </a:cubicBezTo>
                <a:cubicBezTo>
                  <a:pt x="8885" y="624"/>
                  <a:pt x="8885" y="630"/>
                  <a:pt x="8885" y="633"/>
                </a:cubicBezTo>
                <a:lnTo>
                  <a:pt x="8502" y="633"/>
                </a:lnTo>
                <a:close/>
                <a:moveTo>
                  <a:pt x="8718" y="521"/>
                </a:moveTo>
                <a:cubicBezTo>
                  <a:pt x="8718" y="430"/>
                  <a:pt x="8685" y="384"/>
                  <a:pt x="8613" y="384"/>
                </a:cubicBezTo>
                <a:cubicBezTo>
                  <a:pt x="8553" y="384"/>
                  <a:pt x="8524" y="420"/>
                  <a:pt x="8511" y="475"/>
                </a:cubicBezTo>
                <a:cubicBezTo>
                  <a:pt x="8503" y="505"/>
                  <a:pt x="8503" y="537"/>
                  <a:pt x="8503" y="547"/>
                </a:cubicBezTo>
                <a:cubicBezTo>
                  <a:pt x="8718" y="547"/>
                  <a:pt x="8718" y="547"/>
                  <a:pt x="8718" y="547"/>
                </a:cubicBezTo>
                <a:lnTo>
                  <a:pt x="8718" y="521"/>
                </a:lnTo>
                <a:close/>
                <a:moveTo>
                  <a:pt x="9398" y="929"/>
                </a:moveTo>
                <a:cubicBezTo>
                  <a:pt x="9398" y="577"/>
                  <a:pt x="9398" y="577"/>
                  <a:pt x="9398" y="577"/>
                </a:cubicBezTo>
                <a:cubicBezTo>
                  <a:pt x="9398" y="546"/>
                  <a:pt x="9398" y="514"/>
                  <a:pt x="9394" y="491"/>
                </a:cubicBezTo>
                <a:cubicBezTo>
                  <a:pt x="9382" y="433"/>
                  <a:pt x="9341" y="409"/>
                  <a:pt x="9278" y="409"/>
                </a:cubicBezTo>
                <a:cubicBezTo>
                  <a:pt x="9224" y="409"/>
                  <a:pt x="9186" y="430"/>
                  <a:pt x="9186" y="430"/>
                </a:cubicBezTo>
                <a:cubicBezTo>
                  <a:pt x="9186" y="929"/>
                  <a:pt x="9186" y="929"/>
                  <a:pt x="9186" y="929"/>
                </a:cubicBezTo>
                <a:cubicBezTo>
                  <a:pt x="9018" y="929"/>
                  <a:pt x="9018" y="929"/>
                  <a:pt x="9018" y="929"/>
                </a:cubicBezTo>
                <a:cubicBezTo>
                  <a:pt x="9018" y="315"/>
                  <a:pt x="9018" y="315"/>
                  <a:pt x="9018" y="315"/>
                </a:cubicBezTo>
                <a:cubicBezTo>
                  <a:pt x="9181" y="315"/>
                  <a:pt x="9181" y="315"/>
                  <a:pt x="9181" y="315"/>
                </a:cubicBezTo>
                <a:cubicBezTo>
                  <a:pt x="9181" y="377"/>
                  <a:pt x="9181" y="377"/>
                  <a:pt x="9181" y="377"/>
                </a:cubicBezTo>
                <a:cubicBezTo>
                  <a:pt x="9181" y="377"/>
                  <a:pt x="9234" y="301"/>
                  <a:pt x="9365" y="301"/>
                </a:cubicBezTo>
                <a:cubicBezTo>
                  <a:pt x="9493" y="301"/>
                  <a:pt x="9544" y="376"/>
                  <a:pt x="9558" y="438"/>
                </a:cubicBezTo>
                <a:cubicBezTo>
                  <a:pt x="9568" y="481"/>
                  <a:pt x="9568" y="531"/>
                  <a:pt x="9568" y="558"/>
                </a:cubicBezTo>
                <a:cubicBezTo>
                  <a:pt x="9568" y="929"/>
                  <a:pt x="9568" y="929"/>
                  <a:pt x="9568" y="929"/>
                </a:cubicBezTo>
                <a:lnTo>
                  <a:pt x="9398" y="929"/>
                </a:lnTo>
                <a:close/>
                <a:moveTo>
                  <a:pt x="10157" y="431"/>
                </a:moveTo>
                <a:cubicBezTo>
                  <a:pt x="10157" y="431"/>
                  <a:pt x="10117" y="402"/>
                  <a:pt x="10046" y="402"/>
                </a:cubicBezTo>
                <a:cubicBezTo>
                  <a:pt x="9923" y="402"/>
                  <a:pt x="9871" y="475"/>
                  <a:pt x="9871" y="619"/>
                </a:cubicBezTo>
                <a:cubicBezTo>
                  <a:pt x="9871" y="718"/>
                  <a:pt x="9906" y="838"/>
                  <a:pt x="10045" y="838"/>
                </a:cubicBezTo>
                <a:cubicBezTo>
                  <a:pt x="10096" y="838"/>
                  <a:pt x="10138" y="821"/>
                  <a:pt x="10158" y="810"/>
                </a:cubicBezTo>
                <a:cubicBezTo>
                  <a:pt x="10189" y="903"/>
                  <a:pt x="10189" y="903"/>
                  <a:pt x="10189" y="903"/>
                </a:cubicBezTo>
                <a:cubicBezTo>
                  <a:pt x="10189" y="903"/>
                  <a:pt x="10130" y="939"/>
                  <a:pt x="9998" y="939"/>
                </a:cubicBezTo>
                <a:cubicBezTo>
                  <a:pt x="9796" y="939"/>
                  <a:pt x="9698" y="809"/>
                  <a:pt x="9698" y="634"/>
                </a:cubicBezTo>
                <a:cubicBezTo>
                  <a:pt x="9698" y="561"/>
                  <a:pt x="9715" y="491"/>
                  <a:pt x="9751" y="435"/>
                </a:cubicBezTo>
                <a:cubicBezTo>
                  <a:pt x="9800" y="358"/>
                  <a:pt x="9887" y="303"/>
                  <a:pt x="10025" y="303"/>
                </a:cubicBezTo>
                <a:cubicBezTo>
                  <a:pt x="10127" y="303"/>
                  <a:pt x="10190" y="335"/>
                  <a:pt x="10190" y="335"/>
                </a:cubicBezTo>
                <a:lnTo>
                  <a:pt x="10157" y="431"/>
                </a:lnTo>
                <a:close/>
                <a:moveTo>
                  <a:pt x="10421" y="633"/>
                </a:moveTo>
                <a:cubicBezTo>
                  <a:pt x="10421" y="636"/>
                  <a:pt x="10421" y="645"/>
                  <a:pt x="10421" y="645"/>
                </a:cubicBezTo>
                <a:cubicBezTo>
                  <a:pt x="10421" y="765"/>
                  <a:pt x="10499" y="838"/>
                  <a:pt x="10618" y="838"/>
                </a:cubicBezTo>
                <a:cubicBezTo>
                  <a:pt x="10702" y="838"/>
                  <a:pt x="10748" y="810"/>
                  <a:pt x="10748" y="810"/>
                </a:cubicBezTo>
                <a:cubicBezTo>
                  <a:pt x="10781" y="903"/>
                  <a:pt x="10781" y="903"/>
                  <a:pt x="10781" y="903"/>
                </a:cubicBezTo>
                <a:cubicBezTo>
                  <a:pt x="10781" y="903"/>
                  <a:pt x="10714" y="939"/>
                  <a:pt x="10570" y="939"/>
                </a:cubicBezTo>
                <a:cubicBezTo>
                  <a:pt x="10402" y="939"/>
                  <a:pt x="10250" y="869"/>
                  <a:pt x="10250" y="623"/>
                </a:cubicBezTo>
                <a:cubicBezTo>
                  <a:pt x="10250" y="508"/>
                  <a:pt x="10294" y="303"/>
                  <a:pt x="10543" y="303"/>
                </a:cubicBezTo>
                <a:cubicBezTo>
                  <a:pt x="10664" y="303"/>
                  <a:pt x="10728" y="347"/>
                  <a:pt x="10766" y="414"/>
                </a:cubicBezTo>
                <a:cubicBezTo>
                  <a:pt x="10800" y="474"/>
                  <a:pt x="10804" y="556"/>
                  <a:pt x="10804" y="623"/>
                </a:cubicBezTo>
                <a:cubicBezTo>
                  <a:pt x="10804" y="624"/>
                  <a:pt x="10804" y="630"/>
                  <a:pt x="10804" y="633"/>
                </a:cubicBezTo>
                <a:lnTo>
                  <a:pt x="10421" y="633"/>
                </a:lnTo>
                <a:close/>
                <a:moveTo>
                  <a:pt x="10637" y="521"/>
                </a:moveTo>
                <a:cubicBezTo>
                  <a:pt x="10637" y="430"/>
                  <a:pt x="10603" y="384"/>
                  <a:pt x="10531" y="384"/>
                </a:cubicBezTo>
                <a:cubicBezTo>
                  <a:pt x="10471" y="384"/>
                  <a:pt x="10442" y="420"/>
                  <a:pt x="10429" y="475"/>
                </a:cubicBezTo>
                <a:cubicBezTo>
                  <a:pt x="10422" y="505"/>
                  <a:pt x="10422" y="537"/>
                  <a:pt x="10422" y="547"/>
                </a:cubicBezTo>
                <a:cubicBezTo>
                  <a:pt x="10637" y="547"/>
                  <a:pt x="10637" y="547"/>
                  <a:pt x="10637" y="547"/>
                </a:cubicBezTo>
                <a:lnTo>
                  <a:pt x="10637" y="521"/>
                </a:lnTo>
                <a:close/>
                <a:moveTo>
                  <a:pt x="11092" y="939"/>
                </a:moveTo>
                <a:cubicBezTo>
                  <a:pt x="10950" y="939"/>
                  <a:pt x="10884" y="903"/>
                  <a:pt x="10884" y="903"/>
                </a:cubicBezTo>
                <a:cubicBezTo>
                  <a:pt x="10918" y="807"/>
                  <a:pt x="10918" y="807"/>
                  <a:pt x="10918" y="807"/>
                </a:cubicBezTo>
                <a:cubicBezTo>
                  <a:pt x="10918" y="807"/>
                  <a:pt x="10973" y="840"/>
                  <a:pt x="11074" y="840"/>
                </a:cubicBezTo>
                <a:cubicBezTo>
                  <a:pt x="11140" y="840"/>
                  <a:pt x="11176" y="817"/>
                  <a:pt x="11176" y="772"/>
                </a:cubicBezTo>
                <a:cubicBezTo>
                  <a:pt x="11176" y="736"/>
                  <a:pt x="11159" y="725"/>
                  <a:pt x="11118" y="702"/>
                </a:cubicBezTo>
                <a:cubicBezTo>
                  <a:pt x="11028" y="653"/>
                  <a:pt x="11028" y="653"/>
                  <a:pt x="11028" y="653"/>
                </a:cubicBezTo>
                <a:cubicBezTo>
                  <a:pt x="10948" y="609"/>
                  <a:pt x="10906" y="564"/>
                  <a:pt x="10906" y="478"/>
                </a:cubicBezTo>
                <a:cubicBezTo>
                  <a:pt x="10906" y="361"/>
                  <a:pt x="10990" y="303"/>
                  <a:pt x="11126" y="303"/>
                </a:cubicBezTo>
                <a:cubicBezTo>
                  <a:pt x="11248" y="303"/>
                  <a:pt x="11315" y="335"/>
                  <a:pt x="11315" y="335"/>
                </a:cubicBezTo>
                <a:cubicBezTo>
                  <a:pt x="11281" y="431"/>
                  <a:pt x="11281" y="431"/>
                  <a:pt x="11281" y="431"/>
                </a:cubicBezTo>
                <a:cubicBezTo>
                  <a:pt x="11281" y="431"/>
                  <a:pt x="11225" y="399"/>
                  <a:pt x="11148" y="399"/>
                </a:cubicBezTo>
                <a:cubicBezTo>
                  <a:pt x="11098" y="399"/>
                  <a:pt x="11053" y="412"/>
                  <a:pt x="11053" y="459"/>
                </a:cubicBezTo>
                <a:cubicBezTo>
                  <a:pt x="11053" y="497"/>
                  <a:pt x="11076" y="509"/>
                  <a:pt x="11125" y="534"/>
                </a:cubicBezTo>
                <a:cubicBezTo>
                  <a:pt x="11213" y="579"/>
                  <a:pt x="11213" y="579"/>
                  <a:pt x="11213" y="579"/>
                </a:cubicBezTo>
                <a:cubicBezTo>
                  <a:pt x="11287" y="617"/>
                  <a:pt x="11328" y="664"/>
                  <a:pt x="11328" y="747"/>
                </a:cubicBezTo>
                <a:cubicBezTo>
                  <a:pt x="11328" y="887"/>
                  <a:pt x="11219" y="939"/>
                  <a:pt x="11092" y="9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677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rol for the Fu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0AF33B-BBC8-4E8C-B090-3020B9F2AF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D53455-E476-4043-AF04-E664B783EA9F}"/>
              </a:ext>
            </a:extLst>
          </p:cNvPr>
          <p:cNvSpPr/>
          <p:nvPr userDrawn="1"/>
        </p:nvSpPr>
        <p:spPr>
          <a:xfrm>
            <a:off x="0" y="0"/>
            <a:ext cx="6873062" cy="6858000"/>
          </a:xfrm>
          <a:prstGeom prst="rect">
            <a:avLst/>
          </a:prstGeom>
          <a:gradFill flip="none" rotWithShape="1">
            <a:gsLst>
              <a:gs pos="100000">
                <a:srgbClr val="EEEDE8">
                  <a:alpha val="0"/>
                </a:srgbClr>
              </a:gs>
              <a:gs pos="0">
                <a:srgbClr val="EEEDE8">
                  <a:lumMod val="60000"/>
                  <a:lumOff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0" y="1"/>
            <a:ext cx="12192000" cy="59266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0" y="6565392"/>
            <a:ext cx="12192000" cy="292608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9451660" y="6565392"/>
            <a:ext cx="1520605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r>
              <a:rPr lang="en-US">
                <a:solidFill>
                  <a:srgbClr val="505759"/>
                </a:solidFill>
              </a:rPr>
              <a:t>Month 00, 0000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731521" y="6565392"/>
            <a:ext cx="8720139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endParaRPr lang="en-US">
              <a:solidFill>
                <a:srgbClr val="505759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972266" y="6565392"/>
            <a:ext cx="488215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fld id="{CDBA9528-BCFE-1E43-A37D-912FF3C527A6}" type="slidenum">
              <a:rPr lang="en-US" smtClean="0">
                <a:solidFill>
                  <a:srgbClr val="505759"/>
                </a:solidFill>
              </a:rPr>
              <a:pPr defTabSz="609570"/>
              <a:t>‹#›</a:t>
            </a:fld>
            <a:endParaRPr lang="en-US">
              <a:solidFill>
                <a:srgbClr val="505759"/>
              </a:solidFill>
            </a:endParaRPr>
          </a:p>
        </p:txBody>
      </p:sp>
      <p:sp>
        <p:nvSpPr>
          <p:cNvPr id="17" name="Freeform 9" title="Edwards Lifesciences"/>
          <p:cNvSpPr>
            <a:spLocks noEditPoints="1"/>
          </p:cNvSpPr>
          <p:nvPr userDrawn="1"/>
        </p:nvSpPr>
        <p:spPr bwMode="gray">
          <a:xfrm>
            <a:off x="10177779" y="90169"/>
            <a:ext cx="1280160" cy="116216"/>
          </a:xfrm>
          <a:custGeom>
            <a:avLst/>
            <a:gdLst>
              <a:gd name="T0" fmla="*/ 172 w 11328"/>
              <a:gd name="T1" fmla="*/ 190 h 939"/>
              <a:gd name="T2" fmla="*/ 172 w 11328"/>
              <a:gd name="T3" fmla="*/ 820 h 939"/>
              <a:gd name="T4" fmla="*/ 1003 w 11328"/>
              <a:gd name="T5" fmla="*/ 867 h 939"/>
              <a:gd name="T6" fmla="*/ 998 w 11328"/>
              <a:gd name="T7" fmla="*/ 0 h 939"/>
              <a:gd name="T8" fmla="*/ 934 w 11328"/>
              <a:gd name="T9" fmla="*/ 395 h 939"/>
              <a:gd name="T10" fmla="*/ 2038 w 11328"/>
              <a:gd name="T11" fmla="*/ 929 h 939"/>
              <a:gd name="T12" fmla="*/ 1632 w 11328"/>
              <a:gd name="T13" fmla="*/ 929 h 939"/>
              <a:gd name="T14" fmla="*/ 1558 w 11328"/>
              <a:gd name="T15" fmla="*/ 799 h 939"/>
              <a:gd name="T16" fmla="*/ 1972 w 11328"/>
              <a:gd name="T17" fmla="*/ 801 h 939"/>
              <a:gd name="T18" fmla="*/ 2634 w 11328"/>
              <a:gd name="T19" fmla="*/ 929 h 939"/>
              <a:gd name="T20" fmla="*/ 2546 w 11328"/>
              <a:gd name="T21" fmla="*/ 568 h 939"/>
              <a:gd name="T22" fmla="*/ 2376 w 11328"/>
              <a:gd name="T23" fmla="*/ 431 h 939"/>
              <a:gd name="T24" fmla="*/ 2792 w 11328"/>
              <a:gd name="T25" fmla="*/ 929 h 939"/>
              <a:gd name="T26" fmla="*/ 2451 w 11328"/>
              <a:gd name="T27" fmla="*/ 748 h 939"/>
              <a:gd name="T28" fmla="*/ 3225 w 11328"/>
              <a:gd name="T29" fmla="*/ 425 h 939"/>
              <a:gd name="T30" fmla="*/ 3130 w 11328"/>
              <a:gd name="T31" fmla="*/ 315 h 939"/>
              <a:gd name="T32" fmla="*/ 3826 w 11328"/>
              <a:gd name="T33" fmla="*/ 929 h 939"/>
              <a:gd name="T34" fmla="*/ 3821 w 11328"/>
              <a:gd name="T35" fmla="*/ 331 h 939"/>
              <a:gd name="T36" fmla="*/ 3821 w 11328"/>
              <a:gd name="T37" fmla="*/ 403 h 939"/>
              <a:gd name="T38" fmla="*/ 3821 w 11328"/>
              <a:gd name="T39" fmla="*/ 403 h 939"/>
              <a:gd name="T40" fmla="*/ 4397 w 11328"/>
              <a:gd name="T41" fmla="*/ 772 h 939"/>
              <a:gd name="T42" fmla="*/ 4536 w 11328"/>
              <a:gd name="T43" fmla="*/ 335 h 939"/>
              <a:gd name="T44" fmla="*/ 4434 w 11328"/>
              <a:gd name="T45" fmla="*/ 579 h 939"/>
              <a:gd name="T46" fmla="*/ 5124 w 11328"/>
              <a:gd name="T47" fmla="*/ 82 h 939"/>
              <a:gd name="T48" fmla="*/ 5605 w 11328"/>
              <a:gd name="T49" fmla="*/ 227 h 939"/>
              <a:gd name="T50" fmla="*/ 5523 w 11328"/>
              <a:gd name="T51" fmla="*/ 929 h 939"/>
              <a:gd name="T52" fmla="*/ 6217 w 11328"/>
              <a:gd name="T53" fmla="*/ 112 h 939"/>
              <a:gd name="T54" fmla="*/ 6196 w 11328"/>
              <a:gd name="T55" fmla="*/ 316 h 939"/>
              <a:gd name="T56" fmla="*/ 5905 w 11328"/>
              <a:gd name="T57" fmla="*/ 407 h 939"/>
              <a:gd name="T58" fmla="*/ 5917 w 11328"/>
              <a:gd name="T59" fmla="*/ 131 h 939"/>
              <a:gd name="T60" fmla="*/ 6430 w 11328"/>
              <a:gd name="T61" fmla="*/ 645 h 939"/>
              <a:gd name="T62" fmla="*/ 6260 w 11328"/>
              <a:gd name="T63" fmla="*/ 623 h 939"/>
              <a:gd name="T64" fmla="*/ 6430 w 11328"/>
              <a:gd name="T65" fmla="*/ 633 h 939"/>
              <a:gd name="T66" fmla="*/ 6646 w 11328"/>
              <a:gd name="T67" fmla="*/ 547 h 939"/>
              <a:gd name="T68" fmla="*/ 7083 w 11328"/>
              <a:gd name="T69" fmla="*/ 840 h 939"/>
              <a:gd name="T70" fmla="*/ 7136 w 11328"/>
              <a:gd name="T71" fmla="*/ 303 h 939"/>
              <a:gd name="T72" fmla="*/ 7135 w 11328"/>
              <a:gd name="T73" fmla="*/ 534 h 939"/>
              <a:gd name="T74" fmla="*/ 7780 w 11328"/>
              <a:gd name="T75" fmla="*/ 402 h 939"/>
              <a:gd name="T76" fmla="*/ 7732 w 11328"/>
              <a:gd name="T77" fmla="*/ 939 h 939"/>
              <a:gd name="T78" fmla="*/ 7890 w 11328"/>
              <a:gd name="T79" fmla="*/ 431 h 939"/>
              <a:gd name="T80" fmla="*/ 8114 w 11328"/>
              <a:gd name="T81" fmla="*/ 227 h 939"/>
              <a:gd name="T82" fmla="*/ 8032 w 11328"/>
              <a:gd name="T83" fmla="*/ 929 h 939"/>
              <a:gd name="T84" fmla="*/ 8862 w 11328"/>
              <a:gd name="T85" fmla="*/ 903 h 939"/>
              <a:gd name="T86" fmla="*/ 8885 w 11328"/>
              <a:gd name="T87" fmla="*/ 623 h 939"/>
              <a:gd name="T88" fmla="*/ 8511 w 11328"/>
              <a:gd name="T89" fmla="*/ 475 h 939"/>
              <a:gd name="T90" fmla="*/ 9398 w 11328"/>
              <a:gd name="T91" fmla="*/ 577 h 939"/>
              <a:gd name="T92" fmla="*/ 9018 w 11328"/>
              <a:gd name="T93" fmla="*/ 929 h 939"/>
              <a:gd name="T94" fmla="*/ 9558 w 11328"/>
              <a:gd name="T95" fmla="*/ 438 h 939"/>
              <a:gd name="T96" fmla="*/ 10046 w 11328"/>
              <a:gd name="T97" fmla="*/ 402 h 939"/>
              <a:gd name="T98" fmla="*/ 9998 w 11328"/>
              <a:gd name="T99" fmla="*/ 939 h 939"/>
              <a:gd name="T100" fmla="*/ 10157 w 11328"/>
              <a:gd name="T101" fmla="*/ 431 h 939"/>
              <a:gd name="T102" fmla="*/ 10781 w 11328"/>
              <a:gd name="T103" fmla="*/ 903 h 939"/>
              <a:gd name="T104" fmla="*/ 10804 w 11328"/>
              <a:gd name="T105" fmla="*/ 623 h 939"/>
              <a:gd name="T106" fmla="*/ 10429 w 11328"/>
              <a:gd name="T107" fmla="*/ 475 h 939"/>
              <a:gd name="T108" fmla="*/ 10884 w 11328"/>
              <a:gd name="T109" fmla="*/ 903 h 939"/>
              <a:gd name="T110" fmla="*/ 11028 w 11328"/>
              <a:gd name="T111" fmla="*/ 653 h 939"/>
              <a:gd name="T112" fmla="*/ 11148 w 11328"/>
              <a:gd name="T113" fmla="*/ 399 h 939"/>
              <a:gd name="T114" fmla="*/ 11092 w 11328"/>
              <a:gd name="T115" fmla="*/ 93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328" h="939">
                <a:moveTo>
                  <a:pt x="0" y="929"/>
                </a:moveTo>
                <a:cubicBezTo>
                  <a:pt x="0" y="82"/>
                  <a:pt x="0" y="82"/>
                  <a:pt x="0" y="82"/>
                </a:cubicBezTo>
                <a:cubicBezTo>
                  <a:pt x="457" y="82"/>
                  <a:pt x="457" y="82"/>
                  <a:pt x="457" y="82"/>
                </a:cubicBezTo>
                <a:cubicBezTo>
                  <a:pt x="457" y="190"/>
                  <a:pt x="457" y="190"/>
                  <a:pt x="457" y="190"/>
                </a:cubicBezTo>
                <a:cubicBezTo>
                  <a:pt x="172" y="190"/>
                  <a:pt x="172" y="190"/>
                  <a:pt x="172" y="190"/>
                </a:cubicBezTo>
                <a:cubicBezTo>
                  <a:pt x="172" y="436"/>
                  <a:pt x="172" y="436"/>
                  <a:pt x="172" y="436"/>
                </a:cubicBezTo>
                <a:cubicBezTo>
                  <a:pt x="425" y="436"/>
                  <a:pt x="425" y="436"/>
                  <a:pt x="425" y="436"/>
                </a:cubicBezTo>
                <a:cubicBezTo>
                  <a:pt x="425" y="545"/>
                  <a:pt x="425" y="545"/>
                  <a:pt x="425" y="545"/>
                </a:cubicBezTo>
                <a:cubicBezTo>
                  <a:pt x="172" y="545"/>
                  <a:pt x="172" y="545"/>
                  <a:pt x="172" y="545"/>
                </a:cubicBezTo>
                <a:cubicBezTo>
                  <a:pt x="172" y="820"/>
                  <a:pt x="172" y="820"/>
                  <a:pt x="172" y="820"/>
                </a:cubicBezTo>
                <a:cubicBezTo>
                  <a:pt x="472" y="820"/>
                  <a:pt x="472" y="820"/>
                  <a:pt x="472" y="820"/>
                </a:cubicBezTo>
                <a:cubicBezTo>
                  <a:pt x="472" y="929"/>
                  <a:pt x="472" y="929"/>
                  <a:pt x="472" y="929"/>
                </a:cubicBezTo>
                <a:lnTo>
                  <a:pt x="0" y="929"/>
                </a:lnTo>
                <a:close/>
                <a:moveTo>
                  <a:pt x="1003" y="929"/>
                </a:moveTo>
                <a:cubicBezTo>
                  <a:pt x="1003" y="867"/>
                  <a:pt x="1003" y="867"/>
                  <a:pt x="1003" y="867"/>
                </a:cubicBezTo>
                <a:cubicBezTo>
                  <a:pt x="1003" y="867"/>
                  <a:pt x="959" y="937"/>
                  <a:pt x="834" y="937"/>
                </a:cubicBezTo>
                <a:cubicBezTo>
                  <a:pt x="682" y="937"/>
                  <a:pt x="582" y="833"/>
                  <a:pt x="582" y="634"/>
                </a:cubicBezTo>
                <a:cubicBezTo>
                  <a:pt x="582" y="430"/>
                  <a:pt x="707" y="305"/>
                  <a:pt x="871" y="305"/>
                </a:cubicBezTo>
                <a:cubicBezTo>
                  <a:pt x="962" y="305"/>
                  <a:pt x="998" y="331"/>
                  <a:pt x="998" y="331"/>
                </a:cubicBezTo>
                <a:cubicBezTo>
                  <a:pt x="998" y="0"/>
                  <a:pt x="998" y="0"/>
                  <a:pt x="998" y="0"/>
                </a:cubicBezTo>
                <a:cubicBezTo>
                  <a:pt x="1166" y="0"/>
                  <a:pt x="1166" y="0"/>
                  <a:pt x="1166" y="0"/>
                </a:cubicBezTo>
                <a:cubicBezTo>
                  <a:pt x="1166" y="929"/>
                  <a:pt x="1166" y="929"/>
                  <a:pt x="1166" y="929"/>
                </a:cubicBezTo>
                <a:lnTo>
                  <a:pt x="1003" y="929"/>
                </a:lnTo>
                <a:close/>
                <a:moveTo>
                  <a:pt x="998" y="403"/>
                </a:moveTo>
                <a:cubicBezTo>
                  <a:pt x="998" y="403"/>
                  <a:pt x="973" y="395"/>
                  <a:pt x="934" y="395"/>
                </a:cubicBezTo>
                <a:cubicBezTo>
                  <a:pt x="798" y="395"/>
                  <a:pt x="756" y="492"/>
                  <a:pt x="756" y="622"/>
                </a:cubicBezTo>
                <a:cubicBezTo>
                  <a:pt x="756" y="748"/>
                  <a:pt x="808" y="831"/>
                  <a:pt x="912" y="831"/>
                </a:cubicBezTo>
                <a:cubicBezTo>
                  <a:pt x="966" y="831"/>
                  <a:pt x="998" y="813"/>
                  <a:pt x="998" y="813"/>
                </a:cubicBezTo>
                <a:lnTo>
                  <a:pt x="998" y="403"/>
                </a:lnTo>
                <a:close/>
                <a:moveTo>
                  <a:pt x="2038" y="929"/>
                </a:moveTo>
                <a:cubicBezTo>
                  <a:pt x="1870" y="929"/>
                  <a:pt x="1870" y="929"/>
                  <a:pt x="1870" y="929"/>
                </a:cubicBezTo>
                <a:cubicBezTo>
                  <a:pt x="1766" y="528"/>
                  <a:pt x="1766" y="528"/>
                  <a:pt x="1766" y="528"/>
                </a:cubicBezTo>
                <a:cubicBezTo>
                  <a:pt x="1751" y="468"/>
                  <a:pt x="1751" y="448"/>
                  <a:pt x="1751" y="448"/>
                </a:cubicBezTo>
                <a:cubicBezTo>
                  <a:pt x="1751" y="448"/>
                  <a:pt x="1751" y="473"/>
                  <a:pt x="1736" y="527"/>
                </a:cubicBezTo>
                <a:cubicBezTo>
                  <a:pt x="1632" y="929"/>
                  <a:pt x="1632" y="929"/>
                  <a:pt x="1632" y="929"/>
                </a:cubicBezTo>
                <a:cubicBezTo>
                  <a:pt x="1459" y="929"/>
                  <a:pt x="1459" y="929"/>
                  <a:pt x="1459" y="929"/>
                </a:cubicBezTo>
                <a:cubicBezTo>
                  <a:pt x="1270" y="315"/>
                  <a:pt x="1270" y="315"/>
                  <a:pt x="1270" y="315"/>
                </a:cubicBezTo>
                <a:cubicBezTo>
                  <a:pt x="1440" y="315"/>
                  <a:pt x="1440" y="315"/>
                  <a:pt x="1440" y="315"/>
                </a:cubicBezTo>
                <a:cubicBezTo>
                  <a:pt x="1536" y="688"/>
                  <a:pt x="1536" y="688"/>
                  <a:pt x="1536" y="688"/>
                </a:cubicBezTo>
                <a:cubicBezTo>
                  <a:pt x="1556" y="767"/>
                  <a:pt x="1558" y="799"/>
                  <a:pt x="1558" y="799"/>
                </a:cubicBezTo>
                <a:cubicBezTo>
                  <a:pt x="1558" y="799"/>
                  <a:pt x="1559" y="774"/>
                  <a:pt x="1577" y="703"/>
                </a:cubicBezTo>
                <a:cubicBezTo>
                  <a:pt x="1678" y="315"/>
                  <a:pt x="1678" y="315"/>
                  <a:pt x="1678" y="315"/>
                </a:cubicBezTo>
                <a:cubicBezTo>
                  <a:pt x="1849" y="315"/>
                  <a:pt x="1849" y="315"/>
                  <a:pt x="1849" y="315"/>
                </a:cubicBezTo>
                <a:cubicBezTo>
                  <a:pt x="1954" y="708"/>
                  <a:pt x="1954" y="708"/>
                  <a:pt x="1954" y="708"/>
                </a:cubicBezTo>
                <a:cubicBezTo>
                  <a:pt x="1972" y="778"/>
                  <a:pt x="1972" y="801"/>
                  <a:pt x="1972" y="801"/>
                </a:cubicBezTo>
                <a:cubicBezTo>
                  <a:pt x="1972" y="801"/>
                  <a:pt x="1974" y="763"/>
                  <a:pt x="1993" y="688"/>
                </a:cubicBezTo>
                <a:cubicBezTo>
                  <a:pt x="2088" y="315"/>
                  <a:pt x="2088" y="315"/>
                  <a:pt x="2088" y="315"/>
                </a:cubicBezTo>
                <a:cubicBezTo>
                  <a:pt x="2234" y="315"/>
                  <a:pt x="2234" y="315"/>
                  <a:pt x="2234" y="315"/>
                </a:cubicBezTo>
                <a:lnTo>
                  <a:pt x="2038" y="929"/>
                </a:lnTo>
                <a:close/>
                <a:moveTo>
                  <a:pt x="2634" y="929"/>
                </a:moveTo>
                <a:cubicBezTo>
                  <a:pt x="2634" y="874"/>
                  <a:pt x="2634" y="874"/>
                  <a:pt x="2634" y="874"/>
                </a:cubicBezTo>
                <a:cubicBezTo>
                  <a:pt x="2634" y="874"/>
                  <a:pt x="2589" y="937"/>
                  <a:pt x="2477" y="937"/>
                </a:cubicBezTo>
                <a:cubicBezTo>
                  <a:pt x="2361" y="937"/>
                  <a:pt x="2285" y="869"/>
                  <a:pt x="2285" y="757"/>
                </a:cubicBezTo>
                <a:cubicBezTo>
                  <a:pt x="2285" y="690"/>
                  <a:pt x="2309" y="642"/>
                  <a:pt x="2354" y="610"/>
                </a:cubicBezTo>
                <a:cubicBezTo>
                  <a:pt x="2405" y="573"/>
                  <a:pt x="2474" y="568"/>
                  <a:pt x="2546" y="568"/>
                </a:cubicBezTo>
                <a:cubicBezTo>
                  <a:pt x="2586" y="568"/>
                  <a:pt x="2631" y="571"/>
                  <a:pt x="2631" y="571"/>
                </a:cubicBezTo>
                <a:cubicBezTo>
                  <a:pt x="2631" y="532"/>
                  <a:pt x="2631" y="532"/>
                  <a:pt x="2631" y="532"/>
                </a:cubicBezTo>
                <a:cubicBezTo>
                  <a:pt x="2631" y="502"/>
                  <a:pt x="2628" y="473"/>
                  <a:pt x="2621" y="454"/>
                </a:cubicBezTo>
                <a:cubicBezTo>
                  <a:pt x="2606" y="413"/>
                  <a:pt x="2568" y="400"/>
                  <a:pt x="2516" y="400"/>
                </a:cubicBezTo>
                <a:cubicBezTo>
                  <a:pt x="2432" y="400"/>
                  <a:pt x="2376" y="431"/>
                  <a:pt x="2376" y="431"/>
                </a:cubicBezTo>
                <a:cubicBezTo>
                  <a:pt x="2343" y="336"/>
                  <a:pt x="2343" y="336"/>
                  <a:pt x="2343" y="336"/>
                </a:cubicBezTo>
                <a:cubicBezTo>
                  <a:pt x="2343" y="336"/>
                  <a:pt x="2421" y="301"/>
                  <a:pt x="2559" y="301"/>
                </a:cubicBezTo>
                <a:cubicBezTo>
                  <a:pt x="2718" y="301"/>
                  <a:pt x="2763" y="369"/>
                  <a:pt x="2780" y="415"/>
                </a:cubicBezTo>
                <a:cubicBezTo>
                  <a:pt x="2793" y="453"/>
                  <a:pt x="2792" y="520"/>
                  <a:pt x="2792" y="562"/>
                </a:cubicBezTo>
                <a:cubicBezTo>
                  <a:pt x="2792" y="929"/>
                  <a:pt x="2792" y="929"/>
                  <a:pt x="2792" y="929"/>
                </a:cubicBezTo>
                <a:lnTo>
                  <a:pt x="2634" y="929"/>
                </a:lnTo>
                <a:close/>
                <a:moveTo>
                  <a:pt x="2631" y="646"/>
                </a:moveTo>
                <a:cubicBezTo>
                  <a:pt x="2631" y="646"/>
                  <a:pt x="2620" y="645"/>
                  <a:pt x="2574" y="645"/>
                </a:cubicBezTo>
                <a:cubicBezTo>
                  <a:pt x="2537" y="645"/>
                  <a:pt x="2507" y="651"/>
                  <a:pt x="2483" y="670"/>
                </a:cubicBezTo>
                <a:cubicBezTo>
                  <a:pt x="2459" y="689"/>
                  <a:pt x="2451" y="721"/>
                  <a:pt x="2451" y="748"/>
                </a:cubicBezTo>
                <a:cubicBezTo>
                  <a:pt x="2451" y="823"/>
                  <a:pt x="2506" y="843"/>
                  <a:pt x="2556" y="843"/>
                </a:cubicBezTo>
                <a:cubicBezTo>
                  <a:pt x="2606" y="843"/>
                  <a:pt x="2631" y="829"/>
                  <a:pt x="2631" y="829"/>
                </a:cubicBezTo>
                <a:lnTo>
                  <a:pt x="2631" y="646"/>
                </a:lnTo>
                <a:close/>
                <a:moveTo>
                  <a:pt x="3324" y="455"/>
                </a:moveTo>
                <a:cubicBezTo>
                  <a:pt x="3315" y="448"/>
                  <a:pt x="3280" y="425"/>
                  <a:pt x="3225" y="425"/>
                </a:cubicBezTo>
                <a:cubicBezTo>
                  <a:pt x="3167" y="425"/>
                  <a:pt x="3135" y="447"/>
                  <a:pt x="3135" y="447"/>
                </a:cubicBezTo>
                <a:cubicBezTo>
                  <a:pt x="3135" y="929"/>
                  <a:pt x="3135" y="929"/>
                  <a:pt x="3135" y="929"/>
                </a:cubicBezTo>
                <a:cubicBezTo>
                  <a:pt x="2967" y="929"/>
                  <a:pt x="2967" y="929"/>
                  <a:pt x="2967" y="929"/>
                </a:cubicBezTo>
                <a:cubicBezTo>
                  <a:pt x="2967" y="315"/>
                  <a:pt x="2967" y="315"/>
                  <a:pt x="2967" y="315"/>
                </a:cubicBezTo>
                <a:cubicBezTo>
                  <a:pt x="3130" y="315"/>
                  <a:pt x="3130" y="315"/>
                  <a:pt x="3130" y="315"/>
                </a:cubicBezTo>
                <a:cubicBezTo>
                  <a:pt x="3130" y="396"/>
                  <a:pt x="3130" y="396"/>
                  <a:pt x="3130" y="396"/>
                </a:cubicBezTo>
                <a:cubicBezTo>
                  <a:pt x="3130" y="396"/>
                  <a:pt x="3173" y="305"/>
                  <a:pt x="3278" y="305"/>
                </a:cubicBezTo>
                <a:cubicBezTo>
                  <a:pt x="3316" y="305"/>
                  <a:pt x="3340" y="313"/>
                  <a:pt x="3358" y="321"/>
                </a:cubicBezTo>
                <a:lnTo>
                  <a:pt x="3324" y="455"/>
                </a:lnTo>
                <a:close/>
                <a:moveTo>
                  <a:pt x="3826" y="929"/>
                </a:moveTo>
                <a:cubicBezTo>
                  <a:pt x="3826" y="867"/>
                  <a:pt x="3826" y="867"/>
                  <a:pt x="3826" y="867"/>
                </a:cubicBezTo>
                <a:cubicBezTo>
                  <a:pt x="3826" y="867"/>
                  <a:pt x="3781" y="937"/>
                  <a:pt x="3657" y="937"/>
                </a:cubicBezTo>
                <a:cubicBezTo>
                  <a:pt x="3504" y="937"/>
                  <a:pt x="3405" y="833"/>
                  <a:pt x="3405" y="634"/>
                </a:cubicBezTo>
                <a:cubicBezTo>
                  <a:pt x="3405" y="430"/>
                  <a:pt x="3529" y="305"/>
                  <a:pt x="3694" y="305"/>
                </a:cubicBezTo>
                <a:cubicBezTo>
                  <a:pt x="3785" y="305"/>
                  <a:pt x="3821" y="331"/>
                  <a:pt x="3821" y="331"/>
                </a:cubicBezTo>
                <a:cubicBezTo>
                  <a:pt x="3821" y="0"/>
                  <a:pt x="3821" y="0"/>
                  <a:pt x="3821" y="0"/>
                </a:cubicBezTo>
                <a:cubicBezTo>
                  <a:pt x="3989" y="0"/>
                  <a:pt x="3989" y="0"/>
                  <a:pt x="3989" y="0"/>
                </a:cubicBezTo>
                <a:cubicBezTo>
                  <a:pt x="3989" y="929"/>
                  <a:pt x="3989" y="929"/>
                  <a:pt x="3989" y="929"/>
                </a:cubicBezTo>
                <a:lnTo>
                  <a:pt x="3826" y="929"/>
                </a:lnTo>
                <a:close/>
                <a:moveTo>
                  <a:pt x="3821" y="403"/>
                </a:moveTo>
                <a:cubicBezTo>
                  <a:pt x="3821" y="403"/>
                  <a:pt x="3796" y="395"/>
                  <a:pt x="3756" y="395"/>
                </a:cubicBezTo>
                <a:cubicBezTo>
                  <a:pt x="3621" y="395"/>
                  <a:pt x="3579" y="492"/>
                  <a:pt x="3579" y="622"/>
                </a:cubicBezTo>
                <a:cubicBezTo>
                  <a:pt x="3579" y="748"/>
                  <a:pt x="3630" y="831"/>
                  <a:pt x="3735" y="831"/>
                </a:cubicBezTo>
                <a:cubicBezTo>
                  <a:pt x="3789" y="831"/>
                  <a:pt x="3821" y="813"/>
                  <a:pt x="3821" y="813"/>
                </a:cubicBezTo>
                <a:lnTo>
                  <a:pt x="3821" y="403"/>
                </a:lnTo>
                <a:close/>
                <a:moveTo>
                  <a:pt x="4313" y="939"/>
                </a:moveTo>
                <a:cubicBezTo>
                  <a:pt x="4171" y="939"/>
                  <a:pt x="4105" y="903"/>
                  <a:pt x="4105" y="903"/>
                </a:cubicBezTo>
                <a:cubicBezTo>
                  <a:pt x="4139" y="807"/>
                  <a:pt x="4139" y="807"/>
                  <a:pt x="4139" y="807"/>
                </a:cubicBezTo>
                <a:cubicBezTo>
                  <a:pt x="4139" y="807"/>
                  <a:pt x="4194" y="840"/>
                  <a:pt x="4295" y="840"/>
                </a:cubicBezTo>
                <a:cubicBezTo>
                  <a:pt x="4361" y="840"/>
                  <a:pt x="4397" y="817"/>
                  <a:pt x="4397" y="772"/>
                </a:cubicBezTo>
                <a:cubicBezTo>
                  <a:pt x="4397" y="736"/>
                  <a:pt x="4380" y="725"/>
                  <a:pt x="4339" y="702"/>
                </a:cubicBezTo>
                <a:cubicBezTo>
                  <a:pt x="4249" y="653"/>
                  <a:pt x="4249" y="653"/>
                  <a:pt x="4249" y="653"/>
                </a:cubicBezTo>
                <a:cubicBezTo>
                  <a:pt x="4169" y="609"/>
                  <a:pt x="4127" y="564"/>
                  <a:pt x="4127" y="478"/>
                </a:cubicBezTo>
                <a:cubicBezTo>
                  <a:pt x="4127" y="361"/>
                  <a:pt x="4211" y="303"/>
                  <a:pt x="4348" y="303"/>
                </a:cubicBezTo>
                <a:cubicBezTo>
                  <a:pt x="4469" y="303"/>
                  <a:pt x="4536" y="335"/>
                  <a:pt x="4536" y="335"/>
                </a:cubicBezTo>
                <a:cubicBezTo>
                  <a:pt x="4503" y="431"/>
                  <a:pt x="4503" y="431"/>
                  <a:pt x="4503" y="431"/>
                </a:cubicBezTo>
                <a:cubicBezTo>
                  <a:pt x="4503" y="431"/>
                  <a:pt x="4446" y="399"/>
                  <a:pt x="4369" y="399"/>
                </a:cubicBezTo>
                <a:cubicBezTo>
                  <a:pt x="4319" y="399"/>
                  <a:pt x="4275" y="412"/>
                  <a:pt x="4275" y="459"/>
                </a:cubicBezTo>
                <a:cubicBezTo>
                  <a:pt x="4275" y="497"/>
                  <a:pt x="4297" y="509"/>
                  <a:pt x="4347" y="534"/>
                </a:cubicBezTo>
                <a:cubicBezTo>
                  <a:pt x="4434" y="579"/>
                  <a:pt x="4434" y="579"/>
                  <a:pt x="4434" y="579"/>
                </a:cubicBezTo>
                <a:cubicBezTo>
                  <a:pt x="4509" y="617"/>
                  <a:pt x="4549" y="664"/>
                  <a:pt x="4549" y="747"/>
                </a:cubicBezTo>
                <a:cubicBezTo>
                  <a:pt x="4549" y="887"/>
                  <a:pt x="4440" y="939"/>
                  <a:pt x="4313" y="939"/>
                </a:cubicBezTo>
                <a:close/>
                <a:moveTo>
                  <a:pt x="4953" y="929"/>
                </a:moveTo>
                <a:cubicBezTo>
                  <a:pt x="4953" y="82"/>
                  <a:pt x="4953" y="82"/>
                  <a:pt x="4953" y="82"/>
                </a:cubicBezTo>
                <a:cubicBezTo>
                  <a:pt x="5124" y="82"/>
                  <a:pt x="5124" y="82"/>
                  <a:pt x="5124" y="82"/>
                </a:cubicBezTo>
                <a:cubicBezTo>
                  <a:pt x="5124" y="820"/>
                  <a:pt x="5124" y="820"/>
                  <a:pt x="5124" y="820"/>
                </a:cubicBezTo>
                <a:cubicBezTo>
                  <a:pt x="5421" y="820"/>
                  <a:pt x="5421" y="820"/>
                  <a:pt x="5421" y="820"/>
                </a:cubicBezTo>
                <a:cubicBezTo>
                  <a:pt x="5421" y="929"/>
                  <a:pt x="5421" y="929"/>
                  <a:pt x="5421" y="929"/>
                </a:cubicBezTo>
                <a:lnTo>
                  <a:pt x="4953" y="929"/>
                </a:lnTo>
                <a:close/>
                <a:moveTo>
                  <a:pt x="5605" y="227"/>
                </a:moveTo>
                <a:cubicBezTo>
                  <a:pt x="5547" y="227"/>
                  <a:pt x="5509" y="192"/>
                  <a:pt x="5509" y="141"/>
                </a:cubicBezTo>
                <a:cubicBezTo>
                  <a:pt x="5509" y="85"/>
                  <a:pt x="5547" y="51"/>
                  <a:pt x="5608" y="51"/>
                </a:cubicBezTo>
                <a:cubicBezTo>
                  <a:pt x="5666" y="51"/>
                  <a:pt x="5704" y="85"/>
                  <a:pt x="5704" y="137"/>
                </a:cubicBezTo>
                <a:cubicBezTo>
                  <a:pt x="5704" y="192"/>
                  <a:pt x="5666" y="227"/>
                  <a:pt x="5605" y="227"/>
                </a:cubicBezTo>
                <a:close/>
                <a:moveTo>
                  <a:pt x="5523" y="929"/>
                </a:moveTo>
                <a:cubicBezTo>
                  <a:pt x="5523" y="315"/>
                  <a:pt x="5523" y="315"/>
                  <a:pt x="5523" y="315"/>
                </a:cubicBezTo>
                <a:cubicBezTo>
                  <a:pt x="5691" y="315"/>
                  <a:pt x="5691" y="315"/>
                  <a:pt x="5691" y="315"/>
                </a:cubicBezTo>
                <a:cubicBezTo>
                  <a:pt x="5691" y="929"/>
                  <a:pt x="5691" y="929"/>
                  <a:pt x="5691" y="929"/>
                </a:cubicBezTo>
                <a:lnTo>
                  <a:pt x="5523" y="929"/>
                </a:lnTo>
                <a:close/>
                <a:moveTo>
                  <a:pt x="6217" y="112"/>
                </a:moveTo>
                <a:cubicBezTo>
                  <a:pt x="6217" y="112"/>
                  <a:pt x="6194" y="96"/>
                  <a:pt x="6154" y="96"/>
                </a:cubicBezTo>
                <a:cubicBezTo>
                  <a:pt x="6115" y="96"/>
                  <a:pt x="6094" y="111"/>
                  <a:pt x="6082" y="132"/>
                </a:cubicBezTo>
                <a:cubicBezTo>
                  <a:pt x="6071" y="151"/>
                  <a:pt x="6070" y="181"/>
                  <a:pt x="6070" y="227"/>
                </a:cubicBezTo>
                <a:cubicBezTo>
                  <a:pt x="6070" y="316"/>
                  <a:pt x="6070" y="316"/>
                  <a:pt x="6070" y="316"/>
                </a:cubicBezTo>
                <a:cubicBezTo>
                  <a:pt x="6196" y="316"/>
                  <a:pt x="6196" y="316"/>
                  <a:pt x="6196" y="316"/>
                </a:cubicBezTo>
                <a:cubicBezTo>
                  <a:pt x="6196" y="407"/>
                  <a:pt x="6196" y="407"/>
                  <a:pt x="6196" y="407"/>
                </a:cubicBezTo>
                <a:cubicBezTo>
                  <a:pt x="6070" y="407"/>
                  <a:pt x="6070" y="407"/>
                  <a:pt x="6070" y="407"/>
                </a:cubicBezTo>
                <a:cubicBezTo>
                  <a:pt x="6070" y="929"/>
                  <a:pt x="6070" y="929"/>
                  <a:pt x="6070" y="929"/>
                </a:cubicBezTo>
                <a:cubicBezTo>
                  <a:pt x="5905" y="929"/>
                  <a:pt x="5905" y="929"/>
                  <a:pt x="5905" y="929"/>
                </a:cubicBezTo>
                <a:cubicBezTo>
                  <a:pt x="5905" y="407"/>
                  <a:pt x="5905" y="407"/>
                  <a:pt x="5905" y="407"/>
                </a:cubicBezTo>
                <a:cubicBezTo>
                  <a:pt x="5828" y="407"/>
                  <a:pt x="5828" y="407"/>
                  <a:pt x="5828" y="407"/>
                </a:cubicBezTo>
                <a:cubicBezTo>
                  <a:pt x="5828" y="316"/>
                  <a:pt x="5828" y="316"/>
                  <a:pt x="5828" y="316"/>
                </a:cubicBezTo>
                <a:cubicBezTo>
                  <a:pt x="5905" y="316"/>
                  <a:pt x="5905" y="316"/>
                  <a:pt x="5905" y="316"/>
                </a:cubicBezTo>
                <a:cubicBezTo>
                  <a:pt x="5905" y="283"/>
                  <a:pt x="5905" y="283"/>
                  <a:pt x="5905" y="283"/>
                </a:cubicBezTo>
                <a:cubicBezTo>
                  <a:pt x="5905" y="249"/>
                  <a:pt x="5903" y="174"/>
                  <a:pt x="5917" y="131"/>
                </a:cubicBezTo>
                <a:cubicBezTo>
                  <a:pt x="5943" y="46"/>
                  <a:pt x="6005" y="0"/>
                  <a:pt x="6121" y="0"/>
                </a:cubicBezTo>
                <a:cubicBezTo>
                  <a:pt x="6203" y="0"/>
                  <a:pt x="6245" y="21"/>
                  <a:pt x="6245" y="21"/>
                </a:cubicBezTo>
                <a:lnTo>
                  <a:pt x="6217" y="112"/>
                </a:lnTo>
                <a:close/>
                <a:moveTo>
                  <a:pt x="6430" y="633"/>
                </a:moveTo>
                <a:cubicBezTo>
                  <a:pt x="6430" y="636"/>
                  <a:pt x="6430" y="645"/>
                  <a:pt x="6430" y="645"/>
                </a:cubicBezTo>
                <a:cubicBezTo>
                  <a:pt x="6430" y="765"/>
                  <a:pt x="6508" y="838"/>
                  <a:pt x="6627" y="838"/>
                </a:cubicBezTo>
                <a:cubicBezTo>
                  <a:pt x="6711" y="838"/>
                  <a:pt x="6758" y="810"/>
                  <a:pt x="6758" y="810"/>
                </a:cubicBezTo>
                <a:cubicBezTo>
                  <a:pt x="6790" y="903"/>
                  <a:pt x="6790" y="903"/>
                  <a:pt x="6790" y="903"/>
                </a:cubicBezTo>
                <a:cubicBezTo>
                  <a:pt x="6790" y="903"/>
                  <a:pt x="6723" y="939"/>
                  <a:pt x="6579" y="939"/>
                </a:cubicBezTo>
                <a:cubicBezTo>
                  <a:pt x="6411" y="939"/>
                  <a:pt x="6260" y="869"/>
                  <a:pt x="6260" y="623"/>
                </a:cubicBezTo>
                <a:cubicBezTo>
                  <a:pt x="6260" y="508"/>
                  <a:pt x="6303" y="303"/>
                  <a:pt x="6553" y="303"/>
                </a:cubicBezTo>
                <a:cubicBezTo>
                  <a:pt x="6674" y="303"/>
                  <a:pt x="6737" y="347"/>
                  <a:pt x="6776" y="414"/>
                </a:cubicBezTo>
                <a:cubicBezTo>
                  <a:pt x="6809" y="474"/>
                  <a:pt x="6813" y="556"/>
                  <a:pt x="6813" y="623"/>
                </a:cubicBezTo>
                <a:cubicBezTo>
                  <a:pt x="6813" y="624"/>
                  <a:pt x="6813" y="630"/>
                  <a:pt x="6813" y="633"/>
                </a:cubicBezTo>
                <a:lnTo>
                  <a:pt x="6430" y="633"/>
                </a:lnTo>
                <a:close/>
                <a:moveTo>
                  <a:pt x="6646" y="521"/>
                </a:moveTo>
                <a:cubicBezTo>
                  <a:pt x="6646" y="430"/>
                  <a:pt x="6613" y="384"/>
                  <a:pt x="6541" y="384"/>
                </a:cubicBezTo>
                <a:cubicBezTo>
                  <a:pt x="6481" y="384"/>
                  <a:pt x="6452" y="420"/>
                  <a:pt x="6439" y="475"/>
                </a:cubicBezTo>
                <a:cubicBezTo>
                  <a:pt x="6431" y="505"/>
                  <a:pt x="6431" y="537"/>
                  <a:pt x="6431" y="547"/>
                </a:cubicBezTo>
                <a:cubicBezTo>
                  <a:pt x="6646" y="547"/>
                  <a:pt x="6646" y="547"/>
                  <a:pt x="6646" y="547"/>
                </a:cubicBezTo>
                <a:lnTo>
                  <a:pt x="6646" y="521"/>
                </a:lnTo>
                <a:close/>
                <a:moveTo>
                  <a:pt x="7101" y="939"/>
                </a:moveTo>
                <a:cubicBezTo>
                  <a:pt x="6959" y="939"/>
                  <a:pt x="6893" y="903"/>
                  <a:pt x="6893" y="903"/>
                </a:cubicBezTo>
                <a:cubicBezTo>
                  <a:pt x="6927" y="807"/>
                  <a:pt x="6927" y="807"/>
                  <a:pt x="6927" y="807"/>
                </a:cubicBezTo>
                <a:cubicBezTo>
                  <a:pt x="6927" y="807"/>
                  <a:pt x="6982" y="840"/>
                  <a:pt x="7083" y="840"/>
                </a:cubicBezTo>
                <a:cubicBezTo>
                  <a:pt x="7149" y="840"/>
                  <a:pt x="7185" y="817"/>
                  <a:pt x="7185" y="772"/>
                </a:cubicBezTo>
                <a:cubicBezTo>
                  <a:pt x="7185" y="736"/>
                  <a:pt x="7168" y="725"/>
                  <a:pt x="7127" y="702"/>
                </a:cubicBezTo>
                <a:cubicBezTo>
                  <a:pt x="7037" y="653"/>
                  <a:pt x="7037" y="653"/>
                  <a:pt x="7037" y="653"/>
                </a:cubicBezTo>
                <a:cubicBezTo>
                  <a:pt x="6957" y="609"/>
                  <a:pt x="6915" y="564"/>
                  <a:pt x="6915" y="478"/>
                </a:cubicBezTo>
                <a:cubicBezTo>
                  <a:pt x="6915" y="361"/>
                  <a:pt x="6999" y="303"/>
                  <a:pt x="7136" y="303"/>
                </a:cubicBezTo>
                <a:cubicBezTo>
                  <a:pt x="7257" y="303"/>
                  <a:pt x="7324" y="335"/>
                  <a:pt x="7324" y="335"/>
                </a:cubicBezTo>
                <a:cubicBezTo>
                  <a:pt x="7291" y="431"/>
                  <a:pt x="7291" y="431"/>
                  <a:pt x="7291" y="431"/>
                </a:cubicBezTo>
                <a:cubicBezTo>
                  <a:pt x="7291" y="431"/>
                  <a:pt x="7234" y="399"/>
                  <a:pt x="7157" y="399"/>
                </a:cubicBezTo>
                <a:cubicBezTo>
                  <a:pt x="7107" y="399"/>
                  <a:pt x="7063" y="412"/>
                  <a:pt x="7063" y="459"/>
                </a:cubicBezTo>
                <a:cubicBezTo>
                  <a:pt x="7063" y="497"/>
                  <a:pt x="7085" y="509"/>
                  <a:pt x="7135" y="534"/>
                </a:cubicBezTo>
                <a:cubicBezTo>
                  <a:pt x="7222" y="579"/>
                  <a:pt x="7222" y="579"/>
                  <a:pt x="7222" y="579"/>
                </a:cubicBezTo>
                <a:cubicBezTo>
                  <a:pt x="7297" y="617"/>
                  <a:pt x="7337" y="664"/>
                  <a:pt x="7337" y="747"/>
                </a:cubicBezTo>
                <a:cubicBezTo>
                  <a:pt x="7337" y="887"/>
                  <a:pt x="7228" y="939"/>
                  <a:pt x="7101" y="939"/>
                </a:cubicBezTo>
                <a:close/>
                <a:moveTo>
                  <a:pt x="7890" y="431"/>
                </a:moveTo>
                <a:cubicBezTo>
                  <a:pt x="7890" y="431"/>
                  <a:pt x="7850" y="402"/>
                  <a:pt x="7780" y="402"/>
                </a:cubicBezTo>
                <a:cubicBezTo>
                  <a:pt x="7656" y="402"/>
                  <a:pt x="7604" y="475"/>
                  <a:pt x="7604" y="619"/>
                </a:cubicBezTo>
                <a:cubicBezTo>
                  <a:pt x="7604" y="718"/>
                  <a:pt x="7639" y="838"/>
                  <a:pt x="7778" y="838"/>
                </a:cubicBezTo>
                <a:cubicBezTo>
                  <a:pt x="7829" y="838"/>
                  <a:pt x="7871" y="821"/>
                  <a:pt x="7891" y="810"/>
                </a:cubicBezTo>
                <a:cubicBezTo>
                  <a:pt x="7922" y="903"/>
                  <a:pt x="7922" y="903"/>
                  <a:pt x="7922" y="903"/>
                </a:cubicBezTo>
                <a:cubicBezTo>
                  <a:pt x="7922" y="903"/>
                  <a:pt x="7864" y="939"/>
                  <a:pt x="7732" y="939"/>
                </a:cubicBezTo>
                <a:cubicBezTo>
                  <a:pt x="7529" y="939"/>
                  <a:pt x="7432" y="809"/>
                  <a:pt x="7432" y="634"/>
                </a:cubicBezTo>
                <a:cubicBezTo>
                  <a:pt x="7432" y="561"/>
                  <a:pt x="7448" y="491"/>
                  <a:pt x="7484" y="435"/>
                </a:cubicBezTo>
                <a:cubicBezTo>
                  <a:pt x="7534" y="358"/>
                  <a:pt x="7620" y="303"/>
                  <a:pt x="7758" y="303"/>
                </a:cubicBezTo>
                <a:cubicBezTo>
                  <a:pt x="7860" y="303"/>
                  <a:pt x="7924" y="335"/>
                  <a:pt x="7924" y="335"/>
                </a:cubicBezTo>
                <a:lnTo>
                  <a:pt x="7890" y="431"/>
                </a:lnTo>
                <a:close/>
                <a:moveTo>
                  <a:pt x="8114" y="227"/>
                </a:moveTo>
                <a:cubicBezTo>
                  <a:pt x="8056" y="227"/>
                  <a:pt x="8017" y="192"/>
                  <a:pt x="8017" y="141"/>
                </a:cubicBezTo>
                <a:cubicBezTo>
                  <a:pt x="8017" y="85"/>
                  <a:pt x="8056" y="51"/>
                  <a:pt x="8117" y="51"/>
                </a:cubicBezTo>
                <a:cubicBezTo>
                  <a:pt x="8175" y="51"/>
                  <a:pt x="8213" y="85"/>
                  <a:pt x="8213" y="137"/>
                </a:cubicBezTo>
                <a:cubicBezTo>
                  <a:pt x="8213" y="192"/>
                  <a:pt x="8175" y="227"/>
                  <a:pt x="8114" y="227"/>
                </a:cubicBezTo>
                <a:close/>
                <a:moveTo>
                  <a:pt x="8032" y="929"/>
                </a:moveTo>
                <a:cubicBezTo>
                  <a:pt x="8032" y="315"/>
                  <a:pt x="8032" y="315"/>
                  <a:pt x="8032" y="315"/>
                </a:cubicBezTo>
                <a:cubicBezTo>
                  <a:pt x="8200" y="315"/>
                  <a:pt x="8200" y="315"/>
                  <a:pt x="8200" y="315"/>
                </a:cubicBezTo>
                <a:cubicBezTo>
                  <a:pt x="8200" y="929"/>
                  <a:pt x="8200" y="929"/>
                  <a:pt x="8200" y="929"/>
                </a:cubicBezTo>
                <a:lnTo>
                  <a:pt x="8032" y="929"/>
                </a:lnTo>
                <a:close/>
                <a:moveTo>
                  <a:pt x="8502" y="633"/>
                </a:moveTo>
                <a:cubicBezTo>
                  <a:pt x="8502" y="636"/>
                  <a:pt x="8502" y="645"/>
                  <a:pt x="8502" y="645"/>
                </a:cubicBezTo>
                <a:cubicBezTo>
                  <a:pt x="8502" y="765"/>
                  <a:pt x="8580" y="838"/>
                  <a:pt x="8699" y="838"/>
                </a:cubicBezTo>
                <a:cubicBezTo>
                  <a:pt x="8783" y="838"/>
                  <a:pt x="8830" y="810"/>
                  <a:pt x="8830" y="810"/>
                </a:cubicBezTo>
                <a:cubicBezTo>
                  <a:pt x="8862" y="903"/>
                  <a:pt x="8862" y="903"/>
                  <a:pt x="8862" y="903"/>
                </a:cubicBezTo>
                <a:cubicBezTo>
                  <a:pt x="8862" y="903"/>
                  <a:pt x="8795" y="939"/>
                  <a:pt x="8651" y="939"/>
                </a:cubicBezTo>
                <a:cubicBezTo>
                  <a:pt x="8483" y="939"/>
                  <a:pt x="8332" y="869"/>
                  <a:pt x="8332" y="623"/>
                </a:cubicBezTo>
                <a:cubicBezTo>
                  <a:pt x="8332" y="508"/>
                  <a:pt x="8375" y="303"/>
                  <a:pt x="8625" y="303"/>
                </a:cubicBezTo>
                <a:cubicBezTo>
                  <a:pt x="8746" y="303"/>
                  <a:pt x="8809" y="347"/>
                  <a:pt x="8848" y="414"/>
                </a:cubicBezTo>
                <a:cubicBezTo>
                  <a:pt x="8881" y="474"/>
                  <a:pt x="8885" y="556"/>
                  <a:pt x="8885" y="623"/>
                </a:cubicBezTo>
                <a:cubicBezTo>
                  <a:pt x="8885" y="624"/>
                  <a:pt x="8885" y="630"/>
                  <a:pt x="8885" y="633"/>
                </a:cubicBezTo>
                <a:lnTo>
                  <a:pt x="8502" y="633"/>
                </a:lnTo>
                <a:close/>
                <a:moveTo>
                  <a:pt x="8718" y="521"/>
                </a:moveTo>
                <a:cubicBezTo>
                  <a:pt x="8718" y="430"/>
                  <a:pt x="8685" y="384"/>
                  <a:pt x="8613" y="384"/>
                </a:cubicBezTo>
                <a:cubicBezTo>
                  <a:pt x="8553" y="384"/>
                  <a:pt x="8524" y="420"/>
                  <a:pt x="8511" y="475"/>
                </a:cubicBezTo>
                <a:cubicBezTo>
                  <a:pt x="8503" y="505"/>
                  <a:pt x="8503" y="537"/>
                  <a:pt x="8503" y="547"/>
                </a:cubicBezTo>
                <a:cubicBezTo>
                  <a:pt x="8718" y="547"/>
                  <a:pt x="8718" y="547"/>
                  <a:pt x="8718" y="547"/>
                </a:cubicBezTo>
                <a:lnTo>
                  <a:pt x="8718" y="521"/>
                </a:lnTo>
                <a:close/>
                <a:moveTo>
                  <a:pt x="9398" y="929"/>
                </a:moveTo>
                <a:cubicBezTo>
                  <a:pt x="9398" y="577"/>
                  <a:pt x="9398" y="577"/>
                  <a:pt x="9398" y="577"/>
                </a:cubicBezTo>
                <a:cubicBezTo>
                  <a:pt x="9398" y="546"/>
                  <a:pt x="9398" y="514"/>
                  <a:pt x="9394" y="491"/>
                </a:cubicBezTo>
                <a:cubicBezTo>
                  <a:pt x="9382" y="433"/>
                  <a:pt x="9341" y="409"/>
                  <a:pt x="9278" y="409"/>
                </a:cubicBezTo>
                <a:cubicBezTo>
                  <a:pt x="9224" y="409"/>
                  <a:pt x="9186" y="430"/>
                  <a:pt x="9186" y="430"/>
                </a:cubicBezTo>
                <a:cubicBezTo>
                  <a:pt x="9186" y="929"/>
                  <a:pt x="9186" y="929"/>
                  <a:pt x="9186" y="929"/>
                </a:cubicBezTo>
                <a:cubicBezTo>
                  <a:pt x="9018" y="929"/>
                  <a:pt x="9018" y="929"/>
                  <a:pt x="9018" y="929"/>
                </a:cubicBezTo>
                <a:cubicBezTo>
                  <a:pt x="9018" y="315"/>
                  <a:pt x="9018" y="315"/>
                  <a:pt x="9018" y="315"/>
                </a:cubicBezTo>
                <a:cubicBezTo>
                  <a:pt x="9181" y="315"/>
                  <a:pt x="9181" y="315"/>
                  <a:pt x="9181" y="315"/>
                </a:cubicBezTo>
                <a:cubicBezTo>
                  <a:pt x="9181" y="377"/>
                  <a:pt x="9181" y="377"/>
                  <a:pt x="9181" y="377"/>
                </a:cubicBezTo>
                <a:cubicBezTo>
                  <a:pt x="9181" y="377"/>
                  <a:pt x="9234" y="301"/>
                  <a:pt x="9365" y="301"/>
                </a:cubicBezTo>
                <a:cubicBezTo>
                  <a:pt x="9493" y="301"/>
                  <a:pt x="9544" y="376"/>
                  <a:pt x="9558" y="438"/>
                </a:cubicBezTo>
                <a:cubicBezTo>
                  <a:pt x="9568" y="481"/>
                  <a:pt x="9568" y="531"/>
                  <a:pt x="9568" y="558"/>
                </a:cubicBezTo>
                <a:cubicBezTo>
                  <a:pt x="9568" y="929"/>
                  <a:pt x="9568" y="929"/>
                  <a:pt x="9568" y="929"/>
                </a:cubicBezTo>
                <a:lnTo>
                  <a:pt x="9398" y="929"/>
                </a:lnTo>
                <a:close/>
                <a:moveTo>
                  <a:pt x="10157" y="431"/>
                </a:moveTo>
                <a:cubicBezTo>
                  <a:pt x="10157" y="431"/>
                  <a:pt x="10117" y="402"/>
                  <a:pt x="10046" y="402"/>
                </a:cubicBezTo>
                <a:cubicBezTo>
                  <a:pt x="9923" y="402"/>
                  <a:pt x="9871" y="475"/>
                  <a:pt x="9871" y="619"/>
                </a:cubicBezTo>
                <a:cubicBezTo>
                  <a:pt x="9871" y="718"/>
                  <a:pt x="9906" y="838"/>
                  <a:pt x="10045" y="838"/>
                </a:cubicBezTo>
                <a:cubicBezTo>
                  <a:pt x="10096" y="838"/>
                  <a:pt x="10138" y="821"/>
                  <a:pt x="10158" y="810"/>
                </a:cubicBezTo>
                <a:cubicBezTo>
                  <a:pt x="10189" y="903"/>
                  <a:pt x="10189" y="903"/>
                  <a:pt x="10189" y="903"/>
                </a:cubicBezTo>
                <a:cubicBezTo>
                  <a:pt x="10189" y="903"/>
                  <a:pt x="10130" y="939"/>
                  <a:pt x="9998" y="939"/>
                </a:cubicBezTo>
                <a:cubicBezTo>
                  <a:pt x="9796" y="939"/>
                  <a:pt x="9698" y="809"/>
                  <a:pt x="9698" y="634"/>
                </a:cubicBezTo>
                <a:cubicBezTo>
                  <a:pt x="9698" y="561"/>
                  <a:pt x="9715" y="491"/>
                  <a:pt x="9751" y="435"/>
                </a:cubicBezTo>
                <a:cubicBezTo>
                  <a:pt x="9800" y="358"/>
                  <a:pt x="9887" y="303"/>
                  <a:pt x="10025" y="303"/>
                </a:cubicBezTo>
                <a:cubicBezTo>
                  <a:pt x="10127" y="303"/>
                  <a:pt x="10190" y="335"/>
                  <a:pt x="10190" y="335"/>
                </a:cubicBezTo>
                <a:lnTo>
                  <a:pt x="10157" y="431"/>
                </a:lnTo>
                <a:close/>
                <a:moveTo>
                  <a:pt x="10421" y="633"/>
                </a:moveTo>
                <a:cubicBezTo>
                  <a:pt x="10421" y="636"/>
                  <a:pt x="10421" y="645"/>
                  <a:pt x="10421" y="645"/>
                </a:cubicBezTo>
                <a:cubicBezTo>
                  <a:pt x="10421" y="765"/>
                  <a:pt x="10499" y="838"/>
                  <a:pt x="10618" y="838"/>
                </a:cubicBezTo>
                <a:cubicBezTo>
                  <a:pt x="10702" y="838"/>
                  <a:pt x="10748" y="810"/>
                  <a:pt x="10748" y="810"/>
                </a:cubicBezTo>
                <a:cubicBezTo>
                  <a:pt x="10781" y="903"/>
                  <a:pt x="10781" y="903"/>
                  <a:pt x="10781" y="903"/>
                </a:cubicBezTo>
                <a:cubicBezTo>
                  <a:pt x="10781" y="903"/>
                  <a:pt x="10714" y="939"/>
                  <a:pt x="10570" y="939"/>
                </a:cubicBezTo>
                <a:cubicBezTo>
                  <a:pt x="10402" y="939"/>
                  <a:pt x="10250" y="869"/>
                  <a:pt x="10250" y="623"/>
                </a:cubicBezTo>
                <a:cubicBezTo>
                  <a:pt x="10250" y="508"/>
                  <a:pt x="10294" y="303"/>
                  <a:pt x="10543" y="303"/>
                </a:cubicBezTo>
                <a:cubicBezTo>
                  <a:pt x="10664" y="303"/>
                  <a:pt x="10728" y="347"/>
                  <a:pt x="10766" y="414"/>
                </a:cubicBezTo>
                <a:cubicBezTo>
                  <a:pt x="10800" y="474"/>
                  <a:pt x="10804" y="556"/>
                  <a:pt x="10804" y="623"/>
                </a:cubicBezTo>
                <a:cubicBezTo>
                  <a:pt x="10804" y="624"/>
                  <a:pt x="10804" y="630"/>
                  <a:pt x="10804" y="633"/>
                </a:cubicBezTo>
                <a:lnTo>
                  <a:pt x="10421" y="633"/>
                </a:lnTo>
                <a:close/>
                <a:moveTo>
                  <a:pt x="10637" y="521"/>
                </a:moveTo>
                <a:cubicBezTo>
                  <a:pt x="10637" y="430"/>
                  <a:pt x="10603" y="384"/>
                  <a:pt x="10531" y="384"/>
                </a:cubicBezTo>
                <a:cubicBezTo>
                  <a:pt x="10471" y="384"/>
                  <a:pt x="10442" y="420"/>
                  <a:pt x="10429" y="475"/>
                </a:cubicBezTo>
                <a:cubicBezTo>
                  <a:pt x="10422" y="505"/>
                  <a:pt x="10422" y="537"/>
                  <a:pt x="10422" y="547"/>
                </a:cubicBezTo>
                <a:cubicBezTo>
                  <a:pt x="10637" y="547"/>
                  <a:pt x="10637" y="547"/>
                  <a:pt x="10637" y="547"/>
                </a:cubicBezTo>
                <a:lnTo>
                  <a:pt x="10637" y="521"/>
                </a:lnTo>
                <a:close/>
                <a:moveTo>
                  <a:pt x="11092" y="939"/>
                </a:moveTo>
                <a:cubicBezTo>
                  <a:pt x="10950" y="939"/>
                  <a:pt x="10884" y="903"/>
                  <a:pt x="10884" y="903"/>
                </a:cubicBezTo>
                <a:cubicBezTo>
                  <a:pt x="10918" y="807"/>
                  <a:pt x="10918" y="807"/>
                  <a:pt x="10918" y="807"/>
                </a:cubicBezTo>
                <a:cubicBezTo>
                  <a:pt x="10918" y="807"/>
                  <a:pt x="10973" y="840"/>
                  <a:pt x="11074" y="840"/>
                </a:cubicBezTo>
                <a:cubicBezTo>
                  <a:pt x="11140" y="840"/>
                  <a:pt x="11176" y="817"/>
                  <a:pt x="11176" y="772"/>
                </a:cubicBezTo>
                <a:cubicBezTo>
                  <a:pt x="11176" y="736"/>
                  <a:pt x="11159" y="725"/>
                  <a:pt x="11118" y="702"/>
                </a:cubicBezTo>
                <a:cubicBezTo>
                  <a:pt x="11028" y="653"/>
                  <a:pt x="11028" y="653"/>
                  <a:pt x="11028" y="653"/>
                </a:cubicBezTo>
                <a:cubicBezTo>
                  <a:pt x="10948" y="609"/>
                  <a:pt x="10906" y="564"/>
                  <a:pt x="10906" y="478"/>
                </a:cubicBezTo>
                <a:cubicBezTo>
                  <a:pt x="10906" y="361"/>
                  <a:pt x="10990" y="303"/>
                  <a:pt x="11126" y="303"/>
                </a:cubicBezTo>
                <a:cubicBezTo>
                  <a:pt x="11248" y="303"/>
                  <a:pt x="11315" y="335"/>
                  <a:pt x="11315" y="335"/>
                </a:cubicBezTo>
                <a:cubicBezTo>
                  <a:pt x="11281" y="431"/>
                  <a:pt x="11281" y="431"/>
                  <a:pt x="11281" y="431"/>
                </a:cubicBezTo>
                <a:cubicBezTo>
                  <a:pt x="11281" y="431"/>
                  <a:pt x="11225" y="399"/>
                  <a:pt x="11148" y="399"/>
                </a:cubicBezTo>
                <a:cubicBezTo>
                  <a:pt x="11098" y="399"/>
                  <a:pt x="11053" y="412"/>
                  <a:pt x="11053" y="459"/>
                </a:cubicBezTo>
                <a:cubicBezTo>
                  <a:pt x="11053" y="497"/>
                  <a:pt x="11076" y="509"/>
                  <a:pt x="11125" y="534"/>
                </a:cubicBezTo>
                <a:cubicBezTo>
                  <a:pt x="11213" y="579"/>
                  <a:pt x="11213" y="579"/>
                  <a:pt x="11213" y="579"/>
                </a:cubicBezTo>
                <a:cubicBezTo>
                  <a:pt x="11287" y="617"/>
                  <a:pt x="11328" y="664"/>
                  <a:pt x="11328" y="747"/>
                </a:cubicBezTo>
                <a:cubicBezTo>
                  <a:pt x="11328" y="887"/>
                  <a:pt x="11219" y="939"/>
                  <a:pt x="11092" y="9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25DD7C0-275B-4829-8952-E92EFAD2A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23063"/>
            <a:ext cx="10728960" cy="9144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54148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erfecting the Path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13F384-330E-4AEC-95EC-215E7455A8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2957E4-2C7F-4397-A385-937C2188DAE1}"/>
              </a:ext>
            </a:extLst>
          </p:cNvPr>
          <p:cNvSpPr/>
          <p:nvPr userDrawn="1"/>
        </p:nvSpPr>
        <p:spPr>
          <a:xfrm>
            <a:off x="0" y="0"/>
            <a:ext cx="6873062" cy="6858000"/>
          </a:xfrm>
          <a:prstGeom prst="rect">
            <a:avLst/>
          </a:prstGeom>
          <a:gradFill flip="none" rotWithShape="1">
            <a:gsLst>
              <a:gs pos="100000">
                <a:srgbClr val="EEEDE8">
                  <a:alpha val="0"/>
                </a:srgbClr>
              </a:gs>
              <a:gs pos="0">
                <a:srgbClr val="EEEDE8">
                  <a:lumMod val="60000"/>
                  <a:lumOff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0" y="1"/>
            <a:ext cx="12192000" cy="59266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0" y="6565392"/>
            <a:ext cx="12192000" cy="292608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9451660" y="6565392"/>
            <a:ext cx="1520605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r>
              <a:rPr lang="en-US">
                <a:solidFill>
                  <a:srgbClr val="505759"/>
                </a:solidFill>
              </a:rPr>
              <a:t>Month 00, 0000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731521" y="6565392"/>
            <a:ext cx="8720139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endParaRPr lang="en-US">
              <a:solidFill>
                <a:srgbClr val="505759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972266" y="6565392"/>
            <a:ext cx="488215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fld id="{CDBA9528-BCFE-1E43-A37D-912FF3C527A6}" type="slidenum">
              <a:rPr lang="en-US" smtClean="0">
                <a:solidFill>
                  <a:srgbClr val="505759"/>
                </a:solidFill>
              </a:rPr>
              <a:pPr defTabSz="609570"/>
              <a:t>‹#›</a:t>
            </a:fld>
            <a:endParaRPr lang="en-US">
              <a:solidFill>
                <a:srgbClr val="505759"/>
              </a:solidFill>
            </a:endParaRPr>
          </a:p>
        </p:txBody>
      </p:sp>
      <p:sp>
        <p:nvSpPr>
          <p:cNvPr id="17" name="Freeform 9" title="Edwards Lifesciences"/>
          <p:cNvSpPr>
            <a:spLocks noEditPoints="1"/>
          </p:cNvSpPr>
          <p:nvPr userDrawn="1"/>
        </p:nvSpPr>
        <p:spPr bwMode="gray">
          <a:xfrm>
            <a:off x="10177779" y="90169"/>
            <a:ext cx="1280160" cy="116216"/>
          </a:xfrm>
          <a:custGeom>
            <a:avLst/>
            <a:gdLst>
              <a:gd name="T0" fmla="*/ 172 w 11328"/>
              <a:gd name="T1" fmla="*/ 190 h 939"/>
              <a:gd name="T2" fmla="*/ 172 w 11328"/>
              <a:gd name="T3" fmla="*/ 820 h 939"/>
              <a:gd name="T4" fmla="*/ 1003 w 11328"/>
              <a:gd name="T5" fmla="*/ 867 h 939"/>
              <a:gd name="T6" fmla="*/ 998 w 11328"/>
              <a:gd name="T7" fmla="*/ 0 h 939"/>
              <a:gd name="T8" fmla="*/ 934 w 11328"/>
              <a:gd name="T9" fmla="*/ 395 h 939"/>
              <a:gd name="T10" fmla="*/ 2038 w 11328"/>
              <a:gd name="T11" fmla="*/ 929 h 939"/>
              <a:gd name="T12" fmla="*/ 1632 w 11328"/>
              <a:gd name="T13" fmla="*/ 929 h 939"/>
              <a:gd name="T14" fmla="*/ 1558 w 11328"/>
              <a:gd name="T15" fmla="*/ 799 h 939"/>
              <a:gd name="T16" fmla="*/ 1972 w 11328"/>
              <a:gd name="T17" fmla="*/ 801 h 939"/>
              <a:gd name="T18" fmla="*/ 2634 w 11328"/>
              <a:gd name="T19" fmla="*/ 929 h 939"/>
              <a:gd name="T20" fmla="*/ 2546 w 11328"/>
              <a:gd name="T21" fmla="*/ 568 h 939"/>
              <a:gd name="T22" fmla="*/ 2376 w 11328"/>
              <a:gd name="T23" fmla="*/ 431 h 939"/>
              <a:gd name="T24" fmla="*/ 2792 w 11328"/>
              <a:gd name="T25" fmla="*/ 929 h 939"/>
              <a:gd name="T26" fmla="*/ 2451 w 11328"/>
              <a:gd name="T27" fmla="*/ 748 h 939"/>
              <a:gd name="T28" fmla="*/ 3225 w 11328"/>
              <a:gd name="T29" fmla="*/ 425 h 939"/>
              <a:gd name="T30" fmla="*/ 3130 w 11328"/>
              <a:gd name="T31" fmla="*/ 315 h 939"/>
              <a:gd name="T32" fmla="*/ 3826 w 11328"/>
              <a:gd name="T33" fmla="*/ 929 h 939"/>
              <a:gd name="T34" fmla="*/ 3821 w 11328"/>
              <a:gd name="T35" fmla="*/ 331 h 939"/>
              <a:gd name="T36" fmla="*/ 3821 w 11328"/>
              <a:gd name="T37" fmla="*/ 403 h 939"/>
              <a:gd name="T38" fmla="*/ 3821 w 11328"/>
              <a:gd name="T39" fmla="*/ 403 h 939"/>
              <a:gd name="T40" fmla="*/ 4397 w 11328"/>
              <a:gd name="T41" fmla="*/ 772 h 939"/>
              <a:gd name="T42" fmla="*/ 4536 w 11328"/>
              <a:gd name="T43" fmla="*/ 335 h 939"/>
              <a:gd name="T44" fmla="*/ 4434 w 11328"/>
              <a:gd name="T45" fmla="*/ 579 h 939"/>
              <a:gd name="T46" fmla="*/ 5124 w 11328"/>
              <a:gd name="T47" fmla="*/ 82 h 939"/>
              <a:gd name="T48" fmla="*/ 5605 w 11328"/>
              <a:gd name="T49" fmla="*/ 227 h 939"/>
              <a:gd name="T50" fmla="*/ 5523 w 11328"/>
              <a:gd name="T51" fmla="*/ 929 h 939"/>
              <a:gd name="T52" fmla="*/ 6217 w 11328"/>
              <a:gd name="T53" fmla="*/ 112 h 939"/>
              <a:gd name="T54" fmla="*/ 6196 w 11328"/>
              <a:gd name="T55" fmla="*/ 316 h 939"/>
              <a:gd name="T56" fmla="*/ 5905 w 11328"/>
              <a:gd name="T57" fmla="*/ 407 h 939"/>
              <a:gd name="T58" fmla="*/ 5917 w 11328"/>
              <a:gd name="T59" fmla="*/ 131 h 939"/>
              <a:gd name="T60" fmla="*/ 6430 w 11328"/>
              <a:gd name="T61" fmla="*/ 645 h 939"/>
              <a:gd name="T62" fmla="*/ 6260 w 11328"/>
              <a:gd name="T63" fmla="*/ 623 h 939"/>
              <a:gd name="T64" fmla="*/ 6430 w 11328"/>
              <a:gd name="T65" fmla="*/ 633 h 939"/>
              <a:gd name="T66" fmla="*/ 6646 w 11328"/>
              <a:gd name="T67" fmla="*/ 547 h 939"/>
              <a:gd name="T68" fmla="*/ 7083 w 11328"/>
              <a:gd name="T69" fmla="*/ 840 h 939"/>
              <a:gd name="T70" fmla="*/ 7136 w 11328"/>
              <a:gd name="T71" fmla="*/ 303 h 939"/>
              <a:gd name="T72" fmla="*/ 7135 w 11328"/>
              <a:gd name="T73" fmla="*/ 534 h 939"/>
              <a:gd name="T74" fmla="*/ 7780 w 11328"/>
              <a:gd name="T75" fmla="*/ 402 h 939"/>
              <a:gd name="T76" fmla="*/ 7732 w 11328"/>
              <a:gd name="T77" fmla="*/ 939 h 939"/>
              <a:gd name="T78" fmla="*/ 7890 w 11328"/>
              <a:gd name="T79" fmla="*/ 431 h 939"/>
              <a:gd name="T80" fmla="*/ 8114 w 11328"/>
              <a:gd name="T81" fmla="*/ 227 h 939"/>
              <a:gd name="T82" fmla="*/ 8032 w 11328"/>
              <a:gd name="T83" fmla="*/ 929 h 939"/>
              <a:gd name="T84" fmla="*/ 8862 w 11328"/>
              <a:gd name="T85" fmla="*/ 903 h 939"/>
              <a:gd name="T86" fmla="*/ 8885 w 11328"/>
              <a:gd name="T87" fmla="*/ 623 h 939"/>
              <a:gd name="T88" fmla="*/ 8511 w 11328"/>
              <a:gd name="T89" fmla="*/ 475 h 939"/>
              <a:gd name="T90" fmla="*/ 9398 w 11328"/>
              <a:gd name="T91" fmla="*/ 577 h 939"/>
              <a:gd name="T92" fmla="*/ 9018 w 11328"/>
              <a:gd name="T93" fmla="*/ 929 h 939"/>
              <a:gd name="T94" fmla="*/ 9558 w 11328"/>
              <a:gd name="T95" fmla="*/ 438 h 939"/>
              <a:gd name="T96" fmla="*/ 10046 w 11328"/>
              <a:gd name="T97" fmla="*/ 402 h 939"/>
              <a:gd name="T98" fmla="*/ 9998 w 11328"/>
              <a:gd name="T99" fmla="*/ 939 h 939"/>
              <a:gd name="T100" fmla="*/ 10157 w 11328"/>
              <a:gd name="T101" fmla="*/ 431 h 939"/>
              <a:gd name="T102" fmla="*/ 10781 w 11328"/>
              <a:gd name="T103" fmla="*/ 903 h 939"/>
              <a:gd name="T104" fmla="*/ 10804 w 11328"/>
              <a:gd name="T105" fmla="*/ 623 h 939"/>
              <a:gd name="T106" fmla="*/ 10429 w 11328"/>
              <a:gd name="T107" fmla="*/ 475 h 939"/>
              <a:gd name="T108" fmla="*/ 10884 w 11328"/>
              <a:gd name="T109" fmla="*/ 903 h 939"/>
              <a:gd name="T110" fmla="*/ 11028 w 11328"/>
              <a:gd name="T111" fmla="*/ 653 h 939"/>
              <a:gd name="T112" fmla="*/ 11148 w 11328"/>
              <a:gd name="T113" fmla="*/ 399 h 939"/>
              <a:gd name="T114" fmla="*/ 11092 w 11328"/>
              <a:gd name="T115" fmla="*/ 93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328" h="939">
                <a:moveTo>
                  <a:pt x="0" y="929"/>
                </a:moveTo>
                <a:cubicBezTo>
                  <a:pt x="0" y="82"/>
                  <a:pt x="0" y="82"/>
                  <a:pt x="0" y="82"/>
                </a:cubicBezTo>
                <a:cubicBezTo>
                  <a:pt x="457" y="82"/>
                  <a:pt x="457" y="82"/>
                  <a:pt x="457" y="82"/>
                </a:cubicBezTo>
                <a:cubicBezTo>
                  <a:pt x="457" y="190"/>
                  <a:pt x="457" y="190"/>
                  <a:pt x="457" y="190"/>
                </a:cubicBezTo>
                <a:cubicBezTo>
                  <a:pt x="172" y="190"/>
                  <a:pt x="172" y="190"/>
                  <a:pt x="172" y="190"/>
                </a:cubicBezTo>
                <a:cubicBezTo>
                  <a:pt x="172" y="436"/>
                  <a:pt x="172" y="436"/>
                  <a:pt x="172" y="436"/>
                </a:cubicBezTo>
                <a:cubicBezTo>
                  <a:pt x="425" y="436"/>
                  <a:pt x="425" y="436"/>
                  <a:pt x="425" y="436"/>
                </a:cubicBezTo>
                <a:cubicBezTo>
                  <a:pt x="425" y="545"/>
                  <a:pt x="425" y="545"/>
                  <a:pt x="425" y="545"/>
                </a:cubicBezTo>
                <a:cubicBezTo>
                  <a:pt x="172" y="545"/>
                  <a:pt x="172" y="545"/>
                  <a:pt x="172" y="545"/>
                </a:cubicBezTo>
                <a:cubicBezTo>
                  <a:pt x="172" y="820"/>
                  <a:pt x="172" y="820"/>
                  <a:pt x="172" y="820"/>
                </a:cubicBezTo>
                <a:cubicBezTo>
                  <a:pt x="472" y="820"/>
                  <a:pt x="472" y="820"/>
                  <a:pt x="472" y="820"/>
                </a:cubicBezTo>
                <a:cubicBezTo>
                  <a:pt x="472" y="929"/>
                  <a:pt x="472" y="929"/>
                  <a:pt x="472" y="929"/>
                </a:cubicBezTo>
                <a:lnTo>
                  <a:pt x="0" y="929"/>
                </a:lnTo>
                <a:close/>
                <a:moveTo>
                  <a:pt x="1003" y="929"/>
                </a:moveTo>
                <a:cubicBezTo>
                  <a:pt x="1003" y="867"/>
                  <a:pt x="1003" y="867"/>
                  <a:pt x="1003" y="867"/>
                </a:cubicBezTo>
                <a:cubicBezTo>
                  <a:pt x="1003" y="867"/>
                  <a:pt x="959" y="937"/>
                  <a:pt x="834" y="937"/>
                </a:cubicBezTo>
                <a:cubicBezTo>
                  <a:pt x="682" y="937"/>
                  <a:pt x="582" y="833"/>
                  <a:pt x="582" y="634"/>
                </a:cubicBezTo>
                <a:cubicBezTo>
                  <a:pt x="582" y="430"/>
                  <a:pt x="707" y="305"/>
                  <a:pt x="871" y="305"/>
                </a:cubicBezTo>
                <a:cubicBezTo>
                  <a:pt x="962" y="305"/>
                  <a:pt x="998" y="331"/>
                  <a:pt x="998" y="331"/>
                </a:cubicBezTo>
                <a:cubicBezTo>
                  <a:pt x="998" y="0"/>
                  <a:pt x="998" y="0"/>
                  <a:pt x="998" y="0"/>
                </a:cubicBezTo>
                <a:cubicBezTo>
                  <a:pt x="1166" y="0"/>
                  <a:pt x="1166" y="0"/>
                  <a:pt x="1166" y="0"/>
                </a:cubicBezTo>
                <a:cubicBezTo>
                  <a:pt x="1166" y="929"/>
                  <a:pt x="1166" y="929"/>
                  <a:pt x="1166" y="929"/>
                </a:cubicBezTo>
                <a:lnTo>
                  <a:pt x="1003" y="929"/>
                </a:lnTo>
                <a:close/>
                <a:moveTo>
                  <a:pt x="998" y="403"/>
                </a:moveTo>
                <a:cubicBezTo>
                  <a:pt x="998" y="403"/>
                  <a:pt x="973" y="395"/>
                  <a:pt x="934" y="395"/>
                </a:cubicBezTo>
                <a:cubicBezTo>
                  <a:pt x="798" y="395"/>
                  <a:pt x="756" y="492"/>
                  <a:pt x="756" y="622"/>
                </a:cubicBezTo>
                <a:cubicBezTo>
                  <a:pt x="756" y="748"/>
                  <a:pt x="808" y="831"/>
                  <a:pt x="912" y="831"/>
                </a:cubicBezTo>
                <a:cubicBezTo>
                  <a:pt x="966" y="831"/>
                  <a:pt x="998" y="813"/>
                  <a:pt x="998" y="813"/>
                </a:cubicBezTo>
                <a:lnTo>
                  <a:pt x="998" y="403"/>
                </a:lnTo>
                <a:close/>
                <a:moveTo>
                  <a:pt x="2038" y="929"/>
                </a:moveTo>
                <a:cubicBezTo>
                  <a:pt x="1870" y="929"/>
                  <a:pt x="1870" y="929"/>
                  <a:pt x="1870" y="929"/>
                </a:cubicBezTo>
                <a:cubicBezTo>
                  <a:pt x="1766" y="528"/>
                  <a:pt x="1766" y="528"/>
                  <a:pt x="1766" y="528"/>
                </a:cubicBezTo>
                <a:cubicBezTo>
                  <a:pt x="1751" y="468"/>
                  <a:pt x="1751" y="448"/>
                  <a:pt x="1751" y="448"/>
                </a:cubicBezTo>
                <a:cubicBezTo>
                  <a:pt x="1751" y="448"/>
                  <a:pt x="1751" y="473"/>
                  <a:pt x="1736" y="527"/>
                </a:cubicBezTo>
                <a:cubicBezTo>
                  <a:pt x="1632" y="929"/>
                  <a:pt x="1632" y="929"/>
                  <a:pt x="1632" y="929"/>
                </a:cubicBezTo>
                <a:cubicBezTo>
                  <a:pt x="1459" y="929"/>
                  <a:pt x="1459" y="929"/>
                  <a:pt x="1459" y="929"/>
                </a:cubicBezTo>
                <a:cubicBezTo>
                  <a:pt x="1270" y="315"/>
                  <a:pt x="1270" y="315"/>
                  <a:pt x="1270" y="315"/>
                </a:cubicBezTo>
                <a:cubicBezTo>
                  <a:pt x="1440" y="315"/>
                  <a:pt x="1440" y="315"/>
                  <a:pt x="1440" y="315"/>
                </a:cubicBezTo>
                <a:cubicBezTo>
                  <a:pt x="1536" y="688"/>
                  <a:pt x="1536" y="688"/>
                  <a:pt x="1536" y="688"/>
                </a:cubicBezTo>
                <a:cubicBezTo>
                  <a:pt x="1556" y="767"/>
                  <a:pt x="1558" y="799"/>
                  <a:pt x="1558" y="799"/>
                </a:cubicBezTo>
                <a:cubicBezTo>
                  <a:pt x="1558" y="799"/>
                  <a:pt x="1559" y="774"/>
                  <a:pt x="1577" y="703"/>
                </a:cubicBezTo>
                <a:cubicBezTo>
                  <a:pt x="1678" y="315"/>
                  <a:pt x="1678" y="315"/>
                  <a:pt x="1678" y="315"/>
                </a:cubicBezTo>
                <a:cubicBezTo>
                  <a:pt x="1849" y="315"/>
                  <a:pt x="1849" y="315"/>
                  <a:pt x="1849" y="315"/>
                </a:cubicBezTo>
                <a:cubicBezTo>
                  <a:pt x="1954" y="708"/>
                  <a:pt x="1954" y="708"/>
                  <a:pt x="1954" y="708"/>
                </a:cubicBezTo>
                <a:cubicBezTo>
                  <a:pt x="1972" y="778"/>
                  <a:pt x="1972" y="801"/>
                  <a:pt x="1972" y="801"/>
                </a:cubicBezTo>
                <a:cubicBezTo>
                  <a:pt x="1972" y="801"/>
                  <a:pt x="1974" y="763"/>
                  <a:pt x="1993" y="688"/>
                </a:cubicBezTo>
                <a:cubicBezTo>
                  <a:pt x="2088" y="315"/>
                  <a:pt x="2088" y="315"/>
                  <a:pt x="2088" y="315"/>
                </a:cubicBezTo>
                <a:cubicBezTo>
                  <a:pt x="2234" y="315"/>
                  <a:pt x="2234" y="315"/>
                  <a:pt x="2234" y="315"/>
                </a:cubicBezTo>
                <a:lnTo>
                  <a:pt x="2038" y="929"/>
                </a:lnTo>
                <a:close/>
                <a:moveTo>
                  <a:pt x="2634" y="929"/>
                </a:moveTo>
                <a:cubicBezTo>
                  <a:pt x="2634" y="874"/>
                  <a:pt x="2634" y="874"/>
                  <a:pt x="2634" y="874"/>
                </a:cubicBezTo>
                <a:cubicBezTo>
                  <a:pt x="2634" y="874"/>
                  <a:pt x="2589" y="937"/>
                  <a:pt x="2477" y="937"/>
                </a:cubicBezTo>
                <a:cubicBezTo>
                  <a:pt x="2361" y="937"/>
                  <a:pt x="2285" y="869"/>
                  <a:pt x="2285" y="757"/>
                </a:cubicBezTo>
                <a:cubicBezTo>
                  <a:pt x="2285" y="690"/>
                  <a:pt x="2309" y="642"/>
                  <a:pt x="2354" y="610"/>
                </a:cubicBezTo>
                <a:cubicBezTo>
                  <a:pt x="2405" y="573"/>
                  <a:pt x="2474" y="568"/>
                  <a:pt x="2546" y="568"/>
                </a:cubicBezTo>
                <a:cubicBezTo>
                  <a:pt x="2586" y="568"/>
                  <a:pt x="2631" y="571"/>
                  <a:pt x="2631" y="571"/>
                </a:cubicBezTo>
                <a:cubicBezTo>
                  <a:pt x="2631" y="532"/>
                  <a:pt x="2631" y="532"/>
                  <a:pt x="2631" y="532"/>
                </a:cubicBezTo>
                <a:cubicBezTo>
                  <a:pt x="2631" y="502"/>
                  <a:pt x="2628" y="473"/>
                  <a:pt x="2621" y="454"/>
                </a:cubicBezTo>
                <a:cubicBezTo>
                  <a:pt x="2606" y="413"/>
                  <a:pt x="2568" y="400"/>
                  <a:pt x="2516" y="400"/>
                </a:cubicBezTo>
                <a:cubicBezTo>
                  <a:pt x="2432" y="400"/>
                  <a:pt x="2376" y="431"/>
                  <a:pt x="2376" y="431"/>
                </a:cubicBezTo>
                <a:cubicBezTo>
                  <a:pt x="2343" y="336"/>
                  <a:pt x="2343" y="336"/>
                  <a:pt x="2343" y="336"/>
                </a:cubicBezTo>
                <a:cubicBezTo>
                  <a:pt x="2343" y="336"/>
                  <a:pt x="2421" y="301"/>
                  <a:pt x="2559" y="301"/>
                </a:cubicBezTo>
                <a:cubicBezTo>
                  <a:pt x="2718" y="301"/>
                  <a:pt x="2763" y="369"/>
                  <a:pt x="2780" y="415"/>
                </a:cubicBezTo>
                <a:cubicBezTo>
                  <a:pt x="2793" y="453"/>
                  <a:pt x="2792" y="520"/>
                  <a:pt x="2792" y="562"/>
                </a:cubicBezTo>
                <a:cubicBezTo>
                  <a:pt x="2792" y="929"/>
                  <a:pt x="2792" y="929"/>
                  <a:pt x="2792" y="929"/>
                </a:cubicBezTo>
                <a:lnTo>
                  <a:pt x="2634" y="929"/>
                </a:lnTo>
                <a:close/>
                <a:moveTo>
                  <a:pt x="2631" y="646"/>
                </a:moveTo>
                <a:cubicBezTo>
                  <a:pt x="2631" y="646"/>
                  <a:pt x="2620" y="645"/>
                  <a:pt x="2574" y="645"/>
                </a:cubicBezTo>
                <a:cubicBezTo>
                  <a:pt x="2537" y="645"/>
                  <a:pt x="2507" y="651"/>
                  <a:pt x="2483" y="670"/>
                </a:cubicBezTo>
                <a:cubicBezTo>
                  <a:pt x="2459" y="689"/>
                  <a:pt x="2451" y="721"/>
                  <a:pt x="2451" y="748"/>
                </a:cubicBezTo>
                <a:cubicBezTo>
                  <a:pt x="2451" y="823"/>
                  <a:pt x="2506" y="843"/>
                  <a:pt x="2556" y="843"/>
                </a:cubicBezTo>
                <a:cubicBezTo>
                  <a:pt x="2606" y="843"/>
                  <a:pt x="2631" y="829"/>
                  <a:pt x="2631" y="829"/>
                </a:cubicBezTo>
                <a:lnTo>
                  <a:pt x="2631" y="646"/>
                </a:lnTo>
                <a:close/>
                <a:moveTo>
                  <a:pt x="3324" y="455"/>
                </a:moveTo>
                <a:cubicBezTo>
                  <a:pt x="3315" y="448"/>
                  <a:pt x="3280" y="425"/>
                  <a:pt x="3225" y="425"/>
                </a:cubicBezTo>
                <a:cubicBezTo>
                  <a:pt x="3167" y="425"/>
                  <a:pt x="3135" y="447"/>
                  <a:pt x="3135" y="447"/>
                </a:cubicBezTo>
                <a:cubicBezTo>
                  <a:pt x="3135" y="929"/>
                  <a:pt x="3135" y="929"/>
                  <a:pt x="3135" y="929"/>
                </a:cubicBezTo>
                <a:cubicBezTo>
                  <a:pt x="2967" y="929"/>
                  <a:pt x="2967" y="929"/>
                  <a:pt x="2967" y="929"/>
                </a:cubicBezTo>
                <a:cubicBezTo>
                  <a:pt x="2967" y="315"/>
                  <a:pt x="2967" y="315"/>
                  <a:pt x="2967" y="315"/>
                </a:cubicBezTo>
                <a:cubicBezTo>
                  <a:pt x="3130" y="315"/>
                  <a:pt x="3130" y="315"/>
                  <a:pt x="3130" y="315"/>
                </a:cubicBezTo>
                <a:cubicBezTo>
                  <a:pt x="3130" y="396"/>
                  <a:pt x="3130" y="396"/>
                  <a:pt x="3130" y="396"/>
                </a:cubicBezTo>
                <a:cubicBezTo>
                  <a:pt x="3130" y="396"/>
                  <a:pt x="3173" y="305"/>
                  <a:pt x="3278" y="305"/>
                </a:cubicBezTo>
                <a:cubicBezTo>
                  <a:pt x="3316" y="305"/>
                  <a:pt x="3340" y="313"/>
                  <a:pt x="3358" y="321"/>
                </a:cubicBezTo>
                <a:lnTo>
                  <a:pt x="3324" y="455"/>
                </a:lnTo>
                <a:close/>
                <a:moveTo>
                  <a:pt x="3826" y="929"/>
                </a:moveTo>
                <a:cubicBezTo>
                  <a:pt x="3826" y="867"/>
                  <a:pt x="3826" y="867"/>
                  <a:pt x="3826" y="867"/>
                </a:cubicBezTo>
                <a:cubicBezTo>
                  <a:pt x="3826" y="867"/>
                  <a:pt x="3781" y="937"/>
                  <a:pt x="3657" y="937"/>
                </a:cubicBezTo>
                <a:cubicBezTo>
                  <a:pt x="3504" y="937"/>
                  <a:pt x="3405" y="833"/>
                  <a:pt x="3405" y="634"/>
                </a:cubicBezTo>
                <a:cubicBezTo>
                  <a:pt x="3405" y="430"/>
                  <a:pt x="3529" y="305"/>
                  <a:pt x="3694" y="305"/>
                </a:cubicBezTo>
                <a:cubicBezTo>
                  <a:pt x="3785" y="305"/>
                  <a:pt x="3821" y="331"/>
                  <a:pt x="3821" y="331"/>
                </a:cubicBezTo>
                <a:cubicBezTo>
                  <a:pt x="3821" y="0"/>
                  <a:pt x="3821" y="0"/>
                  <a:pt x="3821" y="0"/>
                </a:cubicBezTo>
                <a:cubicBezTo>
                  <a:pt x="3989" y="0"/>
                  <a:pt x="3989" y="0"/>
                  <a:pt x="3989" y="0"/>
                </a:cubicBezTo>
                <a:cubicBezTo>
                  <a:pt x="3989" y="929"/>
                  <a:pt x="3989" y="929"/>
                  <a:pt x="3989" y="929"/>
                </a:cubicBezTo>
                <a:lnTo>
                  <a:pt x="3826" y="929"/>
                </a:lnTo>
                <a:close/>
                <a:moveTo>
                  <a:pt x="3821" y="403"/>
                </a:moveTo>
                <a:cubicBezTo>
                  <a:pt x="3821" y="403"/>
                  <a:pt x="3796" y="395"/>
                  <a:pt x="3756" y="395"/>
                </a:cubicBezTo>
                <a:cubicBezTo>
                  <a:pt x="3621" y="395"/>
                  <a:pt x="3579" y="492"/>
                  <a:pt x="3579" y="622"/>
                </a:cubicBezTo>
                <a:cubicBezTo>
                  <a:pt x="3579" y="748"/>
                  <a:pt x="3630" y="831"/>
                  <a:pt x="3735" y="831"/>
                </a:cubicBezTo>
                <a:cubicBezTo>
                  <a:pt x="3789" y="831"/>
                  <a:pt x="3821" y="813"/>
                  <a:pt x="3821" y="813"/>
                </a:cubicBezTo>
                <a:lnTo>
                  <a:pt x="3821" y="403"/>
                </a:lnTo>
                <a:close/>
                <a:moveTo>
                  <a:pt x="4313" y="939"/>
                </a:moveTo>
                <a:cubicBezTo>
                  <a:pt x="4171" y="939"/>
                  <a:pt x="4105" y="903"/>
                  <a:pt x="4105" y="903"/>
                </a:cubicBezTo>
                <a:cubicBezTo>
                  <a:pt x="4139" y="807"/>
                  <a:pt x="4139" y="807"/>
                  <a:pt x="4139" y="807"/>
                </a:cubicBezTo>
                <a:cubicBezTo>
                  <a:pt x="4139" y="807"/>
                  <a:pt x="4194" y="840"/>
                  <a:pt x="4295" y="840"/>
                </a:cubicBezTo>
                <a:cubicBezTo>
                  <a:pt x="4361" y="840"/>
                  <a:pt x="4397" y="817"/>
                  <a:pt x="4397" y="772"/>
                </a:cubicBezTo>
                <a:cubicBezTo>
                  <a:pt x="4397" y="736"/>
                  <a:pt x="4380" y="725"/>
                  <a:pt x="4339" y="702"/>
                </a:cubicBezTo>
                <a:cubicBezTo>
                  <a:pt x="4249" y="653"/>
                  <a:pt x="4249" y="653"/>
                  <a:pt x="4249" y="653"/>
                </a:cubicBezTo>
                <a:cubicBezTo>
                  <a:pt x="4169" y="609"/>
                  <a:pt x="4127" y="564"/>
                  <a:pt x="4127" y="478"/>
                </a:cubicBezTo>
                <a:cubicBezTo>
                  <a:pt x="4127" y="361"/>
                  <a:pt x="4211" y="303"/>
                  <a:pt x="4348" y="303"/>
                </a:cubicBezTo>
                <a:cubicBezTo>
                  <a:pt x="4469" y="303"/>
                  <a:pt x="4536" y="335"/>
                  <a:pt x="4536" y="335"/>
                </a:cubicBezTo>
                <a:cubicBezTo>
                  <a:pt x="4503" y="431"/>
                  <a:pt x="4503" y="431"/>
                  <a:pt x="4503" y="431"/>
                </a:cubicBezTo>
                <a:cubicBezTo>
                  <a:pt x="4503" y="431"/>
                  <a:pt x="4446" y="399"/>
                  <a:pt x="4369" y="399"/>
                </a:cubicBezTo>
                <a:cubicBezTo>
                  <a:pt x="4319" y="399"/>
                  <a:pt x="4275" y="412"/>
                  <a:pt x="4275" y="459"/>
                </a:cubicBezTo>
                <a:cubicBezTo>
                  <a:pt x="4275" y="497"/>
                  <a:pt x="4297" y="509"/>
                  <a:pt x="4347" y="534"/>
                </a:cubicBezTo>
                <a:cubicBezTo>
                  <a:pt x="4434" y="579"/>
                  <a:pt x="4434" y="579"/>
                  <a:pt x="4434" y="579"/>
                </a:cubicBezTo>
                <a:cubicBezTo>
                  <a:pt x="4509" y="617"/>
                  <a:pt x="4549" y="664"/>
                  <a:pt x="4549" y="747"/>
                </a:cubicBezTo>
                <a:cubicBezTo>
                  <a:pt x="4549" y="887"/>
                  <a:pt x="4440" y="939"/>
                  <a:pt x="4313" y="939"/>
                </a:cubicBezTo>
                <a:close/>
                <a:moveTo>
                  <a:pt x="4953" y="929"/>
                </a:moveTo>
                <a:cubicBezTo>
                  <a:pt x="4953" y="82"/>
                  <a:pt x="4953" y="82"/>
                  <a:pt x="4953" y="82"/>
                </a:cubicBezTo>
                <a:cubicBezTo>
                  <a:pt x="5124" y="82"/>
                  <a:pt x="5124" y="82"/>
                  <a:pt x="5124" y="82"/>
                </a:cubicBezTo>
                <a:cubicBezTo>
                  <a:pt x="5124" y="820"/>
                  <a:pt x="5124" y="820"/>
                  <a:pt x="5124" y="820"/>
                </a:cubicBezTo>
                <a:cubicBezTo>
                  <a:pt x="5421" y="820"/>
                  <a:pt x="5421" y="820"/>
                  <a:pt x="5421" y="820"/>
                </a:cubicBezTo>
                <a:cubicBezTo>
                  <a:pt x="5421" y="929"/>
                  <a:pt x="5421" y="929"/>
                  <a:pt x="5421" y="929"/>
                </a:cubicBezTo>
                <a:lnTo>
                  <a:pt x="4953" y="929"/>
                </a:lnTo>
                <a:close/>
                <a:moveTo>
                  <a:pt x="5605" y="227"/>
                </a:moveTo>
                <a:cubicBezTo>
                  <a:pt x="5547" y="227"/>
                  <a:pt x="5509" y="192"/>
                  <a:pt x="5509" y="141"/>
                </a:cubicBezTo>
                <a:cubicBezTo>
                  <a:pt x="5509" y="85"/>
                  <a:pt x="5547" y="51"/>
                  <a:pt x="5608" y="51"/>
                </a:cubicBezTo>
                <a:cubicBezTo>
                  <a:pt x="5666" y="51"/>
                  <a:pt x="5704" y="85"/>
                  <a:pt x="5704" y="137"/>
                </a:cubicBezTo>
                <a:cubicBezTo>
                  <a:pt x="5704" y="192"/>
                  <a:pt x="5666" y="227"/>
                  <a:pt x="5605" y="227"/>
                </a:cubicBezTo>
                <a:close/>
                <a:moveTo>
                  <a:pt x="5523" y="929"/>
                </a:moveTo>
                <a:cubicBezTo>
                  <a:pt x="5523" y="315"/>
                  <a:pt x="5523" y="315"/>
                  <a:pt x="5523" y="315"/>
                </a:cubicBezTo>
                <a:cubicBezTo>
                  <a:pt x="5691" y="315"/>
                  <a:pt x="5691" y="315"/>
                  <a:pt x="5691" y="315"/>
                </a:cubicBezTo>
                <a:cubicBezTo>
                  <a:pt x="5691" y="929"/>
                  <a:pt x="5691" y="929"/>
                  <a:pt x="5691" y="929"/>
                </a:cubicBezTo>
                <a:lnTo>
                  <a:pt x="5523" y="929"/>
                </a:lnTo>
                <a:close/>
                <a:moveTo>
                  <a:pt x="6217" y="112"/>
                </a:moveTo>
                <a:cubicBezTo>
                  <a:pt x="6217" y="112"/>
                  <a:pt x="6194" y="96"/>
                  <a:pt x="6154" y="96"/>
                </a:cubicBezTo>
                <a:cubicBezTo>
                  <a:pt x="6115" y="96"/>
                  <a:pt x="6094" y="111"/>
                  <a:pt x="6082" y="132"/>
                </a:cubicBezTo>
                <a:cubicBezTo>
                  <a:pt x="6071" y="151"/>
                  <a:pt x="6070" y="181"/>
                  <a:pt x="6070" y="227"/>
                </a:cubicBezTo>
                <a:cubicBezTo>
                  <a:pt x="6070" y="316"/>
                  <a:pt x="6070" y="316"/>
                  <a:pt x="6070" y="316"/>
                </a:cubicBezTo>
                <a:cubicBezTo>
                  <a:pt x="6196" y="316"/>
                  <a:pt x="6196" y="316"/>
                  <a:pt x="6196" y="316"/>
                </a:cubicBezTo>
                <a:cubicBezTo>
                  <a:pt x="6196" y="407"/>
                  <a:pt x="6196" y="407"/>
                  <a:pt x="6196" y="407"/>
                </a:cubicBezTo>
                <a:cubicBezTo>
                  <a:pt x="6070" y="407"/>
                  <a:pt x="6070" y="407"/>
                  <a:pt x="6070" y="407"/>
                </a:cubicBezTo>
                <a:cubicBezTo>
                  <a:pt x="6070" y="929"/>
                  <a:pt x="6070" y="929"/>
                  <a:pt x="6070" y="929"/>
                </a:cubicBezTo>
                <a:cubicBezTo>
                  <a:pt x="5905" y="929"/>
                  <a:pt x="5905" y="929"/>
                  <a:pt x="5905" y="929"/>
                </a:cubicBezTo>
                <a:cubicBezTo>
                  <a:pt x="5905" y="407"/>
                  <a:pt x="5905" y="407"/>
                  <a:pt x="5905" y="407"/>
                </a:cubicBezTo>
                <a:cubicBezTo>
                  <a:pt x="5828" y="407"/>
                  <a:pt x="5828" y="407"/>
                  <a:pt x="5828" y="407"/>
                </a:cubicBezTo>
                <a:cubicBezTo>
                  <a:pt x="5828" y="316"/>
                  <a:pt x="5828" y="316"/>
                  <a:pt x="5828" y="316"/>
                </a:cubicBezTo>
                <a:cubicBezTo>
                  <a:pt x="5905" y="316"/>
                  <a:pt x="5905" y="316"/>
                  <a:pt x="5905" y="316"/>
                </a:cubicBezTo>
                <a:cubicBezTo>
                  <a:pt x="5905" y="283"/>
                  <a:pt x="5905" y="283"/>
                  <a:pt x="5905" y="283"/>
                </a:cubicBezTo>
                <a:cubicBezTo>
                  <a:pt x="5905" y="249"/>
                  <a:pt x="5903" y="174"/>
                  <a:pt x="5917" y="131"/>
                </a:cubicBezTo>
                <a:cubicBezTo>
                  <a:pt x="5943" y="46"/>
                  <a:pt x="6005" y="0"/>
                  <a:pt x="6121" y="0"/>
                </a:cubicBezTo>
                <a:cubicBezTo>
                  <a:pt x="6203" y="0"/>
                  <a:pt x="6245" y="21"/>
                  <a:pt x="6245" y="21"/>
                </a:cubicBezTo>
                <a:lnTo>
                  <a:pt x="6217" y="112"/>
                </a:lnTo>
                <a:close/>
                <a:moveTo>
                  <a:pt x="6430" y="633"/>
                </a:moveTo>
                <a:cubicBezTo>
                  <a:pt x="6430" y="636"/>
                  <a:pt x="6430" y="645"/>
                  <a:pt x="6430" y="645"/>
                </a:cubicBezTo>
                <a:cubicBezTo>
                  <a:pt x="6430" y="765"/>
                  <a:pt x="6508" y="838"/>
                  <a:pt x="6627" y="838"/>
                </a:cubicBezTo>
                <a:cubicBezTo>
                  <a:pt x="6711" y="838"/>
                  <a:pt x="6758" y="810"/>
                  <a:pt x="6758" y="810"/>
                </a:cubicBezTo>
                <a:cubicBezTo>
                  <a:pt x="6790" y="903"/>
                  <a:pt x="6790" y="903"/>
                  <a:pt x="6790" y="903"/>
                </a:cubicBezTo>
                <a:cubicBezTo>
                  <a:pt x="6790" y="903"/>
                  <a:pt x="6723" y="939"/>
                  <a:pt x="6579" y="939"/>
                </a:cubicBezTo>
                <a:cubicBezTo>
                  <a:pt x="6411" y="939"/>
                  <a:pt x="6260" y="869"/>
                  <a:pt x="6260" y="623"/>
                </a:cubicBezTo>
                <a:cubicBezTo>
                  <a:pt x="6260" y="508"/>
                  <a:pt x="6303" y="303"/>
                  <a:pt x="6553" y="303"/>
                </a:cubicBezTo>
                <a:cubicBezTo>
                  <a:pt x="6674" y="303"/>
                  <a:pt x="6737" y="347"/>
                  <a:pt x="6776" y="414"/>
                </a:cubicBezTo>
                <a:cubicBezTo>
                  <a:pt x="6809" y="474"/>
                  <a:pt x="6813" y="556"/>
                  <a:pt x="6813" y="623"/>
                </a:cubicBezTo>
                <a:cubicBezTo>
                  <a:pt x="6813" y="624"/>
                  <a:pt x="6813" y="630"/>
                  <a:pt x="6813" y="633"/>
                </a:cubicBezTo>
                <a:lnTo>
                  <a:pt x="6430" y="633"/>
                </a:lnTo>
                <a:close/>
                <a:moveTo>
                  <a:pt x="6646" y="521"/>
                </a:moveTo>
                <a:cubicBezTo>
                  <a:pt x="6646" y="430"/>
                  <a:pt x="6613" y="384"/>
                  <a:pt x="6541" y="384"/>
                </a:cubicBezTo>
                <a:cubicBezTo>
                  <a:pt x="6481" y="384"/>
                  <a:pt x="6452" y="420"/>
                  <a:pt x="6439" y="475"/>
                </a:cubicBezTo>
                <a:cubicBezTo>
                  <a:pt x="6431" y="505"/>
                  <a:pt x="6431" y="537"/>
                  <a:pt x="6431" y="547"/>
                </a:cubicBezTo>
                <a:cubicBezTo>
                  <a:pt x="6646" y="547"/>
                  <a:pt x="6646" y="547"/>
                  <a:pt x="6646" y="547"/>
                </a:cubicBezTo>
                <a:lnTo>
                  <a:pt x="6646" y="521"/>
                </a:lnTo>
                <a:close/>
                <a:moveTo>
                  <a:pt x="7101" y="939"/>
                </a:moveTo>
                <a:cubicBezTo>
                  <a:pt x="6959" y="939"/>
                  <a:pt x="6893" y="903"/>
                  <a:pt x="6893" y="903"/>
                </a:cubicBezTo>
                <a:cubicBezTo>
                  <a:pt x="6927" y="807"/>
                  <a:pt x="6927" y="807"/>
                  <a:pt x="6927" y="807"/>
                </a:cubicBezTo>
                <a:cubicBezTo>
                  <a:pt x="6927" y="807"/>
                  <a:pt x="6982" y="840"/>
                  <a:pt x="7083" y="840"/>
                </a:cubicBezTo>
                <a:cubicBezTo>
                  <a:pt x="7149" y="840"/>
                  <a:pt x="7185" y="817"/>
                  <a:pt x="7185" y="772"/>
                </a:cubicBezTo>
                <a:cubicBezTo>
                  <a:pt x="7185" y="736"/>
                  <a:pt x="7168" y="725"/>
                  <a:pt x="7127" y="702"/>
                </a:cubicBezTo>
                <a:cubicBezTo>
                  <a:pt x="7037" y="653"/>
                  <a:pt x="7037" y="653"/>
                  <a:pt x="7037" y="653"/>
                </a:cubicBezTo>
                <a:cubicBezTo>
                  <a:pt x="6957" y="609"/>
                  <a:pt x="6915" y="564"/>
                  <a:pt x="6915" y="478"/>
                </a:cubicBezTo>
                <a:cubicBezTo>
                  <a:pt x="6915" y="361"/>
                  <a:pt x="6999" y="303"/>
                  <a:pt x="7136" y="303"/>
                </a:cubicBezTo>
                <a:cubicBezTo>
                  <a:pt x="7257" y="303"/>
                  <a:pt x="7324" y="335"/>
                  <a:pt x="7324" y="335"/>
                </a:cubicBezTo>
                <a:cubicBezTo>
                  <a:pt x="7291" y="431"/>
                  <a:pt x="7291" y="431"/>
                  <a:pt x="7291" y="431"/>
                </a:cubicBezTo>
                <a:cubicBezTo>
                  <a:pt x="7291" y="431"/>
                  <a:pt x="7234" y="399"/>
                  <a:pt x="7157" y="399"/>
                </a:cubicBezTo>
                <a:cubicBezTo>
                  <a:pt x="7107" y="399"/>
                  <a:pt x="7063" y="412"/>
                  <a:pt x="7063" y="459"/>
                </a:cubicBezTo>
                <a:cubicBezTo>
                  <a:pt x="7063" y="497"/>
                  <a:pt x="7085" y="509"/>
                  <a:pt x="7135" y="534"/>
                </a:cubicBezTo>
                <a:cubicBezTo>
                  <a:pt x="7222" y="579"/>
                  <a:pt x="7222" y="579"/>
                  <a:pt x="7222" y="579"/>
                </a:cubicBezTo>
                <a:cubicBezTo>
                  <a:pt x="7297" y="617"/>
                  <a:pt x="7337" y="664"/>
                  <a:pt x="7337" y="747"/>
                </a:cubicBezTo>
                <a:cubicBezTo>
                  <a:pt x="7337" y="887"/>
                  <a:pt x="7228" y="939"/>
                  <a:pt x="7101" y="939"/>
                </a:cubicBezTo>
                <a:close/>
                <a:moveTo>
                  <a:pt x="7890" y="431"/>
                </a:moveTo>
                <a:cubicBezTo>
                  <a:pt x="7890" y="431"/>
                  <a:pt x="7850" y="402"/>
                  <a:pt x="7780" y="402"/>
                </a:cubicBezTo>
                <a:cubicBezTo>
                  <a:pt x="7656" y="402"/>
                  <a:pt x="7604" y="475"/>
                  <a:pt x="7604" y="619"/>
                </a:cubicBezTo>
                <a:cubicBezTo>
                  <a:pt x="7604" y="718"/>
                  <a:pt x="7639" y="838"/>
                  <a:pt x="7778" y="838"/>
                </a:cubicBezTo>
                <a:cubicBezTo>
                  <a:pt x="7829" y="838"/>
                  <a:pt x="7871" y="821"/>
                  <a:pt x="7891" y="810"/>
                </a:cubicBezTo>
                <a:cubicBezTo>
                  <a:pt x="7922" y="903"/>
                  <a:pt x="7922" y="903"/>
                  <a:pt x="7922" y="903"/>
                </a:cubicBezTo>
                <a:cubicBezTo>
                  <a:pt x="7922" y="903"/>
                  <a:pt x="7864" y="939"/>
                  <a:pt x="7732" y="939"/>
                </a:cubicBezTo>
                <a:cubicBezTo>
                  <a:pt x="7529" y="939"/>
                  <a:pt x="7432" y="809"/>
                  <a:pt x="7432" y="634"/>
                </a:cubicBezTo>
                <a:cubicBezTo>
                  <a:pt x="7432" y="561"/>
                  <a:pt x="7448" y="491"/>
                  <a:pt x="7484" y="435"/>
                </a:cubicBezTo>
                <a:cubicBezTo>
                  <a:pt x="7534" y="358"/>
                  <a:pt x="7620" y="303"/>
                  <a:pt x="7758" y="303"/>
                </a:cubicBezTo>
                <a:cubicBezTo>
                  <a:pt x="7860" y="303"/>
                  <a:pt x="7924" y="335"/>
                  <a:pt x="7924" y="335"/>
                </a:cubicBezTo>
                <a:lnTo>
                  <a:pt x="7890" y="431"/>
                </a:lnTo>
                <a:close/>
                <a:moveTo>
                  <a:pt x="8114" y="227"/>
                </a:moveTo>
                <a:cubicBezTo>
                  <a:pt x="8056" y="227"/>
                  <a:pt x="8017" y="192"/>
                  <a:pt x="8017" y="141"/>
                </a:cubicBezTo>
                <a:cubicBezTo>
                  <a:pt x="8017" y="85"/>
                  <a:pt x="8056" y="51"/>
                  <a:pt x="8117" y="51"/>
                </a:cubicBezTo>
                <a:cubicBezTo>
                  <a:pt x="8175" y="51"/>
                  <a:pt x="8213" y="85"/>
                  <a:pt x="8213" y="137"/>
                </a:cubicBezTo>
                <a:cubicBezTo>
                  <a:pt x="8213" y="192"/>
                  <a:pt x="8175" y="227"/>
                  <a:pt x="8114" y="227"/>
                </a:cubicBezTo>
                <a:close/>
                <a:moveTo>
                  <a:pt x="8032" y="929"/>
                </a:moveTo>
                <a:cubicBezTo>
                  <a:pt x="8032" y="315"/>
                  <a:pt x="8032" y="315"/>
                  <a:pt x="8032" y="315"/>
                </a:cubicBezTo>
                <a:cubicBezTo>
                  <a:pt x="8200" y="315"/>
                  <a:pt x="8200" y="315"/>
                  <a:pt x="8200" y="315"/>
                </a:cubicBezTo>
                <a:cubicBezTo>
                  <a:pt x="8200" y="929"/>
                  <a:pt x="8200" y="929"/>
                  <a:pt x="8200" y="929"/>
                </a:cubicBezTo>
                <a:lnTo>
                  <a:pt x="8032" y="929"/>
                </a:lnTo>
                <a:close/>
                <a:moveTo>
                  <a:pt x="8502" y="633"/>
                </a:moveTo>
                <a:cubicBezTo>
                  <a:pt x="8502" y="636"/>
                  <a:pt x="8502" y="645"/>
                  <a:pt x="8502" y="645"/>
                </a:cubicBezTo>
                <a:cubicBezTo>
                  <a:pt x="8502" y="765"/>
                  <a:pt x="8580" y="838"/>
                  <a:pt x="8699" y="838"/>
                </a:cubicBezTo>
                <a:cubicBezTo>
                  <a:pt x="8783" y="838"/>
                  <a:pt x="8830" y="810"/>
                  <a:pt x="8830" y="810"/>
                </a:cubicBezTo>
                <a:cubicBezTo>
                  <a:pt x="8862" y="903"/>
                  <a:pt x="8862" y="903"/>
                  <a:pt x="8862" y="903"/>
                </a:cubicBezTo>
                <a:cubicBezTo>
                  <a:pt x="8862" y="903"/>
                  <a:pt x="8795" y="939"/>
                  <a:pt x="8651" y="939"/>
                </a:cubicBezTo>
                <a:cubicBezTo>
                  <a:pt x="8483" y="939"/>
                  <a:pt x="8332" y="869"/>
                  <a:pt x="8332" y="623"/>
                </a:cubicBezTo>
                <a:cubicBezTo>
                  <a:pt x="8332" y="508"/>
                  <a:pt x="8375" y="303"/>
                  <a:pt x="8625" y="303"/>
                </a:cubicBezTo>
                <a:cubicBezTo>
                  <a:pt x="8746" y="303"/>
                  <a:pt x="8809" y="347"/>
                  <a:pt x="8848" y="414"/>
                </a:cubicBezTo>
                <a:cubicBezTo>
                  <a:pt x="8881" y="474"/>
                  <a:pt x="8885" y="556"/>
                  <a:pt x="8885" y="623"/>
                </a:cubicBezTo>
                <a:cubicBezTo>
                  <a:pt x="8885" y="624"/>
                  <a:pt x="8885" y="630"/>
                  <a:pt x="8885" y="633"/>
                </a:cubicBezTo>
                <a:lnTo>
                  <a:pt x="8502" y="633"/>
                </a:lnTo>
                <a:close/>
                <a:moveTo>
                  <a:pt x="8718" y="521"/>
                </a:moveTo>
                <a:cubicBezTo>
                  <a:pt x="8718" y="430"/>
                  <a:pt x="8685" y="384"/>
                  <a:pt x="8613" y="384"/>
                </a:cubicBezTo>
                <a:cubicBezTo>
                  <a:pt x="8553" y="384"/>
                  <a:pt x="8524" y="420"/>
                  <a:pt x="8511" y="475"/>
                </a:cubicBezTo>
                <a:cubicBezTo>
                  <a:pt x="8503" y="505"/>
                  <a:pt x="8503" y="537"/>
                  <a:pt x="8503" y="547"/>
                </a:cubicBezTo>
                <a:cubicBezTo>
                  <a:pt x="8718" y="547"/>
                  <a:pt x="8718" y="547"/>
                  <a:pt x="8718" y="547"/>
                </a:cubicBezTo>
                <a:lnTo>
                  <a:pt x="8718" y="521"/>
                </a:lnTo>
                <a:close/>
                <a:moveTo>
                  <a:pt x="9398" y="929"/>
                </a:moveTo>
                <a:cubicBezTo>
                  <a:pt x="9398" y="577"/>
                  <a:pt x="9398" y="577"/>
                  <a:pt x="9398" y="577"/>
                </a:cubicBezTo>
                <a:cubicBezTo>
                  <a:pt x="9398" y="546"/>
                  <a:pt x="9398" y="514"/>
                  <a:pt x="9394" y="491"/>
                </a:cubicBezTo>
                <a:cubicBezTo>
                  <a:pt x="9382" y="433"/>
                  <a:pt x="9341" y="409"/>
                  <a:pt x="9278" y="409"/>
                </a:cubicBezTo>
                <a:cubicBezTo>
                  <a:pt x="9224" y="409"/>
                  <a:pt x="9186" y="430"/>
                  <a:pt x="9186" y="430"/>
                </a:cubicBezTo>
                <a:cubicBezTo>
                  <a:pt x="9186" y="929"/>
                  <a:pt x="9186" y="929"/>
                  <a:pt x="9186" y="929"/>
                </a:cubicBezTo>
                <a:cubicBezTo>
                  <a:pt x="9018" y="929"/>
                  <a:pt x="9018" y="929"/>
                  <a:pt x="9018" y="929"/>
                </a:cubicBezTo>
                <a:cubicBezTo>
                  <a:pt x="9018" y="315"/>
                  <a:pt x="9018" y="315"/>
                  <a:pt x="9018" y="315"/>
                </a:cubicBezTo>
                <a:cubicBezTo>
                  <a:pt x="9181" y="315"/>
                  <a:pt x="9181" y="315"/>
                  <a:pt x="9181" y="315"/>
                </a:cubicBezTo>
                <a:cubicBezTo>
                  <a:pt x="9181" y="377"/>
                  <a:pt x="9181" y="377"/>
                  <a:pt x="9181" y="377"/>
                </a:cubicBezTo>
                <a:cubicBezTo>
                  <a:pt x="9181" y="377"/>
                  <a:pt x="9234" y="301"/>
                  <a:pt x="9365" y="301"/>
                </a:cubicBezTo>
                <a:cubicBezTo>
                  <a:pt x="9493" y="301"/>
                  <a:pt x="9544" y="376"/>
                  <a:pt x="9558" y="438"/>
                </a:cubicBezTo>
                <a:cubicBezTo>
                  <a:pt x="9568" y="481"/>
                  <a:pt x="9568" y="531"/>
                  <a:pt x="9568" y="558"/>
                </a:cubicBezTo>
                <a:cubicBezTo>
                  <a:pt x="9568" y="929"/>
                  <a:pt x="9568" y="929"/>
                  <a:pt x="9568" y="929"/>
                </a:cubicBezTo>
                <a:lnTo>
                  <a:pt x="9398" y="929"/>
                </a:lnTo>
                <a:close/>
                <a:moveTo>
                  <a:pt x="10157" y="431"/>
                </a:moveTo>
                <a:cubicBezTo>
                  <a:pt x="10157" y="431"/>
                  <a:pt x="10117" y="402"/>
                  <a:pt x="10046" y="402"/>
                </a:cubicBezTo>
                <a:cubicBezTo>
                  <a:pt x="9923" y="402"/>
                  <a:pt x="9871" y="475"/>
                  <a:pt x="9871" y="619"/>
                </a:cubicBezTo>
                <a:cubicBezTo>
                  <a:pt x="9871" y="718"/>
                  <a:pt x="9906" y="838"/>
                  <a:pt x="10045" y="838"/>
                </a:cubicBezTo>
                <a:cubicBezTo>
                  <a:pt x="10096" y="838"/>
                  <a:pt x="10138" y="821"/>
                  <a:pt x="10158" y="810"/>
                </a:cubicBezTo>
                <a:cubicBezTo>
                  <a:pt x="10189" y="903"/>
                  <a:pt x="10189" y="903"/>
                  <a:pt x="10189" y="903"/>
                </a:cubicBezTo>
                <a:cubicBezTo>
                  <a:pt x="10189" y="903"/>
                  <a:pt x="10130" y="939"/>
                  <a:pt x="9998" y="939"/>
                </a:cubicBezTo>
                <a:cubicBezTo>
                  <a:pt x="9796" y="939"/>
                  <a:pt x="9698" y="809"/>
                  <a:pt x="9698" y="634"/>
                </a:cubicBezTo>
                <a:cubicBezTo>
                  <a:pt x="9698" y="561"/>
                  <a:pt x="9715" y="491"/>
                  <a:pt x="9751" y="435"/>
                </a:cubicBezTo>
                <a:cubicBezTo>
                  <a:pt x="9800" y="358"/>
                  <a:pt x="9887" y="303"/>
                  <a:pt x="10025" y="303"/>
                </a:cubicBezTo>
                <a:cubicBezTo>
                  <a:pt x="10127" y="303"/>
                  <a:pt x="10190" y="335"/>
                  <a:pt x="10190" y="335"/>
                </a:cubicBezTo>
                <a:lnTo>
                  <a:pt x="10157" y="431"/>
                </a:lnTo>
                <a:close/>
                <a:moveTo>
                  <a:pt x="10421" y="633"/>
                </a:moveTo>
                <a:cubicBezTo>
                  <a:pt x="10421" y="636"/>
                  <a:pt x="10421" y="645"/>
                  <a:pt x="10421" y="645"/>
                </a:cubicBezTo>
                <a:cubicBezTo>
                  <a:pt x="10421" y="765"/>
                  <a:pt x="10499" y="838"/>
                  <a:pt x="10618" y="838"/>
                </a:cubicBezTo>
                <a:cubicBezTo>
                  <a:pt x="10702" y="838"/>
                  <a:pt x="10748" y="810"/>
                  <a:pt x="10748" y="810"/>
                </a:cubicBezTo>
                <a:cubicBezTo>
                  <a:pt x="10781" y="903"/>
                  <a:pt x="10781" y="903"/>
                  <a:pt x="10781" y="903"/>
                </a:cubicBezTo>
                <a:cubicBezTo>
                  <a:pt x="10781" y="903"/>
                  <a:pt x="10714" y="939"/>
                  <a:pt x="10570" y="939"/>
                </a:cubicBezTo>
                <a:cubicBezTo>
                  <a:pt x="10402" y="939"/>
                  <a:pt x="10250" y="869"/>
                  <a:pt x="10250" y="623"/>
                </a:cubicBezTo>
                <a:cubicBezTo>
                  <a:pt x="10250" y="508"/>
                  <a:pt x="10294" y="303"/>
                  <a:pt x="10543" y="303"/>
                </a:cubicBezTo>
                <a:cubicBezTo>
                  <a:pt x="10664" y="303"/>
                  <a:pt x="10728" y="347"/>
                  <a:pt x="10766" y="414"/>
                </a:cubicBezTo>
                <a:cubicBezTo>
                  <a:pt x="10800" y="474"/>
                  <a:pt x="10804" y="556"/>
                  <a:pt x="10804" y="623"/>
                </a:cubicBezTo>
                <a:cubicBezTo>
                  <a:pt x="10804" y="624"/>
                  <a:pt x="10804" y="630"/>
                  <a:pt x="10804" y="633"/>
                </a:cubicBezTo>
                <a:lnTo>
                  <a:pt x="10421" y="633"/>
                </a:lnTo>
                <a:close/>
                <a:moveTo>
                  <a:pt x="10637" y="521"/>
                </a:moveTo>
                <a:cubicBezTo>
                  <a:pt x="10637" y="430"/>
                  <a:pt x="10603" y="384"/>
                  <a:pt x="10531" y="384"/>
                </a:cubicBezTo>
                <a:cubicBezTo>
                  <a:pt x="10471" y="384"/>
                  <a:pt x="10442" y="420"/>
                  <a:pt x="10429" y="475"/>
                </a:cubicBezTo>
                <a:cubicBezTo>
                  <a:pt x="10422" y="505"/>
                  <a:pt x="10422" y="537"/>
                  <a:pt x="10422" y="547"/>
                </a:cubicBezTo>
                <a:cubicBezTo>
                  <a:pt x="10637" y="547"/>
                  <a:pt x="10637" y="547"/>
                  <a:pt x="10637" y="547"/>
                </a:cubicBezTo>
                <a:lnTo>
                  <a:pt x="10637" y="521"/>
                </a:lnTo>
                <a:close/>
                <a:moveTo>
                  <a:pt x="11092" y="939"/>
                </a:moveTo>
                <a:cubicBezTo>
                  <a:pt x="10950" y="939"/>
                  <a:pt x="10884" y="903"/>
                  <a:pt x="10884" y="903"/>
                </a:cubicBezTo>
                <a:cubicBezTo>
                  <a:pt x="10918" y="807"/>
                  <a:pt x="10918" y="807"/>
                  <a:pt x="10918" y="807"/>
                </a:cubicBezTo>
                <a:cubicBezTo>
                  <a:pt x="10918" y="807"/>
                  <a:pt x="10973" y="840"/>
                  <a:pt x="11074" y="840"/>
                </a:cubicBezTo>
                <a:cubicBezTo>
                  <a:pt x="11140" y="840"/>
                  <a:pt x="11176" y="817"/>
                  <a:pt x="11176" y="772"/>
                </a:cubicBezTo>
                <a:cubicBezTo>
                  <a:pt x="11176" y="736"/>
                  <a:pt x="11159" y="725"/>
                  <a:pt x="11118" y="702"/>
                </a:cubicBezTo>
                <a:cubicBezTo>
                  <a:pt x="11028" y="653"/>
                  <a:pt x="11028" y="653"/>
                  <a:pt x="11028" y="653"/>
                </a:cubicBezTo>
                <a:cubicBezTo>
                  <a:pt x="10948" y="609"/>
                  <a:pt x="10906" y="564"/>
                  <a:pt x="10906" y="478"/>
                </a:cubicBezTo>
                <a:cubicBezTo>
                  <a:pt x="10906" y="361"/>
                  <a:pt x="10990" y="303"/>
                  <a:pt x="11126" y="303"/>
                </a:cubicBezTo>
                <a:cubicBezTo>
                  <a:pt x="11248" y="303"/>
                  <a:pt x="11315" y="335"/>
                  <a:pt x="11315" y="335"/>
                </a:cubicBezTo>
                <a:cubicBezTo>
                  <a:pt x="11281" y="431"/>
                  <a:pt x="11281" y="431"/>
                  <a:pt x="11281" y="431"/>
                </a:cubicBezTo>
                <a:cubicBezTo>
                  <a:pt x="11281" y="431"/>
                  <a:pt x="11225" y="399"/>
                  <a:pt x="11148" y="399"/>
                </a:cubicBezTo>
                <a:cubicBezTo>
                  <a:pt x="11098" y="399"/>
                  <a:pt x="11053" y="412"/>
                  <a:pt x="11053" y="459"/>
                </a:cubicBezTo>
                <a:cubicBezTo>
                  <a:pt x="11053" y="497"/>
                  <a:pt x="11076" y="509"/>
                  <a:pt x="11125" y="534"/>
                </a:cubicBezTo>
                <a:cubicBezTo>
                  <a:pt x="11213" y="579"/>
                  <a:pt x="11213" y="579"/>
                  <a:pt x="11213" y="579"/>
                </a:cubicBezTo>
                <a:cubicBezTo>
                  <a:pt x="11287" y="617"/>
                  <a:pt x="11328" y="664"/>
                  <a:pt x="11328" y="747"/>
                </a:cubicBezTo>
                <a:cubicBezTo>
                  <a:pt x="11328" y="887"/>
                  <a:pt x="11219" y="939"/>
                  <a:pt x="11092" y="9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0974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erfecting the Path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5D03DC1-F2C2-445B-9444-B116D905E9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833D4B-1322-4EB1-9CC8-C9A8F79AE6B8}"/>
              </a:ext>
            </a:extLst>
          </p:cNvPr>
          <p:cNvSpPr/>
          <p:nvPr userDrawn="1"/>
        </p:nvSpPr>
        <p:spPr>
          <a:xfrm>
            <a:off x="0" y="0"/>
            <a:ext cx="6873062" cy="6858000"/>
          </a:xfrm>
          <a:prstGeom prst="rect">
            <a:avLst/>
          </a:prstGeom>
          <a:gradFill flip="none" rotWithShape="1">
            <a:gsLst>
              <a:gs pos="100000">
                <a:srgbClr val="EEEDE8">
                  <a:alpha val="0"/>
                </a:srgbClr>
              </a:gs>
              <a:gs pos="0">
                <a:srgbClr val="EEEDE8">
                  <a:lumMod val="60000"/>
                  <a:lumOff val="4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 bwMode="gray">
          <a:xfrm>
            <a:off x="0" y="1"/>
            <a:ext cx="12192000" cy="592667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 bwMode="gray">
          <a:xfrm>
            <a:off x="0" y="6565392"/>
            <a:ext cx="12192000" cy="292608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9451660" y="6565392"/>
            <a:ext cx="1520605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r>
              <a:rPr lang="en-US">
                <a:solidFill>
                  <a:srgbClr val="505759"/>
                </a:solidFill>
              </a:rPr>
              <a:t>Month 00, 0000</a:t>
            </a:r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731521" y="6565392"/>
            <a:ext cx="8720139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endParaRPr lang="en-US">
              <a:solidFill>
                <a:srgbClr val="505759"/>
              </a:solidFill>
            </a:endParaRP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972266" y="6565392"/>
            <a:ext cx="488215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33">
                <a:solidFill>
                  <a:schemeClr val="accent6"/>
                </a:solidFill>
              </a:defRPr>
            </a:lvl1pPr>
          </a:lstStyle>
          <a:p>
            <a:pPr defTabSz="609570"/>
            <a:fld id="{CDBA9528-BCFE-1E43-A37D-912FF3C527A6}" type="slidenum">
              <a:rPr lang="en-US" smtClean="0">
                <a:solidFill>
                  <a:srgbClr val="505759"/>
                </a:solidFill>
              </a:rPr>
              <a:pPr defTabSz="609570"/>
              <a:t>‹#›</a:t>
            </a:fld>
            <a:endParaRPr lang="en-US">
              <a:solidFill>
                <a:srgbClr val="505759"/>
              </a:solidFill>
            </a:endParaRPr>
          </a:p>
        </p:txBody>
      </p:sp>
      <p:sp>
        <p:nvSpPr>
          <p:cNvPr id="17" name="Freeform 9" title="Edwards Lifesciences"/>
          <p:cNvSpPr>
            <a:spLocks noEditPoints="1"/>
          </p:cNvSpPr>
          <p:nvPr userDrawn="1"/>
        </p:nvSpPr>
        <p:spPr bwMode="gray">
          <a:xfrm>
            <a:off x="10177779" y="90169"/>
            <a:ext cx="1280160" cy="116216"/>
          </a:xfrm>
          <a:custGeom>
            <a:avLst/>
            <a:gdLst>
              <a:gd name="T0" fmla="*/ 172 w 11328"/>
              <a:gd name="T1" fmla="*/ 190 h 939"/>
              <a:gd name="T2" fmla="*/ 172 w 11328"/>
              <a:gd name="T3" fmla="*/ 820 h 939"/>
              <a:gd name="T4" fmla="*/ 1003 w 11328"/>
              <a:gd name="T5" fmla="*/ 867 h 939"/>
              <a:gd name="T6" fmla="*/ 998 w 11328"/>
              <a:gd name="T7" fmla="*/ 0 h 939"/>
              <a:gd name="T8" fmla="*/ 934 w 11328"/>
              <a:gd name="T9" fmla="*/ 395 h 939"/>
              <a:gd name="T10" fmla="*/ 2038 w 11328"/>
              <a:gd name="T11" fmla="*/ 929 h 939"/>
              <a:gd name="T12" fmla="*/ 1632 w 11328"/>
              <a:gd name="T13" fmla="*/ 929 h 939"/>
              <a:gd name="T14" fmla="*/ 1558 w 11328"/>
              <a:gd name="T15" fmla="*/ 799 h 939"/>
              <a:gd name="T16" fmla="*/ 1972 w 11328"/>
              <a:gd name="T17" fmla="*/ 801 h 939"/>
              <a:gd name="T18" fmla="*/ 2634 w 11328"/>
              <a:gd name="T19" fmla="*/ 929 h 939"/>
              <a:gd name="T20" fmla="*/ 2546 w 11328"/>
              <a:gd name="T21" fmla="*/ 568 h 939"/>
              <a:gd name="T22" fmla="*/ 2376 w 11328"/>
              <a:gd name="T23" fmla="*/ 431 h 939"/>
              <a:gd name="T24" fmla="*/ 2792 w 11328"/>
              <a:gd name="T25" fmla="*/ 929 h 939"/>
              <a:gd name="T26" fmla="*/ 2451 w 11328"/>
              <a:gd name="T27" fmla="*/ 748 h 939"/>
              <a:gd name="T28" fmla="*/ 3225 w 11328"/>
              <a:gd name="T29" fmla="*/ 425 h 939"/>
              <a:gd name="T30" fmla="*/ 3130 w 11328"/>
              <a:gd name="T31" fmla="*/ 315 h 939"/>
              <a:gd name="T32" fmla="*/ 3826 w 11328"/>
              <a:gd name="T33" fmla="*/ 929 h 939"/>
              <a:gd name="T34" fmla="*/ 3821 w 11328"/>
              <a:gd name="T35" fmla="*/ 331 h 939"/>
              <a:gd name="T36" fmla="*/ 3821 w 11328"/>
              <a:gd name="T37" fmla="*/ 403 h 939"/>
              <a:gd name="T38" fmla="*/ 3821 w 11328"/>
              <a:gd name="T39" fmla="*/ 403 h 939"/>
              <a:gd name="T40" fmla="*/ 4397 w 11328"/>
              <a:gd name="T41" fmla="*/ 772 h 939"/>
              <a:gd name="T42" fmla="*/ 4536 w 11328"/>
              <a:gd name="T43" fmla="*/ 335 h 939"/>
              <a:gd name="T44" fmla="*/ 4434 w 11328"/>
              <a:gd name="T45" fmla="*/ 579 h 939"/>
              <a:gd name="T46" fmla="*/ 5124 w 11328"/>
              <a:gd name="T47" fmla="*/ 82 h 939"/>
              <a:gd name="T48" fmla="*/ 5605 w 11328"/>
              <a:gd name="T49" fmla="*/ 227 h 939"/>
              <a:gd name="T50" fmla="*/ 5523 w 11328"/>
              <a:gd name="T51" fmla="*/ 929 h 939"/>
              <a:gd name="T52" fmla="*/ 6217 w 11328"/>
              <a:gd name="T53" fmla="*/ 112 h 939"/>
              <a:gd name="T54" fmla="*/ 6196 w 11328"/>
              <a:gd name="T55" fmla="*/ 316 h 939"/>
              <a:gd name="T56" fmla="*/ 5905 w 11328"/>
              <a:gd name="T57" fmla="*/ 407 h 939"/>
              <a:gd name="T58" fmla="*/ 5917 w 11328"/>
              <a:gd name="T59" fmla="*/ 131 h 939"/>
              <a:gd name="T60" fmla="*/ 6430 w 11328"/>
              <a:gd name="T61" fmla="*/ 645 h 939"/>
              <a:gd name="T62" fmla="*/ 6260 w 11328"/>
              <a:gd name="T63" fmla="*/ 623 h 939"/>
              <a:gd name="T64" fmla="*/ 6430 w 11328"/>
              <a:gd name="T65" fmla="*/ 633 h 939"/>
              <a:gd name="T66" fmla="*/ 6646 w 11328"/>
              <a:gd name="T67" fmla="*/ 547 h 939"/>
              <a:gd name="T68" fmla="*/ 7083 w 11328"/>
              <a:gd name="T69" fmla="*/ 840 h 939"/>
              <a:gd name="T70" fmla="*/ 7136 w 11328"/>
              <a:gd name="T71" fmla="*/ 303 h 939"/>
              <a:gd name="T72" fmla="*/ 7135 w 11328"/>
              <a:gd name="T73" fmla="*/ 534 h 939"/>
              <a:gd name="T74" fmla="*/ 7780 w 11328"/>
              <a:gd name="T75" fmla="*/ 402 h 939"/>
              <a:gd name="T76" fmla="*/ 7732 w 11328"/>
              <a:gd name="T77" fmla="*/ 939 h 939"/>
              <a:gd name="T78" fmla="*/ 7890 w 11328"/>
              <a:gd name="T79" fmla="*/ 431 h 939"/>
              <a:gd name="T80" fmla="*/ 8114 w 11328"/>
              <a:gd name="T81" fmla="*/ 227 h 939"/>
              <a:gd name="T82" fmla="*/ 8032 w 11328"/>
              <a:gd name="T83" fmla="*/ 929 h 939"/>
              <a:gd name="T84" fmla="*/ 8862 w 11328"/>
              <a:gd name="T85" fmla="*/ 903 h 939"/>
              <a:gd name="T86" fmla="*/ 8885 w 11328"/>
              <a:gd name="T87" fmla="*/ 623 h 939"/>
              <a:gd name="T88" fmla="*/ 8511 w 11328"/>
              <a:gd name="T89" fmla="*/ 475 h 939"/>
              <a:gd name="T90" fmla="*/ 9398 w 11328"/>
              <a:gd name="T91" fmla="*/ 577 h 939"/>
              <a:gd name="T92" fmla="*/ 9018 w 11328"/>
              <a:gd name="T93" fmla="*/ 929 h 939"/>
              <a:gd name="T94" fmla="*/ 9558 w 11328"/>
              <a:gd name="T95" fmla="*/ 438 h 939"/>
              <a:gd name="T96" fmla="*/ 10046 w 11328"/>
              <a:gd name="T97" fmla="*/ 402 h 939"/>
              <a:gd name="T98" fmla="*/ 9998 w 11328"/>
              <a:gd name="T99" fmla="*/ 939 h 939"/>
              <a:gd name="T100" fmla="*/ 10157 w 11328"/>
              <a:gd name="T101" fmla="*/ 431 h 939"/>
              <a:gd name="T102" fmla="*/ 10781 w 11328"/>
              <a:gd name="T103" fmla="*/ 903 h 939"/>
              <a:gd name="T104" fmla="*/ 10804 w 11328"/>
              <a:gd name="T105" fmla="*/ 623 h 939"/>
              <a:gd name="T106" fmla="*/ 10429 w 11328"/>
              <a:gd name="T107" fmla="*/ 475 h 939"/>
              <a:gd name="T108" fmla="*/ 10884 w 11328"/>
              <a:gd name="T109" fmla="*/ 903 h 939"/>
              <a:gd name="T110" fmla="*/ 11028 w 11328"/>
              <a:gd name="T111" fmla="*/ 653 h 939"/>
              <a:gd name="T112" fmla="*/ 11148 w 11328"/>
              <a:gd name="T113" fmla="*/ 399 h 939"/>
              <a:gd name="T114" fmla="*/ 11092 w 11328"/>
              <a:gd name="T115" fmla="*/ 93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328" h="939">
                <a:moveTo>
                  <a:pt x="0" y="929"/>
                </a:moveTo>
                <a:cubicBezTo>
                  <a:pt x="0" y="82"/>
                  <a:pt x="0" y="82"/>
                  <a:pt x="0" y="82"/>
                </a:cubicBezTo>
                <a:cubicBezTo>
                  <a:pt x="457" y="82"/>
                  <a:pt x="457" y="82"/>
                  <a:pt x="457" y="82"/>
                </a:cubicBezTo>
                <a:cubicBezTo>
                  <a:pt x="457" y="190"/>
                  <a:pt x="457" y="190"/>
                  <a:pt x="457" y="190"/>
                </a:cubicBezTo>
                <a:cubicBezTo>
                  <a:pt x="172" y="190"/>
                  <a:pt x="172" y="190"/>
                  <a:pt x="172" y="190"/>
                </a:cubicBezTo>
                <a:cubicBezTo>
                  <a:pt x="172" y="436"/>
                  <a:pt x="172" y="436"/>
                  <a:pt x="172" y="436"/>
                </a:cubicBezTo>
                <a:cubicBezTo>
                  <a:pt x="425" y="436"/>
                  <a:pt x="425" y="436"/>
                  <a:pt x="425" y="436"/>
                </a:cubicBezTo>
                <a:cubicBezTo>
                  <a:pt x="425" y="545"/>
                  <a:pt x="425" y="545"/>
                  <a:pt x="425" y="545"/>
                </a:cubicBezTo>
                <a:cubicBezTo>
                  <a:pt x="172" y="545"/>
                  <a:pt x="172" y="545"/>
                  <a:pt x="172" y="545"/>
                </a:cubicBezTo>
                <a:cubicBezTo>
                  <a:pt x="172" y="820"/>
                  <a:pt x="172" y="820"/>
                  <a:pt x="172" y="820"/>
                </a:cubicBezTo>
                <a:cubicBezTo>
                  <a:pt x="472" y="820"/>
                  <a:pt x="472" y="820"/>
                  <a:pt x="472" y="820"/>
                </a:cubicBezTo>
                <a:cubicBezTo>
                  <a:pt x="472" y="929"/>
                  <a:pt x="472" y="929"/>
                  <a:pt x="472" y="929"/>
                </a:cubicBezTo>
                <a:lnTo>
                  <a:pt x="0" y="929"/>
                </a:lnTo>
                <a:close/>
                <a:moveTo>
                  <a:pt x="1003" y="929"/>
                </a:moveTo>
                <a:cubicBezTo>
                  <a:pt x="1003" y="867"/>
                  <a:pt x="1003" y="867"/>
                  <a:pt x="1003" y="867"/>
                </a:cubicBezTo>
                <a:cubicBezTo>
                  <a:pt x="1003" y="867"/>
                  <a:pt x="959" y="937"/>
                  <a:pt x="834" y="937"/>
                </a:cubicBezTo>
                <a:cubicBezTo>
                  <a:pt x="682" y="937"/>
                  <a:pt x="582" y="833"/>
                  <a:pt x="582" y="634"/>
                </a:cubicBezTo>
                <a:cubicBezTo>
                  <a:pt x="582" y="430"/>
                  <a:pt x="707" y="305"/>
                  <a:pt x="871" y="305"/>
                </a:cubicBezTo>
                <a:cubicBezTo>
                  <a:pt x="962" y="305"/>
                  <a:pt x="998" y="331"/>
                  <a:pt x="998" y="331"/>
                </a:cubicBezTo>
                <a:cubicBezTo>
                  <a:pt x="998" y="0"/>
                  <a:pt x="998" y="0"/>
                  <a:pt x="998" y="0"/>
                </a:cubicBezTo>
                <a:cubicBezTo>
                  <a:pt x="1166" y="0"/>
                  <a:pt x="1166" y="0"/>
                  <a:pt x="1166" y="0"/>
                </a:cubicBezTo>
                <a:cubicBezTo>
                  <a:pt x="1166" y="929"/>
                  <a:pt x="1166" y="929"/>
                  <a:pt x="1166" y="929"/>
                </a:cubicBezTo>
                <a:lnTo>
                  <a:pt x="1003" y="929"/>
                </a:lnTo>
                <a:close/>
                <a:moveTo>
                  <a:pt x="998" y="403"/>
                </a:moveTo>
                <a:cubicBezTo>
                  <a:pt x="998" y="403"/>
                  <a:pt x="973" y="395"/>
                  <a:pt x="934" y="395"/>
                </a:cubicBezTo>
                <a:cubicBezTo>
                  <a:pt x="798" y="395"/>
                  <a:pt x="756" y="492"/>
                  <a:pt x="756" y="622"/>
                </a:cubicBezTo>
                <a:cubicBezTo>
                  <a:pt x="756" y="748"/>
                  <a:pt x="808" y="831"/>
                  <a:pt x="912" y="831"/>
                </a:cubicBezTo>
                <a:cubicBezTo>
                  <a:pt x="966" y="831"/>
                  <a:pt x="998" y="813"/>
                  <a:pt x="998" y="813"/>
                </a:cubicBezTo>
                <a:lnTo>
                  <a:pt x="998" y="403"/>
                </a:lnTo>
                <a:close/>
                <a:moveTo>
                  <a:pt x="2038" y="929"/>
                </a:moveTo>
                <a:cubicBezTo>
                  <a:pt x="1870" y="929"/>
                  <a:pt x="1870" y="929"/>
                  <a:pt x="1870" y="929"/>
                </a:cubicBezTo>
                <a:cubicBezTo>
                  <a:pt x="1766" y="528"/>
                  <a:pt x="1766" y="528"/>
                  <a:pt x="1766" y="528"/>
                </a:cubicBezTo>
                <a:cubicBezTo>
                  <a:pt x="1751" y="468"/>
                  <a:pt x="1751" y="448"/>
                  <a:pt x="1751" y="448"/>
                </a:cubicBezTo>
                <a:cubicBezTo>
                  <a:pt x="1751" y="448"/>
                  <a:pt x="1751" y="473"/>
                  <a:pt x="1736" y="527"/>
                </a:cubicBezTo>
                <a:cubicBezTo>
                  <a:pt x="1632" y="929"/>
                  <a:pt x="1632" y="929"/>
                  <a:pt x="1632" y="929"/>
                </a:cubicBezTo>
                <a:cubicBezTo>
                  <a:pt x="1459" y="929"/>
                  <a:pt x="1459" y="929"/>
                  <a:pt x="1459" y="929"/>
                </a:cubicBezTo>
                <a:cubicBezTo>
                  <a:pt x="1270" y="315"/>
                  <a:pt x="1270" y="315"/>
                  <a:pt x="1270" y="315"/>
                </a:cubicBezTo>
                <a:cubicBezTo>
                  <a:pt x="1440" y="315"/>
                  <a:pt x="1440" y="315"/>
                  <a:pt x="1440" y="315"/>
                </a:cubicBezTo>
                <a:cubicBezTo>
                  <a:pt x="1536" y="688"/>
                  <a:pt x="1536" y="688"/>
                  <a:pt x="1536" y="688"/>
                </a:cubicBezTo>
                <a:cubicBezTo>
                  <a:pt x="1556" y="767"/>
                  <a:pt x="1558" y="799"/>
                  <a:pt x="1558" y="799"/>
                </a:cubicBezTo>
                <a:cubicBezTo>
                  <a:pt x="1558" y="799"/>
                  <a:pt x="1559" y="774"/>
                  <a:pt x="1577" y="703"/>
                </a:cubicBezTo>
                <a:cubicBezTo>
                  <a:pt x="1678" y="315"/>
                  <a:pt x="1678" y="315"/>
                  <a:pt x="1678" y="315"/>
                </a:cubicBezTo>
                <a:cubicBezTo>
                  <a:pt x="1849" y="315"/>
                  <a:pt x="1849" y="315"/>
                  <a:pt x="1849" y="315"/>
                </a:cubicBezTo>
                <a:cubicBezTo>
                  <a:pt x="1954" y="708"/>
                  <a:pt x="1954" y="708"/>
                  <a:pt x="1954" y="708"/>
                </a:cubicBezTo>
                <a:cubicBezTo>
                  <a:pt x="1972" y="778"/>
                  <a:pt x="1972" y="801"/>
                  <a:pt x="1972" y="801"/>
                </a:cubicBezTo>
                <a:cubicBezTo>
                  <a:pt x="1972" y="801"/>
                  <a:pt x="1974" y="763"/>
                  <a:pt x="1993" y="688"/>
                </a:cubicBezTo>
                <a:cubicBezTo>
                  <a:pt x="2088" y="315"/>
                  <a:pt x="2088" y="315"/>
                  <a:pt x="2088" y="315"/>
                </a:cubicBezTo>
                <a:cubicBezTo>
                  <a:pt x="2234" y="315"/>
                  <a:pt x="2234" y="315"/>
                  <a:pt x="2234" y="315"/>
                </a:cubicBezTo>
                <a:lnTo>
                  <a:pt x="2038" y="929"/>
                </a:lnTo>
                <a:close/>
                <a:moveTo>
                  <a:pt x="2634" y="929"/>
                </a:moveTo>
                <a:cubicBezTo>
                  <a:pt x="2634" y="874"/>
                  <a:pt x="2634" y="874"/>
                  <a:pt x="2634" y="874"/>
                </a:cubicBezTo>
                <a:cubicBezTo>
                  <a:pt x="2634" y="874"/>
                  <a:pt x="2589" y="937"/>
                  <a:pt x="2477" y="937"/>
                </a:cubicBezTo>
                <a:cubicBezTo>
                  <a:pt x="2361" y="937"/>
                  <a:pt x="2285" y="869"/>
                  <a:pt x="2285" y="757"/>
                </a:cubicBezTo>
                <a:cubicBezTo>
                  <a:pt x="2285" y="690"/>
                  <a:pt x="2309" y="642"/>
                  <a:pt x="2354" y="610"/>
                </a:cubicBezTo>
                <a:cubicBezTo>
                  <a:pt x="2405" y="573"/>
                  <a:pt x="2474" y="568"/>
                  <a:pt x="2546" y="568"/>
                </a:cubicBezTo>
                <a:cubicBezTo>
                  <a:pt x="2586" y="568"/>
                  <a:pt x="2631" y="571"/>
                  <a:pt x="2631" y="571"/>
                </a:cubicBezTo>
                <a:cubicBezTo>
                  <a:pt x="2631" y="532"/>
                  <a:pt x="2631" y="532"/>
                  <a:pt x="2631" y="532"/>
                </a:cubicBezTo>
                <a:cubicBezTo>
                  <a:pt x="2631" y="502"/>
                  <a:pt x="2628" y="473"/>
                  <a:pt x="2621" y="454"/>
                </a:cubicBezTo>
                <a:cubicBezTo>
                  <a:pt x="2606" y="413"/>
                  <a:pt x="2568" y="400"/>
                  <a:pt x="2516" y="400"/>
                </a:cubicBezTo>
                <a:cubicBezTo>
                  <a:pt x="2432" y="400"/>
                  <a:pt x="2376" y="431"/>
                  <a:pt x="2376" y="431"/>
                </a:cubicBezTo>
                <a:cubicBezTo>
                  <a:pt x="2343" y="336"/>
                  <a:pt x="2343" y="336"/>
                  <a:pt x="2343" y="336"/>
                </a:cubicBezTo>
                <a:cubicBezTo>
                  <a:pt x="2343" y="336"/>
                  <a:pt x="2421" y="301"/>
                  <a:pt x="2559" y="301"/>
                </a:cubicBezTo>
                <a:cubicBezTo>
                  <a:pt x="2718" y="301"/>
                  <a:pt x="2763" y="369"/>
                  <a:pt x="2780" y="415"/>
                </a:cubicBezTo>
                <a:cubicBezTo>
                  <a:pt x="2793" y="453"/>
                  <a:pt x="2792" y="520"/>
                  <a:pt x="2792" y="562"/>
                </a:cubicBezTo>
                <a:cubicBezTo>
                  <a:pt x="2792" y="929"/>
                  <a:pt x="2792" y="929"/>
                  <a:pt x="2792" y="929"/>
                </a:cubicBezTo>
                <a:lnTo>
                  <a:pt x="2634" y="929"/>
                </a:lnTo>
                <a:close/>
                <a:moveTo>
                  <a:pt x="2631" y="646"/>
                </a:moveTo>
                <a:cubicBezTo>
                  <a:pt x="2631" y="646"/>
                  <a:pt x="2620" y="645"/>
                  <a:pt x="2574" y="645"/>
                </a:cubicBezTo>
                <a:cubicBezTo>
                  <a:pt x="2537" y="645"/>
                  <a:pt x="2507" y="651"/>
                  <a:pt x="2483" y="670"/>
                </a:cubicBezTo>
                <a:cubicBezTo>
                  <a:pt x="2459" y="689"/>
                  <a:pt x="2451" y="721"/>
                  <a:pt x="2451" y="748"/>
                </a:cubicBezTo>
                <a:cubicBezTo>
                  <a:pt x="2451" y="823"/>
                  <a:pt x="2506" y="843"/>
                  <a:pt x="2556" y="843"/>
                </a:cubicBezTo>
                <a:cubicBezTo>
                  <a:pt x="2606" y="843"/>
                  <a:pt x="2631" y="829"/>
                  <a:pt x="2631" y="829"/>
                </a:cubicBezTo>
                <a:lnTo>
                  <a:pt x="2631" y="646"/>
                </a:lnTo>
                <a:close/>
                <a:moveTo>
                  <a:pt x="3324" y="455"/>
                </a:moveTo>
                <a:cubicBezTo>
                  <a:pt x="3315" y="448"/>
                  <a:pt x="3280" y="425"/>
                  <a:pt x="3225" y="425"/>
                </a:cubicBezTo>
                <a:cubicBezTo>
                  <a:pt x="3167" y="425"/>
                  <a:pt x="3135" y="447"/>
                  <a:pt x="3135" y="447"/>
                </a:cubicBezTo>
                <a:cubicBezTo>
                  <a:pt x="3135" y="929"/>
                  <a:pt x="3135" y="929"/>
                  <a:pt x="3135" y="929"/>
                </a:cubicBezTo>
                <a:cubicBezTo>
                  <a:pt x="2967" y="929"/>
                  <a:pt x="2967" y="929"/>
                  <a:pt x="2967" y="929"/>
                </a:cubicBezTo>
                <a:cubicBezTo>
                  <a:pt x="2967" y="315"/>
                  <a:pt x="2967" y="315"/>
                  <a:pt x="2967" y="315"/>
                </a:cubicBezTo>
                <a:cubicBezTo>
                  <a:pt x="3130" y="315"/>
                  <a:pt x="3130" y="315"/>
                  <a:pt x="3130" y="315"/>
                </a:cubicBezTo>
                <a:cubicBezTo>
                  <a:pt x="3130" y="396"/>
                  <a:pt x="3130" y="396"/>
                  <a:pt x="3130" y="396"/>
                </a:cubicBezTo>
                <a:cubicBezTo>
                  <a:pt x="3130" y="396"/>
                  <a:pt x="3173" y="305"/>
                  <a:pt x="3278" y="305"/>
                </a:cubicBezTo>
                <a:cubicBezTo>
                  <a:pt x="3316" y="305"/>
                  <a:pt x="3340" y="313"/>
                  <a:pt x="3358" y="321"/>
                </a:cubicBezTo>
                <a:lnTo>
                  <a:pt x="3324" y="455"/>
                </a:lnTo>
                <a:close/>
                <a:moveTo>
                  <a:pt x="3826" y="929"/>
                </a:moveTo>
                <a:cubicBezTo>
                  <a:pt x="3826" y="867"/>
                  <a:pt x="3826" y="867"/>
                  <a:pt x="3826" y="867"/>
                </a:cubicBezTo>
                <a:cubicBezTo>
                  <a:pt x="3826" y="867"/>
                  <a:pt x="3781" y="937"/>
                  <a:pt x="3657" y="937"/>
                </a:cubicBezTo>
                <a:cubicBezTo>
                  <a:pt x="3504" y="937"/>
                  <a:pt x="3405" y="833"/>
                  <a:pt x="3405" y="634"/>
                </a:cubicBezTo>
                <a:cubicBezTo>
                  <a:pt x="3405" y="430"/>
                  <a:pt x="3529" y="305"/>
                  <a:pt x="3694" y="305"/>
                </a:cubicBezTo>
                <a:cubicBezTo>
                  <a:pt x="3785" y="305"/>
                  <a:pt x="3821" y="331"/>
                  <a:pt x="3821" y="331"/>
                </a:cubicBezTo>
                <a:cubicBezTo>
                  <a:pt x="3821" y="0"/>
                  <a:pt x="3821" y="0"/>
                  <a:pt x="3821" y="0"/>
                </a:cubicBezTo>
                <a:cubicBezTo>
                  <a:pt x="3989" y="0"/>
                  <a:pt x="3989" y="0"/>
                  <a:pt x="3989" y="0"/>
                </a:cubicBezTo>
                <a:cubicBezTo>
                  <a:pt x="3989" y="929"/>
                  <a:pt x="3989" y="929"/>
                  <a:pt x="3989" y="929"/>
                </a:cubicBezTo>
                <a:lnTo>
                  <a:pt x="3826" y="929"/>
                </a:lnTo>
                <a:close/>
                <a:moveTo>
                  <a:pt x="3821" y="403"/>
                </a:moveTo>
                <a:cubicBezTo>
                  <a:pt x="3821" y="403"/>
                  <a:pt x="3796" y="395"/>
                  <a:pt x="3756" y="395"/>
                </a:cubicBezTo>
                <a:cubicBezTo>
                  <a:pt x="3621" y="395"/>
                  <a:pt x="3579" y="492"/>
                  <a:pt x="3579" y="622"/>
                </a:cubicBezTo>
                <a:cubicBezTo>
                  <a:pt x="3579" y="748"/>
                  <a:pt x="3630" y="831"/>
                  <a:pt x="3735" y="831"/>
                </a:cubicBezTo>
                <a:cubicBezTo>
                  <a:pt x="3789" y="831"/>
                  <a:pt x="3821" y="813"/>
                  <a:pt x="3821" y="813"/>
                </a:cubicBezTo>
                <a:lnTo>
                  <a:pt x="3821" y="403"/>
                </a:lnTo>
                <a:close/>
                <a:moveTo>
                  <a:pt x="4313" y="939"/>
                </a:moveTo>
                <a:cubicBezTo>
                  <a:pt x="4171" y="939"/>
                  <a:pt x="4105" y="903"/>
                  <a:pt x="4105" y="903"/>
                </a:cubicBezTo>
                <a:cubicBezTo>
                  <a:pt x="4139" y="807"/>
                  <a:pt x="4139" y="807"/>
                  <a:pt x="4139" y="807"/>
                </a:cubicBezTo>
                <a:cubicBezTo>
                  <a:pt x="4139" y="807"/>
                  <a:pt x="4194" y="840"/>
                  <a:pt x="4295" y="840"/>
                </a:cubicBezTo>
                <a:cubicBezTo>
                  <a:pt x="4361" y="840"/>
                  <a:pt x="4397" y="817"/>
                  <a:pt x="4397" y="772"/>
                </a:cubicBezTo>
                <a:cubicBezTo>
                  <a:pt x="4397" y="736"/>
                  <a:pt x="4380" y="725"/>
                  <a:pt x="4339" y="702"/>
                </a:cubicBezTo>
                <a:cubicBezTo>
                  <a:pt x="4249" y="653"/>
                  <a:pt x="4249" y="653"/>
                  <a:pt x="4249" y="653"/>
                </a:cubicBezTo>
                <a:cubicBezTo>
                  <a:pt x="4169" y="609"/>
                  <a:pt x="4127" y="564"/>
                  <a:pt x="4127" y="478"/>
                </a:cubicBezTo>
                <a:cubicBezTo>
                  <a:pt x="4127" y="361"/>
                  <a:pt x="4211" y="303"/>
                  <a:pt x="4348" y="303"/>
                </a:cubicBezTo>
                <a:cubicBezTo>
                  <a:pt x="4469" y="303"/>
                  <a:pt x="4536" y="335"/>
                  <a:pt x="4536" y="335"/>
                </a:cubicBezTo>
                <a:cubicBezTo>
                  <a:pt x="4503" y="431"/>
                  <a:pt x="4503" y="431"/>
                  <a:pt x="4503" y="431"/>
                </a:cubicBezTo>
                <a:cubicBezTo>
                  <a:pt x="4503" y="431"/>
                  <a:pt x="4446" y="399"/>
                  <a:pt x="4369" y="399"/>
                </a:cubicBezTo>
                <a:cubicBezTo>
                  <a:pt x="4319" y="399"/>
                  <a:pt x="4275" y="412"/>
                  <a:pt x="4275" y="459"/>
                </a:cubicBezTo>
                <a:cubicBezTo>
                  <a:pt x="4275" y="497"/>
                  <a:pt x="4297" y="509"/>
                  <a:pt x="4347" y="534"/>
                </a:cubicBezTo>
                <a:cubicBezTo>
                  <a:pt x="4434" y="579"/>
                  <a:pt x="4434" y="579"/>
                  <a:pt x="4434" y="579"/>
                </a:cubicBezTo>
                <a:cubicBezTo>
                  <a:pt x="4509" y="617"/>
                  <a:pt x="4549" y="664"/>
                  <a:pt x="4549" y="747"/>
                </a:cubicBezTo>
                <a:cubicBezTo>
                  <a:pt x="4549" y="887"/>
                  <a:pt x="4440" y="939"/>
                  <a:pt x="4313" y="939"/>
                </a:cubicBezTo>
                <a:close/>
                <a:moveTo>
                  <a:pt x="4953" y="929"/>
                </a:moveTo>
                <a:cubicBezTo>
                  <a:pt x="4953" y="82"/>
                  <a:pt x="4953" y="82"/>
                  <a:pt x="4953" y="82"/>
                </a:cubicBezTo>
                <a:cubicBezTo>
                  <a:pt x="5124" y="82"/>
                  <a:pt x="5124" y="82"/>
                  <a:pt x="5124" y="82"/>
                </a:cubicBezTo>
                <a:cubicBezTo>
                  <a:pt x="5124" y="820"/>
                  <a:pt x="5124" y="820"/>
                  <a:pt x="5124" y="820"/>
                </a:cubicBezTo>
                <a:cubicBezTo>
                  <a:pt x="5421" y="820"/>
                  <a:pt x="5421" y="820"/>
                  <a:pt x="5421" y="820"/>
                </a:cubicBezTo>
                <a:cubicBezTo>
                  <a:pt x="5421" y="929"/>
                  <a:pt x="5421" y="929"/>
                  <a:pt x="5421" y="929"/>
                </a:cubicBezTo>
                <a:lnTo>
                  <a:pt x="4953" y="929"/>
                </a:lnTo>
                <a:close/>
                <a:moveTo>
                  <a:pt x="5605" y="227"/>
                </a:moveTo>
                <a:cubicBezTo>
                  <a:pt x="5547" y="227"/>
                  <a:pt x="5509" y="192"/>
                  <a:pt x="5509" y="141"/>
                </a:cubicBezTo>
                <a:cubicBezTo>
                  <a:pt x="5509" y="85"/>
                  <a:pt x="5547" y="51"/>
                  <a:pt x="5608" y="51"/>
                </a:cubicBezTo>
                <a:cubicBezTo>
                  <a:pt x="5666" y="51"/>
                  <a:pt x="5704" y="85"/>
                  <a:pt x="5704" y="137"/>
                </a:cubicBezTo>
                <a:cubicBezTo>
                  <a:pt x="5704" y="192"/>
                  <a:pt x="5666" y="227"/>
                  <a:pt x="5605" y="227"/>
                </a:cubicBezTo>
                <a:close/>
                <a:moveTo>
                  <a:pt x="5523" y="929"/>
                </a:moveTo>
                <a:cubicBezTo>
                  <a:pt x="5523" y="315"/>
                  <a:pt x="5523" y="315"/>
                  <a:pt x="5523" y="315"/>
                </a:cubicBezTo>
                <a:cubicBezTo>
                  <a:pt x="5691" y="315"/>
                  <a:pt x="5691" y="315"/>
                  <a:pt x="5691" y="315"/>
                </a:cubicBezTo>
                <a:cubicBezTo>
                  <a:pt x="5691" y="929"/>
                  <a:pt x="5691" y="929"/>
                  <a:pt x="5691" y="929"/>
                </a:cubicBezTo>
                <a:lnTo>
                  <a:pt x="5523" y="929"/>
                </a:lnTo>
                <a:close/>
                <a:moveTo>
                  <a:pt x="6217" y="112"/>
                </a:moveTo>
                <a:cubicBezTo>
                  <a:pt x="6217" y="112"/>
                  <a:pt x="6194" y="96"/>
                  <a:pt x="6154" y="96"/>
                </a:cubicBezTo>
                <a:cubicBezTo>
                  <a:pt x="6115" y="96"/>
                  <a:pt x="6094" y="111"/>
                  <a:pt x="6082" y="132"/>
                </a:cubicBezTo>
                <a:cubicBezTo>
                  <a:pt x="6071" y="151"/>
                  <a:pt x="6070" y="181"/>
                  <a:pt x="6070" y="227"/>
                </a:cubicBezTo>
                <a:cubicBezTo>
                  <a:pt x="6070" y="316"/>
                  <a:pt x="6070" y="316"/>
                  <a:pt x="6070" y="316"/>
                </a:cubicBezTo>
                <a:cubicBezTo>
                  <a:pt x="6196" y="316"/>
                  <a:pt x="6196" y="316"/>
                  <a:pt x="6196" y="316"/>
                </a:cubicBezTo>
                <a:cubicBezTo>
                  <a:pt x="6196" y="407"/>
                  <a:pt x="6196" y="407"/>
                  <a:pt x="6196" y="407"/>
                </a:cubicBezTo>
                <a:cubicBezTo>
                  <a:pt x="6070" y="407"/>
                  <a:pt x="6070" y="407"/>
                  <a:pt x="6070" y="407"/>
                </a:cubicBezTo>
                <a:cubicBezTo>
                  <a:pt x="6070" y="929"/>
                  <a:pt x="6070" y="929"/>
                  <a:pt x="6070" y="929"/>
                </a:cubicBezTo>
                <a:cubicBezTo>
                  <a:pt x="5905" y="929"/>
                  <a:pt x="5905" y="929"/>
                  <a:pt x="5905" y="929"/>
                </a:cubicBezTo>
                <a:cubicBezTo>
                  <a:pt x="5905" y="407"/>
                  <a:pt x="5905" y="407"/>
                  <a:pt x="5905" y="407"/>
                </a:cubicBezTo>
                <a:cubicBezTo>
                  <a:pt x="5828" y="407"/>
                  <a:pt x="5828" y="407"/>
                  <a:pt x="5828" y="407"/>
                </a:cubicBezTo>
                <a:cubicBezTo>
                  <a:pt x="5828" y="316"/>
                  <a:pt x="5828" y="316"/>
                  <a:pt x="5828" y="316"/>
                </a:cubicBezTo>
                <a:cubicBezTo>
                  <a:pt x="5905" y="316"/>
                  <a:pt x="5905" y="316"/>
                  <a:pt x="5905" y="316"/>
                </a:cubicBezTo>
                <a:cubicBezTo>
                  <a:pt x="5905" y="283"/>
                  <a:pt x="5905" y="283"/>
                  <a:pt x="5905" y="283"/>
                </a:cubicBezTo>
                <a:cubicBezTo>
                  <a:pt x="5905" y="249"/>
                  <a:pt x="5903" y="174"/>
                  <a:pt x="5917" y="131"/>
                </a:cubicBezTo>
                <a:cubicBezTo>
                  <a:pt x="5943" y="46"/>
                  <a:pt x="6005" y="0"/>
                  <a:pt x="6121" y="0"/>
                </a:cubicBezTo>
                <a:cubicBezTo>
                  <a:pt x="6203" y="0"/>
                  <a:pt x="6245" y="21"/>
                  <a:pt x="6245" y="21"/>
                </a:cubicBezTo>
                <a:lnTo>
                  <a:pt x="6217" y="112"/>
                </a:lnTo>
                <a:close/>
                <a:moveTo>
                  <a:pt x="6430" y="633"/>
                </a:moveTo>
                <a:cubicBezTo>
                  <a:pt x="6430" y="636"/>
                  <a:pt x="6430" y="645"/>
                  <a:pt x="6430" y="645"/>
                </a:cubicBezTo>
                <a:cubicBezTo>
                  <a:pt x="6430" y="765"/>
                  <a:pt x="6508" y="838"/>
                  <a:pt x="6627" y="838"/>
                </a:cubicBezTo>
                <a:cubicBezTo>
                  <a:pt x="6711" y="838"/>
                  <a:pt x="6758" y="810"/>
                  <a:pt x="6758" y="810"/>
                </a:cubicBezTo>
                <a:cubicBezTo>
                  <a:pt x="6790" y="903"/>
                  <a:pt x="6790" y="903"/>
                  <a:pt x="6790" y="903"/>
                </a:cubicBezTo>
                <a:cubicBezTo>
                  <a:pt x="6790" y="903"/>
                  <a:pt x="6723" y="939"/>
                  <a:pt x="6579" y="939"/>
                </a:cubicBezTo>
                <a:cubicBezTo>
                  <a:pt x="6411" y="939"/>
                  <a:pt x="6260" y="869"/>
                  <a:pt x="6260" y="623"/>
                </a:cubicBezTo>
                <a:cubicBezTo>
                  <a:pt x="6260" y="508"/>
                  <a:pt x="6303" y="303"/>
                  <a:pt x="6553" y="303"/>
                </a:cubicBezTo>
                <a:cubicBezTo>
                  <a:pt x="6674" y="303"/>
                  <a:pt x="6737" y="347"/>
                  <a:pt x="6776" y="414"/>
                </a:cubicBezTo>
                <a:cubicBezTo>
                  <a:pt x="6809" y="474"/>
                  <a:pt x="6813" y="556"/>
                  <a:pt x="6813" y="623"/>
                </a:cubicBezTo>
                <a:cubicBezTo>
                  <a:pt x="6813" y="624"/>
                  <a:pt x="6813" y="630"/>
                  <a:pt x="6813" y="633"/>
                </a:cubicBezTo>
                <a:lnTo>
                  <a:pt x="6430" y="633"/>
                </a:lnTo>
                <a:close/>
                <a:moveTo>
                  <a:pt x="6646" y="521"/>
                </a:moveTo>
                <a:cubicBezTo>
                  <a:pt x="6646" y="430"/>
                  <a:pt x="6613" y="384"/>
                  <a:pt x="6541" y="384"/>
                </a:cubicBezTo>
                <a:cubicBezTo>
                  <a:pt x="6481" y="384"/>
                  <a:pt x="6452" y="420"/>
                  <a:pt x="6439" y="475"/>
                </a:cubicBezTo>
                <a:cubicBezTo>
                  <a:pt x="6431" y="505"/>
                  <a:pt x="6431" y="537"/>
                  <a:pt x="6431" y="547"/>
                </a:cubicBezTo>
                <a:cubicBezTo>
                  <a:pt x="6646" y="547"/>
                  <a:pt x="6646" y="547"/>
                  <a:pt x="6646" y="547"/>
                </a:cubicBezTo>
                <a:lnTo>
                  <a:pt x="6646" y="521"/>
                </a:lnTo>
                <a:close/>
                <a:moveTo>
                  <a:pt x="7101" y="939"/>
                </a:moveTo>
                <a:cubicBezTo>
                  <a:pt x="6959" y="939"/>
                  <a:pt x="6893" y="903"/>
                  <a:pt x="6893" y="903"/>
                </a:cubicBezTo>
                <a:cubicBezTo>
                  <a:pt x="6927" y="807"/>
                  <a:pt x="6927" y="807"/>
                  <a:pt x="6927" y="807"/>
                </a:cubicBezTo>
                <a:cubicBezTo>
                  <a:pt x="6927" y="807"/>
                  <a:pt x="6982" y="840"/>
                  <a:pt x="7083" y="840"/>
                </a:cubicBezTo>
                <a:cubicBezTo>
                  <a:pt x="7149" y="840"/>
                  <a:pt x="7185" y="817"/>
                  <a:pt x="7185" y="772"/>
                </a:cubicBezTo>
                <a:cubicBezTo>
                  <a:pt x="7185" y="736"/>
                  <a:pt x="7168" y="725"/>
                  <a:pt x="7127" y="702"/>
                </a:cubicBezTo>
                <a:cubicBezTo>
                  <a:pt x="7037" y="653"/>
                  <a:pt x="7037" y="653"/>
                  <a:pt x="7037" y="653"/>
                </a:cubicBezTo>
                <a:cubicBezTo>
                  <a:pt x="6957" y="609"/>
                  <a:pt x="6915" y="564"/>
                  <a:pt x="6915" y="478"/>
                </a:cubicBezTo>
                <a:cubicBezTo>
                  <a:pt x="6915" y="361"/>
                  <a:pt x="6999" y="303"/>
                  <a:pt x="7136" y="303"/>
                </a:cubicBezTo>
                <a:cubicBezTo>
                  <a:pt x="7257" y="303"/>
                  <a:pt x="7324" y="335"/>
                  <a:pt x="7324" y="335"/>
                </a:cubicBezTo>
                <a:cubicBezTo>
                  <a:pt x="7291" y="431"/>
                  <a:pt x="7291" y="431"/>
                  <a:pt x="7291" y="431"/>
                </a:cubicBezTo>
                <a:cubicBezTo>
                  <a:pt x="7291" y="431"/>
                  <a:pt x="7234" y="399"/>
                  <a:pt x="7157" y="399"/>
                </a:cubicBezTo>
                <a:cubicBezTo>
                  <a:pt x="7107" y="399"/>
                  <a:pt x="7063" y="412"/>
                  <a:pt x="7063" y="459"/>
                </a:cubicBezTo>
                <a:cubicBezTo>
                  <a:pt x="7063" y="497"/>
                  <a:pt x="7085" y="509"/>
                  <a:pt x="7135" y="534"/>
                </a:cubicBezTo>
                <a:cubicBezTo>
                  <a:pt x="7222" y="579"/>
                  <a:pt x="7222" y="579"/>
                  <a:pt x="7222" y="579"/>
                </a:cubicBezTo>
                <a:cubicBezTo>
                  <a:pt x="7297" y="617"/>
                  <a:pt x="7337" y="664"/>
                  <a:pt x="7337" y="747"/>
                </a:cubicBezTo>
                <a:cubicBezTo>
                  <a:pt x="7337" y="887"/>
                  <a:pt x="7228" y="939"/>
                  <a:pt x="7101" y="939"/>
                </a:cubicBezTo>
                <a:close/>
                <a:moveTo>
                  <a:pt x="7890" y="431"/>
                </a:moveTo>
                <a:cubicBezTo>
                  <a:pt x="7890" y="431"/>
                  <a:pt x="7850" y="402"/>
                  <a:pt x="7780" y="402"/>
                </a:cubicBezTo>
                <a:cubicBezTo>
                  <a:pt x="7656" y="402"/>
                  <a:pt x="7604" y="475"/>
                  <a:pt x="7604" y="619"/>
                </a:cubicBezTo>
                <a:cubicBezTo>
                  <a:pt x="7604" y="718"/>
                  <a:pt x="7639" y="838"/>
                  <a:pt x="7778" y="838"/>
                </a:cubicBezTo>
                <a:cubicBezTo>
                  <a:pt x="7829" y="838"/>
                  <a:pt x="7871" y="821"/>
                  <a:pt x="7891" y="810"/>
                </a:cubicBezTo>
                <a:cubicBezTo>
                  <a:pt x="7922" y="903"/>
                  <a:pt x="7922" y="903"/>
                  <a:pt x="7922" y="903"/>
                </a:cubicBezTo>
                <a:cubicBezTo>
                  <a:pt x="7922" y="903"/>
                  <a:pt x="7864" y="939"/>
                  <a:pt x="7732" y="939"/>
                </a:cubicBezTo>
                <a:cubicBezTo>
                  <a:pt x="7529" y="939"/>
                  <a:pt x="7432" y="809"/>
                  <a:pt x="7432" y="634"/>
                </a:cubicBezTo>
                <a:cubicBezTo>
                  <a:pt x="7432" y="561"/>
                  <a:pt x="7448" y="491"/>
                  <a:pt x="7484" y="435"/>
                </a:cubicBezTo>
                <a:cubicBezTo>
                  <a:pt x="7534" y="358"/>
                  <a:pt x="7620" y="303"/>
                  <a:pt x="7758" y="303"/>
                </a:cubicBezTo>
                <a:cubicBezTo>
                  <a:pt x="7860" y="303"/>
                  <a:pt x="7924" y="335"/>
                  <a:pt x="7924" y="335"/>
                </a:cubicBezTo>
                <a:lnTo>
                  <a:pt x="7890" y="431"/>
                </a:lnTo>
                <a:close/>
                <a:moveTo>
                  <a:pt x="8114" y="227"/>
                </a:moveTo>
                <a:cubicBezTo>
                  <a:pt x="8056" y="227"/>
                  <a:pt x="8017" y="192"/>
                  <a:pt x="8017" y="141"/>
                </a:cubicBezTo>
                <a:cubicBezTo>
                  <a:pt x="8017" y="85"/>
                  <a:pt x="8056" y="51"/>
                  <a:pt x="8117" y="51"/>
                </a:cubicBezTo>
                <a:cubicBezTo>
                  <a:pt x="8175" y="51"/>
                  <a:pt x="8213" y="85"/>
                  <a:pt x="8213" y="137"/>
                </a:cubicBezTo>
                <a:cubicBezTo>
                  <a:pt x="8213" y="192"/>
                  <a:pt x="8175" y="227"/>
                  <a:pt x="8114" y="227"/>
                </a:cubicBezTo>
                <a:close/>
                <a:moveTo>
                  <a:pt x="8032" y="929"/>
                </a:moveTo>
                <a:cubicBezTo>
                  <a:pt x="8032" y="315"/>
                  <a:pt x="8032" y="315"/>
                  <a:pt x="8032" y="315"/>
                </a:cubicBezTo>
                <a:cubicBezTo>
                  <a:pt x="8200" y="315"/>
                  <a:pt x="8200" y="315"/>
                  <a:pt x="8200" y="315"/>
                </a:cubicBezTo>
                <a:cubicBezTo>
                  <a:pt x="8200" y="929"/>
                  <a:pt x="8200" y="929"/>
                  <a:pt x="8200" y="929"/>
                </a:cubicBezTo>
                <a:lnTo>
                  <a:pt x="8032" y="929"/>
                </a:lnTo>
                <a:close/>
                <a:moveTo>
                  <a:pt x="8502" y="633"/>
                </a:moveTo>
                <a:cubicBezTo>
                  <a:pt x="8502" y="636"/>
                  <a:pt x="8502" y="645"/>
                  <a:pt x="8502" y="645"/>
                </a:cubicBezTo>
                <a:cubicBezTo>
                  <a:pt x="8502" y="765"/>
                  <a:pt x="8580" y="838"/>
                  <a:pt x="8699" y="838"/>
                </a:cubicBezTo>
                <a:cubicBezTo>
                  <a:pt x="8783" y="838"/>
                  <a:pt x="8830" y="810"/>
                  <a:pt x="8830" y="810"/>
                </a:cubicBezTo>
                <a:cubicBezTo>
                  <a:pt x="8862" y="903"/>
                  <a:pt x="8862" y="903"/>
                  <a:pt x="8862" y="903"/>
                </a:cubicBezTo>
                <a:cubicBezTo>
                  <a:pt x="8862" y="903"/>
                  <a:pt x="8795" y="939"/>
                  <a:pt x="8651" y="939"/>
                </a:cubicBezTo>
                <a:cubicBezTo>
                  <a:pt x="8483" y="939"/>
                  <a:pt x="8332" y="869"/>
                  <a:pt x="8332" y="623"/>
                </a:cubicBezTo>
                <a:cubicBezTo>
                  <a:pt x="8332" y="508"/>
                  <a:pt x="8375" y="303"/>
                  <a:pt x="8625" y="303"/>
                </a:cubicBezTo>
                <a:cubicBezTo>
                  <a:pt x="8746" y="303"/>
                  <a:pt x="8809" y="347"/>
                  <a:pt x="8848" y="414"/>
                </a:cubicBezTo>
                <a:cubicBezTo>
                  <a:pt x="8881" y="474"/>
                  <a:pt x="8885" y="556"/>
                  <a:pt x="8885" y="623"/>
                </a:cubicBezTo>
                <a:cubicBezTo>
                  <a:pt x="8885" y="624"/>
                  <a:pt x="8885" y="630"/>
                  <a:pt x="8885" y="633"/>
                </a:cubicBezTo>
                <a:lnTo>
                  <a:pt x="8502" y="633"/>
                </a:lnTo>
                <a:close/>
                <a:moveTo>
                  <a:pt x="8718" y="521"/>
                </a:moveTo>
                <a:cubicBezTo>
                  <a:pt x="8718" y="430"/>
                  <a:pt x="8685" y="384"/>
                  <a:pt x="8613" y="384"/>
                </a:cubicBezTo>
                <a:cubicBezTo>
                  <a:pt x="8553" y="384"/>
                  <a:pt x="8524" y="420"/>
                  <a:pt x="8511" y="475"/>
                </a:cubicBezTo>
                <a:cubicBezTo>
                  <a:pt x="8503" y="505"/>
                  <a:pt x="8503" y="537"/>
                  <a:pt x="8503" y="547"/>
                </a:cubicBezTo>
                <a:cubicBezTo>
                  <a:pt x="8718" y="547"/>
                  <a:pt x="8718" y="547"/>
                  <a:pt x="8718" y="547"/>
                </a:cubicBezTo>
                <a:lnTo>
                  <a:pt x="8718" y="521"/>
                </a:lnTo>
                <a:close/>
                <a:moveTo>
                  <a:pt x="9398" y="929"/>
                </a:moveTo>
                <a:cubicBezTo>
                  <a:pt x="9398" y="577"/>
                  <a:pt x="9398" y="577"/>
                  <a:pt x="9398" y="577"/>
                </a:cubicBezTo>
                <a:cubicBezTo>
                  <a:pt x="9398" y="546"/>
                  <a:pt x="9398" y="514"/>
                  <a:pt x="9394" y="491"/>
                </a:cubicBezTo>
                <a:cubicBezTo>
                  <a:pt x="9382" y="433"/>
                  <a:pt x="9341" y="409"/>
                  <a:pt x="9278" y="409"/>
                </a:cubicBezTo>
                <a:cubicBezTo>
                  <a:pt x="9224" y="409"/>
                  <a:pt x="9186" y="430"/>
                  <a:pt x="9186" y="430"/>
                </a:cubicBezTo>
                <a:cubicBezTo>
                  <a:pt x="9186" y="929"/>
                  <a:pt x="9186" y="929"/>
                  <a:pt x="9186" y="929"/>
                </a:cubicBezTo>
                <a:cubicBezTo>
                  <a:pt x="9018" y="929"/>
                  <a:pt x="9018" y="929"/>
                  <a:pt x="9018" y="929"/>
                </a:cubicBezTo>
                <a:cubicBezTo>
                  <a:pt x="9018" y="315"/>
                  <a:pt x="9018" y="315"/>
                  <a:pt x="9018" y="315"/>
                </a:cubicBezTo>
                <a:cubicBezTo>
                  <a:pt x="9181" y="315"/>
                  <a:pt x="9181" y="315"/>
                  <a:pt x="9181" y="315"/>
                </a:cubicBezTo>
                <a:cubicBezTo>
                  <a:pt x="9181" y="377"/>
                  <a:pt x="9181" y="377"/>
                  <a:pt x="9181" y="377"/>
                </a:cubicBezTo>
                <a:cubicBezTo>
                  <a:pt x="9181" y="377"/>
                  <a:pt x="9234" y="301"/>
                  <a:pt x="9365" y="301"/>
                </a:cubicBezTo>
                <a:cubicBezTo>
                  <a:pt x="9493" y="301"/>
                  <a:pt x="9544" y="376"/>
                  <a:pt x="9558" y="438"/>
                </a:cubicBezTo>
                <a:cubicBezTo>
                  <a:pt x="9568" y="481"/>
                  <a:pt x="9568" y="531"/>
                  <a:pt x="9568" y="558"/>
                </a:cubicBezTo>
                <a:cubicBezTo>
                  <a:pt x="9568" y="929"/>
                  <a:pt x="9568" y="929"/>
                  <a:pt x="9568" y="929"/>
                </a:cubicBezTo>
                <a:lnTo>
                  <a:pt x="9398" y="929"/>
                </a:lnTo>
                <a:close/>
                <a:moveTo>
                  <a:pt x="10157" y="431"/>
                </a:moveTo>
                <a:cubicBezTo>
                  <a:pt x="10157" y="431"/>
                  <a:pt x="10117" y="402"/>
                  <a:pt x="10046" y="402"/>
                </a:cubicBezTo>
                <a:cubicBezTo>
                  <a:pt x="9923" y="402"/>
                  <a:pt x="9871" y="475"/>
                  <a:pt x="9871" y="619"/>
                </a:cubicBezTo>
                <a:cubicBezTo>
                  <a:pt x="9871" y="718"/>
                  <a:pt x="9906" y="838"/>
                  <a:pt x="10045" y="838"/>
                </a:cubicBezTo>
                <a:cubicBezTo>
                  <a:pt x="10096" y="838"/>
                  <a:pt x="10138" y="821"/>
                  <a:pt x="10158" y="810"/>
                </a:cubicBezTo>
                <a:cubicBezTo>
                  <a:pt x="10189" y="903"/>
                  <a:pt x="10189" y="903"/>
                  <a:pt x="10189" y="903"/>
                </a:cubicBezTo>
                <a:cubicBezTo>
                  <a:pt x="10189" y="903"/>
                  <a:pt x="10130" y="939"/>
                  <a:pt x="9998" y="939"/>
                </a:cubicBezTo>
                <a:cubicBezTo>
                  <a:pt x="9796" y="939"/>
                  <a:pt x="9698" y="809"/>
                  <a:pt x="9698" y="634"/>
                </a:cubicBezTo>
                <a:cubicBezTo>
                  <a:pt x="9698" y="561"/>
                  <a:pt x="9715" y="491"/>
                  <a:pt x="9751" y="435"/>
                </a:cubicBezTo>
                <a:cubicBezTo>
                  <a:pt x="9800" y="358"/>
                  <a:pt x="9887" y="303"/>
                  <a:pt x="10025" y="303"/>
                </a:cubicBezTo>
                <a:cubicBezTo>
                  <a:pt x="10127" y="303"/>
                  <a:pt x="10190" y="335"/>
                  <a:pt x="10190" y="335"/>
                </a:cubicBezTo>
                <a:lnTo>
                  <a:pt x="10157" y="431"/>
                </a:lnTo>
                <a:close/>
                <a:moveTo>
                  <a:pt x="10421" y="633"/>
                </a:moveTo>
                <a:cubicBezTo>
                  <a:pt x="10421" y="636"/>
                  <a:pt x="10421" y="645"/>
                  <a:pt x="10421" y="645"/>
                </a:cubicBezTo>
                <a:cubicBezTo>
                  <a:pt x="10421" y="765"/>
                  <a:pt x="10499" y="838"/>
                  <a:pt x="10618" y="838"/>
                </a:cubicBezTo>
                <a:cubicBezTo>
                  <a:pt x="10702" y="838"/>
                  <a:pt x="10748" y="810"/>
                  <a:pt x="10748" y="810"/>
                </a:cubicBezTo>
                <a:cubicBezTo>
                  <a:pt x="10781" y="903"/>
                  <a:pt x="10781" y="903"/>
                  <a:pt x="10781" y="903"/>
                </a:cubicBezTo>
                <a:cubicBezTo>
                  <a:pt x="10781" y="903"/>
                  <a:pt x="10714" y="939"/>
                  <a:pt x="10570" y="939"/>
                </a:cubicBezTo>
                <a:cubicBezTo>
                  <a:pt x="10402" y="939"/>
                  <a:pt x="10250" y="869"/>
                  <a:pt x="10250" y="623"/>
                </a:cubicBezTo>
                <a:cubicBezTo>
                  <a:pt x="10250" y="508"/>
                  <a:pt x="10294" y="303"/>
                  <a:pt x="10543" y="303"/>
                </a:cubicBezTo>
                <a:cubicBezTo>
                  <a:pt x="10664" y="303"/>
                  <a:pt x="10728" y="347"/>
                  <a:pt x="10766" y="414"/>
                </a:cubicBezTo>
                <a:cubicBezTo>
                  <a:pt x="10800" y="474"/>
                  <a:pt x="10804" y="556"/>
                  <a:pt x="10804" y="623"/>
                </a:cubicBezTo>
                <a:cubicBezTo>
                  <a:pt x="10804" y="624"/>
                  <a:pt x="10804" y="630"/>
                  <a:pt x="10804" y="633"/>
                </a:cubicBezTo>
                <a:lnTo>
                  <a:pt x="10421" y="633"/>
                </a:lnTo>
                <a:close/>
                <a:moveTo>
                  <a:pt x="10637" y="521"/>
                </a:moveTo>
                <a:cubicBezTo>
                  <a:pt x="10637" y="430"/>
                  <a:pt x="10603" y="384"/>
                  <a:pt x="10531" y="384"/>
                </a:cubicBezTo>
                <a:cubicBezTo>
                  <a:pt x="10471" y="384"/>
                  <a:pt x="10442" y="420"/>
                  <a:pt x="10429" y="475"/>
                </a:cubicBezTo>
                <a:cubicBezTo>
                  <a:pt x="10422" y="505"/>
                  <a:pt x="10422" y="537"/>
                  <a:pt x="10422" y="547"/>
                </a:cubicBezTo>
                <a:cubicBezTo>
                  <a:pt x="10637" y="547"/>
                  <a:pt x="10637" y="547"/>
                  <a:pt x="10637" y="547"/>
                </a:cubicBezTo>
                <a:lnTo>
                  <a:pt x="10637" y="521"/>
                </a:lnTo>
                <a:close/>
                <a:moveTo>
                  <a:pt x="11092" y="939"/>
                </a:moveTo>
                <a:cubicBezTo>
                  <a:pt x="10950" y="939"/>
                  <a:pt x="10884" y="903"/>
                  <a:pt x="10884" y="903"/>
                </a:cubicBezTo>
                <a:cubicBezTo>
                  <a:pt x="10918" y="807"/>
                  <a:pt x="10918" y="807"/>
                  <a:pt x="10918" y="807"/>
                </a:cubicBezTo>
                <a:cubicBezTo>
                  <a:pt x="10918" y="807"/>
                  <a:pt x="10973" y="840"/>
                  <a:pt x="11074" y="840"/>
                </a:cubicBezTo>
                <a:cubicBezTo>
                  <a:pt x="11140" y="840"/>
                  <a:pt x="11176" y="817"/>
                  <a:pt x="11176" y="772"/>
                </a:cubicBezTo>
                <a:cubicBezTo>
                  <a:pt x="11176" y="736"/>
                  <a:pt x="11159" y="725"/>
                  <a:pt x="11118" y="702"/>
                </a:cubicBezTo>
                <a:cubicBezTo>
                  <a:pt x="11028" y="653"/>
                  <a:pt x="11028" y="653"/>
                  <a:pt x="11028" y="653"/>
                </a:cubicBezTo>
                <a:cubicBezTo>
                  <a:pt x="10948" y="609"/>
                  <a:pt x="10906" y="564"/>
                  <a:pt x="10906" y="478"/>
                </a:cubicBezTo>
                <a:cubicBezTo>
                  <a:pt x="10906" y="361"/>
                  <a:pt x="10990" y="303"/>
                  <a:pt x="11126" y="303"/>
                </a:cubicBezTo>
                <a:cubicBezTo>
                  <a:pt x="11248" y="303"/>
                  <a:pt x="11315" y="335"/>
                  <a:pt x="11315" y="335"/>
                </a:cubicBezTo>
                <a:cubicBezTo>
                  <a:pt x="11281" y="431"/>
                  <a:pt x="11281" y="431"/>
                  <a:pt x="11281" y="431"/>
                </a:cubicBezTo>
                <a:cubicBezTo>
                  <a:pt x="11281" y="431"/>
                  <a:pt x="11225" y="399"/>
                  <a:pt x="11148" y="399"/>
                </a:cubicBezTo>
                <a:cubicBezTo>
                  <a:pt x="11098" y="399"/>
                  <a:pt x="11053" y="412"/>
                  <a:pt x="11053" y="459"/>
                </a:cubicBezTo>
                <a:cubicBezTo>
                  <a:pt x="11053" y="497"/>
                  <a:pt x="11076" y="509"/>
                  <a:pt x="11125" y="534"/>
                </a:cubicBezTo>
                <a:cubicBezTo>
                  <a:pt x="11213" y="579"/>
                  <a:pt x="11213" y="579"/>
                  <a:pt x="11213" y="579"/>
                </a:cubicBezTo>
                <a:cubicBezTo>
                  <a:pt x="11287" y="617"/>
                  <a:pt x="11328" y="664"/>
                  <a:pt x="11328" y="747"/>
                </a:cubicBezTo>
                <a:cubicBezTo>
                  <a:pt x="11328" y="887"/>
                  <a:pt x="11219" y="939"/>
                  <a:pt x="11092" y="9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70"/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041DDA-8952-42F9-BEF9-57B3CCB40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23063"/>
            <a:ext cx="10728960" cy="9144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0935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Slide" preserve="1" userDrawn="1">
  <p:cSld name="3_Title Slid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9;p2">
            <a:extLst>
              <a:ext uri="{FF2B5EF4-FFF2-40B4-BE49-F238E27FC236}">
                <a16:creationId xmlns:a16="http://schemas.microsoft.com/office/drawing/2014/main" id="{4F841EB9-252A-4D54-A55D-54A8C6ADBE35}"/>
              </a:ext>
            </a:extLst>
          </p:cNvPr>
          <p:cNvPicPr preferRelativeResize="0"/>
          <p:nvPr userDrawn="1"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825" y="1"/>
            <a:ext cx="11340177" cy="4830233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</p:pic>
      <p:sp>
        <p:nvSpPr>
          <p:cNvPr id="20" name="Google Shape;20;p2"/>
          <p:cNvSpPr/>
          <p:nvPr/>
        </p:nvSpPr>
        <p:spPr>
          <a:xfrm>
            <a:off x="851825" y="0"/>
            <a:ext cx="6021239" cy="4830792"/>
          </a:xfrm>
          <a:prstGeom prst="rect">
            <a:avLst/>
          </a:prstGeom>
          <a:gradFill>
            <a:gsLst>
              <a:gs pos="0">
                <a:srgbClr val="F4F3F0"/>
              </a:gs>
              <a:gs pos="100000">
                <a:srgbClr val="EEEDE8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1219200" y="5424775"/>
            <a:ext cx="512064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2640"/>
              <a:buNone/>
              <a:defRPr sz="2400">
                <a:solidFill>
                  <a:schemeClr val="accent6"/>
                </a:solidFill>
              </a:defRPr>
            </a:lvl1pPr>
            <a:lvl2pPr lvl="1" algn="ctr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5000"/>
              </a:lnSpc>
              <a:spcBef>
                <a:spcPts val="800"/>
              </a:spcBef>
              <a:spcAft>
                <a:spcPts val="0"/>
              </a:spcAft>
              <a:buSzPts val="22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7"/>
              <a:buNone/>
              <a:defRPr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grpSp>
        <p:nvGrpSpPr>
          <p:cNvPr id="23" name="Google Shape;23;p2"/>
          <p:cNvGrpSpPr/>
          <p:nvPr/>
        </p:nvGrpSpPr>
        <p:grpSpPr>
          <a:xfrm>
            <a:off x="2" y="0"/>
            <a:ext cx="12191695" cy="6857829"/>
            <a:chOff x="0" y="0"/>
            <a:chExt cx="9144000" cy="5143500"/>
          </a:xfrm>
        </p:grpSpPr>
        <p:sp>
          <p:nvSpPr>
            <p:cNvPr id="24" name="Google Shape;24;p2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5" name="Google Shape;25;p2"/>
            <p:cNvPicPr preferRelativeResize="0"/>
            <p:nvPr/>
          </p:nvPicPr>
          <p:blipFill rotWithShape="1">
            <a:blip r:embed="rId3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4368" y="3622675"/>
              <a:ext cx="444500" cy="444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" name="Google Shape;35;p3" title="Edwards">
            <a:extLst>
              <a:ext uri="{FF2B5EF4-FFF2-40B4-BE49-F238E27FC236}">
                <a16:creationId xmlns:a16="http://schemas.microsoft.com/office/drawing/2014/main" id="{D374B67D-9A84-44F5-B64A-4BA31D2B8C0A}"/>
              </a:ext>
            </a:extLst>
          </p:cNvPr>
          <p:cNvPicPr preferRelativeResize="0"/>
          <p:nvPr userDrawn="1"/>
        </p:nvPicPr>
        <p:blipFill rotWithShape="1">
          <a:blip r:embed="rId4"/>
          <a:srcRect/>
          <a:stretch/>
        </p:blipFill>
        <p:spPr>
          <a:xfrm>
            <a:off x="9950618" y="4368800"/>
            <a:ext cx="1792649" cy="21945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E973C4-CF3B-475C-B6FE-DBC125F59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8680"/>
          <a:stretch/>
        </p:blipFill>
        <p:spPr>
          <a:xfrm>
            <a:off x="992310" y="1226500"/>
            <a:ext cx="4991100" cy="1113621"/>
          </a:xfrm>
          <a:prstGeom prst="rect">
            <a:avLst/>
          </a:prstGeom>
          <a:effectLst>
            <a:glow rad="927100">
              <a:srgbClr val="FFFFFF">
                <a:alpha val="26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3959988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>
                <a:solidFill>
                  <a:srgbClr val="505759"/>
                </a:solidFill>
              </a:rPr>
              <a:t>Month 00, 0000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>
              <a:solidFill>
                <a:srgbClr val="50575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>
                <a:solidFill>
                  <a:srgbClr val="505759"/>
                </a:solidFill>
              </a:rPr>
              <a:pPr/>
              <a:t>‹#›</a:t>
            </a:fld>
            <a:endParaRPr lang="en-US">
              <a:solidFill>
                <a:srgbClr val="5057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7602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731520" y="487680"/>
            <a:ext cx="1072896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gray">
          <a:xfrm>
            <a:off x="731520" y="1584960"/>
            <a:ext cx="5242560" cy="4632960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6217920" y="1584960"/>
            <a:ext cx="5242560" cy="4632960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>
                <a:solidFill>
                  <a:srgbClr val="505759"/>
                </a:solidFill>
              </a:rPr>
              <a:t>Month 00, 0000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>
              <a:solidFill>
                <a:srgbClr val="505759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>
                <a:solidFill>
                  <a:srgbClr val="505759"/>
                </a:solidFill>
              </a:rPr>
              <a:pPr/>
              <a:t>‹#›</a:t>
            </a:fld>
            <a:endParaRPr lang="en-US">
              <a:solidFill>
                <a:srgbClr val="5057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115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731520" y="487680"/>
            <a:ext cx="10728960" cy="9144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731520" y="1584960"/>
            <a:ext cx="5242560" cy="67056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133" b="1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gray">
          <a:xfrm>
            <a:off x="731520" y="2316480"/>
            <a:ext cx="5242560" cy="3901440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gray">
          <a:xfrm>
            <a:off x="6217920" y="1584960"/>
            <a:ext cx="5242560" cy="67056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133" b="1">
                <a:solidFill>
                  <a:schemeClr val="accent1"/>
                </a:solidFill>
              </a:defRPr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gray">
          <a:xfrm>
            <a:off x="6217920" y="2316480"/>
            <a:ext cx="5242560" cy="3901440"/>
          </a:xfrm>
        </p:spPr>
        <p:txBody>
          <a:bodyPr>
            <a:normAutofit/>
          </a:bodyPr>
          <a:lstStyle>
            <a:lvl1pPr>
              <a:defRPr sz="2133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>
                <a:solidFill>
                  <a:srgbClr val="505759"/>
                </a:solidFill>
              </a:rPr>
              <a:t>Month 00, 0000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>
              <a:solidFill>
                <a:srgbClr val="505759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>
                <a:solidFill>
                  <a:srgbClr val="505759"/>
                </a:solidFill>
              </a:rPr>
              <a:pPr/>
              <a:t>‹#›</a:t>
            </a:fld>
            <a:endParaRPr lang="en-US">
              <a:solidFill>
                <a:srgbClr val="5057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647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>
                <a:solidFill>
                  <a:srgbClr val="505759"/>
                </a:solidFill>
              </a:rPr>
              <a:t>Month 00, 0000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>
              <a:solidFill>
                <a:srgbClr val="505759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>
                <a:solidFill>
                  <a:srgbClr val="505759"/>
                </a:solidFill>
              </a:rPr>
              <a:pPr/>
              <a:t>‹#›</a:t>
            </a:fld>
            <a:endParaRPr lang="en-US">
              <a:solidFill>
                <a:srgbClr val="5057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74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>
                <a:solidFill>
                  <a:srgbClr val="505759"/>
                </a:solidFill>
              </a:rPr>
              <a:t>Month 00, 0000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>
              <a:solidFill>
                <a:srgbClr val="505759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>
                <a:solidFill>
                  <a:srgbClr val="505759"/>
                </a:solidFill>
              </a:rPr>
              <a:pPr/>
              <a:t>‹#›</a:t>
            </a:fld>
            <a:endParaRPr lang="en-US">
              <a:solidFill>
                <a:srgbClr val="5057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220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ection Header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0"/>
            <a:ext cx="12192000" cy="65633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 bwMode="gray">
          <a:xfrm>
            <a:off x="0" y="0"/>
            <a:ext cx="12192000" cy="133773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gray">
          <a:xfrm>
            <a:off x="0" y="6565392"/>
            <a:ext cx="12192000" cy="292608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731520" y="1462470"/>
            <a:ext cx="4998720" cy="2134169"/>
          </a:xfrm>
        </p:spPr>
        <p:txBody>
          <a:bodyPr anchor="b" anchorCtr="0">
            <a:normAutofit/>
          </a:bodyPr>
          <a:lstStyle>
            <a:lvl1pPr algn="l">
              <a:defRPr sz="3733" b="1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731520" y="3962400"/>
            <a:ext cx="4998720" cy="914400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2133">
                <a:solidFill>
                  <a:schemeClr val="accent6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en-US">
                <a:solidFill>
                  <a:srgbClr val="505759"/>
                </a:solidFill>
              </a:rPr>
              <a:t>Month 00, 0000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US">
              <a:solidFill>
                <a:srgbClr val="50575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CDBA9528-BCFE-1E43-A37D-912FF3C527A6}" type="slidenum">
              <a:rPr lang="en-US" smtClean="0">
                <a:solidFill>
                  <a:srgbClr val="505759"/>
                </a:solidFill>
              </a:rPr>
              <a:pPr/>
              <a:t>‹#›</a:t>
            </a:fld>
            <a:endParaRPr lang="en-US">
              <a:solidFill>
                <a:srgbClr val="505759"/>
              </a:solidFill>
            </a:endParaRPr>
          </a:p>
        </p:txBody>
      </p:sp>
      <p:pic>
        <p:nvPicPr>
          <p:cNvPr id="10" name="Picture 9" title="Edwards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950618" y="4368800"/>
            <a:ext cx="1792649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79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os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 bwMode="gray">
          <a:xfrm>
            <a:off x="0" y="0"/>
            <a:ext cx="12192000" cy="133773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 userDrawn="1"/>
        </p:nvSpPr>
        <p:spPr bwMode="gray">
          <a:xfrm>
            <a:off x="731520" y="250613"/>
            <a:ext cx="3048000" cy="6096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933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/>
          </p:nvPr>
        </p:nvSpPr>
        <p:spPr bwMode="gray">
          <a:xfrm>
            <a:off x="731519" y="1344372"/>
            <a:ext cx="8534400" cy="4693920"/>
          </a:xfrm>
        </p:spPr>
        <p:txBody>
          <a:bodyPr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400"/>
              </a:spcBef>
              <a:buNone/>
              <a:defRPr sz="933"/>
            </a:lvl1pPr>
            <a:lvl2pPr marL="152396" indent="-152396">
              <a:lnSpc>
                <a:spcPct val="100000"/>
              </a:lnSpc>
              <a:spcBef>
                <a:spcPts val="400"/>
              </a:spcBef>
              <a:buClrTx/>
              <a:buFont typeface="+mj-lt"/>
              <a:buAutoNum type="arabicPeriod"/>
              <a:defRPr sz="933"/>
            </a:lvl2pPr>
            <a:lvl3pPr marL="152396" indent="-152396">
              <a:lnSpc>
                <a:spcPct val="100000"/>
              </a:lnSpc>
              <a:spcBef>
                <a:spcPts val="400"/>
              </a:spcBef>
              <a:defRPr sz="933"/>
            </a:lvl3pPr>
            <a:lvl4pPr marL="306910" indent="-154513">
              <a:lnSpc>
                <a:spcPct val="100000"/>
              </a:lnSpc>
              <a:spcBef>
                <a:spcPts val="400"/>
              </a:spcBef>
              <a:defRPr sz="933"/>
            </a:lvl4pPr>
            <a:lvl5pPr marL="459306" indent="-152396">
              <a:lnSpc>
                <a:spcPct val="100000"/>
              </a:lnSpc>
              <a:spcBef>
                <a:spcPts val="400"/>
              </a:spcBef>
              <a:defRPr sz="933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Box 13"/>
          <p:cNvSpPr txBox="1"/>
          <p:nvPr userDrawn="1"/>
        </p:nvSpPr>
        <p:spPr bwMode="gray">
          <a:xfrm>
            <a:off x="731520" y="6055138"/>
            <a:ext cx="8534400" cy="24321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en-US" sz="933" b="1" dirty="0"/>
              <a:t>Edwards Lifesciences</a:t>
            </a:r>
            <a:r>
              <a:rPr lang="en-US" sz="933" b="0" dirty="0"/>
              <a:t> • Route de </a:t>
            </a:r>
            <a:r>
              <a:rPr lang="en-US" sz="933" b="0" dirty="0" err="1"/>
              <a:t>l’Etraz</a:t>
            </a:r>
            <a:r>
              <a:rPr lang="en-US" sz="933" b="0" dirty="0"/>
              <a:t> 70,</a:t>
            </a:r>
            <a:r>
              <a:rPr lang="en-US" sz="933" b="0" baseline="0" dirty="0"/>
              <a:t> 1260 </a:t>
            </a:r>
            <a:r>
              <a:rPr lang="en-US" sz="933" b="0" baseline="0" dirty="0" err="1"/>
              <a:t>Nyon</a:t>
            </a:r>
            <a:r>
              <a:rPr lang="en-US" sz="933" b="0" baseline="0" dirty="0"/>
              <a:t>, </a:t>
            </a:r>
            <a:r>
              <a:rPr lang="en-US" sz="933" b="0" dirty="0"/>
              <a:t>Switzerland</a:t>
            </a:r>
            <a:r>
              <a:rPr lang="en-US" sz="933" b="0" baseline="0" dirty="0"/>
              <a:t> • </a:t>
            </a:r>
            <a:r>
              <a:rPr lang="en-US" sz="933" b="0" dirty="0"/>
              <a:t>edwards.com</a:t>
            </a:r>
          </a:p>
        </p:txBody>
      </p:sp>
      <p:pic>
        <p:nvPicPr>
          <p:cNvPr id="8" name="Picture 7" title="Edwards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950618" y="4368800"/>
            <a:ext cx="1792649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064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 bwMode="gray">
          <a:xfrm>
            <a:off x="0" y="0"/>
            <a:ext cx="12192000" cy="59266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 bwMode="gray">
          <a:xfrm>
            <a:off x="0" y="6565392"/>
            <a:ext cx="12192000" cy="292608"/>
          </a:xfrm>
          <a:prstGeom prst="rect">
            <a:avLst/>
          </a:prstGeom>
          <a:solidFill>
            <a:srgbClr val="C8C8C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731520" y="487680"/>
            <a:ext cx="10728960" cy="914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731520" y="1584960"/>
            <a:ext cx="10728960" cy="46329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gray">
          <a:xfrm>
            <a:off x="9451659" y="6565392"/>
            <a:ext cx="1520605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33">
                <a:solidFill>
                  <a:schemeClr val="accent6"/>
                </a:solidFill>
              </a:defRPr>
            </a:lvl1pPr>
          </a:lstStyle>
          <a:p>
            <a:pPr defTabSz="609585"/>
            <a:r>
              <a:rPr lang="en-US">
                <a:solidFill>
                  <a:srgbClr val="505759"/>
                </a:solidFill>
              </a:rPr>
              <a:t>Month 00, 0000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gray">
          <a:xfrm>
            <a:off x="731520" y="6565392"/>
            <a:ext cx="8720139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33">
                <a:solidFill>
                  <a:schemeClr val="accent6"/>
                </a:solidFill>
              </a:defRPr>
            </a:lvl1pPr>
          </a:lstStyle>
          <a:p>
            <a:pPr defTabSz="609585"/>
            <a:endParaRPr lang="en-US">
              <a:solidFill>
                <a:srgbClr val="505759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972265" y="6565392"/>
            <a:ext cx="488215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33">
                <a:solidFill>
                  <a:schemeClr val="accent6"/>
                </a:solidFill>
              </a:defRPr>
            </a:lvl1pPr>
          </a:lstStyle>
          <a:p>
            <a:pPr defTabSz="609585"/>
            <a:fld id="{CDBA9528-BCFE-1E43-A37D-912FF3C527A6}" type="slidenum">
              <a:rPr lang="en-US" smtClean="0">
                <a:solidFill>
                  <a:srgbClr val="505759"/>
                </a:solidFill>
              </a:rPr>
              <a:pPr defTabSz="609585"/>
              <a:t>‹#›</a:t>
            </a:fld>
            <a:endParaRPr lang="en-US">
              <a:solidFill>
                <a:srgbClr val="505759"/>
              </a:solidFill>
            </a:endParaRPr>
          </a:p>
        </p:txBody>
      </p:sp>
      <p:sp>
        <p:nvSpPr>
          <p:cNvPr id="21" name="Freeform 9" title="Edwards Lifesciences"/>
          <p:cNvSpPr>
            <a:spLocks noEditPoints="1"/>
          </p:cNvSpPr>
          <p:nvPr/>
        </p:nvSpPr>
        <p:spPr bwMode="gray">
          <a:xfrm>
            <a:off x="10177779" y="90169"/>
            <a:ext cx="1280160" cy="116216"/>
          </a:xfrm>
          <a:custGeom>
            <a:avLst/>
            <a:gdLst>
              <a:gd name="T0" fmla="*/ 172 w 11328"/>
              <a:gd name="T1" fmla="*/ 190 h 939"/>
              <a:gd name="T2" fmla="*/ 172 w 11328"/>
              <a:gd name="T3" fmla="*/ 820 h 939"/>
              <a:gd name="T4" fmla="*/ 1003 w 11328"/>
              <a:gd name="T5" fmla="*/ 867 h 939"/>
              <a:gd name="T6" fmla="*/ 998 w 11328"/>
              <a:gd name="T7" fmla="*/ 0 h 939"/>
              <a:gd name="T8" fmla="*/ 934 w 11328"/>
              <a:gd name="T9" fmla="*/ 395 h 939"/>
              <a:gd name="T10" fmla="*/ 2038 w 11328"/>
              <a:gd name="T11" fmla="*/ 929 h 939"/>
              <a:gd name="T12" fmla="*/ 1632 w 11328"/>
              <a:gd name="T13" fmla="*/ 929 h 939"/>
              <a:gd name="T14" fmla="*/ 1558 w 11328"/>
              <a:gd name="T15" fmla="*/ 799 h 939"/>
              <a:gd name="T16" fmla="*/ 1972 w 11328"/>
              <a:gd name="T17" fmla="*/ 801 h 939"/>
              <a:gd name="T18" fmla="*/ 2634 w 11328"/>
              <a:gd name="T19" fmla="*/ 929 h 939"/>
              <a:gd name="T20" fmla="*/ 2546 w 11328"/>
              <a:gd name="T21" fmla="*/ 568 h 939"/>
              <a:gd name="T22" fmla="*/ 2376 w 11328"/>
              <a:gd name="T23" fmla="*/ 431 h 939"/>
              <a:gd name="T24" fmla="*/ 2792 w 11328"/>
              <a:gd name="T25" fmla="*/ 929 h 939"/>
              <a:gd name="T26" fmla="*/ 2451 w 11328"/>
              <a:gd name="T27" fmla="*/ 748 h 939"/>
              <a:gd name="T28" fmla="*/ 3225 w 11328"/>
              <a:gd name="T29" fmla="*/ 425 h 939"/>
              <a:gd name="T30" fmla="*/ 3130 w 11328"/>
              <a:gd name="T31" fmla="*/ 315 h 939"/>
              <a:gd name="T32" fmla="*/ 3826 w 11328"/>
              <a:gd name="T33" fmla="*/ 929 h 939"/>
              <a:gd name="T34" fmla="*/ 3821 w 11328"/>
              <a:gd name="T35" fmla="*/ 331 h 939"/>
              <a:gd name="T36" fmla="*/ 3821 w 11328"/>
              <a:gd name="T37" fmla="*/ 403 h 939"/>
              <a:gd name="T38" fmla="*/ 3821 w 11328"/>
              <a:gd name="T39" fmla="*/ 403 h 939"/>
              <a:gd name="T40" fmla="*/ 4397 w 11328"/>
              <a:gd name="T41" fmla="*/ 772 h 939"/>
              <a:gd name="T42" fmla="*/ 4536 w 11328"/>
              <a:gd name="T43" fmla="*/ 335 h 939"/>
              <a:gd name="T44" fmla="*/ 4434 w 11328"/>
              <a:gd name="T45" fmla="*/ 579 h 939"/>
              <a:gd name="T46" fmla="*/ 5124 w 11328"/>
              <a:gd name="T47" fmla="*/ 82 h 939"/>
              <a:gd name="T48" fmla="*/ 5605 w 11328"/>
              <a:gd name="T49" fmla="*/ 227 h 939"/>
              <a:gd name="T50" fmla="*/ 5523 w 11328"/>
              <a:gd name="T51" fmla="*/ 929 h 939"/>
              <a:gd name="T52" fmla="*/ 6217 w 11328"/>
              <a:gd name="T53" fmla="*/ 112 h 939"/>
              <a:gd name="T54" fmla="*/ 6196 w 11328"/>
              <a:gd name="T55" fmla="*/ 316 h 939"/>
              <a:gd name="T56" fmla="*/ 5905 w 11328"/>
              <a:gd name="T57" fmla="*/ 407 h 939"/>
              <a:gd name="T58" fmla="*/ 5917 w 11328"/>
              <a:gd name="T59" fmla="*/ 131 h 939"/>
              <a:gd name="T60" fmla="*/ 6430 w 11328"/>
              <a:gd name="T61" fmla="*/ 645 h 939"/>
              <a:gd name="T62" fmla="*/ 6260 w 11328"/>
              <a:gd name="T63" fmla="*/ 623 h 939"/>
              <a:gd name="T64" fmla="*/ 6430 w 11328"/>
              <a:gd name="T65" fmla="*/ 633 h 939"/>
              <a:gd name="T66" fmla="*/ 6646 w 11328"/>
              <a:gd name="T67" fmla="*/ 547 h 939"/>
              <a:gd name="T68" fmla="*/ 7083 w 11328"/>
              <a:gd name="T69" fmla="*/ 840 h 939"/>
              <a:gd name="T70" fmla="*/ 7136 w 11328"/>
              <a:gd name="T71" fmla="*/ 303 h 939"/>
              <a:gd name="T72" fmla="*/ 7135 w 11328"/>
              <a:gd name="T73" fmla="*/ 534 h 939"/>
              <a:gd name="T74" fmla="*/ 7780 w 11328"/>
              <a:gd name="T75" fmla="*/ 402 h 939"/>
              <a:gd name="T76" fmla="*/ 7732 w 11328"/>
              <a:gd name="T77" fmla="*/ 939 h 939"/>
              <a:gd name="T78" fmla="*/ 7890 w 11328"/>
              <a:gd name="T79" fmla="*/ 431 h 939"/>
              <a:gd name="T80" fmla="*/ 8114 w 11328"/>
              <a:gd name="T81" fmla="*/ 227 h 939"/>
              <a:gd name="T82" fmla="*/ 8032 w 11328"/>
              <a:gd name="T83" fmla="*/ 929 h 939"/>
              <a:gd name="T84" fmla="*/ 8862 w 11328"/>
              <a:gd name="T85" fmla="*/ 903 h 939"/>
              <a:gd name="T86" fmla="*/ 8885 w 11328"/>
              <a:gd name="T87" fmla="*/ 623 h 939"/>
              <a:gd name="T88" fmla="*/ 8511 w 11328"/>
              <a:gd name="T89" fmla="*/ 475 h 939"/>
              <a:gd name="T90" fmla="*/ 9398 w 11328"/>
              <a:gd name="T91" fmla="*/ 577 h 939"/>
              <a:gd name="T92" fmla="*/ 9018 w 11328"/>
              <a:gd name="T93" fmla="*/ 929 h 939"/>
              <a:gd name="T94" fmla="*/ 9558 w 11328"/>
              <a:gd name="T95" fmla="*/ 438 h 939"/>
              <a:gd name="T96" fmla="*/ 10046 w 11328"/>
              <a:gd name="T97" fmla="*/ 402 h 939"/>
              <a:gd name="T98" fmla="*/ 9998 w 11328"/>
              <a:gd name="T99" fmla="*/ 939 h 939"/>
              <a:gd name="T100" fmla="*/ 10157 w 11328"/>
              <a:gd name="T101" fmla="*/ 431 h 939"/>
              <a:gd name="T102" fmla="*/ 10781 w 11328"/>
              <a:gd name="T103" fmla="*/ 903 h 939"/>
              <a:gd name="T104" fmla="*/ 10804 w 11328"/>
              <a:gd name="T105" fmla="*/ 623 h 939"/>
              <a:gd name="T106" fmla="*/ 10429 w 11328"/>
              <a:gd name="T107" fmla="*/ 475 h 939"/>
              <a:gd name="T108" fmla="*/ 10884 w 11328"/>
              <a:gd name="T109" fmla="*/ 903 h 939"/>
              <a:gd name="T110" fmla="*/ 11028 w 11328"/>
              <a:gd name="T111" fmla="*/ 653 h 939"/>
              <a:gd name="T112" fmla="*/ 11148 w 11328"/>
              <a:gd name="T113" fmla="*/ 399 h 939"/>
              <a:gd name="T114" fmla="*/ 11092 w 11328"/>
              <a:gd name="T115" fmla="*/ 939 h 9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1328" h="939">
                <a:moveTo>
                  <a:pt x="0" y="929"/>
                </a:moveTo>
                <a:cubicBezTo>
                  <a:pt x="0" y="82"/>
                  <a:pt x="0" y="82"/>
                  <a:pt x="0" y="82"/>
                </a:cubicBezTo>
                <a:cubicBezTo>
                  <a:pt x="457" y="82"/>
                  <a:pt x="457" y="82"/>
                  <a:pt x="457" y="82"/>
                </a:cubicBezTo>
                <a:cubicBezTo>
                  <a:pt x="457" y="190"/>
                  <a:pt x="457" y="190"/>
                  <a:pt x="457" y="190"/>
                </a:cubicBezTo>
                <a:cubicBezTo>
                  <a:pt x="172" y="190"/>
                  <a:pt x="172" y="190"/>
                  <a:pt x="172" y="190"/>
                </a:cubicBezTo>
                <a:cubicBezTo>
                  <a:pt x="172" y="436"/>
                  <a:pt x="172" y="436"/>
                  <a:pt x="172" y="436"/>
                </a:cubicBezTo>
                <a:cubicBezTo>
                  <a:pt x="425" y="436"/>
                  <a:pt x="425" y="436"/>
                  <a:pt x="425" y="436"/>
                </a:cubicBezTo>
                <a:cubicBezTo>
                  <a:pt x="425" y="545"/>
                  <a:pt x="425" y="545"/>
                  <a:pt x="425" y="545"/>
                </a:cubicBezTo>
                <a:cubicBezTo>
                  <a:pt x="172" y="545"/>
                  <a:pt x="172" y="545"/>
                  <a:pt x="172" y="545"/>
                </a:cubicBezTo>
                <a:cubicBezTo>
                  <a:pt x="172" y="820"/>
                  <a:pt x="172" y="820"/>
                  <a:pt x="172" y="820"/>
                </a:cubicBezTo>
                <a:cubicBezTo>
                  <a:pt x="472" y="820"/>
                  <a:pt x="472" y="820"/>
                  <a:pt x="472" y="820"/>
                </a:cubicBezTo>
                <a:cubicBezTo>
                  <a:pt x="472" y="929"/>
                  <a:pt x="472" y="929"/>
                  <a:pt x="472" y="929"/>
                </a:cubicBezTo>
                <a:lnTo>
                  <a:pt x="0" y="929"/>
                </a:lnTo>
                <a:close/>
                <a:moveTo>
                  <a:pt x="1003" y="929"/>
                </a:moveTo>
                <a:cubicBezTo>
                  <a:pt x="1003" y="867"/>
                  <a:pt x="1003" y="867"/>
                  <a:pt x="1003" y="867"/>
                </a:cubicBezTo>
                <a:cubicBezTo>
                  <a:pt x="1003" y="867"/>
                  <a:pt x="959" y="937"/>
                  <a:pt x="834" y="937"/>
                </a:cubicBezTo>
                <a:cubicBezTo>
                  <a:pt x="682" y="937"/>
                  <a:pt x="582" y="833"/>
                  <a:pt x="582" y="634"/>
                </a:cubicBezTo>
                <a:cubicBezTo>
                  <a:pt x="582" y="430"/>
                  <a:pt x="707" y="305"/>
                  <a:pt x="871" y="305"/>
                </a:cubicBezTo>
                <a:cubicBezTo>
                  <a:pt x="962" y="305"/>
                  <a:pt x="998" y="331"/>
                  <a:pt x="998" y="331"/>
                </a:cubicBezTo>
                <a:cubicBezTo>
                  <a:pt x="998" y="0"/>
                  <a:pt x="998" y="0"/>
                  <a:pt x="998" y="0"/>
                </a:cubicBezTo>
                <a:cubicBezTo>
                  <a:pt x="1166" y="0"/>
                  <a:pt x="1166" y="0"/>
                  <a:pt x="1166" y="0"/>
                </a:cubicBezTo>
                <a:cubicBezTo>
                  <a:pt x="1166" y="929"/>
                  <a:pt x="1166" y="929"/>
                  <a:pt x="1166" y="929"/>
                </a:cubicBezTo>
                <a:lnTo>
                  <a:pt x="1003" y="929"/>
                </a:lnTo>
                <a:close/>
                <a:moveTo>
                  <a:pt x="998" y="403"/>
                </a:moveTo>
                <a:cubicBezTo>
                  <a:pt x="998" y="403"/>
                  <a:pt x="973" y="395"/>
                  <a:pt x="934" y="395"/>
                </a:cubicBezTo>
                <a:cubicBezTo>
                  <a:pt x="798" y="395"/>
                  <a:pt x="756" y="492"/>
                  <a:pt x="756" y="622"/>
                </a:cubicBezTo>
                <a:cubicBezTo>
                  <a:pt x="756" y="748"/>
                  <a:pt x="808" y="831"/>
                  <a:pt x="912" y="831"/>
                </a:cubicBezTo>
                <a:cubicBezTo>
                  <a:pt x="966" y="831"/>
                  <a:pt x="998" y="813"/>
                  <a:pt x="998" y="813"/>
                </a:cubicBezTo>
                <a:lnTo>
                  <a:pt x="998" y="403"/>
                </a:lnTo>
                <a:close/>
                <a:moveTo>
                  <a:pt x="2038" y="929"/>
                </a:moveTo>
                <a:cubicBezTo>
                  <a:pt x="1870" y="929"/>
                  <a:pt x="1870" y="929"/>
                  <a:pt x="1870" y="929"/>
                </a:cubicBezTo>
                <a:cubicBezTo>
                  <a:pt x="1766" y="528"/>
                  <a:pt x="1766" y="528"/>
                  <a:pt x="1766" y="528"/>
                </a:cubicBezTo>
                <a:cubicBezTo>
                  <a:pt x="1751" y="468"/>
                  <a:pt x="1751" y="448"/>
                  <a:pt x="1751" y="448"/>
                </a:cubicBezTo>
                <a:cubicBezTo>
                  <a:pt x="1751" y="448"/>
                  <a:pt x="1751" y="473"/>
                  <a:pt x="1736" y="527"/>
                </a:cubicBezTo>
                <a:cubicBezTo>
                  <a:pt x="1632" y="929"/>
                  <a:pt x="1632" y="929"/>
                  <a:pt x="1632" y="929"/>
                </a:cubicBezTo>
                <a:cubicBezTo>
                  <a:pt x="1459" y="929"/>
                  <a:pt x="1459" y="929"/>
                  <a:pt x="1459" y="929"/>
                </a:cubicBezTo>
                <a:cubicBezTo>
                  <a:pt x="1270" y="315"/>
                  <a:pt x="1270" y="315"/>
                  <a:pt x="1270" y="315"/>
                </a:cubicBezTo>
                <a:cubicBezTo>
                  <a:pt x="1440" y="315"/>
                  <a:pt x="1440" y="315"/>
                  <a:pt x="1440" y="315"/>
                </a:cubicBezTo>
                <a:cubicBezTo>
                  <a:pt x="1536" y="688"/>
                  <a:pt x="1536" y="688"/>
                  <a:pt x="1536" y="688"/>
                </a:cubicBezTo>
                <a:cubicBezTo>
                  <a:pt x="1556" y="767"/>
                  <a:pt x="1558" y="799"/>
                  <a:pt x="1558" y="799"/>
                </a:cubicBezTo>
                <a:cubicBezTo>
                  <a:pt x="1558" y="799"/>
                  <a:pt x="1559" y="774"/>
                  <a:pt x="1577" y="703"/>
                </a:cubicBezTo>
                <a:cubicBezTo>
                  <a:pt x="1678" y="315"/>
                  <a:pt x="1678" y="315"/>
                  <a:pt x="1678" y="315"/>
                </a:cubicBezTo>
                <a:cubicBezTo>
                  <a:pt x="1849" y="315"/>
                  <a:pt x="1849" y="315"/>
                  <a:pt x="1849" y="315"/>
                </a:cubicBezTo>
                <a:cubicBezTo>
                  <a:pt x="1954" y="708"/>
                  <a:pt x="1954" y="708"/>
                  <a:pt x="1954" y="708"/>
                </a:cubicBezTo>
                <a:cubicBezTo>
                  <a:pt x="1972" y="778"/>
                  <a:pt x="1972" y="801"/>
                  <a:pt x="1972" y="801"/>
                </a:cubicBezTo>
                <a:cubicBezTo>
                  <a:pt x="1972" y="801"/>
                  <a:pt x="1974" y="763"/>
                  <a:pt x="1993" y="688"/>
                </a:cubicBezTo>
                <a:cubicBezTo>
                  <a:pt x="2088" y="315"/>
                  <a:pt x="2088" y="315"/>
                  <a:pt x="2088" y="315"/>
                </a:cubicBezTo>
                <a:cubicBezTo>
                  <a:pt x="2234" y="315"/>
                  <a:pt x="2234" y="315"/>
                  <a:pt x="2234" y="315"/>
                </a:cubicBezTo>
                <a:lnTo>
                  <a:pt x="2038" y="929"/>
                </a:lnTo>
                <a:close/>
                <a:moveTo>
                  <a:pt x="2634" y="929"/>
                </a:moveTo>
                <a:cubicBezTo>
                  <a:pt x="2634" y="874"/>
                  <a:pt x="2634" y="874"/>
                  <a:pt x="2634" y="874"/>
                </a:cubicBezTo>
                <a:cubicBezTo>
                  <a:pt x="2634" y="874"/>
                  <a:pt x="2589" y="937"/>
                  <a:pt x="2477" y="937"/>
                </a:cubicBezTo>
                <a:cubicBezTo>
                  <a:pt x="2361" y="937"/>
                  <a:pt x="2285" y="869"/>
                  <a:pt x="2285" y="757"/>
                </a:cubicBezTo>
                <a:cubicBezTo>
                  <a:pt x="2285" y="690"/>
                  <a:pt x="2309" y="642"/>
                  <a:pt x="2354" y="610"/>
                </a:cubicBezTo>
                <a:cubicBezTo>
                  <a:pt x="2405" y="573"/>
                  <a:pt x="2474" y="568"/>
                  <a:pt x="2546" y="568"/>
                </a:cubicBezTo>
                <a:cubicBezTo>
                  <a:pt x="2586" y="568"/>
                  <a:pt x="2631" y="571"/>
                  <a:pt x="2631" y="571"/>
                </a:cubicBezTo>
                <a:cubicBezTo>
                  <a:pt x="2631" y="532"/>
                  <a:pt x="2631" y="532"/>
                  <a:pt x="2631" y="532"/>
                </a:cubicBezTo>
                <a:cubicBezTo>
                  <a:pt x="2631" y="502"/>
                  <a:pt x="2628" y="473"/>
                  <a:pt x="2621" y="454"/>
                </a:cubicBezTo>
                <a:cubicBezTo>
                  <a:pt x="2606" y="413"/>
                  <a:pt x="2568" y="400"/>
                  <a:pt x="2516" y="400"/>
                </a:cubicBezTo>
                <a:cubicBezTo>
                  <a:pt x="2432" y="400"/>
                  <a:pt x="2376" y="431"/>
                  <a:pt x="2376" y="431"/>
                </a:cubicBezTo>
                <a:cubicBezTo>
                  <a:pt x="2343" y="336"/>
                  <a:pt x="2343" y="336"/>
                  <a:pt x="2343" y="336"/>
                </a:cubicBezTo>
                <a:cubicBezTo>
                  <a:pt x="2343" y="336"/>
                  <a:pt x="2421" y="301"/>
                  <a:pt x="2559" y="301"/>
                </a:cubicBezTo>
                <a:cubicBezTo>
                  <a:pt x="2718" y="301"/>
                  <a:pt x="2763" y="369"/>
                  <a:pt x="2780" y="415"/>
                </a:cubicBezTo>
                <a:cubicBezTo>
                  <a:pt x="2793" y="453"/>
                  <a:pt x="2792" y="520"/>
                  <a:pt x="2792" y="562"/>
                </a:cubicBezTo>
                <a:cubicBezTo>
                  <a:pt x="2792" y="929"/>
                  <a:pt x="2792" y="929"/>
                  <a:pt x="2792" y="929"/>
                </a:cubicBezTo>
                <a:lnTo>
                  <a:pt x="2634" y="929"/>
                </a:lnTo>
                <a:close/>
                <a:moveTo>
                  <a:pt x="2631" y="646"/>
                </a:moveTo>
                <a:cubicBezTo>
                  <a:pt x="2631" y="646"/>
                  <a:pt x="2620" y="645"/>
                  <a:pt x="2574" y="645"/>
                </a:cubicBezTo>
                <a:cubicBezTo>
                  <a:pt x="2537" y="645"/>
                  <a:pt x="2507" y="651"/>
                  <a:pt x="2483" y="670"/>
                </a:cubicBezTo>
                <a:cubicBezTo>
                  <a:pt x="2459" y="689"/>
                  <a:pt x="2451" y="721"/>
                  <a:pt x="2451" y="748"/>
                </a:cubicBezTo>
                <a:cubicBezTo>
                  <a:pt x="2451" y="823"/>
                  <a:pt x="2506" y="843"/>
                  <a:pt x="2556" y="843"/>
                </a:cubicBezTo>
                <a:cubicBezTo>
                  <a:pt x="2606" y="843"/>
                  <a:pt x="2631" y="829"/>
                  <a:pt x="2631" y="829"/>
                </a:cubicBezTo>
                <a:lnTo>
                  <a:pt x="2631" y="646"/>
                </a:lnTo>
                <a:close/>
                <a:moveTo>
                  <a:pt x="3324" y="455"/>
                </a:moveTo>
                <a:cubicBezTo>
                  <a:pt x="3315" y="448"/>
                  <a:pt x="3280" y="425"/>
                  <a:pt x="3225" y="425"/>
                </a:cubicBezTo>
                <a:cubicBezTo>
                  <a:pt x="3167" y="425"/>
                  <a:pt x="3135" y="447"/>
                  <a:pt x="3135" y="447"/>
                </a:cubicBezTo>
                <a:cubicBezTo>
                  <a:pt x="3135" y="929"/>
                  <a:pt x="3135" y="929"/>
                  <a:pt x="3135" y="929"/>
                </a:cubicBezTo>
                <a:cubicBezTo>
                  <a:pt x="2967" y="929"/>
                  <a:pt x="2967" y="929"/>
                  <a:pt x="2967" y="929"/>
                </a:cubicBezTo>
                <a:cubicBezTo>
                  <a:pt x="2967" y="315"/>
                  <a:pt x="2967" y="315"/>
                  <a:pt x="2967" y="315"/>
                </a:cubicBezTo>
                <a:cubicBezTo>
                  <a:pt x="3130" y="315"/>
                  <a:pt x="3130" y="315"/>
                  <a:pt x="3130" y="315"/>
                </a:cubicBezTo>
                <a:cubicBezTo>
                  <a:pt x="3130" y="396"/>
                  <a:pt x="3130" y="396"/>
                  <a:pt x="3130" y="396"/>
                </a:cubicBezTo>
                <a:cubicBezTo>
                  <a:pt x="3130" y="396"/>
                  <a:pt x="3173" y="305"/>
                  <a:pt x="3278" y="305"/>
                </a:cubicBezTo>
                <a:cubicBezTo>
                  <a:pt x="3316" y="305"/>
                  <a:pt x="3340" y="313"/>
                  <a:pt x="3358" y="321"/>
                </a:cubicBezTo>
                <a:lnTo>
                  <a:pt x="3324" y="455"/>
                </a:lnTo>
                <a:close/>
                <a:moveTo>
                  <a:pt x="3826" y="929"/>
                </a:moveTo>
                <a:cubicBezTo>
                  <a:pt x="3826" y="867"/>
                  <a:pt x="3826" y="867"/>
                  <a:pt x="3826" y="867"/>
                </a:cubicBezTo>
                <a:cubicBezTo>
                  <a:pt x="3826" y="867"/>
                  <a:pt x="3781" y="937"/>
                  <a:pt x="3657" y="937"/>
                </a:cubicBezTo>
                <a:cubicBezTo>
                  <a:pt x="3504" y="937"/>
                  <a:pt x="3405" y="833"/>
                  <a:pt x="3405" y="634"/>
                </a:cubicBezTo>
                <a:cubicBezTo>
                  <a:pt x="3405" y="430"/>
                  <a:pt x="3529" y="305"/>
                  <a:pt x="3694" y="305"/>
                </a:cubicBezTo>
                <a:cubicBezTo>
                  <a:pt x="3785" y="305"/>
                  <a:pt x="3821" y="331"/>
                  <a:pt x="3821" y="331"/>
                </a:cubicBezTo>
                <a:cubicBezTo>
                  <a:pt x="3821" y="0"/>
                  <a:pt x="3821" y="0"/>
                  <a:pt x="3821" y="0"/>
                </a:cubicBezTo>
                <a:cubicBezTo>
                  <a:pt x="3989" y="0"/>
                  <a:pt x="3989" y="0"/>
                  <a:pt x="3989" y="0"/>
                </a:cubicBezTo>
                <a:cubicBezTo>
                  <a:pt x="3989" y="929"/>
                  <a:pt x="3989" y="929"/>
                  <a:pt x="3989" y="929"/>
                </a:cubicBezTo>
                <a:lnTo>
                  <a:pt x="3826" y="929"/>
                </a:lnTo>
                <a:close/>
                <a:moveTo>
                  <a:pt x="3821" y="403"/>
                </a:moveTo>
                <a:cubicBezTo>
                  <a:pt x="3821" y="403"/>
                  <a:pt x="3796" y="395"/>
                  <a:pt x="3756" y="395"/>
                </a:cubicBezTo>
                <a:cubicBezTo>
                  <a:pt x="3621" y="395"/>
                  <a:pt x="3579" y="492"/>
                  <a:pt x="3579" y="622"/>
                </a:cubicBezTo>
                <a:cubicBezTo>
                  <a:pt x="3579" y="748"/>
                  <a:pt x="3630" y="831"/>
                  <a:pt x="3735" y="831"/>
                </a:cubicBezTo>
                <a:cubicBezTo>
                  <a:pt x="3789" y="831"/>
                  <a:pt x="3821" y="813"/>
                  <a:pt x="3821" y="813"/>
                </a:cubicBezTo>
                <a:lnTo>
                  <a:pt x="3821" y="403"/>
                </a:lnTo>
                <a:close/>
                <a:moveTo>
                  <a:pt x="4313" y="939"/>
                </a:moveTo>
                <a:cubicBezTo>
                  <a:pt x="4171" y="939"/>
                  <a:pt x="4105" y="903"/>
                  <a:pt x="4105" y="903"/>
                </a:cubicBezTo>
                <a:cubicBezTo>
                  <a:pt x="4139" y="807"/>
                  <a:pt x="4139" y="807"/>
                  <a:pt x="4139" y="807"/>
                </a:cubicBezTo>
                <a:cubicBezTo>
                  <a:pt x="4139" y="807"/>
                  <a:pt x="4194" y="840"/>
                  <a:pt x="4295" y="840"/>
                </a:cubicBezTo>
                <a:cubicBezTo>
                  <a:pt x="4361" y="840"/>
                  <a:pt x="4397" y="817"/>
                  <a:pt x="4397" y="772"/>
                </a:cubicBezTo>
                <a:cubicBezTo>
                  <a:pt x="4397" y="736"/>
                  <a:pt x="4380" y="725"/>
                  <a:pt x="4339" y="702"/>
                </a:cubicBezTo>
                <a:cubicBezTo>
                  <a:pt x="4249" y="653"/>
                  <a:pt x="4249" y="653"/>
                  <a:pt x="4249" y="653"/>
                </a:cubicBezTo>
                <a:cubicBezTo>
                  <a:pt x="4169" y="609"/>
                  <a:pt x="4127" y="564"/>
                  <a:pt x="4127" y="478"/>
                </a:cubicBezTo>
                <a:cubicBezTo>
                  <a:pt x="4127" y="361"/>
                  <a:pt x="4211" y="303"/>
                  <a:pt x="4348" y="303"/>
                </a:cubicBezTo>
                <a:cubicBezTo>
                  <a:pt x="4469" y="303"/>
                  <a:pt x="4536" y="335"/>
                  <a:pt x="4536" y="335"/>
                </a:cubicBezTo>
                <a:cubicBezTo>
                  <a:pt x="4503" y="431"/>
                  <a:pt x="4503" y="431"/>
                  <a:pt x="4503" y="431"/>
                </a:cubicBezTo>
                <a:cubicBezTo>
                  <a:pt x="4503" y="431"/>
                  <a:pt x="4446" y="399"/>
                  <a:pt x="4369" y="399"/>
                </a:cubicBezTo>
                <a:cubicBezTo>
                  <a:pt x="4319" y="399"/>
                  <a:pt x="4275" y="412"/>
                  <a:pt x="4275" y="459"/>
                </a:cubicBezTo>
                <a:cubicBezTo>
                  <a:pt x="4275" y="497"/>
                  <a:pt x="4297" y="509"/>
                  <a:pt x="4347" y="534"/>
                </a:cubicBezTo>
                <a:cubicBezTo>
                  <a:pt x="4434" y="579"/>
                  <a:pt x="4434" y="579"/>
                  <a:pt x="4434" y="579"/>
                </a:cubicBezTo>
                <a:cubicBezTo>
                  <a:pt x="4509" y="617"/>
                  <a:pt x="4549" y="664"/>
                  <a:pt x="4549" y="747"/>
                </a:cubicBezTo>
                <a:cubicBezTo>
                  <a:pt x="4549" y="887"/>
                  <a:pt x="4440" y="939"/>
                  <a:pt x="4313" y="939"/>
                </a:cubicBezTo>
                <a:close/>
                <a:moveTo>
                  <a:pt x="4953" y="929"/>
                </a:moveTo>
                <a:cubicBezTo>
                  <a:pt x="4953" y="82"/>
                  <a:pt x="4953" y="82"/>
                  <a:pt x="4953" y="82"/>
                </a:cubicBezTo>
                <a:cubicBezTo>
                  <a:pt x="5124" y="82"/>
                  <a:pt x="5124" y="82"/>
                  <a:pt x="5124" y="82"/>
                </a:cubicBezTo>
                <a:cubicBezTo>
                  <a:pt x="5124" y="820"/>
                  <a:pt x="5124" y="820"/>
                  <a:pt x="5124" y="820"/>
                </a:cubicBezTo>
                <a:cubicBezTo>
                  <a:pt x="5421" y="820"/>
                  <a:pt x="5421" y="820"/>
                  <a:pt x="5421" y="820"/>
                </a:cubicBezTo>
                <a:cubicBezTo>
                  <a:pt x="5421" y="929"/>
                  <a:pt x="5421" y="929"/>
                  <a:pt x="5421" y="929"/>
                </a:cubicBezTo>
                <a:lnTo>
                  <a:pt x="4953" y="929"/>
                </a:lnTo>
                <a:close/>
                <a:moveTo>
                  <a:pt x="5605" y="227"/>
                </a:moveTo>
                <a:cubicBezTo>
                  <a:pt x="5547" y="227"/>
                  <a:pt x="5509" y="192"/>
                  <a:pt x="5509" y="141"/>
                </a:cubicBezTo>
                <a:cubicBezTo>
                  <a:pt x="5509" y="85"/>
                  <a:pt x="5547" y="51"/>
                  <a:pt x="5608" y="51"/>
                </a:cubicBezTo>
                <a:cubicBezTo>
                  <a:pt x="5666" y="51"/>
                  <a:pt x="5704" y="85"/>
                  <a:pt x="5704" y="137"/>
                </a:cubicBezTo>
                <a:cubicBezTo>
                  <a:pt x="5704" y="192"/>
                  <a:pt x="5666" y="227"/>
                  <a:pt x="5605" y="227"/>
                </a:cubicBezTo>
                <a:close/>
                <a:moveTo>
                  <a:pt x="5523" y="929"/>
                </a:moveTo>
                <a:cubicBezTo>
                  <a:pt x="5523" y="315"/>
                  <a:pt x="5523" y="315"/>
                  <a:pt x="5523" y="315"/>
                </a:cubicBezTo>
                <a:cubicBezTo>
                  <a:pt x="5691" y="315"/>
                  <a:pt x="5691" y="315"/>
                  <a:pt x="5691" y="315"/>
                </a:cubicBezTo>
                <a:cubicBezTo>
                  <a:pt x="5691" y="929"/>
                  <a:pt x="5691" y="929"/>
                  <a:pt x="5691" y="929"/>
                </a:cubicBezTo>
                <a:lnTo>
                  <a:pt x="5523" y="929"/>
                </a:lnTo>
                <a:close/>
                <a:moveTo>
                  <a:pt x="6217" y="112"/>
                </a:moveTo>
                <a:cubicBezTo>
                  <a:pt x="6217" y="112"/>
                  <a:pt x="6194" y="96"/>
                  <a:pt x="6154" y="96"/>
                </a:cubicBezTo>
                <a:cubicBezTo>
                  <a:pt x="6115" y="96"/>
                  <a:pt x="6094" y="111"/>
                  <a:pt x="6082" y="132"/>
                </a:cubicBezTo>
                <a:cubicBezTo>
                  <a:pt x="6071" y="151"/>
                  <a:pt x="6070" y="181"/>
                  <a:pt x="6070" y="227"/>
                </a:cubicBezTo>
                <a:cubicBezTo>
                  <a:pt x="6070" y="316"/>
                  <a:pt x="6070" y="316"/>
                  <a:pt x="6070" y="316"/>
                </a:cubicBezTo>
                <a:cubicBezTo>
                  <a:pt x="6196" y="316"/>
                  <a:pt x="6196" y="316"/>
                  <a:pt x="6196" y="316"/>
                </a:cubicBezTo>
                <a:cubicBezTo>
                  <a:pt x="6196" y="407"/>
                  <a:pt x="6196" y="407"/>
                  <a:pt x="6196" y="407"/>
                </a:cubicBezTo>
                <a:cubicBezTo>
                  <a:pt x="6070" y="407"/>
                  <a:pt x="6070" y="407"/>
                  <a:pt x="6070" y="407"/>
                </a:cubicBezTo>
                <a:cubicBezTo>
                  <a:pt x="6070" y="929"/>
                  <a:pt x="6070" y="929"/>
                  <a:pt x="6070" y="929"/>
                </a:cubicBezTo>
                <a:cubicBezTo>
                  <a:pt x="5905" y="929"/>
                  <a:pt x="5905" y="929"/>
                  <a:pt x="5905" y="929"/>
                </a:cubicBezTo>
                <a:cubicBezTo>
                  <a:pt x="5905" y="407"/>
                  <a:pt x="5905" y="407"/>
                  <a:pt x="5905" y="407"/>
                </a:cubicBezTo>
                <a:cubicBezTo>
                  <a:pt x="5828" y="407"/>
                  <a:pt x="5828" y="407"/>
                  <a:pt x="5828" y="407"/>
                </a:cubicBezTo>
                <a:cubicBezTo>
                  <a:pt x="5828" y="316"/>
                  <a:pt x="5828" y="316"/>
                  <a:pt x="5828" y="316"/>
                </a:cubicBezTo>
                <a:cubicBezTo>
                  <a:pt x="5905" y="316"/>
                  <a:pt x="5905" y="316"/>
                  <a:pt x="5905" y="316"/>
                </a:cubicBezTo>
                <a:cubicBezTo>
                  <a:pt x="5905" y="283"/>
                  <a:pt x="5905" y="283"/>
                  <a:pt x="5905" y="283"/>
                </a:cubicBezTo>
                <a:cubicBezTo>
                  <a:pt x="5905" y="249"/>
                  <a:pt x="5903" y="174"/>
                  <a:pt x="5917" y="131"/>
                </a:cubicBezTo>
                <a:cubicBezTo>
                  <a:pt x="5943" y="46"/>
                  <a:pt x="6005" y="0"/>
                  <a:pt x="6121" y="0"/>
                </a:cubicBezTo>
                <a:cubicBezTo>
                  <a:pt x="6203" y="0"/>
                  <a:pt x="6245" y="21"/>
                  <a:pt x="6245" y="21"/>
                </a:cubicBezTo>
                <a:lnTo>
                  <a:pt x="6217" y="112"/>
                </a:lnTo>
                <a:close/>
                <a:moveTo>
                  <a:pt x="6430" y="633"/>
                </a:moveTo>
                <a:cubicBezTo>
                  <a:pt x="6430" y="636"/>
                  <a:pt x="6430" y="645"/>
                  <a:pt x="6430" y="645"/>
                </a:cubicBezTo>
                <a:cubicBezTo>
                  <a:pt x="6430" y="765"/>
                  <a:pt x="6508" y="838"/>
                  <a:pt x="6627" y="838"/>
                </a:cubicBezTo>
                <a:cubicBezTo>
                  <a:pt x="6711" y="838"/>
                  <a:pt x="6758" y="810"/>
                  <a:pt x="6758" y="810"/>
                </a:cubicBezTo>
                <a:cubicBezTo>
                  <a:pt x="6790" y="903"/>
                  <a:pt x="6790" y="903"/>
                  <a:pt x="6790" y="903"/>
                </a:cubicBezTo>
                <a:cubicBezTo>
                  <a:pt x="6790" y="903"/>
                  <a:pt x="6723" y="939"/>
                  <a:pt x="6579" y="939"/>
                </a:cubicBezTo>
                <a:cubicBezTo>
                  <a:pt x="6411" y="939"/>
                  <a:pt x="6260" y="869"/>
                  <a:pt x="6260" y="623"/>
                </a:cubicBezTo>
                <a:cubicBezTo>
                  <a:pt x="6260" y="508"/>
                  <a:pt x="6303" y="303"/>
                  <a:pt x="6553" y="303"/>
                </a:cubicBezTo>
                <a:cubicBezTo>
                  <a:pt x="6674" y="303"/>
                  <a:pt x="6737" y="347"/>
                  <a:pt x="6776" y="414"/>
                </a:cubicBezTo>
                <a:cubicBezTo>
                  <a:pt x="6809" y="474"/>
                  <a:pt x="6813" y="556"/>
                  <a:pt x="6813" y="623"/>
                </a:cubicBezTo>
                <a:cubicBezTo>
                  <a:pt x="6813" y="624"/>
                  <a:pt x="6813" y="630"/>
                  <a:pt x="6813" y="633"/>
                </a:cubicBezTo>
                <a:lnTo>
                  <a:pt x="6430" y="633"/>
                </a:lnTo>
                <a:close/>
                <a:moveTo>
                  <a:pt x="6646" y="521"/>
                </a:moveTo>
                <a:cubicBezTo>
                  <a:pt x="6646" y="430"/>
                  <a:pt x="6613" y="384"/>
                  <a:pt x="6541" y="384"/>
                </a:cubicBezTo>
                <a:cubicBezTo>
                  <a:pt x="6481" y="384"/>
                  <a:pt x="6452" y="420"/>
                  <a:pt x="6439" y="475"/>
                </a:cubicBezTo>
                <a:cubicBezTo>
                  <a:pt x="6431" y="505"/>
                  <a:pt x="6431" y="537"/>
                  <a:pt x="6431" y="547"/>
                </a:cubicBezTo>
                <a:cubicBezTo>
                  <a:pt x="6646" y="547"/>
                  <a:pt x="6646" y="547"/>
                  <a:pt x="6646" y="547"/>
                </a:cubicBezTo>
                <a:lnTo>
                  <a:pt x="6646" y="521"/>
                </a:lnTo>
                <a:close/>
                <a:moveTo>
                  <a:pt x="7101" y="939"/>
                </a:moveTo>
                <a:cubicBezTo>
                  <a:pt x="6959" y="939"/>
                  <a:pt x="6893" y="903"/>
                  <a:pt x="6893" y="903"/>
                </a:cubicBezTo>
                <a:cubicBezTo>
                  <a:pt x="6927" y="807"/>
                  <a:pt x="6927" y="807"/>
                  <a:pt x="6927" y="807"/>
                </a:cubicBezTo>
                <a:cubicBezTo>
                  <a:pt x="6927" y="807"/>
                  <a:pt x="6982" y="840"/>
                  <a:pt x="7083" y="840"/>
                </a:cubicBezTo>
                <a:cubicBezTo>
                  <a:pt x="7149" y="840"/>
                  <a:pt x="7185" y="817"/>
                  <a:pt x="7185" y="772"/>
                </a:cubicBezTo>
                <a:cubicBezTo>
                  <a:pt x="7185" y="736"/>
                  <a:pt x="7168" y="725"/>
                  <a:pt x="7127" y="702"/>
                </a:cubicBezTo>
                <a:cubicBezTo>
                  <a:pt x="7037" y="653"/>
                  <a:pt x="7037" y="653"/>
                  <a:pt x="7037" y="653"/>
                </a:cubicBezTo>
                <a:cubicBezTo>
                  <a:pt x="6957" y="609"/>
                  <a:pt x="6915" y="564"/>
                  <a:pt x="6915" y="478"/>
                </a:cubicBezTo>
                <a:cubicBezTo>
                  <a:pt x="6915" y="361"/>
                  <a:pt x="6999" y="303"/>
                  <a:pt x="7136" y="303"/>
                </a:cubicBezTo>
                <a:cubicBezTo>
                  <a:pt x="7257" y="303"/>
                  <a:pt x="7324" y="335"/>
                  <a:pt x="7324" y="335"/>
                </a:cubicBezTo>
                <a:cubicBezTo>
                  <a:pt x="7291" y="431"/>
                  <a:pt x="7291" y="431"/>
                  <a:pt x="7291" y="431"/>
                </a:cubicBezTo>
                <a:cubicBezTo>
                  <a:pt x="7291" y="431"/>
                  <a:pt x="7234" y="399"/>
                  <a:pt x="7157" y="399"/>
                </a:cubicBezTo>
                <a:cubicBezTo>
                  <a:pt x="7107" y="399"/>
                  <a:pt x="7063" y="412"/>
                  <a:pt x="7063" y="459"/>
                </a:cubicBezTo>
                <a:cubicBezTo>
                  <a:pt x="7063" y="497"/>
                  <a:pt x="7085" y="509"/>
                  <a:pt x="7135" y="534"/>
                </a:cubicBezTo>
                <a:cubicBezTo>
                  <a:pt x="7222" y="579"/>
                  <a:pt x="7222" y="579"/>
                  <a:pt x="7222" y="579"/>
                </a:cubicBezTo>
                <a:cubicBezTo>
                  <a:pt x="7297" y="617"/>
                  <a:pt x="7337" y="664"/>
                  <a:pt x="7337" y="747"/>
                </a:cubicBezTo>
                <a:cubicBezTo>
                  <a:pt x="7337" y="887"/>
                  <a:pt x="7228" y="939"/>
                  <a:pt x="7101" y="939"/>
                </a:cubicBezTo>
                <a:close/>
                <a:moveTo>
                  <a:pt x="7890" y="431"/>
                </a:moveTo>
                <a:cubicBezTo>
                  <a:pt x="7890" y="431"/>
                  <a:pt x="7850" y="402"/>
                  <a:pt x="7780" y="402"/>
                </a:cubicBezTo>
                <a:cubicBezTo>
                  <a:pt x="7656" y="402"/>
                  <a:pt x="7604" y="475"/>
                  <a:pt x="7604" y="619"/>
                </a:cubicBezTo>
                <a:cubicBezTo>
                  <a:pt x="7604" y="718"/>
                  <a:pt x="7639" y="838"/>
                  <a:pt x="7778" y="838"/>
                </a:cubicBezTo>
                <a:cubicBezTo>
                  <a:pt x="7829" y="838"/>
                  <a:pt x="7871" y="821"/>
                  <a:pt x="7891" y="810"/>
                </a:cubicBezTo>
                <a:cubicBezTo>
                  <a:pt x="7922" y="903"/>
                  <a:pt x="7922" y="903"/>
                  <a:pt x="7922" y="903"/>
                </a:cubicBezTo>
                <a:cubicBezTo>
                  <a:pt x="7922" y="903"/>
                  <a:pt x="7864" y="939"/>
                  <a:pt x="7732" y="939"/>
                </a:cubicBezTo>
                <a:cubicBezTo>
                  <a:pt x="7529" y="939"/>
                  <a:pt x="7432" y="809"/>
                  <a:pt x="7432" y="634"/>
                </a:cubicBezTo>
                <a:cubicBezTo>
                  <a:pt x="7432" y="561"/>
                  <a:pt x="7448" y="491"/>
                  <a:pt x="7484" y="435"/>
                </a:cubicBezTo>
                <a:cubicBezTo>
                  <a:pt x="7534" y="358"/>
                  <a:pt x="7620" y="303"/>
                  <a:pt x="7758" y="303"/>
                </a:cubicBezTo>
                <a:cubicBezTo>
                  <a:pt x="7860" y="303"/>
                  <a:pt x="7924" y="335"/>
                  <a:pt x="7924" y="335"/>
                </a:cubicBezTo>
                <a:lnTo>
                  <a:pt x="7890" y="431"/>
                </a:lnTo>
                <a:close/>
                <a:moveTo>
                  <a:pt x="8114" y="227"/>
                </a:moveTo>
                <a:cubicBezTo>
                  <a:pt x="8056" y="227"/>
                  <a:pt x="8017" y="192"/>
                  <a:pt x="8017" y="141"/>
                </a:cubicBezTo>
                <a:cubicBezTo>
                  <a:pt x="8017" y="85"/>
                  <a:pt x="8056" y="51"/>
                  <a:pt x="8117" y="51"/>
                </a:cubicBezTo>
                <a:cubicBezTo>
                  <a:pt x="8175" y="51"/>
                  <a:pt x="8213" y="85"/>
                  <a:pt x="8213" y="137"/>
                </a:cubicBezTo>
                <a:cubicBezTo>
                  <a:pt x="8213" y="192"/>
                  <a:pt x="8175" y="227"/>
                  <a:pt x="8114" y="227"/>
                </a:cubicBezTo>
                <a:close/>
                <a:moveTo>
                  <a:pt x="8032" y="929"/>
                </a:moveTo>
                <a:cubicBezTo>
                  <a:pt x="8032" y="315"/>
                  <a:pt x="8032" y="315"/>
                  <a:pt x="8032" y="315"/>
                </a:cubicBezTo>
                <a:cubicBezTo>
                  <a:pt x="8200" y="315"/>
                  <a:pt x="8200" y="315"/>
                  <a:pt x="8200" y="315"/>
                </a:cubicBezTo>
                <a:cubicBezTo>
                  <a:pt x="8200" y="929"/>
                  <a:pt x="8200" y="929"/>
                  <a:pt x="8200" y="929"/>
                </a:cubicBezTo>
                <a:lnTo>
                  <a:pt x="8032" y="929"/>
                </a:lnTo>
                <a:close/>
                <a:moveTo>
                  <a:pt x="8502" y="633"/>
                </a:moveTo>
                <a:cubicBezTo>
                  <a:pt x="8502" y="636"/>
                  <a:pt x="8502" y="645"/>
                  <a:pt x="8502" y="645"/>
                </a:cubicBezTo>
                <a:cubicBezTo>
                  <a:pt x="8502" y="765"/>
                  <a:pt x="8580" y="838"/>
                  <a:pt x="8699" y="838"/>
                </a:cubicBezTo>
                <a:cubicBezTo>
                  <a:pt x="8783" y="838"/>
                  <a:pt x="8830" y="810"/>
                  <a:pt x="8830" y="810"/>
                </a:cubicBezTo>
                <a:cubicBezTo>
                  <a:pt x="8862" y="903"/>
                  <a:pt x="8862" y="903"/>
                  <a:pt x="8862" y="903"/>
                </a:cubicBezTo>
                <a:cubicBezTo>
                  <a:pt x="8862" y="903"/>
                  <a:pt x="8795" y="939"/>
                  <a:pt x="8651" y="939"/>
                </a:cubicBezTo>
                <a:cubicBezTo>
                  <a:pt x="8483" y="939"/>
                  <a:pt x="8332" y="869"/>
                  <a:pt x="8332" y="623"/>
                </a:cubicBezTo>
                <a:cubicBezTo>
                  <a:pt x="8332" y="508"/>
                  <a:pt x="8375" y="303"/>
                  <a:pt x="8625" y="303"/>
                </a:cubicBezTo>
                <a:cubicBezTo>
                  <a:pt x="8746" y="303"/>
                  <a:pt x="8809" y="347"/>
                  <a:pt x="8848" y="414"/>
                </a:cubicBezTo>
                <a:cubicBezTo>
                  <a:pt x="8881" y="474"/>
                  <a:pt x="8885" y="556"/>
                  <a:pt x="8885" y="623"/>
                </a:cubicBezTo>
                <a:cubicBezTo>
                  <a:pt x="8885" y="624"/>
                  <a:pt x="8885" y="630"/>
                  <a:pt x="8885" y="633"/>
                </a:cubicBezTo>
                <a:lnTo>
                  <a:pt x="8502" y="633"/>
                </a:lnTo>
                <a:close/>
                <a:moveTo>
                  <a:pt x="8718" y="521"/>
                </a:moveTo>
                <a:cubicBezTo>
                  <a:pt x="8718" y="430"/>
                  <a:pt x="8685" y="384"/>
                  <a:pt x="8613" y="384"/>
                </a:cubicBezTo>
                <a:cubicBezTo>
                  <a:pt x="8553" y="384"/>
                  <a:pt x="8524" y="420"/>
                  <a:pt x="8511" y="475"/>
                </a:cubicBezTo>
                <a:cubicBezTo>
                  <a:pt x="8503" y="505"/>
                  <a:pt x="8503" y="537"/>
                  <a:pt x="8503" y="547"/>
                </a:cubicBezTo>
                <a:cubicBezTo>
                  <a:pt x="8718" y="547"/>
                  <a:pt x="8718" y="547"/>
                  <a:pt x="8718" y="547"/>
                </a:cubicBezTo>
                <a:lnTo>
                  <a:pt x="8718" y="521"/>
                </a:lnTo>
                <a:close/>
                <a:moveTo>
                  <a:pt x="9398" y="929"/>
                </a:moveTo>
                <a:cubicBezTo>
                  <a:pt x="9398" y="577"/>
                  <a:pt x="9398" y="577"/>
                  <a:pt x="9398" y="577"/>
                </a:cubicBezTo>
                <a:cubicBezTo>
                  <a:pt x="9398" y="546"/>
                  <a:pt x="9398" y="514"/>
                  <a:pt x="9394" y="491"/>
                </a:cubicBezTo>
                <a:cubicBezTo>
                  <a:pt x="9382" y="433"/>
                  <a:pt x="9341" y="409"/>
                  <a:pt x="9278" y="409"/>
                </a:cubicBezTo>
                <a:cubicBezTo>
                  <a:pt x="9224" y="409"/>
                  <a:pt x="9186" y="430"/>
                  <a:pt x="9186" y="430"/>
                </a:cubicBezTo>
                <a:cubicBezTo>
                  <a:pt x="9186" y="929"/>
                  <a:pt x="9186" y="929"/>
                  <a:pt x="9186" y="929"/>
                </a:cubicBezTo>
                <a:cubicBezTo>
                  <a:pt x="9018" y="929"/>
                  <a:pt x="9018" y="929"/>
                  <a:pt x="9018" y="929"/>
                </a:cubicBezTo>
                <a:cubicBezTo>
                  <a:pt x="9018" y="315"/>
                  <a:pt x="9018" y="315"/>
                  <a:pt x="9018" y="315"/>
                </a:cubicBezTo>
                <a:cubicBezTo>
                  <a:pt x="9181" y="315"/>
                  <a:pt x="9181" y="315"/>
                  <a:pt x="9181" y="315"/>
                </a:cubicBezTo>
                <a:cubicBezTo>
                  <a:pt x="9181" y="377"/>
                  <a:pt x="9181" y="377"/>
                  <a:pt x="9181" y="377"/>
                </a:cubicBezTo>
                <a:cubicBezTo>
                  <a:pt x="9181" y="377"/>
                  <a:pt x="9234" y="301"/>
                  <a:pt x="9365" y="301"/>
                </a:cubicBezTo>
                <a:cubicBezTo>
                  <a:pt x="9493" y="301"/>
                  <a:pt x="9544" y="376"/>
                  <a:pt x="9558" y="438"/>
                </a:cubicBezTo>
                <a:cubicBezTo>
                  <a:pt x="9568" y="481"/>
                  <a:pt x="9568" y="531"/>
                  <a:pt x="9568" y="558"/>
                </a:cubicBezTo>
                <a:cubicBezTo>
                  <a:pt x="9568" y="929"/>
                  <a:pt x="9568" y="929"/>
                  <a:pt x="9568" y="929"/>
                </a:cubicBezTo>
                <a:lnTo>
                  <a:pt x="9398" y="929"/>
                </a:lnTo>
                <a:close/>
                <a:moveTo>
                  <a:pt x="10157" y="431"/>
                </a:moveTo>
                <a:cubicBezTo>
                  <a:pt x="10157" y="431"/>
                  <a:pt x="10117" y="402"/>
                  <a:pt x="10046" y="402"/>
                </a:cubicBezTo>
                <a:cubicBezTo>
                  <a:pt x="9923" y="402"/>
                  <a:pt x="9871" y="475"/>
                  <a:pt x="9871" y="619"/>
                </a:cubicBezTo>
                <a:cubicBezTo>
                  <a:pt x="9871" y="718"/>
                  <a:pt x="9906" y="838"/>
                  <a:pt x="10045" y="838"/>
                </a:cubicBezTo>
                <a:cubicBezTo>
                  <a:pt x="10096" y="838"/>
                  <a:pt x="10138" y="821"/>
                  <a:pt x="10158" y="810"/>
                </a:cubicBezTo>
                <a:cubicBezTo>
                  <a:pt x="10189" y="903"/>
                  <a:pt x="10189" y="903"/>
                  <a:pt x="10189" y="903"/>
                </a:cubicBezTo>
                <a:cubicBezTo>
                  <a:pt x="10189" y="903"/>
                  <a:pt x="10130" y="939"/>
                  <a:pt x="9998" y="939"/>
                </a:cubicBezTo>
                <a:cubicBezTo>
                  <a:pt x="9796" y="939"/>
                  <a:pt x="9698" y="809"/>
                  <a:pt x="9698" y="634"/>
                </a:cubicBezTo>
                <a:cubicBezTo>
                  <a:pt x="9698" y="561"/>
                  <a:pt x="9715" y="491"/>
                  <a:pt x="9751" y="435"/>
                </a:cubicBezTo>
                <a:cubicBezTo>
                  <a:pt x="9800" y="358"/>
                  <a:pt x="9887" y="303"/>
                  <a:pt x="10025" y="303"/>
                </a:cubicBezTo>
                <a:cubicBezTo>
                  <a:pt x="10127" y="303"/>
                  <a:pt x="10190" y="335"/>
                  <a:pt x="10190" y="335"/>
                </a:cubicBezTo>
                <a:lnTo>
                  <a:pt x="10157" y="431"/>
                </a:lnTo>
                <a:close/>
                <a:moveTo>
                  <a:pt x="10421" y="633"/>
                </a:moveTo>
                <a:cubicBezTo>
                  <a:pt x="10421" y="636"/>
                  <a:pt x="10421" y="645"/>
                  <a:pt x="10421" y="645"/>
                </a:cubicBezTo>
                <a:cubicBezTo>
                  <a:pt x="10421" y="765"/>
                  <a:pt x="10499" y="838"/>
                  <a:pt x="10618" y="838"/>
                </a:cubicBezTo>
                <a:cubicBezTo>
                  <a:pt x="10702" y="838"/>
                  <a:pt x="10748" y="810"/>
                  <a:pt x="10748" y="810"/>
                </a:cubicBezTo>
                <a:cubicBezTo>
                  <a:pt x="10781" y="903"/>
                  <a:pt x="10781" y="903"/>
                  <a:pt x="10781" y="903"/>
                </a:cubicBezTo>
                <a:cubicBezTo>
                  <a:pt x="10781" y="903"/>
                  <a:pt x="10714" y="939"/>
                  <a:pt x="10570" y="939"/>
                </a:cubicBezTo>
                <a:cubicBezTo>
                  <a:pt x="10402" y="939"/>
                  <a:pt x="10250" y="869"/>
                  <a:pt x="10250" y="623"/>
                </a:cubicBezTo>
                <a:cubicBezTo>
                  <a:pt x="10250" y="508"/>
                  <a:pt x="10294" y="303"/>
                  <a:pt x="10543" y="303"/>
                </a:cubicBezTo>
                <a:cubicBezTo>
                  <a:pt x="10664" y="303"/>
                  <a:pt x="10728" y="347"/>
                  <a:pt x="10766" y="414"/>
                </a:cubicBezTo>
                <a:cubicBezTo>
                  <a:pt x="10800" y="474"/>
                  <a:pt x="10804" y="556"/>
                  <a:pt x="10804" y="623"/>
                </a:cubicBezTo>
                <a:cubicBezTo>
                  <a:pt x="10804" y="624"/>
                  <a:pt x="10804" y="630"/>
                  <a:pt x="10804" y="633"/>
                </a:cubicBezTo>
                <a:lnTo>
                  <a:pt x="10421" y="633"/>
                </a:lnTo>
                <a:close/>
                <a:moveTo>
                  <a:pt x="10637" y="521"/>
                </a:moveTo>
                <a:cubicBezTo>
                  <a:pt x="10637" y="430"/>
                  <a:pt x="10603" y="384"/>
                  <a:pt x="10531" y="384"/>
                </a:cubicBezTo>
                <a:cubicBezTo>
                  <a:pt x="10471" y="384"/>
                  <a:pt x="10442" y="420"/>
                  <a:pt x="10429" y="475"/>
                </a:cubicBezTo>
                <a:cubicBezTo>
                  <a:pt x="10422" y="505"/>
                  <a:pt x="10422" y="537"/>
                  <a:pt x="10422" y="547"/>
                </a:cubicBezTo>
                <a:cubicBezTo>
                  <a:pt x="10637" y="547"/>
                  <a:pt x="10637" y="547"/>
                  <a:pt x="10637" y="547"/>
                </a:cubicBezTo>
                <a:lnTo>
                  <a:pt x="10637" y="521"/>
                </a:lnTo>
                <a:close/>
                <a:moveTo>
                  <a:pt x="11092" y="939"/>
                </a:moveTo>
                <a:cubicBezTo>
                  <a:pt x="10950" y="939"/>
                  <a:pt x="10884" y="903"/>
                  <a:pt x="10884" y="903"/>
                </a:cubicBezTo>
                <a:cubicBezTo>
                  <a:pt x="10918" y="807"/>
                  <a:pt x="10918" y="807"/>
                  <a:pt x="10918" y="807"/>
                </a:cubicBezTo>
                <a:cubicBezTo>
                  <a:pt x="10918" y="807"/>
                  <a:pt x="10973" y="840"/>
                  <a:pt x="11074" y="840"/>
                </a:cubicBezTo>
                <a:cubicBezTo>
                  <a:pt x="11140" y="840"/>
                  <a:pt x="11176" y="817"/>
                  <a:pt x="11176" y="772"/>
                </a:cubicBezTo>
                <a:cubicBezTo>
                  <a:pt x="11176" y="736"/>
                  <a:pt x="11159" y="725"/>
                  <a:pt x="11118" y="702"/>
                </a:cubicBezTo>
                <a:cubicBezTo>
                  <a:pt x="11028" y="653"/>
                  <a:pt x="11028" y="653"/>
                  <a:pt x="11028" y="653"/>
                </a:cubicBezTo>
                <a:cubicBezTo>
                  <a:pt x="10948" y="609"/>
                  <a:pt x="10906" y="564"/>
                  <a:pt x="10906" y="478"/>
                </a:cubicBezTo>
                <a:cubicBezTo>
                  <a:pt x="10906" y="361"/>
                  <a:pt x="10990" y="303"/>
                  <a:pt x="11126" y="303"/>
                </a:cubicBezTo>
                <a:cubicBezTo>
                  <a:pt x="11248" y="303"/>
                  <a:pt x="11315" y="335"/>
                  <a:pt x="11315" y="335"/>
                </a:cubicBezTo>
                <a:cubicBezTo>
                  <a:pt x="11281" y="431"/>
                  <a:pt x="11281" y="431"/>
                  <a:pt x="11281" y="431"/>
                </a:cubicBezTo>
                <a:cubicBezTo>
                  <a:pt x="11281" y="431"/>
                  <a:pt x="11225" y="399"/>
                  <a:pt x="11148" y="399"/>
                </a:cubicBezTo>
                <a:cubicBezTo>
                  <a:pt x="11098" y="399"/>
                  <a:pt x="11053" y="412"/>
                  <a:pt x="11053" y="459"/>
                </a:cubicBezTo>
                <a:cubicBezTo>
                  <a:pt x="11053" y="497"/>
                  <a:pt x="11076" y="509"/>
                  <a:pt x="11125" y="534"/>
                </a:cubicBezTo>
                <a:cubicBezTo>
                  <a:pt x="11213" y="579"/>
                  <a:pt x="11213" y="579"/>
                  <a:pt x="11213" y="579"/>
                </a:cubicBezTo>
                <a:cubicBezTo>
                  <a:pt x="11287" y="617"/>
                  <a:pt x="11328" y="664"/>
                  <a:pt x="11328" y="747"/>
                </a:cubicBezTo>
                <a:cubicBezTo>
                  <a:pt x="11328" y="887"/>
                  <a:pt x="11219" y="939"/>
                  <a:pt x="11092" y="93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609585"/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674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99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706" r:id="rId8"/>
    <p:sldLayoutId id="2147483669" r:id="rId9"/>
    <p:sldLayoutId id="2147483670" r:id="rId10"/>
    <p:sldLayoutId id="2147483728" r:id="rId11"/>
    <p:sldLayoutId id="2147483754" r:id="rId12"/>
    <p:sldLayoutId id="2147483749" r:id="rId13"/>
    <p:sldLayoutId id="2147483755" r:id="rId14"/>
    <p:sldLayoutId id="2147483752" r:id="rId15"/>
    <p:sldLayoutId id="2147483748" r:id="rId16"/>
    <p:sldLayoutId id="2147483751" r:id="rId17"/>
    <p:sldLayoutId id="2147483747" r:id="rId18"/>
    <p:sldLayoutId id="2147483750" r:id="rId19"/>
  </p:sldLayoutIdLst>
  <p:hf hdr="0" ftr="0" dt="0"/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30712" indent="-230712" algn="l" defTabSz="609585" rtl="0" eaLnBrk="1" latinLnBrk="0" hangingPunct="1">
        <a:lnSpc>
          <a:spcPct val="95000"/>
        </a:lnSpc>
        <a:spcBef>
          <a:spcPts val="800"/>
        </a:spcBef>
        <a:buClr>
          <a:schemeClr val="accent1"/>
        </a:buClr>
        <a:buSzPct val="110000"/>
        <a:buFont typeface="Wingdings" charset="2"/>
        <a:buChar char="§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52955" indent="-222245" algn="l" defTabSz="609585" rtl="0" eaLnBrk="1" latinLnBrk="0" hangingPunct="1">
        <a:lnSpc>
          <a:spcPct val="95000"/>
        </a:lnSpc>
        <a:spcBef>
          <a:spcPts val="800"/>
        </a:spcBef>
        <a:buClr>
          <a:schemeClr val="accent1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3667" indent="-230712" algn="l" defTabSz="609585" rtl="0" eaLnBrk="1" latinLnBrk="0" hangingPunct="1">
        <a:lnSpc>
          <a:spcPct val="95000"/>
        </a:lnSpc>
        <a:spcBef>
          <a:spcPts val="800"/>
        </a:spcBef>
        <a:buClr>
          <a:schemeClr val="accent1"/>
        </a:buClr>
        <a:buSzPct val="11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indent="-230712" algn="l" defTabSz="609585" rtl="0" eaLnBrk="1" latinLnBrk="0" hangingPunct="1">
        <a:lnSpc>
          <a:spcPct val="95000"/>
        </a:lnSpc>
        <a:spcBef>
          <a:spcPts val="800"/>
        </a:spcBef>
        <a:buClr>
          <a:schemeClr val="accent1"/>
        </a:buClr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30712" algn="l" defTabSz="609585" rtl="0" eaLnBrk="1" latinLnBrk="0" hangingPunct="1">
        <a:lnSpc>
          <a:spcPct val="95000"/>
        </a:lnSpc>
        <a:spcBef>
          <a:spcPts val="800"/>
        </a:spcBef>
        <a:buClr>
          <a:schemeClr val="accent1"/>
        </a:buClr>
        <a:buSzPct val="110000"/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chart" Target="../charts/chart5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5.bin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microsoft.com/office/2007/relationships/hdphoto" Target="../media/hdphoto2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11" Type="http://schemas.openxmlformats.org/officeDocument/2006/relationships/image" Target="../media/image31.emf"/><Relationship Id="rId5" Type="http://schemas.openxmlformats.org/officeDocument/2006/relationships/image" Target="../media/image27.png"/><Relationship Id="rId15" Type="http://schemas.microsoft.com/office/2007/relationships/hdphoto" Target="../media/hdphoto3.wdp"/><Relationship Id="rId10" Type="http://schemas.openxmlformats.org/officeDocument/2006/relationships/oleObject" Target="../embeddings/oleObject1.bin"/><Relationship Id="rId4" Type="http://schemas.openxmlformats.org/officeDocument/2006/relationships/notesSlide" Target="../notesSlides/notesSlide6.xml"/><Relationship Id="rId9" Type="http://schemas.openxmlformats.org/officeDocument/2006/relationships/chart" Target="../charts/chart1.xml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1.e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oleObject" Target="../embeddings/oleObject3.bin"/><Relationship Id="rId5" Type="http://schemas.openxmlformats.org/officeDocument/2006/relationships/chart" Target="../charts/chart3.xml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31CAC8A-6981-4601-93EA-0819A9C1DFA6}"/>
              </a:ext>
            </a:extLst>
          </p:cNvPr>
          <p:cNvGrpSpPr/>
          <p:nvPr/>
        </p:nvGrpSpPr>
        <p:grpSpPr>
          <a:xfrm>
            <a:off x="1215694" y="2823262"/>
            <a:ext cx="2929029" cy="1716531"/>
            <a:chOff x="809412" y="2151566"/>
            <a:chExt cx="2196772" cy="1287398"/>
          </a:xfrm>
        </p:grpSpPr>
        <p:pic>
          <p:nvPicPr>
            <p:cNvPr id="10" name="Picture 9" descr="A picture containing indoor, light, lit, decorated&#10;&#10;Description automatically generated">
              <a:extLst>
                <a:ext uri="{FF2B5EF4-FFF2-40B4-BE49-F238E27FC236}">
                  <a16:creationId xmlns:a16="http://schemas.microsoft.com/office/drawing/2014/main" id="{DDB69E5A-17B6-44B9-82A6-FC25B74EF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9412" y="2151566"/>
              <a:ext cx="1017962" cy="128739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C3C301C-E1A1-4C99-A99A-786AC44ED965}"/>
                </a:ext>
              </a:extLst>
            </p:cNvPr>
            <p:cNvSpPr txBox="1"/>
            <p:nvPr/>
          </p:nvSpPr>
          <p:spPr>
            <a:xfrm>
              <a:off x="819244" y="3062095"/>
              <a:ext cx="2186940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1200" dirty="0">
                  <a:solidFill>
                    <a:srgbClr val="505759"/>
                  </a:solidFill>
                  <a:latin typeface="Vesta Std Regular" panose="020B0504060504020204" pitchFamily="34" charset="0"/>
                </a:rPr>
                <a:t>Edwards SAPIEN 3 Ultra valve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16790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D188BA9B-01C7-471C-8972-25CD273CA8D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9" imgH="399" progId="TCLayout.ActiveDocument.1">
                  <p:embed/>
                </p:oleObj>
              </mc:Choice>
              <mc:Fallback>
                <p:oleObj name="think-cell Slide" r:id="rId5" imgW="399" imgH="399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D188BA9B-01C7-471C-8972-25CD273CA8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92745DE1-4588-48AA-8472-63CB03C8819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800" b="1" dirty="0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7AF0D-AECC-464A-BC1F-6F0DD608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DBA9528-BCFE-1E43-A37D-912FF3C527A6}" type="slidenum">
              <a:rPr lang="en-US" noProof="0" smtClean="0"/>
              <a:pPr lvl="0"/>
              <a:t>10</a:t>
            </a:fld>
            <a:endParaRPr lang="en-US" noProof="0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594888E-E97E-4A37-AA97-4712C2A0E318}"/>
              </a:ext>
            </a:extLst>
          </p:cNvPr>
          <p:cNvSpPr txBox="1">
            <a:spLocks/>
          </p:cNvSpPr>
          <p:nvPr/>
        </p:nvSpPr>
        <p:spPr bwMode="gray">
          <a:xfrm>
            <a:off x="731520" y="5711500"/>
            <a:ext cx="9338756" cy="673816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defRPr sz="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5" indent="-111125" defTabSz="609585">
              <a:buSzPct val="100000"/>
              <a:buFont typeface="+mj-lt"/>
              <a:buAutoNum type="arabicPeriod"/>
            </a:pP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Wood, DA, </a:t>
            </a:r>
            <a:r>
              <a:rPr lang="en-US" sz="7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Lauck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SB, Cairns JA, et al. The Vancouver 3M (multidisciplinary, multimodality, but minimalist) clinical pathway facilitates safe next-day discharge home at low-, medium-, and high-volume transfemoral transcatheter aortic valve replacement centers: the 3M TAVI study. </a:t>
            </a:r>
            <a:r>
              <a:rPr lang="en-US" sz="7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J Am Coll </a:t>
            </a:r>
            <a:r>
              <a:rPr lang="en-US" sz="7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Cardiol</a:t>
            </a:r>
            <a:r>
              <a:rPr lang="en-US" sz="700" i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en-US" sz="700" i="1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Intv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. 2019;12(5):459-469.</a:t>
            </a:r>
          </a:p>
          <a:p>
            <a:pPr marL="111125" indent="-111125" defTabSz="609585">
              <a:buSzPct val="100000"/>
              <a:buFont typeface="+mj-lt"/>
              <a:buAutoNum type="arabicPeriod"/>
            </a:pPr>
            <a:r>
              <a:rPr lang="en-US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Barbanti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M, van </a:t>
            </a:r>
            <a:r>
              <a:rPr lang="en-US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Mourik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MS, Spence MS, et al. </a:t>
            </a:r>
            <a:r>
              <a:rPr lang="en-US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Optimising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patient discharge management after transfemoral transcatheter aortic valve implantation: the </a:t>
            </a:r>
            <a:r>
              <a:rPr lang="en-US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multicentre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European FAST-TAVI trial. </a:t>
            </a:r>
            <a:r>
              <a:rPr lang="en-US" sz="7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EuroIntervention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2019;15:147-154.</a:t>
            </a:r>
          </a:p>
          <a:p>
            <a:pPr marL="111125" indent="-111125" defTabSz="609585">
              <a:buSzPct val="100000"/>
              <a:buFont typeface="+mj-lt"/>
              <a:buAutoNum type="arabicPeriod"/>
            </a:pP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Saia F, et al. In-hospital and thirty day outcomes of the SAPIEN 3 Ultra balloon-expandable TAVR: the S3U registry. </a:t>
            </a:r>
            <a:r>
              <a:rPr lang="en-US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Eurointervention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2020.</a:t>
            </a:r>
          </a:p>
          <a:p>
            <a:pPr marL="111125" indent="-111125" defTabSz="609585">
              <a:buSzPct val="100000"/>
              <a:buFont typeface="+mj-lt"/>
              <a:buAutoNum type="arabicPeriod"/>
            </a:pP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Yamamoto M, Watanabe Y, Tada N, et al. Transcatheter aortic valve replacement outcomes in Japan: optimized catheter valvular intervention (OCEAN) Japanese multicenter registry. </a:t>
            </a:r>
            <a:r>
              <a:rPr lang="en-US" sz="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Cardiovasc </a:t>
            </a:r>
            <a:r>
              <a:rPr lang="en-US" sz="7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Revasc</a:t>
            </a:r>
            <a:r>
              <a:rPr lang="en-US" sz="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Med. 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2019;20(10):843-851.</a:t>
            </a:r>
          </a:p>
          <a:p>
            <a:pPr marL="111125" indent="-111125" defTabSz="609585">
              <a:buSzPct val="100000"/>
              <a:buFont typeface="+mj-lt"/>
              <a:buAutoNum type="arabicPeriod"/>
            </a:pPr>
            <a:r>
              <a:rPr lang="en-US" sz="700" dirty="0" err="1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Nazif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cs typeface="Arial" panose="020B0604020202020204" pitchFamily="34" charset="0"/>
              </a:rPr>
              <a:t> T, Daniels D, McCabe J, Chehab B, et al. Real-world experience with the SAPIEN 3 Ultra TAVR: A propensity matched analysis from the United States. Presented virtually at TVT Connect 2020.</a:t>
            </a:r>
            <a:endParaRPr lang="en-US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E64BF7A8-8561-446F-9E2E-4CCB7A1F350D}"/>
              </a:ext>
            </a:extLst>
          </p:cNvPr>
          <p:cNvSpPr/>
          <p:nvPr/>
        </p:nvSpPr>
        <p:spPr>
          <a:xfrm>
            <a:off x="670040" y="2424764"/>
            <a:ext cx="10728326" cy="2600366"/>
          </a:xfrm>
          <a:prstGeom prst="roundRect">
            <a:avLst>
              <a:gd name="adj" fmla="val 5972"/>
            </a:avLst>
          </a:prstGeom>
          <a:gradFill>
            <a:gsLst>
              <a:gs pos="0">
                <a:schemeClr val="accent2">
                  <a:lumMod val="0"/>
                  <a:lumOff val="100000"/>
                </a:schemeClr>
              </a:gs>
              <a:gs pos="9900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4B8020EE-EC5D-4A5C-828D-F8A07E06F0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7791873"/>
              </p:ext>
            </p:extLst>
          </p:nvPr>
        </p:nvGraphicFramePr>
        <p:xfrm>
          <a:off x="984739" y="2417904"/>
          <a:ext cx="10098928" cy="2187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33B36DD-4453-4F7F-A63F-1668CE685A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6568239"/>
              </p:ext>
            </p:extLst>
          </p:nvPr>
        </p:nvGraphicFramePr>
        <p:xfrm>
          <a:off x="1389698" y="4202069"/>
          <a:ext cx="9693969" cy="5034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9014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481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48134">
                  <a:extLst>
                    <a:ext uri="{9D8B030D-6E8A-4147-A177-3AD203B41FA5}">
                      <a16:colId xmlns:a16="http://schemas.microsoft.com/office/drawing/2014/main" val="3882651556"/>
                    </a:ext>
                  </a:extLst>
                </a:gridCol>
                <a:gridCol w="1948134">
                  <a:extLst>
                    <a:ext uri="{9D8B030D-6E8A-4147-A177-3AD203B41FA5}">
                      <a16:colId xmlns:a16="http://schemas.microsoft.com/office/drawing/2014/main" val="1353838903"/>
                    </a:ext>
                  </a:extLst>
                </a:gridCol>
                <a:gridCol w="1948134">
                  <a:extLst>
                    <a:ext uri="{9D8B030D-6E8A-4147-A177-3AD203B41FA5}">
                      <a16:colId xmlns:a16="http://schemas.microsoft.com/office/drawing/2014/main" val="193921970"/>
                    </a:ext>
                  </a:extLst>
                </a:gridCol>
              </a:tblGrid>
              <a:tr h="503416">
                <a:tc>
                  <a:txBody>
                    <a:bodyPr/>
                    <a:lstStyle/>
                    <a:p>
                      <a:pPr marL="463550" indent="0" algn="l">
                        <a:tabLst/>
                      </a:pPr>
                      <a:r>
                        <a:rPr lang="en-US" sz="1400" b="1" dirty="0">
                          <a:solidFill>
                            <a:schemeClr val="accent6"/>
                          </a:solidFill>
                        </a:rPr>
                        <a:t>3M Study</a:t>
                      </a:r>
                      <a:r>
                        <a:rPr lang="en-US" sz="1400" b="1" baseline="30000" dirty="0">
                          <a:solidFill>
                            <a:schemeClr val="accent6"/>
                          </a:solidFill>
                        </a:rPr>
                        <a:t>1</a:t>
                      </a:r>
                    </a:p>
                    <a:p>
                      <a:pPr marL="463550" indent="0" algn="l">
                        <a:tabLst/>
                      </a:pPr>
                      <a:r>
                        <a:rPr lang="en-US" sz="1400" baseline="0" dirty="0">
                          <a:solidFill>
                            <a:schemeClr val="accent6"/>
                          </a:solidFill>
                        </a:rPr>
                        <a:t>n=411</a:t>
                      </a:r>
                    </a:p>
                  </a:txBody>
                  <a:tcPr marL="56375" marR="56375" marT="28188" marB="28188"/>
                </a:tc>
                <a:tc>
                  <a:txBody>
                    <a:bodyPr/>
                    <a:lstStyle/>
                    <a:p>
                      <a:pPr marL="463550" indent="0" algn="l">
                        <a:tabLst/>
                      </a:pPr>
                      <a:r>
                        <a:rPr lang="en-US" sz="1400" b="1" dirty="0">
                          <a:solidFill>
                            <a:schemeClr val="accent6"/>
                          </a:solidFill>
                        </a:rPr>
                        <a:t>FAST-TAVI</a:t>
                      </a:r>
                      <a:r>
                        <a:rPr lang="en-US" sz="1400" b="1" baseline="30000" dirty="0">
                          <a:solidFill>
                            <a:schemeClr val="accent6"/>
                          </a:solidFill>
                        </a:rPr>
                        <a:t>2</a:t>
                      </a:r>
                    </a:p>
                    <a:p>
                      <a:pPr marL="463550" indent="0" algn="l">
                        <a:tabLst/>
                      </a:pPr>
                      <a:r>
                        <a:rPr lang="en-US" sz="1400" baseline="0" dirty="0">
                          <a:solidFill>
                            <a:schemeClr val="accent6"/>
                          </a:solidFill>
                        </a:rPr>
                        <a:t>n=466</a:t>
                      </a:r>
                    </a:p>
                  </a:txBody>
                  <a:tcPr marL="56375" marR="56375" marT="28188" marB="28188"/>
                </a:tc>
                <a:tc>
                  <a:txBody>
                    <a:bodyPr/>
                    <a:lstStyle/>
                    <a:p>
                      <a:pPr marL="401638" indent="0" algn="l">
                        <a:tabLst/>
                      </a:pPr>
                      <a:r>
                        <a:rPr lang="en-US" sz="1400" b="1" dirty="0">
                          <a:solidFill>
                            <a:schemeClr val="accent6"/>
                          </a:solidFill>
                        </a:rPr>
                        <a:t>S3U Registry</a:t>
                      </a:r>
                      <a:r>
                        <a:rPr lang="en-US" sz="1400" b="1" baseline="30000" dirty="0">
                          <a:solidFill>
                            <a:schemeClr val="accent6"/>
                          </a:solidFill>
                        </a:rPr>
                        <a:t>3</a:t>
                      </a:r>
                    </a:p>
                    <a:p>
                      <a:pPr marL="401638" indent="0" algn="l">
                        <a:tabLst/>
                      </a:pPr>
                      <a:r>
                        <a:rPr lang="en-US" sz="1400" baseline="0" dirty="0">
                          <a:solidFill>
                            <a:schemeClr val="accent6"/>
                          </a:solidFill>
                        </a:rPr>
                        <a:t>n=139</a:t>
                      </a:r>
                    </a:p>
                  </a:txBody>
                  <a:tcPr marL="56375" marR="56375" marT="28188" marB="28188"/>
                </a:tc>
                <a:tc>
                  <a:txBody>
                    <a:bodyPr/>
                    <a:lstStyle/>
                    <a:p>
                      <a:pPr marL="234950" indent="0" algn="l">
                        <a:tabLst/>
                      </a:pPr>
                      <a:r>
                        <a:rPr lang="en-US" sz="1400" b="1" baseline="0" dirty="0">
                          <a:solidFill>
                            <a:schemeClr val="accent6"/>
                          </a:solidFill>
                        </a:rPr>
                        <a:t>OCEAN Registry</a:t>
                      </a:r>
                      <a:r>
                        <a:rPr lang="en-US" sz="1400" b="1" baseline="30000" dirty="0">
                          <a:solidFill>
                            <a:schemeClr val="accent6"/>
                          </a:solidFill>
                        </a:rPr>
                        <a:t>4</a:t>
                      </a:r>
                    </a:p>
                    <a:p>
                      <a:pPr marL="234950" indent="0" algn="l">
                        <a:tabLst/>
                      </a:pPr>
                      <a:r>
                        <a:rPr lang="en-US" sz="1400" b="0" baseline="0" dirty="0">
                          <a:solidFill>
                            <a:schemeClr val="accent6"/>
                          </a:solidFill>
                        </a:rPr>
                        <a:t>n=376</a:t>
                      </a:r>
                    </a:p>
                  </a:txBody>
                  <a:tcPr marL="0" marR="0" marT="28188" marB="28188"/>
                </a:tc>
                <a:tc>
                  <a:txBody>
                    <a:bodyPr/>
                    <a:lstStyle/>
                    <a:p>
                      <a:pPr marL="401638" indent="0" algn="l">
                        <a:tabLst/>
                      </a:pPr>
                      <a:r>
                        <a:rPr lang="en-US" sz="1400" b="1" baseline="0" dirty="0">
                          <a:solidFill>
                            <a:schemeClr val="accent6"/>
                          </a:solidFill>
                        </a:rPr>
                        <a:t>TVT Registry</a:t>
                      </a:r>
                      <a:r>
                        <a:rPr lang="en-US" sz="1400" b="1" baseline="30000" dirty="0">
                          <a:solidFill>
                            <a:schemeClr val="accent6"/>
                          </a:solidFill>
                        </a:rPr>
                        <a:t>5</a:t>
                      </a:r>
                    </a:p>
                    <a:p>
                      <a:pPr marL="401638" indent="0" algn="l">
                        <a:tabLst/>
                      </a:pPr>
                      <a:r>
                        <a:rPr lang="en-US" sz="1400" b="0" baseline="0" dirty="0">
                          <a:solidFill>
                            <a:schemeClr val="accent6"/>
                          </a:solidFill>
                        </a:rPr>
                        <a:t>n=1,324</a:t>
                      </a:r>
                    </a:p>
                  </a:txBody>
                  <a:tcPr marL="0" marR="0" marT="28188" marB="28188"/>
                </a:tc>
                <a:extLst>
                  <a:ext uri="{0D108BD9-81ED-4DB2-BD59-A6C34878D82A}">
                    <a16:rowId xmlns:a16="http://schemas.microsoft.com/office/drawing/2014/main" val="4199443002"/>
                  </a:ext>
                </a:extLst>
              </a:tr>
            </a:tbl>
          </a:graphicData>
        </a:graphic>
      </p:graphicFrame>
      <p:sp>
        <p:nvSpPr>
          <p:cNvPr id="32" name="Title 1">
            <a:extLst>
              <a:ext uri="{FF2B5EF4-FFF2-40B4-BE49-F238E27FC236}">
                <a16:creationId xmlns:a16="http://schemas.microsoft.com/office/drawing/2014/main" id="{0335267D-2386-4C89-B12C-42A0C03FB0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53390"/>
            <a:ext cx="10728960" cy="914400"/>
          </a:xfrm>
        </p:spPr>
        <p:txBody>
          <a:bodyPr>
            <a:normAutofit/>
          </a:bodyPr>
          <a:lstStyle/>
          <a:p>
            <a:r>
              <a:rPr lang="en-US"/>
              <a:t>Predictability and control, to further reduce the risk of conduction disturbances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E91AD96-065E-43AF-BA5D-E9026453B6CE}"/>
              </a:ext>
            </a:extLst>
          </p:cNvPr>
          <p:cNvSpPr/>
          <p:nvPr/>
        </p:nvSpPr>
        <p:spPr>
          <a:xfrm>
            <a:off x="731520" y="1902502"/>
            <a:ext cx="9849663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Globally consistent, single-digit new permanent pacemaker rates</a:t>
            </a:r>
          </a:p>
        </p:txBody>
      </p:sp>
    </p:spTree>
    <p:extLst>
      <p:ext uri="{BB962C8B-B14F-4D97-AF65-F5344CB8AC3E}">
        <p14:creationId xmlns:p14="http://schemas.microsoft.com/office/powerpoint/2010/main" val="590465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2422BA4E-82EF-2148-82F7-358BD222CA0B}"/>
              </a:ext>
            </a:extLst>
          </p:cNvPr>
          <p:cNvSpPr/>
          <p:nvPr/>
        </p:nvSpPr>
        <p:spPr>
          <a:xfrm>
            <a:off x="731837" y="1390479"/>
            <a:ext cx="5240501" cy="4469997"/>
          </a:xfrm>
          <a:prstGeom prst="roundRect">
            <a:avLst>
              <a:gd name="adj" fmla="val 2825"/>
            </a:avLst>
          </a:prstGeom>
          <a:gradFill>
            <a:gsLst>
              <a:gs pos="100000">
                <a:schemeClr val="bg2">
                  <a:alpha val="0"/>
                  <a:lumMod val="0"/>
                  <a:lumOff val="100000"/>
                </a:schemeClr>
              </a:gs>
              <a:gs pos="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7874BA3-6E05-0146-8E9E-F741163F9F64}"/>
              </a:ext>
            </a:extLst>
          </p:cNvPr>
          <p:cNvSpPr/>
          <p:nvPr/>
        </p:nvSpPr>
        <p:spPr>
          <a:xfrm>
            <a:off x="6087608" y="1390479"/>
            <a:ext cx="5240501" cy="4469997"/>
          </a:xfrm>
          <a:prstGeom prst="roundRect">
            <a:avLst>
              <a:gd name="adj" fmla="val 2825"/>
            </a:avLst>
          </a:prstGeom>
          <a:gradFill>
            <a:gsLst>
              <a:gs pos="100000">
                <a:schemeClr val="bg2">
                  <a:alpha val="0"/>
                  <a:lumMod val="0"/>
                  <a:lumOff val="100000"/>
                </a:schemeClr>
              </a:gs>
              <a:gs pos="0">
                <a:schemeClr val="accent2">
                  <a:lumMod val="20000"/>
                  <a:lumOff val="8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10" hidden="1">
            <a:extLst>
              <a:ext uri="{FF2B5EF4-FFF2-40B4-BE49-F238E27FC236}">
                <a16:creationId xmlns:a16="http://schemas.microsoft.com/office/drawing/2014/main" id="{D188BA9B-01C7-471C-8972-25CD273CA8D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9" imgH="399" progId="TCLayout.ActiveDocument.1">
                  <p:embed/>
                </p:oleObj>
              </mc:Choice>
              <mc:Fallback>
                <p:oleObj name="think-cell Slide" r:id="rId5" imgW="399" imgH="399" progId="TCLayout.ActiveDocument.1">
                  <p:embed/>
                  <p:pic>
                    <p:nvPicPr>
                      <p:cNvPr id="11" name="Object 10" hidden="1">
                        <a:extLst>
                          <a:ext uri="{FF2B5EF4-FFF2-40B4-BE49-F238E27FC236}">
                            <a16:creationId xmlns:a16="http://schemas.microsoft.com/office/drawing/2014/main" id="{D188BA9B-01C7-471C-8972-25CD273CA8D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id="{92745DE1-4588-48AA-8472-63CB03C88191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29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75E0DD-F960-46CC-B45C-56FC7865F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 pacemaker rates mean better outcomes for your patients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C7AF0D-AECC-464A-BC1F-6F0DD608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DBA9528-BCFE-1E43-A37D-912FF3C527A6}" type="slidenum">
              <a:rPr lang="en-US" noProof="0" smtClean="0"/>
              <a:pPr lvl="0"/>
              <a:t>11</a:t>
            </a:fld>
            <a:endParaRPr lang="en-US" noProof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E9C3B3-A4CB-4CC8-B38B-77AF5F5E3D5F}"/>
              </a:ext>
            </a:extLst>
          </p:cNvPr>
          <p:cNvSpPr txBox="1"/>
          <p:nvPr/>
        </p:nvSpPr>
        <p:spPr>
          <a:xfrm>
            <a:off x="876960" y="1521455"/>
            <a:ext cx="4613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New pacemaker after TAVI is associated with a </a:t>
            </a:r>
            <a:r>
              <a:rPr lang="en-US" sz="2000" b="1" dirty="0"/>
              <a:t>31% increase in mortality</a:t>
            </a:r>
            <a:r>
              <a:rPr lang="en-US" sz="2000" dirty="0"/>
              <a:t> in the first year</a:t>
            </a:r>
            <a:r>
              <a:rPr lang="en-US" sz="2000" baseline="300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E45A0B-75A9-44D3-8F8B-D9D6B27ABE05}"/>
              </a:ext>
            </a:extLst>
          </p:cNvPr>
          <p:cNvSpPr txBox="1"/>
          <p:nvPr/>
        </p:nvSpPr>
        <p:spPr>
          <a:xfrm>
            <a:off x="6358686" y="1521455"/>
            <a:ext cx="46135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New pacemaker after TAVI is associated with a </a:t>
            </a:r>
            <a:r>
              <a:rPr lang="en-US" sz="2000" b="1" dirty="0"/>
              <a:t>42% increase in rehospitalization</a:t>
            </a:r>
            <a:r>
              <a:rPr lang="en-US" sz="2000" dirty="0"/>
              <a:t> at 4 years</a:t>
            </a:r>
            <a:r>
              <a:rPr lang="en-US" sz="2000" baseline="30000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D7A898-FF0C-423E-90A8-93136C4BE160}"/>
              </a:ext>
            </a:extLst>
          </p:cNvPr>
          <p:cNvSpPr txBox="1"/>
          <p:nvPr/>
        </p:nvSpPr>
        <p:spPr>
          <a:xfrm>
            <a:off x="719682" y="6191973"/>
            <a:ext cx="10723213" cy="31330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indent="0" defTabSz="609585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None/>
              <a:defRPr lang="en-US" sz="7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22245" defTabSz="609585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/>
              <a:buChar char="–"/>
              <a:defRPr lang="en-US" sz="800" dirty="0" smtClean="0"/>
            </a:lvl2pPr>
            <a:lvl3pPr marL="0" indent="-230712" defTabSz="609585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lang="en-US" sz="800" dirty="0" smtClean="0"/>
            </a:lvl3pPr>
            <a:lvl4pPr marL="0" indent="-230712" defTabSz="609585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/>
              <a:buChar char="–"/>
              <a:defRPr lang="en-US" sz="800" dirty="0" smtClean="0"/>
            </a:lvl4pPr>
            <a:lvl5pPr marL="0" indent="-230712" defTabSz="609585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lang="en-GB" sz="800" dirty="0"/>
            </a:lvl5pPr>
            <a:lvl6pPr marL="3352716" indent="-304792" defTabSz="609585">
              <a:spcBef>
                <a:spcPct val="20000"/>
              </a:spcBef>
              <a:buFont typeface="Arial"/>
              <a:buChar char="•"/>
              <a:defRPr sz="2667"/>
            </a:lvl6pPr>
            <a:lvl7pPr marL="3962301" indent="-304792" defTabSz="609585">
              <a:spcBef>
                <a:spcPct val="20000"/>
              </a:spcBef>
              <a:buFont typeface="Arial"/>
              <a:buChar char="•"/>
              <a:defRPr sz="2667"/>
            </a:lvl7pPr>
            <a:lvl8pPr marL="4571886" indent="-304792" defTabSz="609585">
              <a:spcBef>
                <a:spcPct val="20000"/>
              </a:spcBef>
              <a:buFont typeface="Arial"/>
              <a:buChar char="•"/>
              <a:defRPr sz="2667"/>
            </a:lvl8pPr>
            <a:lvl9pPr marL="5181470" indent="-304792" defTabSz="609585">
              <a:spcBef>
                <a:spcPct val="20000"/>
              </a:spcBef>
              <a:buFont typeface="Arial"/>
              <a:buChar char="•"/>
              <a:defRPr sz="2667"/>
            </a:lvl9pPr>
          </a:lstStyle>
          <a:p>
            <a:pPr marL="119063" indent="-119063"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	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Fadahunsi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OO,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Olowoyeye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Ukaigwe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A, et al. Incidence, predictors, and outcomes of permanent pacemaker implantation following transcatheter aortic valve replacement – Analysis from the U.S. Society of Thoracic Surgeons/American College of Cardiology TVT Registry.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JACC: Cardiovasc </a:t>
            </a:r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Interv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2016;9(21):2189-2199.</a:t>
            </a:r>
          </a:p>
          <a:p>
            <a:pPr marL="119063" indent="-119063"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	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Chamandi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C,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Barbanti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M, Munoz-Garcia A, et al. Long-term outcomes in patients with new permanent pacemaker implantation following transcatheter aortic valve replacement. 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JACC: Cardiovasc </a:t>
            </a:r>
            <a:r>
              <a:rPr lang="en-US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Interv</a:t>
            </a:r>
            <a:r>
              <a:rPr lang="en-US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2018;11(3):301-310.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A3E75FE-1775-4C01-A8C4-4B9B086D0F2C}"/>
              </a:ext>
            </a:extLst>
          </p:cNvPr>
          <p:cNvSpPr txBox="1"/>
          <p:nvPr/>
        </p:nvSpPr>
        <p:spPr>
          <a:xfrm>
            <a:off x="2531146" y="2753159"/>
            <a:ext cx="18357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>
                <a:solidFill>
                  <a:schemeClr val="accent6"/>
                </a:solidFill>
              </a:rPr>
              <a:t>HR: 1.31 (95% CI: 1.09-1.58)</a:t>
            </a:r>
          </a:p>
          <a:p>
            <a:pPr algn="ctr"/>
            <a:r>
              <a:rPr lang="de-DE" sz="1000">
                <a:solidFill>
                  <a:schemeClr val="accent6"/>
                </a:solidFill>
              </a:rPr>
              <a:t>P = 0.003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3DAA77ED-CA74-405A-A147-E75996599DB2}"/>
              </a:ext>
            </a:extLst>
          </p:cNvPr>
          <p:cNvGrpSpPr/>
          <p:nvPr/>
        </p:nvGrpSpPr>
        <p:grpSpPr>
          <a:xfrm>
            <a:off x="1106328" y="5503346"/>
            <a:ext cx="4316675" cy="493830"/>
            <a:chOff x="1106328" y="5587043"/>
            <a:chExt cx="4316675" cy="493830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A77A640-D7BB-476A-B7CC-878469337E06}"/>
                </a:ext>
              </a:extLst>
            </p:cNvPr>
            <p:cNvGrpSpPr/>
            <p:nvPr/>
          </p:nvGrpSpPr>
          <p:grpSpPr>
            <a:xfrm>
              <a:off x="1106328" y="5742319"/>
              <a:ext cx="4316675" cy="338554"/>
              <a:chOff x="1106328" y="5742319"/>
              <a:chExt cx="4316675" cy="338554"/>
            </a:xfrm>
          </p:grpSpPr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1078BBED-A338-452F-AE68-ADD17C994B86}"/>
                  </a:ext>
                </a:extLst>
              </p:cNvPr>
              <p:cNvSpPr txBox="1"/>
              <p:nvPr/>
            </p:nvSpPr>
            <p:spPr>
              <a:xfrm>
                <a:off x="1106328" y="5742319"/>
                <a:ext cx="572593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PPM</a:t>
                </a:r>
              </a:p>
              <a:p>
                <a:r>
                  <a:rPr lang="de-DE" sz="800" b="1" dirty="0" err="1">
                    <a:solidFill>
                      <a:schemeClr val="accent1"/>
                    </a:solidFill>
                  </a:rPr>
                  <a:t>No</a:t>
                </a:r>
                <a:r>
                  <a:rPr lang="de-DE" sz="800" b="1" dirty="0">
                    <a:solidFill>
                      <a:schemeClr val="accent1"/>
                    </a:solidFill>
                  </a:rPr>
                  <a:t> PPM</a:t>
                </a:r>
              </a:p>
            </p:txBody>
          </p:sp>
          <p:grpSp>
            <p:nvGrpSpPr>
              <p:cNvPr id="67" name="Group 66">
                <a:extLst>
                  <a:ext uri="{FF2B5EF4-FFF2-40B4-BE49-F238E27FC236}">
                    <a16:creationId xmlns:a16="http://schemas.microsoft.com/office/drawing/2014/main" id="{10B21009-B8DE-4537-B204-23502CBB0763}"/>
                  </a:ext>
                </a:extLst>
              </p:cNvPr>
              <p:cNvGrpSpPr/>
              <p:nvPr/>
            </p:nvGrpSpPr>
            <p:grpSpPr>
              <a:xfrm>
                <a:off x="1699657" y="5742319"/>
                <a:ext cx="3723346" cy="338554"/>
                <a:chOff x="1699657" y="5742319"/>
                <a:chExt cx="3723346" cy="338554"/>
              </a:xfrm>
            </p:grpSpPr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A6E6FB1D-EF5E-46D0-B83C-5117438BC30E}"/>
                    </a:ext>
                  </a:extLst>
                </p:cNvPr>
                <p:cNvSpPr txBox="1"/>
                <p:nvPr/>
              </p:nvSpPr>
              <p:spPr>
                <a:xfrm>
                  <a:off x="1699657" y="5742319"/>
                  <a:ext cx="502061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0/651</a:t>
                  </a:r>
                </a:p>
                <a:p>
                  <a:pPr algn="ctr"/>
                  <a:r>
                    <a:rPr lang="de-DE" sz="800" dirty="0">
                      <a:solidFill>
                        <a:schemeClr val="accent1"/>
                      </a:solidFill>
                    </a:rPr>
                    <a:t>0/9134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1128FC3-C40B-41F7-A6D1-BCE1B1297751}"/>
                    </a:ext>
                  </a:extLst>
                </p:cNvPr>
                <p:cNvSpPr txBox="1"/>
                <p:nvPr/>
              </p:nvSpPr>
              <p:spPr>
                <a:xfrm>
                  <a:off x="2366118" y="5742319"/>
                  <a:ext cx="617478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81/450</a:t>
                  </a:r>
                </a:p>
                <a:p>
                  <a:pPr algn="ctr"/>
                  <a:r>
                    <a:rPr lang="de-DE" sz="800" dirty="0">
                      <a:solidFill>
                        <a:schemeClr val="accent1"/>
                      </a:solidFill>
                    </a:rPr>
                    <a:t>878/7489</a:t>
                  </a:r>
                </a:p>
              </p:txBody>
            </p:sp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CD212E03-EF2B-4001-AB9D-C5A53959F8B7}"/>
                    </a:ext>
                  </a:extLst>
                </p:cNvPr>
                <p:cNvSpPr txBox="1"/>
                <p:nvPr/>
              </p:nvSpPr>
              <p:spPr>
                <a:xfrm>
                  <a:off x="3126355" y="5742319"/>
                  <a:ext cx="67518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104/265</a:t>
                  </a:r>
                </a:p>
                <a:p>
                  <a:pPr algn="ctr"/>
                  <a:r>
                    <a:rPr lang="de-DE" sz="800" dirty="0">
                      <a:solidFill>
                        <a:schemeClr val="accent1"/>
                      </a:solidFill>
                    </a:rPr>
                    <a:t>1173/6071</a:t>
                  </a:r>
                </a:p>
              </p:txBody>
            </p:sp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CF2D62BA-0689-43F8-8605-7EEEF39AA8B3}"/>
                    </a:ext>
                  </a:extLst>
                </p:cNvPr>
                <p:cNvSpPr txBox="1"/>
                <p:nvPr/>
              </p:nvSpPr>
              <p:spPr>
                <a:xfrm>
                  <a:off x="3937086" y="5742319"/>
                  <a:ext cx="67518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112/118</a:t>
                  </a:r>
                </a:p>
                <a:p>
                  <a:pPr algn="ctr"/>
                  <a:r>
                    <a:rPr lang="de-DE" sz="800" dirty="0">
                      <a:solidFill>
                        <a:schemeClr val="accent1"/>
                      </a:solidFill>
                    </a:rPr>
                    <a:t>1360/5086</a:t>
                  </a: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43F48CE-0BD0-4788-AFC2-27E3C2F80259}"/>
                    </a:ext>
                  </a:extLst>
                </p:cNvPr>
                <p:cNvSpPr txBox="1"/>
                <p:nvPr/>
              </p:nvSpPr>
              <p:spPr>
                <a:xfrm>
                  <a:off x="4747817" y="5742319"/>
                  <a:ext cx="67518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114/42</a:t>
                  </a:r>
                </a:p>
                <a:p>
                  <a:pPr algn="ctr"/>
                  <a:r>
                    <a:rPr lang="de-DE" sz="800" dirty="0">
                      <a:solidFill>
                        <a:schemeClr val="accent1"/>
                      </a:solidFill>
                    </a:rPr>
                    <a:t>1536/4276</a:t>
                  </a:r>
                </a:p>
              </p:txBody>
            </p:sp>
          </p:grp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C5288B6E-8967-4B69-BABE-15D86B07B0E7}"/>
                </a:ext>
              </a:extLst>
            </p:cNvPr>
            <p:cNvSpPr txBox="1"/>
            <p:nvPr/>
          </p:nvSpPr>
          <p:spPr>
            <a:xfrm>
              <a:off x="1106328" y="5587043"/>
              <a:ext cx="1358065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b="1" dirty="0"/>
                <a:t>No. of events/No. at risk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E3B3552-88DF-4FDD-B922-976810B5F7CE}"/>
              </a:ext>
            </a:extLst>
          </p:cNvPr>
          <p:cNvGrpSpPr/>
          <p:nvPr/>
        </p:nvGrpSpPr>
        <p:grpSpPr>
          <a:xfrm>
            <a:off x="1271265" y="2852272"/>
            <a:ext cx="3997007" cy="2572942"/>
            <a:chOff x="1271265" y="3083496"/>
            <a:chExt cx="3997007" cy="257294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6A4E120-8731-4DC8-B8D7-D5A8CD1A6EC4}"/>
                </a:ext>
              </a:extLst>
            </p:cNvPr>
            <p:cNvGrpSpPr/>
            <p:nvPr/>
          </p:nvGrpSpPr>
          <p:grpSpPr>
            <a:xfrm>
              <a:off x="1519286" y="3083496"/>
              <a:ext cx="3748986" cy="2318632"/>
              <a:chOff x="986445" y="1621890"/>
              <a:chExt cx="8480605" cy="2852235"/>
            </a:xfrm>
          </p:grpSpPr>
          <p:sp>
            <p:nvSpPr>
              <p:cNvPr id="26" name="Rectangle 57">
                <a:extLst>
                  <a:ext uri="{FF2B5EF4-FFF2-40B4-BE49-F238E27FC236}">
                    <a16:creationId xmlns:a16="http://schemas.microsoft.com/office/drawing/2014/main" id="{E3E93354-96A3-4500-9AB6-54C8BF431A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54377" y="4262105"/>
                <a:ext cx="278750" cy="212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" tIns="9144" rIns="9144" bIns="9144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defRPr/>
                </a:pPr>
                <a:r>
                  <a:rPr lang="en-US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3</a:t>
                </a:r>
                <a:endParaRPr lang="en-US" altLang="en-US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7" name="Rectangle 58">
                <a:extLst>
                  <a:ext uri="{FF2B5EF4-FFF2-40B4-BE49-F238E27FC236}">
                    <a16:creationId xmlns:a16="http://schemas.microsoft.com/office/drawing/2014/main" id="{C82BA8D1-D2F9-4D83-8DFF-9902BE9F4D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06956" y="4262104"/>
                <a:ext cx="130802" cy="212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" tIns="9144" rIns="9144" bIns="9144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defRPr/>
                </a:pPr>
                <a:r>
                  <a:rPr lang="en-US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6</a:t>
                </a:r>
                <a:endParaRPr lang="en-US" altLang="en-US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8" name="Rectangle 59">
                <a:extLst>
                  <a:ext uri="{FF2B5EF4-FFF2-40B4-BE49-F238E27FC236}">
                    <a16:creationId xmlns:a16="http://schemas.microsoft.com/office/drawing/2014/main" id="{CE31E7C4-47A9-45D6-A39A-F7B7B7C298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8469" y="4262105"/>
                <a:ext cx="211921" cy="212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" tIns="9144" rIns="9144" bIns="9144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defRPr/>
                </a:pPr>
                <a:r>
                  <a:rPr lang="en-US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9</a:t>
                </a:r>
                <a:endParaRPr lang="en-US" altLang="en-US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29" name="Rectangle 60">
                <a:extLst>
                  <a:ext uri="{FF2B5EF4-FFF2-40B4-BE49-F238E27FC236}">
                    <a16:creationId xmlns:a16="http://schemas.microsoft.com/office/drawing/2014/main" id="{23A4F7B4-F4A0-4627-8A2B-12A45D150D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611417" y="4262105"/>
                <a:ext cx="763646" cy="212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" tIns="9144" rIns="9144" bIns="9144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defRPr/>
                </a:pPr>
                <a:r>
                  <a:rPr lang="en-US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12</a:t>
                </a:r>
                <a:endParaRPr lang="en-US" altLang="en-US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7F255D41-9103-4AEA-B914-0741BE972F54}"/>
                  </a:ext>
                </a:extLst>
              </p:cNvPr>
              <p:cNvGrpSpPr/>
              <p:nvPr/>
            </p:nvGrpSpPr>
            <p:grpSpPr>
              <a:xfrm>
                <a:off x="1520798" y="1702968"/>
                <a:ext cx="7946252" cy="2480742"/>
                <a:chOff x="1996386" y="1431130"/>
                <a:chExt cx="5243377" cy="2046612"/>
              </a:xfrm>
            </p:grpSpPr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8C7FAB68-7FF0-4099-BC0D-C0156F96C52A}"/>
                    </a:ext>
                  </a:extLst>
                </p:cNvPr>
                <p:cNvCxnSpPr/>
                <p:nvPr/>
              </p:nvCxnSpPr>
              <p:spPr>
                <a:xfrm>
                  <a:off x="1996386" y="1431130"/>
                  <a:ext cx="0" cy="2046612"/>
                </a:xfrm>
                <a:prstGeom prst="line">
                  <a:avLst/>
                </a:prstGeom>
                <a:ln w="95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BD46A81D-1989-49C3-8E53-628975B8F3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6386" y="3477742"/>
                  <a:ext cx="5243377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1" name="Rectangle 36">
                <a:extLst>
                  <a:ext uri="{FF2B5EF4-FFF2-40B4-BE49-F238E27FC236}">
                    <a16:creationId xmlns:a16="http://schemas.microsoft.com/office/drawing/2014/main" id="{AB796A82-4104-4432-B0A4-CD471B67DD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738634" y="4262105"/>
                <a:ext cx="364260" cy="212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" tIns="9144" rIns="9144" bIns="9144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defRPr/>
                </a:pPr>
                <a:r>
                  <a:rPr lang="en-US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0</a:t>
                </a:r>
                <a:endParaRPr lang="en-US" altLang="en-US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32" name="Rectangle 38">
                <a:extLst>
                  <a:ext uri="{FF2B5EF4-FFF2-40B4-BE49-F238E27FC236}">
                    <a16:creationId xmlns:a16="http://schemas.microsoft.com/office/drawing/2014/main" id="{DE195FD0-C611-4E5E-9DC4-ECF1EF4722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445" y="3281801"/>
                <a:ext cx="417564" cy="189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1219170">
                  <a:defRPr/>
                </a:pPr>
                <a:r>
                  <a:rPr lang="en-US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10</a:t>
                </a:r>
                <a:endParaRPr lang="en-US" altLang="en-US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33" name="Rectangle 223">
                <a:extLst>
                  <a:ext uri="{FF2B5EF4-FFF2-40B4-BE49-F238E27FC236}">
                    <a16:creationId xmlns:a16="http://schemas.microsoft.com/office/drawing/2014/main" id="{AB51C135-E660-462D-BC20-79BB88F4D8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445" y="2431913"/>
                <a:ext cx="417564" cy="189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5960350">
                  <a:defRPr/>
                </a:pPr>
                <a:r>
                  <a:rPr lang="en-US" altLang="en-US" sz="10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20</a:t>
                </a:r>
              </a:p>
            </p:txBody>
          </p:sp>
          <p:sp>
            <p:nvSpPr>
              <p:cNvPr id="38" name="Rectangle 223">
                <a:extLst>
                  <a:ext uri="{FF2B5EF4-FFF2-40B4-BE49-F238E27FC236}">
                    <a16:creationId xmlns:a16="http://schemas.microsoft.com/office/drawing/2014/main" id="{7C69FF60-357F-42B6-B03A-E5245390E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445" y="1621890"/>
                <a:ext cx="417564" cy="189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5960350">
                  <a:defRPr/>
                </a:pPr>
                <a:r>
                  <a:rPr lang="en-US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30</a:t>
                </a:r>
              </a:p>
            </p:txBody>
          </p:sp>
          <p:sp>
            <p:nvSpPr>
              <p:cNvPr id="65" name="Rectangle 38">
                <a:extLst>
                  <a:ext uri="{FF2B5EF4-FFF2-40B4-BE49-F238E27FC236}">
                    <a16:creationId xmlns:a16="http://schemas.microsoft.com/office/drawing/2014/main" id="{C5F95C27-7768-43FA-B691-AB5A93A546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445" y="4083875"/>
                <a:ext cx="417564" cy="189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1219170">
                  <a:defRPr/>
                </a:pPr>
                <a:r>
                  <a:rPr lang="en-US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0</a:t>
                </a:r>
                <a:endParaRPr lang="en-US" altLang="en-US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09C0820-7F09-4CA1-863C-77A042B7A1D8}"/>
                </a:ext>
              </a:extLst>
            </p:cNvPr>
            <p:cNvGrpSpPr/>
            <p:nvPr/>
          </p:nvGrpSpPr>
          <p:grpSpPr>
            <a:xfrm rot="5400000">
              <a:off x="3467817" y="3634599"/>
              <a:ext cx="69013" cy="3140014"/>
              <a:chOff x="1748287" y="3479321"/>
              <a:chExt cx="3513826" cy="1345720"/>
            </a:xfrm>
          </p:grpSpPr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76B6D0CA-852E-4F43-82AB-52A0E0230D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287" y="3479321"/>
                <a:ext cx="3513826" cy="0"/>
              </a:xfrm>
              <a:prstGeom prst="line">
                <a:avLst/>
              </a:prstGeom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82CCF065-F71E-431C-864C-8E44DD4B88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287" y="3815751"/>
                <a:ext cx="3513826" cy="0"/>
              </a:xfrm>
              <a:prstGeom prst="line">
                <a:avLst/>
              </a:prstGeom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3FFBC145-ECBC-4DE8-8C5D-81C9C54A3D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287" y="4152181"/>
                <a:ext cx="3513826" cy="0"/>
              </a:xfrm>
              <a:prstGeom prst="line">
                <a:avLst/>
              </a:prstGeom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D5986E40-F4FB-4C48-9242-ED23E4970C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287" y="4488611"/>
                <a:ext cx="3513826" cy="0"/>
              </a:xfrm>
              <a:prstGeom prst="line">
                <a:avLst/>
              </a:prstGeom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053B78D7-CE09-43BE-8B6B-370D945A35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287" y="4825041"/>
                <a:ext cx="3513826" cy="0"/>
              </a:xfrm>
              <a:prstGeom prst="line">
                <a:avLst/>
              </a:prstGeom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FD446AC-3F68-4432-B90A-29F869E504BE}"/>
                </a:ext>
              </a:extLst>
            </p:cNvPr>
            <p:cNvSpPr txBox="1"/>
            <p:nvPr/>
          </p:nvSpPr>
          <p:spPr>
            <a:xfrm rot="16200000">
              <a:off x="336233" y="4043503"/>
              <a:ext cx="211628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Mortality</a:t>
              </a:r>
              <a:r>
                <a:rPr lang="de-DE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de-DE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cumulartive</a:t>
              </a:r>
              <a:r>
                <a:rPr lang="de-DE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de-DE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incidence</a:t>
              </a:r>
              <a:r>
                <a:rPr lang="de-DE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%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5A11BE9F-1BAA-449E-A9FB-E75BA5B5B42A}"/>
                </a:ext>
              </a:extLst>
            </p:cNvPr>
            <p:cNvSpPr txBox="1"/>
            <p:nvPr/>
          </p:nvSpPr>
          <p:spPr>
            <a:xfrm>
              <a:off x="2549010" y="5410217"/>
              <a:ext cx="188545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Months since index procedure</a:t>
              </a:r>
            </a:p>
          </p:txBody>
        </p:sp>
      </p:grp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4E9E4B6-4603-4B8A-BC3A-08B51F65E9FF}"/>
              </a:ext>
            </a:extLst>
          </p:cNvPr>
          <p:cNvSpPr/>
          <p:nvPr/>
        </p:nvSpPr>
        <p:spPr>
          <a:xfrm>
            <a:off x="1933005" y="3594465"/>
            <a:ext cx="3141842" cy="1337724"/>
          </a:xfrm>
          <a:custGeom>
            <a:avLst/>
            <a:gdLst>
              <a:gd name="connsiteX0" fmla="*/ 0 w 3128513"/>
              <a:gd name="connsiteY0" fmla="*/ 1345721 h 1345721"/>
              <a:gd name="connsiteX1" fmla="*/ 23004 w 3128513"/>
              <a:gd name="connsiteY1" fmla="*/ 1259457 h 1345721"/>
              <a:gd name="connsiteX2" fmla="*/ 69011 w 3128513"/>
              <a:gd name="connsiteY2" fmla="*/ 1161691 h 1345721"/>
              <a:gd name="connsiteX3" fmla="*/ 138023 w 3128513"/>
              <a:gd name="connsiteY3" fmla="*/ 1075427 h 1345721"/>
              <a:gd name="connsiteX4" fmla="*/ 201283 w 3128513"/>
              <a:gd name="connsiteY4" fmla="*/ 1017917 h 1345721"/>
              <a:gd name="connsiteX5" fmla="*/ 299049 w 3128513"/>
              <a:gd name="connsiteY5" fmla="*/ 943155 h 1345721"/>
              <a:gd name="connsiteX6" fmla="*/ 368060 w 3128513"/>
              <a:gd name="connsiteY6" fmla="*/ 885646 h 1345721"/>
              <a:gd name="connsiteX7" fmla="*/ 465826 w 3128513"/>
              <a:gd name="connsiteY7" fmla="*/ 816634 h 1345721"/>
              <a:gd name="connsiteX8" fmla="*/ 546340 w 3128513"/>
              <a:gd name="connsiteY8" fmla="*/ 764876 h 1345721"/>
              <a:gd name="connsiteX9" fmla="*/ 626853 w 3128513"/>
              <a:gd name="connsiteY9" fmla="*/ 741872 h 1345721"/>
              <a:gd name="connsiteX10" fmla="*/ 741872 w 3128513"/>
              <a:gd name="connsiteY10" fmla="*/ 695864 h 1345721"/>
              <a:gd name="connsiteX11" fmla="*/ 822385 w 3128513"/>
              <a:gd name="connsiteY11" fmla="*/ 649857 h 1345721"/>
              <a:gd name="connsiteX12" fmla="*/ 925902 w 3128513"/>
              <a:gd name="connsiteY12" fmla="*/ 603849 h 1345721"/>
              <a:gd name="connsiteX13" fmla="*/ 1115683 w 3128513"/>
              <a:gd name="connsiteY13" fmla="*/ 540589 h 1345721"/>
              <a:gd name="connsiteX14" fmla="*/ 1334219 w 3128513"/>
              <a:gd name="connsiteY14" fmla="*/ 483079 h 1345721"/>
              <a:gd name="connsiteX15" fmla="*/ 1512498 w 3128513"/>
              <a:gd name="connsiteY15" fmla="*/ 425570 h 1345721"/>
              <a:gd name="connsiteX16" fmla="*/ 1633268 w 3128513"/>
              <a:gd name="connsiteY16" fmla="*/ 379563 h 1345721"/>
              <a:gd name="connsiteX17" fmla="*/ 1708030 w 3128513"/>
              <a:gd name="connsiteY17" fmla="*/ 368061 h 1345721"/>
              <a:gd name="connsiteX18" fmla="*/ 1771291 w 3128513"/>
              <a:gd name="connsiteY18" fmla="*/ 356559 h 1345721"/>
              <a:gd name="connsiteX19" fmla="*/ 1857555 w 3128513"/>
              <a:gd name="connsiteY19" fmla="*/ 327804 h 1345721"/>
              <a:gd name="connsiteX20" fmla="*/ 1932317 w 3128513"/>
              <a:gd name="connsiteY20" fmla="*/ 327804 h 1345721"/>
              <a:gd name="connsiteX21" fmla="*/ 2035834 w 3128513"/>
              <a:gd name="connsiteY21" fmla="*/ 299049 h 1345721"/>
              <a:gd name="connsiteX22" fmla="*/ 2133600 w 3128513"/>
              <a:gd name="connsiteY22" fmla="*/ 270295 h 1345721"/>
              <a:gd name="connsiteX23" fmla="*/ 2254370 w 3128513"/>
              <a:gd name="connsiteY23" fmla="*/ 241540 h 1345721"/>
              <a:gd name="connsiteX24" fmla="*/ 2455653 w 3128513"/>
              <a:gd name="connsiteY24" fmla="*/ 195532 h 1345721"/>
              <a:gd name="connsiteX25" fmla="*/ 2610928 w 3128513"/>
              <a:gd name="connsiteY25" fmla="*/ 143774 h 1345721"/>
              <a:gd name="connsiteX26" fmla="*/ 2840966 w 3128513"/>
              <a:gd name="connsiteY26" fmla="*/ 86264 h 1345721"/>
              <a:gd name="connsiteX27" fmla="*/ 3048000 w 3128513"/>
              <a:gd name="connsiteY27" fmla="*/ 28755 h 1345721"/>
              <a:gd name="connsiteX28" fmla="*/ 3128513 w 3128513"/>
              <a:gd name="connsiteY28" fmla="*/ 0 h 1345721"/>
              <a:gd name="connsiteX29" fmla="*/ 3128513 w 3128513"/>
              <a:gd name="connsiteY29" fmla="*/ 0 h 1345721"/>
              <a:gd name="connsiteX0" fmla="*/ 0 w 3141842"/>
              <a:gd name="connsiteY0" fmla="*/ 1337724 h 1337724"/>
              <a:gd name="connsiteX1" fmla="*/ 36333 w 3141842"/>
              <a:gd name="connsiteY1" fmla="*/ 1259457 h 1337724"/>
              <a:gd name="connsiteX2" fmla="*/ 82340 w 3141842"/>
              <a:gd name="connsiteY2" fmla="*/ 1161691 h 1337724"/>
              <a:gd name="connsiteX3" fmla="*/ 151352 w 3141842"/>
              <a:gd name="connsiteY3" fmla="*/ 1075427 h 1337724"/>
              <a:gd name="connsiteX4" fmla="*/ 214612 w 3141842"/>
              <a:gd name="connsiteY4" fmla="*/ 1017917 h 1337724"/>
              <a:gd name="connsiteX5" fmla="*/ 312378 w 3141842"/>
              <a:gd name="connsiteY5" fmla="*/ 943155 h 1337724"/>
              <a:gd name="connsiteX6" fmla="*/ 381389 w 3141842"/>
              <a:gd name="connsiteY6" fmla="*/ 885646 h 1337724"/>
              <a:gd name="connsiteX7" fmla="*/ 479155 w 3141842"/>
              <a:gd name="connsiteY7" fmla="*/ 816634 h 1337724"/>
              <a:gd name="connsiteX8" fmla="*/ 559669 w 3141842"/>
              <a:gd name="connsiteY8" fmla="*/ 764876 h 1337724"/>
              <a:gd name="connsiteX9" fmla="*/ 640182 w 3141842"/>
              <a:gd name="connsiteY9" fmla="*/ 741872 h 1337724"/>
              <a:gd name="connsiteX10" fmla="*/ 755201 w 3141842"/>
              <a:gd name="connsiteY10" fmla="*/ 695864 h 1337724"/>
              <a:gd name="connsiteX11" fmla="*/ 835714 w 3141842"/>
              <a:gd name="connsiteY11" fmla="*/ 649857 h 1337724"/>
              <a:gd name="connsiteX12" fmla="*/ 939231 w 3141842"/>
              <a:gd name="connsiteY12" fmla="*/ 603849 h 1337724"/>
              <a:gd name="connsiteX13" fmla="*/ 1129012 w 3141842"/>
              <a:gd name="connsiteY13" fmla="*/ 540589 h 1337724"/>
              <a:gd name="connsiteX14" fmla="*/ 1347548 w 3141842"/>
              <a:gd name="connsiteY14" fmla="*/ 483079 h 1337724"/>
              <a:gd name="connsiteX15" fmla="*/ 1525827 w 3141842"/>
              <a:gd name="connsiteY15" fmla="*/ 425570 h 1337724"/>
              <a:gd name="connsiteX16" fmla="*/ 1646597 w 3141842"/>
              <a:gd name="connsiteY16" fmla="*/ 379563 h 1337724"/>
              <a:gd name="connsiteX17" fmla="*/ 1721359 w 3141842"/>
              <a:gd name="connsiteY17" fmla="*/ 368061 h 1337724"/>
              <a:gd name="connsiteX18" fmla="*/ 1784620 w 3141842"/>
              <a:gd name="connsiteY18" fmla="*/ 356559 h 1337724"/>
              <a:gd name="connsiteX19" fmla="*/ 1870884 w 3141842"/>
              <a:gd name="connsiteY19" fmla="*/ 327804 h 1337724"/>
              <a:gd name="connsiteX20" fmla="*/ 1945646 w 3141842"/>
              <a:gd name="connsiteY20" fmla="*/ 327804 h 1337724"/>
              <a:gd name="connsiteX21" fmla="*/ 2049163 w 3141842"/>
              <a:gd name="connsiteY21" fmla="*/ 299049 h 1337724"/>
              <a:gd name="connsiteX22" fmla="*/ 2146929 w 3141842"/>
              <a:gd name="connsiteY22" fmla="*/ 270295 h 1337724"/>
              <a:gd name="connsiteX23" fmla="*/ 2267699 w 3141842"/>
              <a:gd name="connsiteY23" fmla="*/ 241540 h 1337724"/>
              <a:gd name="connsiteX24" fmla="*/ 2468982 w 3141842"/>
              <a:gd name="connsiteY24" fmla="*/ 195532 h 1337724"/>
              <a:gd name="connsiteX25" fmla="*/ 2624257 w 3141842"/>
              <a:gd name="connsiteY25" fmla="*/ 143774 h 1337724"/>
              <a:gd name="connsiteX26" fmla="*/ 2854295 w 3141842"/>
              <a:gd name="connsiteY26" fmla="*/ 86264 h 1337724"/>
              <a:gd name="connsiteX27" fmla="*/ 3061329 w 3141842"/>
              <a:gd name="connsiteY27" fmla="*/ 28755 h 1337724"/>
              <a:gd name="connsiteX28" fmla="*/ 3141842 w 3141842"/>
              <a:gd name="connsiteY28" fmla="*/ 0 h 1337724"/>
              <a:gd name="connsiteX29" fmla="*/ 3141842 w 3141842"/>
              <a:gd name="connsiteY29" fmla="*/ 0 h 1337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3141842" h="1337724">
                <a:moveTo>
                  <a:pt x="0" y="1337724"/>
                </a:moveTo>
                <a:lnTo>
                  <a:pt x="36333" y="1259457"/>
                </a:lnTo>
                <a:lnTo>
                  <a:pt x="82340" y="1161691"/>
                </a:lnTo>
                <a:lnTo>
                  <a:pt x="151352" y="1075427"/>
                </a:lnTo>
                <a:lnTo>
                  <a:pt x="214612" y="1017917"/>
                </a:lnTo>
                <a:lnTo>
                  <a:pt x="312378" y="943155"/>
                </a:lnTo>
                <a:lnTo>
                  <a:pt x="381389" y="885646"/>
                </a:lnTo>
                <a:lnTo>
                  <a:pt x="479155" y="816634"/>
                </a:lnTo>
                <a:lnTo>
                  <a:pt x="559669" y="764876"/>
                </a:lnTo>
                <a:lnTo>
                  <a:pt x="640182" y="741872"/>
                </a:lnTo>
                <a:lnTo>
                  <a:pt x="755201" y="695864"/>
                </a:lnTo>
                <a:lnTo>
                  <a:pt x="835714" y="649857"/>
                </a:lnTo>
                <a:lnTo>
                  <a:pt x="939231" y="603849"/>
                </a:lnTo>
                <a:lnTo>
                  <a:pt x="1129012" y="540589"/>
                </a:lnTo>
                <a:lnTo>
                  <a:pt x="1347548" y="483079"/>
                </a:lnTo>
                <a:lnTo>
                  <a:pt x="1525827" y="425570"/>
                </a:lnTo>
                <a:lnTo>
                  <a:pt x="1646597" y="379563"/>
                </a:lnTo>
                <a:lnTo>
                  <a:pt x="1721359" y="368061"/>
                </a:lnTo>
                <a:lnTo>
                  <a:pt x="1784620" y="356559"/>
                </a:lnTo>
                <a:lnTo>
                  <a:pt x="1870884" y="327804"/>
                </a:lnTo>
                <a:lnTo>
                  <a:pt x="1945646" y="327804"/>
                </a:lnTo>
                <a:lnTo>
                  <a:pt x="2049163" y="299049"/>
                </a:lnTo>
                <a:lnTo>
                  <a:pt x="2146929" y="270295"/>
                </a:lnTo>
                <a:lnTo>
                  <a:pt x="2267699" y="241540"/>
                </a:lnTo>
                <a:lnTo>
                  <a:pt x="2468982" y="195532"/>
                </a:lnTo>
                <a:lnTo>
                  <a:pt x="2624257" y="143774"/>
                </a:lnTo>
                <a:lnTo>
                  <a:pt x="2854295" y="86264"/>
                </a:lnTo>
                <a:lnTo>
                  <a:pt x="3061329" y="28755"/>
                </a:lnTo>
                <a:lnTo>
                  <a:pt x="3141842" y="0"/>
                </a:lnTo>
                <a:lnTo>
                  <a:pt x="3141842" y="0"/>
                </a:lnTo>
              </a:path>
            </a:pathLst>
          </a:custGeom>
          <a:noFill/>
          <a:ln w="28575" cap="flat">
            <a:solidFill>
              <a:schemeClr val="accent1"/>
            </a:solidFill>
            <a:prstDash val="sys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3A5D194-A643-497D-A83B-8DA3C734E5B2}"/>
              </a:ext>
            </a:extLst>
          </p:cNvPr>
          <p:cNvGrpSpPr/>
          <p:nvPr/>
        </p:nvGrpSpPr>
        <p:grpSpPr>
          <a:xfrm>
            <a:off x="1946807" y="3298870"/>
            <a:ext cx="3124288" cy="1617953"/>
            <a:chOff x="1946807" y="3530094"/>
            <a:chExt cx="3124288" cy="1617953"/>
          </a:xfrm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369FE33-7F19-48C2-B653-9D47486F021C}"/>
                </a:ext>
              </a:extLst>
            </p:cNvPr>
            <p:cNvSpPr/>
            <p:nvPr/>
          </p:nvSpPr>
          <p:spPr>
            <a:xfrm>
              <a:off x="1946807" y="4603334"/>
              <a:ext cx="350028" cy="544713"/>
            </a:xfrm>
            <a:custGeom>
              <a:avLst/>
              <a:gdLst>
                <a:gd name="connsiteX0" fmla="*/ 0 w 368360"/>
                <a:gd name="connsiteY0" fmla="*/ 576375 h 576375"/>
                <a:gd name="connsiteX1" fmla="*/ 43336 w 368360"/>
                <a:gd name="connsiteY1" fmla="*/ 537372 h 576375"/>
                <a:gd name="connsiteX2" fmla="*/ 56337 w 368360"/>
                <a:gd name="connsiteY2" fmla="*/ 524372 h 576375"/>
                <a:gd name="connsiteX3" fmla="*/ 69338 w 368360"/>
                <a:gd name="connsiteY3" fmla="*/ 511371 h 576375"/>
                <a:gd name="connsiteX4" fmla="*/ 73672 w 368360"/>
                <a:gd name="connsiteY4" fmla="*/ 463700 h 576375"/>
                <a:gd name="connsiteX5" fmla="*/ 73672 w 368360"/>
                <a:gd name="connsiteY5" fmla="*/ 463700 h 576375"/>
                <a:gd name="connsiteX6" fmla="*/ 104007 w 368360"/>
                <a:gd name="connsiteY6" fmla="*/ 394362 h 576375"/>
                <a:gd name="connsiteX7" fmla="*/ 104007 w 368360"/>
                <a:gd name="connsiteY7" fmla="*/ 394362 h 576375"/>
                <a:gd name="connsiteX8" fmla="*/ 134343 w 368360"/>
                <a:gd name="connsiteY8" fmla="*/ 338025 h 576375"/>
                <a:gd name="connsiteX9" fmla="*/ 147344 w 368360"/>
                <a:gd name="connsiteY9" fmla="*/ 320690 h 576375"/>
                <a:gd name="connsiteX10" fmla="*/ 173346 w 368360"/>
                <a:gd name="connsiteY10" fmla="*/ 320690 h 576375"/>
                <a:gd name="connsiteX11" fmla="*/ 182013 w 368360"/>
                <a:gd name="connsiteY11" fmla="*/ 286021 h 576375"/>
                <a:gd name="connsiteX12" fmla="*/ 199348 w 368360"/>
                <a:gd name="connsiteY12" fmla="*/ 268686 h 576375"/>
                <a:gd name="connsiteX13" fmla="*/ 221016 w 368360"/>
                <a:gd name="connsiteY13" fmla="*/ 203681 h 576375"/>
                <a:gd name="connsiteX14" fmla="*/ 229683 w 368360"/>
                <a:gd name="connsiteY14" fmla="*/ 182013 h 576375"/>
                <a:gd name="connsiteX15" fmla="*/ 251352 w 368360"/>
                <a:gd name="connsiteY15" fmla="*/ 169012 h 576375"/>
                <a:gd name="connsiteX16" fmla="*/ 277353 w 368360"/>
                <a:gd name="connsiteY16" fmla="*/ 160345 h 576375"/>
                <a:gd name="connsiteX17" fmla="*/ 294688 w 368360"/>
                <a:gd name="connsiteY17" fmla="*/ 108341 h 576375"/>
                <a:gd name="connsiteX18" fmla="*/ 299022 w 368360"/>
                <a:gd name="connsiteY18" fmla="*/ 95340 h 576375"/>
                <a:gd name="connsiteX19" fmla="*/ 316356 w 368360"/>
                <a:gd name="connsiteY19" fmla="*/ 91007 h 576375"/>
                <a:gd name="connsiteX20" fmla="*/ 325024 w 368360"/>
                <a:gd name="connsiteY20" fmla="*/ 34669 h 576375"/>
                <a:gd name="connsiteX21" fmla="*/ 333691 w 368360"/>
                <a:gd name="connsiteY21" fmla="*/ 21668 h 576375"/>
                <a:gd name="connsiteX22" fmla="*/ 355359 w 368360"/>
                <a:gd name="connsiteY22" fmla="*/ 13001 h 576375"/>
                <a:gd name="connsiteX23" fmla="*/ 368360 w 368360"/>
                <a:gd name="connsiteY23" fmla="*/ 0 h 576375"/>
                <a:gd name="connsiteX0" fmla="*/ 0 w 368360"/>
                <a:gd name="connsiteY0" fmla="*/ 576375 h 576375"/>
                <a:gd name="connsiteX1" fmla="*/ 43336 w 368360"/>
                <a:gd name="connsiteY1" fmla="*/ 537372 h 576375"/>
                <a:gd name="connsiteX2" fmla="*/ 56337 w 368360"/>
                <a:gd name="connsiteY2" fmla="*/ 524372 h 576375"/>
                <a:gd name="connsiteX3" fmla="*/ 69338 w 368360"/>
                <a:gd name="connsiteY3" fmla="*/ 511371 h 576375"/>
                <a:gd name="connsiteX4" fmla="*/ 73672 w 368360"/>
                <a:gd name="connsiteY4" fmla="*/ 463700 h 576375"/>
                <a:gd name="connsiteX5" fmla="*/ 104628 w 368360"/>
                <a:gd name="connsiteY5" fmla="*/ 442269 h 576375"/>
                <a:gd name="connsiteX6" fmla="*/ 104007 w 368360"/>
                <a:gd name="connsiteY6" fmla="*/ 394362 h 576375"/>
                <a:gd name="connsiteX7" fmla="*/ 104007 w 368360"/>
                <a:gd name="connsiteY7" fmla="*/ 394362 h 576375"/>
                <a:gd name="connsiteX8" fmla="*/ 134343 w 368360"/>
                <a:gd name="connsiteY8" fmla="*/ 338025 h 576375"/>
                <a:gd name="connsiteX9" fmla="*/ 147344 w 368360"/>
                <a:gd name="connsiteY9" fmla="*/ 320690 h 576375"/>
                <a:gd name="connsiteX10" fmla="*/ 173346 w 368360"/>
                <a:gd name="connsiteY10" fmla="*/ 320690 h 576375"/>
                <a:gd name="connsiteX11" fmla="*/ 182013 w 368360"/>
                <a:gd name="connsiteY11" fmla="*/ 286021 h 576375"/>
                <a:gd name="connsiteX12" fmla="*/ 199348 w 368360"/>
                <a:gd name="connsiteY12" fmla="*/ 268686 h 576375"/>
                <a:gd name="connsiteX13" fmla="*/ 221016 w 368360"/>
                <a:gd name="connsiteY13" fmla="*/ 203681 h 576375"/>
                <a:gd name="connsiteX14" fmla="*/ 229683 w 368360"/>
                <a:gd name="connsiteY14" fmla="*/ 182013 h 576375"/>
                <a:gd name="connsiteX15" fmla="*/ 251352 w 368360"/>
                <a:gd name="connsiteY15" fmla="*/ 169012 h 576375"/>
                <a:gd name="connsiteX16" fmla="*/ 277353 w 368360"/>
                <a:gd name="connsiteY16" fmla="*/ 160345 h 576375"/>
                <a:gd name="connsiteX17" fmla="*/ 294688 w 368360"/>
                <a:gd name="connsiteY17" fmla="*/ 108341 h 576375"/>
                <a:gd name="connsiteX18" fmla="*/ 299022 w 368360"/>
                <a:gd name="connsiteY18" fmla="*/ 95340 h 576375"/>
                <a:gd name="connsiteX19" fmla="*/ 316356 w 368360"/>
                <a:gd name="connsiteY19" fmla="*/ 91007 h 576375"/>
                <a:gd name="connsiteX20" fmla="*/ 325024 w 368360"/>
                <a:gd name="connsiteY20" fmla="*/ 34669 h 576375"/>
                <a:gd name="connsiteX21" fmla="*/ 333691 w 368360"/>
                <a:gd name="connsiteY21" fmla="*/ 21668 h 576375"/>
                <a:gd name="connsiteX22" fmla="*/ 355359 w 368360"/>
                <a:gd name="connsiteY22" fmla="*/ 13001 h 576375"/>
                <a:gd name="connsiteX23" fmla="*/ 368360 w 368360"/>
                <a:gd name="connsiteY23" fmla="*/ 0 h 576375"/>
                <a:gd name="connsiteX0" fmla="*/ 0 w 368360"/>
                <a:gd name="connsiteY0" fmla="*/ 576375 h 576375"/>
                <a:gd name="connsiteX1" fmla="*/ 43336 w 368360"/>
                <a:gd name="connsiteY1" fmla="*/ 537372 h 576375"/>
                <a:gd name="connsiteX2" fmla="*/ 56337 w 368360"/>
                <a:gd name="connsiteY2" fmla="*/ 524372 h 576375"/>
                <a:gd name="connsiteX3" fmla="*/ 69338 w 368360"/>
                <a:gd name="connsiteY3" fmla="*/ 511371 h 576375"/>
                <a:gd name="connsiteX4" fmla="*/ 73672 w 368360"/>
                <a:gd name="connsiteY4" fmla="*/ 463700 h 576375"/>
                <a:gd name="connsiteX5" fmla="*/ 104628 w 368360"/>
                <a:gd name="connsiteY5" fmla="*/ 442269 h 576375"/>
                <a:gd name="connsiteX6" fmla="*/ 104007 w 368360"/>
                <a:gd name="connsiteY6" fmla="*/ 394362 h 576375"/>
                <a:gd name="connsiteX7" fmla="*/ 104007 w 368360"/>
                <a:gd name="connsiteY7" fmla="*/ 394362 h 576375"/>
                <a:gd name="connsiteX8" fmla="*/ 143868 w 368360"/>
                <a:gd name="connsiteY8" fmla="*/ 340407 h 576375"/>
                <a:gd name="connsiteX9" fmla="*/ 147344 w 368360"/>
                <a:gd name="connsiteY9" fmla="*/ 320690 h 576375"/>
                <a:gd name="connsiteX10" fmla="*/ 173346 w 368360"/>
                <a:gd name="connsiteY10" fmla="*/ 320690 h 576375"/>
                <a:gd name="connsiteX11" fmla="*/ 182013 w 368360"/>
                <a:gd name="connsiteY11" fmla="*/ 286021 h 576375"/>
                <a:gd name="connsiteX12" fmla="*/ 199348 w 368360"/>
                <a:gd name="connsiteY12" fmla="*/ 268686 h 576375"/>
                <a:gd name="connsiteX13" fmla="*/ 221016 w 368360"/>
                <a:gd name="connsiteY13" fmla="*/ 203681 h 576375"/>
                <a:gd name="connsiteX14" fmla="*/ 229683 w 368360"/>
                <a:gd name="connsiteY14" fmla="*/ 182013 h 576375"/>
                <a:gd name="connsiteX15" fmla="*/ 251352 w 368360"/>
                <a:gd name="connsiteY15" fmla="*/ 169012 h 576375"/>
                <a:gd name="connsiteX16" fmla="*/ 277353 w 368360"/>
                <a:gd name="connsiteY16" fmla="*/ 160345 h 576375"/>
                <a:gd name="connsiteX17" fmla="*/ 294688 w 368360"/>
                <a:gd name="connsiteY17" fmla="*/ 108341 h 576375"/>
                <a:gd name="connsiteX18" fmla="*/ 299022 w 368360"/>
                <a:gd name="connsiteY18" fmla="*/ 95340 h 576375"/>
                <a:gd name="connsiteX19" fmla="*/ 316356 w 368360"/>
                <a:gd name="connsiteY19" fmla="*/ 91007 h 576375"/>
                <a:gd name="connsiteX20" fmla="*/ 325024 w 368360"/>
                <a:gd name="connsiteY20" fmla="*/ 34669 h 576375"/>
                <a:gd name="connsiteX21" fmla="*/ 333691 w 368360"/>
                <a:gd name="connsiteY21" fmla="*/ 21668 h 576375"/>
                <a:gd name="connsiteX22" fmla="*/ 355359 w 368360"/>
                <a:gd name="connsiteY22" fmla="*/ 13001 h 576375"/>
                <a:gd name="connsiteX23" fmla="*/ 368360 w 368360"/>
                <a:gd name="connsiteY23" fmla="*/ 0 h 576375"/>
                <a:gd name="connsiteX0" fmla="*/ 0 w 370741"/>
                <a:gd name="connsiteY0" fmla="*/ 569231 h 569231"/>
                <a:gd name="connsiteX1" fmla="*/ 43336 w 370741"/>
                <a:gd name="connsiteY1" fmla="*/ 530228 h 569231"/>
                <a:gd name="connsiteX2" fmla="*/ 56337 w 370741"/>
                <a:gd name="connsiteY2" fmla="*/ 517228 h 569231"/>
                <a:gd name="connsiteX3" fmla="*/ 69338 w 370741"/>
                <a:gd name="connsiteY3" fmla="*/ 504227 h 569231"/>
                <a:gd name="connsiteX4" fmla="*/ 73672 w 370741"/>
                <a:gd name="connsiteY4" fmla="*/ 456556 h 569231"/>
                <a:gd name="connsiteX5" fmla="*/ 104628 w 370741"/>
                <a:gd name="connsiteY5" fmla="*/ 435125 h 569231"/>
                <a:gd name="connsiteX6" fmla="*/ 104007 w 370741"/>
                <a:gd name="connsiteY6" fmla="*/ 387218 h 569231"/>
                <a:gd name="connsiteX7" fmla="*/ 104007 w 370741"/>
                <a:gd name="connsiteY7" fmla="*/ 387218 h 569231"/>
                <a:gd name="connsiteX8" fmla="*/ 143868 w 370741"/>
                <a:gd name="connsiteY8" fmla="*/ 333263 h 569231"/>
                <a:gd name="connsiteX9" fmla="*/ 147344 w 370741"/>
                <a:gd name="connsiteY9" fmla="*/ 313546 h 569231"/>
                <a:gd name="connsiteX10" fmla="*/ 173346 w 370741"/>
                <a:gd name="connsiteY10" fmla="*/ 313546 h 569231"/>
                <a:gd name="connsiteX11" fmla="*/ 182013 w 370741"/>
                <a:gd name="connsiteY11" fmla="*/ 278877 h 569231"/>
                <a:gd name="connsiteX12" fmla="*/ 199348 w 370741"/>
                <a:gd name="connsiteY12" fmla="*/ 261542 h 569231"/>
                <a:gd name="connsiteX13" fmla="*/ 221016 w 370741"/>
                <a:gd name="connsiteY13" fmla="*/ 196537 h 569231"/>
                <a:gd name="connsiteX14" fmla="*/ 229683 w 370741"/>
                <a:gd name="connsiteY14" fmla="*/ 174869 h 569231"/>
                <a:gd name="connsiteX15" fmla="*/ 251352 w 370741"/>
                <a:gd name="connsiteY15" fmla="*/ 161868 h 569231"/>
                <a:gd name="connsiteX16" fmla="*/ 277353 w 370741"/>
                <a:gd name="connsiteY16" fmla="*/ 153201 h 569231"/>
                <a:gd name="connsiteX17" fmla="*/ 294688 w 370741"/>
                <a:gd name="connsiteY17" fmla="*/ 101197 h 569231"/>
                <a:gd name="connsiteX18" fmla="*/ 299022 w 370741"/>
                <a:gd name="connsiteY18" fmla="*/ 88196 h 569231"/>
                <a:gd name="connsiteX19" fmla="*/ 316356 w 370741"/>
                <a:gd name="connsiteY19" fmla="*/ 83863 h 569231"/>
                <a:gd name="connsiteX20" fmla="*/ 325024 w 370741"/>
                <a:gd name="connsiteY20" fmla="*/ 27525 h 569231"/>
                <a:gd name="connsiteX21" fmla="*/ 333691 w 370741"/>
                <a:gd name="connsiteY21" fmla="*/ 14524 h 569231"/>
                <a:gd name="connsiteX22" fmla="*/ 355359 w 370741"/>
                <a:gd name="connsiteY22" fmla="*/ 5857 h 569231"/>
                <a:gd name="connsiteX23" fmla="*/ 370741 w 370741"/>
                <a:gd name="connsiteY23" fmla="*/ 0 h 569231"/>
                <a:gd name="connsiteX0" fmla="*/ 0 w 355359"/>
                <a:gd name="connsiteY0" fmla="*/ 563374 h 563374"/>
                <a:gd name="connsiteX1" fmla="*/ 43336 w 355359"/>
                <a:gd name="connsiteY1" fmla="*/ 524371 h 563374"/>
                <a:gd name="connsiteX2" fmla="*/ 56337 w 355359"/>
                <a:gd name="connsiteY2" fmla="*/ 511371 h 563374"/>
                <a:gd name="connsiteX3" fmla="*/ 69338 w 355359"/>
                <a:gd name="connsiteY3" fmla="*/ 498370 h 563374"/>
                <a:gd name="connsiteX4" fmla="*/ 73672 w 355359"/>
                <a:gd name="connsiteY4" fmla="*/ 450699 h 563374"/>
                <a:gd name="connsiteX5" fmla="*/ 104628 w 355359"/>
                <a:gd name="connsiteY5" fmla="*/ 429268 h 563374"/>
                <a:gd name="connsiteX6" fmla="*/ 104007 w 355359"/>
                <a:gd name="connsiteY6" fmla="*/ 381361 h 563374"/>
                <a:gd name="connsiteX7" fmla="*/ 104007 w 355359"/>
                <a:gd name="connsiteY7" fmla="*/ 381361 h 563374"/>
                <a:gd name="connsiteX8" fmla="*/ 143868 w 355359"/>
                <a:gd name="connsiteY8" fmla="*/ 327406 h 563374"/>
                <a:gd name="connsiteX9" fmla="*/ 147344 w 355359"/>
                <a:gd name="connsiteY9" fmla="*/ 307689 h 563374"/>
                <a:gd name="connsiteX10" fmla="*/ 173346 w 355359"/>
                <a:gd name="connsiteY10" fmla="*/ 307689 h 563374"/>
                <a:gd name="connsiteX11" fmla="*/ 182013 w 355359"/>
                <a:gd name="connsiteY11" fmla="*/ 273020 h 563374"/>
                <a:gd name="connsiteX12" fmla="*/ 199348 w 355359"/>
                <a:gd name="connsiteY12" fmla="*/ 255685 h 563374"/>
                <a:gd name="connsiteX13" fmla="*/ 221016 w 355359"/>
                <a:gd name="connsiteY13" fmla="*/ 190680 h 563374"/>
                <a:gd name="connsiteX14" fmla="*/ 229683 w 355359"/>
                <a:gd name="connsiteY14" fmla="*/ 169012 h 563374"/>
                <a:gd name="connsiteX15" fmla="*/ 251352 w 355359"/>
                <a:gd name="connsiteY15" fmla="*/ 156011 h 563374"/>
                <a:gd name="connsiteX16" fmla="*/ 277353 w 355359"/>
                <a:gd name="connsiteY16" fmla="*/ 147344 h 563374"/>
                <a:gd name="connsiteX17" fmla="*/ 294688 w 355359"/>
                <a:gd name="connsiteY17" fmla="*/ 95340 h 563374"/>
                <a:gd name="connsiteX18" fmla="*/ 299022 w 355359"/>
                <a:gd name="connsiteY18" fmla="*/ 82339 h 563374"/>
                <a:gd name="connsiteX19" fmla="*/ 316356 w 355359"/>
                <a:gd name="connsiteY19" fmla="*/ 78006 h 563374"/>
                <a:gd name="connsiteX20" fmla="*/ 325024 w 355359"/>
                <a:gd name="connsiteY20" fmla="*/ 21668 h 563374"/>
                <a:gd name="connsiteX21" fmla="*/ 333691 w 355359"/>
                <a:gd name="connsiteY21" fmla="*/ 8667 h 563374"/>
                <a:gd name="connsiteX22" fmla="*/ 355359 w 355359"/>
                <a:gd name="connsiteY22" fmla="*/ 0 h 563374"/>
                <a:gd name="connsiteX0" fmla="*/ 0 w 366022"/>
                <a:gd name="connsiteY0" fmla="*/ 560708 h 560708"/>
                <a:gd name="connsiteX1" fmla="*/ 43336 w 366022"/>
                <a:gd name="connsiteY1" fmla="*/ 521705 h 560708"/>
                <a:gd name="connsiteX2" fmla="*/ 56337 w 366022"/>
                <a:gd name="connsiteY2" fmla="*/ 508705 h 560708"/>
                <a:gd name="connsiteX3" fmla="*/ 69338 w 366022"/>
                <a:gd name="connsiteY3" fmla="*/ 495704 h 560708"/>
                <a:gd name="connsiteX4" fmla="*/ 73672 w 366022"/>
                <a:gd name="connsiteY4" fmla="*/ 448033 h 560708"/>
                <a:gd name="connsiteX5" fmla="*/ 104628 w 366022"/>
                <a:gd name="connsiteY5" fmla="*/ 426602 h 560708"/>
                <a:gd name="connsiteX6" fmla="*/ 104007 w 366022"/>
                <a:gd name="connsiteY6" fmla="*/ 378695 h 560708"/>
                <a:gd name="connsiteX7" fmla="*/ 104007 w 366022"/>
                <a:gd name="connsiteY7" fmla="*/ 378695 h 560708"/>
                <a:gd name="connsiteX8" fmla="*/ 143868 w 366022"/>
                <a:gd name="connsiteY8" fmla="*/ 324740 h 560708"/>
                <a:gd name="connsiteX9" fmla="*/ 147344 w 366022"/>
                <a:gd name="connsiteY9" fmla="*/ 305023 h 560708"/>
                <a:gd name="connsiteX10" fmla="*/ 173346 w 366022"/>
                <a:gd name="connsiteY10" fmla="*/ 305023 h 560708"/>
                <a:gd name="connsiteX11" fmla="*/ 182013 w 366022"/>
                <a:gd name="connsiteY11" fmla="*/ 270354 h 560708"/>
                <a:gd name="connsiteX12" fmla="*/ 199348 w 366022"/>
                <a:gd name="connsiteY12" fmla="*/ 253019 h 560708"/>
                <a:gd name="connsiteX13" fmla="*/ 221016 w 366022"/>
                <a:gd name="connsiteY13" fmla="*/ 188014 h 560708"/>
                <a:gd name="connsiteX14" fmla="*/ 229683 w 366022"/>
                <a:gd name="connsiteY14" fmla="*/ 166346 h 560708"/>
                <a:gd name="connsiteX15" fmla="*/ 251352 w 366022"/>
                <a:gd name="connsiteY15" fmla="*/ 153345 h 560708"/>
                <a:gd name="connsiteX16" fmla="*/ 277353 w 366022"/>
                <a:gd name="connsiteY16" fmla="*/ 144678 h 560708"/>
                <a:gd name="connsiteX17" fmla="*/ 294688 w 366022"/>
                <a:gd name="connsiteY17" fmla="*/ 92674 h 560708"/>
                <a:gd name="connsiteX18" fmla="*/ 299022 w 366022"/>
                <a:gd name="connsiteY18" fmla="*/ 79673 h 560708"/>
                <a:gd name="connsiteX19" fmla="*/ 316356 w 366022"/>
                <a:gd name="connsiteY19" fmla="*/ 75340 h 560708"/>
                <a:gd name="connsiteX20" fmla="*/ 325024 w 366022"/>
                <a:gd name="connsiteY20" fmla="*/ 19002 h 560708"/>
                <a:gd name="connsiteX21" fmla="*/ 333691 w 366022"/>
                <a:gd name="connsiteY21" fmla="*/ 6001 h 560708"/>
                <a:gd name="connsiteX22" fmla="*/ 366022 w 366022"/>
                <a:gd name="connsiteY22" fmla="*/ 0 h 560708"/>
                <a:gd name="connsiteX0" fmla="*/ 0 w 360690"/>
                <a:gd name="connsiteY0" fmla="*/ 560708 h 560708"/>
                <a:gd name="connsiteX1" fmla="*/ 43336 w 360690"/>
                <a:gd name="connsiteY1" fmla="*/ 521705 h 560708"/>
                <a:gd name="connsiteX2" fmla="*/ 56337 w 360690"/>
                <a:gd name="connsiteY2" fmla="*/ 508705 h 560708"/>
                <a:gd name="connsiteX3" fmla="*/ 69338 w 360690"/>
                <a:gd name="connsiteY3" fmla="*/ 495704 h 560708"/>
                <a:gd name="connsiteX4" fmla="*/ 73672 w 360690"/>
                <a:gd name="connsiteY4" fmla="*/ 448033 h 560708"/>
                <a:gd name="connsiteX5" fmla="*/ 104628 w 360690"/>
                <a:gd name="connsiteY5" fmla="*/ 426602 h 560708"/>
                <a:gd name="connsiteX6" fmla="*/ 104007 w 360690"/>
                <a:gd name="connsiteY6" fmla="*/ 378695 h 560708"/>
                <a:gd name="connsiteX7" fmla="*/ 104007 w 360690"/>
                <a:gd name="connsiteY7" fmla="*/ 378695 h 560708"/>
                <a:gd name="connsiteX8" fmla="*/ 143868 w 360690"/>
                <a:gd name="connsiteY8" fmla="*/ 324740 h 560708"/>
                <a:gd name="connsiteX9" fmla="*/ 147344 w 360690"/>
                <a:gd name="connsiteY9" fmla="*/ 305023 h 560708"/>
                <a:gd name="connsiteX10" fmla="*/ 173346 w 360690"/>
                <a:gd name="connsiteY10" fmla="*/ 305023 h 560708"/>
                <a:gd name="connsiteX11" fmla="*/ 182013 w 360690"/>
                <a:gd name="connsiteY11" fmla="*/ 270354 h 560708"/>
                <a:gd name="connsiteX12" fmla="*/ 199348 w 360690"/>
                <a:gd name="connsiteY12" fmla="*/ 253019 h 560708"/>
                <a:gd name="connsiteX13" fmla="*/ 221016 w 360690"/>
                <a:gd name="connsiteY13" fmla="*/ 188014 h 560708"/>
                <a:gd name="connsiteX14" fmla="*/ 229683 w 360690"/>
                <a:gd name="connsiteY14" fmla="*/ 166346 h 560708"/>
                <a:gd name="connsiteX15" fmla="*/ 251352 w 360690"/>
                <a:gd name="connsiteY15" fmla="*/ 153345 h 560708"/>
                <a:gd name="connsiteX16" fmla="*/ 277353 w 360690"/>
                <a:gd name="connsiteY16" fmla="*/ 144678 h 560708"/>
                <a:gd name="connsiteX17" fmla="*/ 294688 w 360690"/>
                <a:gd name="connsiteY17" fmla="*/ 92674 h 560708"/>
                <a:gd name="connsiteX18" fmla="*/ 299022 w 360690"/>
                <a:gd name="connsiteY18" fmla="*/ 79673 h 560708"/>
                <a:gd name="connsiteX19" fmla="*/ 316356 w 360690"/>
                <a:gd name="connsiteY19" fmla="*/ 75340 h 560708"/>
                <a:gd name="connsiteX20" fmla="*/ 325024 w 360690"/>
                <a:gd name="connsiteY20" fmla="*/ 19002 h 560708"/>
                <a:gd name="connsiteX21" fmla="*/ 333691 w 360690"/>
                <a:gd name="connsiteY21" fmla="*/ 6001 h 560708"/>
                <a:gd name="connsiteX22" fmla="*/ 360690 w 360690"/>
                <a:gd name="connsiteY22" fmla="*/ 0 h 560708"/>
                <a:gd name="connsiteX0" fmla="*/ 0 w 355359"/>
                <a:gd name="connsiteY0" fmla="*/ 558042 h 558042"/>
                <a:gd name="connsiteX1" fmla="*/ 43336 w 355359"/>
                <a:gd name="connsiteY1" fmla="*/ 519039 h 558042"/>
                <a:gd name="connsiteX2" fmla="*/ 56337 w 355359"/>
                <a:gd name="connsiteY2" fmla="*/ 506039 h 558042"/>
                <a:gd name="connsiteX3" fmla="*/ 69338 w 355359"/>
                <a:gd name="connsiteY3" fmla="*/ 493038 h 558042"/>
                <a:gd name="connsiteX4" fmla="*/ 73672 w 355359"/>
                <a:gd name="connsiteY4" fmla="*/ 445367 h 558042"/>
                <a:gd name="connsiteX5" fmla="*/ 104628 w 355359"/>
                <a:gd name="connsiteY5" fmla="*/ 423936 h 558042"/>
                <a:gd name="connsiteX6" fmla="*/ 104007 w 355359"/>
                <a:gd name="connsiteY6" fmla="*/ 376029 h 558042"/>
                <a:gd name="connsiteX7" fmla="*/ 104007 w 355359"/>
                <a:gd name="connsiteY7" fmla="*/ 376029 h 558042"/>
                <a:gd name="connsiteX8" fmla="*/ 143868 w 355359"/>
                <a:gd name="connsiteY8" fmla="*/ 322074 h 558042"/>
                <a:gd name="connsiteX9" fmla="*/ 147344 w 355359"/>
                <a:gd name="connsiteY9" fmla="*/ 302357 h 558042"/>
                <a:gd name="connsiteX10" fmla="*/ 173346 w 355359"/>
                <a:gd name="connsiteY10" fmla="*/ 302357 h 558042"/>
                <a:gd name="connsiteX11" fmla="*/ 182013 w 355359"/>
                <a:gd name="connsiteY11" fmla="*/ 267688 h 558042"/>
                <a:gd name="connsiteX12" fmla="*/ 199348 w 355359"/>
                <a:gd name="connsiteY12" fmla="*/ 250353 h 558042"/>
                <a:gd name="connsiteX13" fmla="*/ 221016 w 355359"/>
                <a:gd name="connsiteY13" fmla="*/ 185348 h 558042"/>
                <a:gd name="connsiteX14" fmla="*/ 229683 w 355359"/>
                <a:gd name="connsiteY14" fmla="*/ 163680 h 558042"/>
                <a:gd name="connsiteX15" fmla="*/ 251352 w 355359"/>
                <a:gd name="connsiteY15" fmla="*/ 150679 h 558042"/>
                <a:gd name="connsiteX16" fmla="*/ 277353 w 355359"/>
                <a:gd name="connsiteY16" fmla="*/ 142012 h 558042"/>
                <a:gd name="connsiteX17" fmla="*/ 294688 w 355359"/>
                <a:gd name="connsiteY17" fmla="*/ 90008 h 558042"/>
                <a:gd name="connsiteX18" fmla="*/ 299022 w 355359"/>
                <a:gd name="connsiteY18" fmla="*/ 77007 h 558042"/>
                <a:gd name="connsiteX19" fmla="*/ 316356 w 355359"/>
                <a:gd name="connsiteY19" fmla="*/ 72674 h 558042"/>
                <a:gd name="connsiteX20" fmla="*/ 325024 w 355359"/>
                <a:gd name="connsiteY20" fmla="*/ 16336 h 558042"/>
                <a:gd name="connsiteX21" fmla="*/ 333691 w 355359"/>
                <a:gd name="connsiteY21" fmla="*/ 3335 h 558042"/>
                <a:gd name="connsiteX22" fmla="*/ 355359 w 355359"/>
                <a:gd name="connsiteY22" fmla="*/ 0 h 558042"/>
                <a:gd name="connsiteX0" fmla="*/ 0 w 350028"/>
                <a:gd name="connsiteY0" fmla="*/ 544713 h 544713"/>
                <a:gd name="connsiteX1" fmla="*/ 38005 w 350028"/>
                <a:gd name="connsiteY1" fmla="*/ 519039 h 544713"/>
                <a:gd name="connsiteX2" fmla="*/ 51006 w 350028"/>
                <a:gd name="connsiteY2" fmla="*/ 506039 h 544713"/>
                <a:gd name="connsiteX3" fmla="*/ 64007 w 350028"/>
                <a:gd name="connsiteY3" fmla="*/ 493038 h 544713"/>
                <a:gd name="connsiteX4" fmla="*/ 68341 w 350028"/>
                <a:gd name="connsiteY4" fmla="*/ 445367 h 544713"/>
                <a:gd name="connsiteX5" fmla="*/ 99297 w 350028"/>
                <a:gd name="connsiteY5" fmla="*/ 423936 h 544713"/>
                <a:gd name="connsiteX6" fmla="*/ 98676 w 350028"/>
                <a:gd name="connsiteY6" fmla="*/ 376029 h 544713"/>
                <a:gd name="connsiteX7" fmla="*/ 98676 w 350028"/>
                <a:gd name="connsiteY7" fmla="*/ 376029 h 544713"/>
                <a:gd name="connsiteX8" fmla="*/ 138537 w 350028"/>
                <a:gd name="connsiteY8" fmla="*/ 322074 h 544713"/>
                <a:gd name="connsiteX9" fmla="*/ 142013 w 350028"/>
                <a:gd name="connsiteY9" fmla="*/ 302357 h 544713"/>
                <a:gd name="connsiteX10" fmla="*/ 168015 w 350028"/>
                <a:gd name="connsiteY10" fmla="*/ 302357 h 544713"/>
                <a:gd name="connsiteX11" fmla="*/ 176682 w 350028"/>
                <a:gd name="connsiteY11" fmla="*/ 267688 h 544713"/>
                <a:gd name="connsiteX12" fmla="*/ 194017 w 350028"/>
                <a:gd name="connsiteY12" fmla="*/ 250353 h 544713"/>
                <a:gd name="connsiteX13" fmla="*/ 215685 w 350028"/>
                <a:gd name="connsiteY13" fmla="*/ 185348 h 544713"/>
                <a:gd name="connsiteX14" fmla="*/ 224352 w 350028"/>
                <a:gd name="connsiteY14" fmla="*/ 163680 h 544713"/>
                <a:gd name="connsiteX15" fmla="*/ 246021 w 350028"/>
                <a:gd name="connsiteY15" fmla="*/ 150679 h 544713"/>
                <a:gd name="connsiteX16" fmla="*/ 272022 w 350028"/>
                <a:gd name="connsiteY16" fmla="*/ 142012 h 544713"/>
                <a:gd name="connsiteX17" fmla="*/ 289357 w 350028"/>
                <a:gd name="connsiteY17" fmla="*/ 90008 h 544713"/>
                <a:gd name="connsiteX18" fmla="*/ 293691 w 350028"/>
                <a:gd name="connsiteY18" fmla="*/ 77007 h 544713"/>
                <a:gd name="connsiteX19" fmla="*/ 311025 w 350028"/>
                <a:gd name="connsiteY19" fmla="*/ 72674 h 544713"/>
                <a:gd name="connsiteX20" fmla="*/ 319693 w 350028"/>
                <a:gd name="connsiteY20" fmla="*/ 16336 h 544713"/>
                <a:gd name="connsiteX21" fmla="*/ 328360 w 350028"/>
                <a:gd name="connsiteY21" fmla="*/ 3335 h 544713"/>
                <a:gd name="connsiteX22" fmla="*/ 350028 w 350028"/>
                <a:gd name="connsiteY22" fmla="*/ 0 h 54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50028" h="544713">
                  <a:moveTo>
                    <a:pt x="0" y="544713"/>
                  </a:moveTo>
                  <a:lnTo>
                    <a:pt x="38005" y="519039"/>
                  </a:lnTo>
                  <a:lnTo>
                    <a:pt x="51006" y="506039"/>
                  </a:lnTo>
                  <a:lnTo>
                    <a:pt x="64007" y="493038"/>
                  </a:lnTo>
                  <a:lnTo>
                    <a:pt x="68341" y="445367"/>
                  </a:lnTo>
                  <a:lnTo>
                    <a:pt x="99297" y="423936"/>
                  </a:lnTo>
                  <a:lnTo>
                    <a:pt x="98676" y="376029"/>
                  </a:lnTo>
                  <a:lnTo>
                    <a:pt x="98676" y="376029"/>
                  </a:lnTo>
                  <a:lnTo>
                    <a:pt x="138537" y="322074"/>
                  </a:lnTo>
                  <a:lnTo>
                    <a:pt x="142013" y="302357"/>
                  </a:lnTo>
                  <a:lnTo>
                    <a:pt x="168015" y="302357"/>
                  </a:lnTo>
                  <a:lnTo>
                    <a:pt x="176682" y="267688"/>
                  </a:lnTo>
                  <a:lnTo>
                    <a:pt x="194017" y="250353"/>
                  </a:lnTo>
                  <a:lnTo>
                    <a:pt x="215685" y="185348"/>
                  </a:lnTo>
                  <a:lnTo>
                    <a:pt x="224352" y="163680"/>
                  </a:lnTo>
                  <a:lnTo>
                    <a:pt x="246021" y="150679"/>
                  </a:lnTo>
                  <a:lnTo>
                    <a:pt x="272022" y="142012"/>
                  </a:lnTo>
                  <a:lnTo>
                    <a:pt x="289357" y="90008"/>
                  </a:lnTo>
                  <a:lnTo>
                    <a:pt x="293691" y="77007"/>
                  </a:lnTo>
                  <a:lnTo>
                    <a:pt x="311025" y="72674"/>
                  </a:lnTo>
                  <a:lnTo>
                    <a:pt x="319693" y="16336"/>
                  </a:lnTo>
                  <a:lnTo>
                    <a:pt x="328360" y="3335"/>
                  </a:lnTo>
                  <a:lnTo>
                    <a:pt x="350028" y="0"/>
                  </a:lnTo>
                </a:path>
              </a:pathLst>
            </a:custGeom>
            <a:noFill/>
            <a:ln w="28575" cap="sq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674934A-2163-42A2-9EB0-9B0EA7F10727}"/>
                </a:ext>
              </a:extLst>
            </p:cNvPr>
            <p:cNvSpPr/>
            <p:nvPr/>
          </p:nvSpPr>
          <p:spPr>
            <a:xfrm>
              <a:off x="2308561" y="3530094"/>
              <a:ext cx="2762534" cy="1066002"/>
            </a:xfrm>
            <a:custGeom>
              <a:avLst/>
              <a:gdLst>
                <a:gd name="connsiteX0" fmla="*/ 0 w 2757772"/>
                <a:gd name="connsiteY0" fmla="*/ 1056478 h 1056478"/>
                <a:gd name="connsiteX1" fmla="*/ 29144 w 2757772"/>
                <a:gd name="connsiteY1" fmla="*/ 1023691 h 1056478"/>
                <a:gd name="connsiteX2" fmla="*/ 43716 w 2757772"/>
                <a:gd name="connsiteY2" fmla="*/ 1009119 h 1056478"/>
                <a:gd name="connsiteX3" fmla="*/ 61931 w 2757772"/>
                <a:gd name="connsiteY3" fmla="*/ 998190 h 1056478"/>
                <a:gd name="connsiteX4" fmla="*/ 76503 w 2757772"/>
                <a:gd name="connsiteY4" fmla="*/ 990904 h 1056478"/>
                <a:gd name="connsiteX5" fmla="*/ 87432 w 2757772"/>
                <a:gd name="connsiteY5" fmla="*/ 961759 h 1056478"/>
                <a:gd name="connsiteX6" fmla="*/ 102004 w 2757772"/>
                <a:gd name="connsiteY6" fmla="*/ 936258 h 1056478"/>
                <a:gd name="connsiteX7" fmla="*/ 116577 w 2757772"/>
                <a:gd name="connsiteY7" fmla="*/ 910757 h 1056478"/>
                <a:gd name="connsiteX8" fmla="*/ 116577 w 2757772"/>
                <a:gd name="connsiteY8" fmla="*/ 910757 h 1056478"/>
                <a:gd name="connsiteX9" fmla="*/ 138435 w 2757772"/>
                <a:gd name="connsiteY9" fmla="*/ 888899 h 1056478"/>
                <a:gd name="connsiteX10" fmla="*/ 145721 w 2757772"/>
                <a:gd name="connsiteY10" fmla="*/ 881613 h 1056478"/>
                <a:gd name="connsiteX11" fmla="*/ 163936 w 2757772"/>
                <a:gd name="connsiteY11" fmla="*/ 881613 h 1056478"/>
                <a:gd name="connsiteX12" fmla="*/ 178508 w 2757772"/>
                <a:gd name="connsiteY12" fmla="*/ 863398 h 1056478"/>
                <a:gd name="connsiteX13" fmla="*/ 185794 w 2757772"/>
                <a:gd name="connsiteY13" fmla="*/ 859755 h 1056478"/>
                <a:gd name="connsiteX14" fmla="*/ 200366 w 2757772"/>
                <a:gd name="connsiteY14" fmla="*/ 856112 h 1056478"/>
                <a:gd name="connsiteX15" fmla="*/ 207652 w 2757772"/>
                <a:gd name="connsiteY15" fmla="*/ 837896 h 1056478"/>
                <a:gd name="connsiteX16" fmla="*/ 225867 w 2757772"/>
                <a:gd name="connsiteY16" fmla="*/ 837896 h 1056478"/>
                <a:gd name="connsiteX17" fmla="*/ 236797 w 2757772"/>
                <a:gd name="connsiteY17" fmla="*/ 819681 h 1056478"/>
                <a:gd name="connsiteX18" fmla="*/ 247726 w 2757772"/>
                <a:gd name="connsiteY18" fmla="*/ 823324 h 1056478"/>
                <a:gd name="connsiteX19" fmla="*/ 258655 w 2757772"/>
                <a:gd name="connsiteY19" fmla="*/ 812395 h 1056478"/>
                <a:gd name="connsiteX20" fmla="*/ 269584 w 2757772"/>
                <a:gd name="connsiteY20" fmla="*/ 805109 h 1056478"/>
                <a:gd name="connsiteX21" fmla="*/ 284156 w 2757772"/>
                <a:gd name="connsiteY21" fmla="*/ 797823 h 1056478"/>
                <a:gd name="connsiteX22" fmla="*/ 291442 w 2757772"/>
                <a:gd name="connsiteY22" fmla="*/ 797823 h 1056478"/>
                <a:gd name="connsiteX23" fmla="*/ 302371 w 2757772"/>
                <a:gd name="connsiteY23" fmla="*/ 772322 h 1056478"/>
                <a:gd name="connsiteX24" fmla="*/ 375232 w 2757772"/>
                <a:gd name="connsiteY24" fmla="*/ 775965 h 1056478"/>
                <a:gd name="connsiteX25" fmla="*/ 389804 w 2757772"/>
                <a:gd name="connsiteY25" fmla="*/ 761393 h 1056478"/>
                <a:gd name="connsiteX26" fmla="*/ 411662 w 2757772"/>
                <a:gd name="connsiteY26" fmla="*/ 761393 h 1056478"/>
                <a:gd name="connsiteX27" fmla="*/ 411662 w 2757772"/>
                <a:gd name="connsiteY27" fmla="*/ 750464 h 1056478"/>
                <a:gd name="connsiteX28" fmla="*/ 440806 w 2757772"/>
                <a:gd name="connsiteY28" fmla="*/ 746821 h 1056478"/>
                <a:gd name="connsiteX29" fmla="*/ 459021 w 2757772"/>
                <a:gd name="connsiteY29" fmla="*/ 735892 h 1056478"/>
                <a:gd name="connsiteX30" fmla="*/ 488165 w 2757772"/>
                <a:gd name="connsiteY30" fmla="*/ 735892 h 1056478"/>
                <a:gd name="connsiteX31" fmla="*/ 495452 w 2757772"/>
                <a:gd name="connsiteY31" fmla="*/ 721320 h 1056478"/>
                <a:gd name="connsiteX32" fmla="*/ 535525 w 2757772"/>
                <a:gd name="connsiteY32" fmla="*/ 724963 h 1056478"/>
                <a:gd name="connsiteX33" fmla="*/ 542811 w 2757772"/>
                <a:gd name="connsiteY33" fmla="*/ 692175 h 1056478"/>
                <a:gd name="connsiteX34" fmla="*/ 550097 w 2757772"/>
                <a:gd name="connsiteY34" fmla="*/ 692175 h 1056478"/>
                <a:gd name="connsiteX35" fmla="*/ 553740 w 2757772"/>
                <a:gd name="connsiteY35" fmla="*/ 677603 h 1056478"/>
                <a:gd name="connsiteX36" fmla="*/ 604742 w 2757772"/>
                <a:gd name="connsiteY36" fmla="*/ 677603 h 1056478"/>
                <a:gd name="connsiteX37" fmla="*/ 644816 w 2757772"/>
                <a:gd name="connsiteY37" fmla="*/ 619315 h 1056478"/>
                <a:gd name="connsiteX38" fmla="*/ 724962 w 2757772"/>
                <a:gd name="connsiteY38" fmla="*/ 619315 h 1056478"/>
                <a:gd name="connsiteX39" fmla="*/ 728605 w 2757772"/>
                <a:gd name="connsiteY39" fmla="*/ 604743 h 1056478"/>
                <a:gd name="connsiteX40" fmla="*/ 735891 w 2757772"/>
                <a:gd name="connsiteY40" fmla="*/ 604743 h 1056478"/>
                <a:gd name="connsiteX41" fmla="*/ 757750 w 2757772"/>
                <a:gd name="connsiteY41" fmla="*/ 590171 h 1056478"/>
                <a:gd name="connsiteX42" fmla="*/ 772322 w 2757772"/>
                <a:gd name="connsiteY42" fmla="*/ 590171 h 1056478"/>
                <a:gd name="connsiteX43" fmla="*/ 797823 w 2757772"/>
                <a:gd name="connsiteY43" fmla="*/ 568312 h 1056478"/>
                <a:gd name="connsiteX44" fmla="*/ 797823 w 2757772"/>
                <a:gd name="connsiteY44" fmla="*/ 550097 h 1056478"/>
                <a:gd name="connsiteX45" fmla="*/ 837896 w 2757772"/>
                <a:gd name="connsiteY45" fmla="*/ 553740 h 1056478"/>
                <a:gd name="connsiteX46" fmla="*/ 848825 w 2757772"/>
                <a:gd name="connsiteY46" fmla="*/ 535525 h 1056478"/>
                <a:gd name="connsiteX47" fmla="*/ 870683 w 2757772"/>
                <a:gd name="connsiteY47" fmla="*/ 524596 h 1056478"/>
                <a:gd name="connsiteX48" fmla="*/ 874326 w 2757772"/>
                <a:gd name="connsiteY48" fmla="*/ 506381 h 1056478"/>
                <a:gd name="connsiteX49" fmla="*/ 888899 w 2757772"/>
                <a:gd name="connsiteY49" fmla="*/ 480880 h 1056478"/>
                <a:gd name="connsiteX50" fmla="*/ 888899 w 2757772"/>
                <a:gd name="connsiteY50" fmla="*/ 480880 h 1056478"/>
                <a:gd name="connsiteX51" fmla="*/ 921686 w 2757772"/>
                <a:gd name="connsiteY51" fmla="*/ 469951 h 1056478"/>
                <a:gd name="connsiteX52" fmla="*/ 1012761 w 2757772"/>
                <a:gd name="connsiteY52" fmla="*/ 473594 h 1056478"/>
                <a:gd name="connsiteX53" fmla="*/ 1020048 w 2757772"/>
                <a:gd name="connsiteY53" fmla="*/ 451735 h 1056478"/>
                <a:gd name="connsiteX54" fmla="*/ 1020048 w 2757772"/>
                <a:gd name="connsiteY54" fmla="*/ 451735 h 1056478"/>
                <a:gd name="connsiteX55" fmla="*/ 1052835 w 2757772"/>
                <a:gd name="connsiteY55" fmla="*/ 429877 h 1056478"/>
                <a:gd name="connsiteX56" fmla="*/ 1078336 w 2757772"/>
                <a:gd name="connsiteY56" fmla="*/ 429877 h 1056478"/>
                <a:gd name="connsiteX57" fmla="*/ 1078336 w 2757772"/>
                <a:gd name="connsiteY57" fmla="*/ 411662 h 1056478"/>
                <a:gd name="connsiteX58" fmla="*/ 1147553 w 2757772"/>
                <a:gd name="connsiteY58" fmla="*/ 411662 h 1056478"/>
                <a:gd name="connsiteX59" fmla="*/ 1154840 w 2757772"/>
                <a:gd name="connsiteY59" fmla="*/ 393447 h 1056478"/>
                <a:gd name="connsiteX60" fmla="*/ 1198556 w 2757772"/>
                <a:gd name="connsiteY60" fmla="*/ 393447 h 1056478"/>
                <a:gd name="connsiteX61" fmla="*/ 1202199 w 2757772"/>
                <a:gd name="connsiteY61" fmla="*/ 371589 h 1056478"/>
                <a:gd name="connsiteX62" fmla="*/ 1344277 w 2757772"/>
                <a:gd name="connsiteY62" fmla="*/ 371589 h 1056478"/>
                <a:gd name="connsiteX63" fmla="*/ 1362492 w 2757772"/>
                <a:gd name="connsiteY63" fmla="*/ 349731 h 1056478"/>
                <a:gd name="connsiteX64" fmla="*/ 1522785 w 2757772"/>
                <a:gd name="connsiteY64" fmla="*/ 349731 h 1056478"/>
                <a:gd name="connsiteX65" fmla="*/ 1530071 w 2757772"/>
                <a:gd name="connsiteY65" fmla="*/ 316943 h 1056478"/>
                <a:gd name="connsiteX66" fmla="*/ 1530071 w 2757772"/>
                <a:gd name="connsiteY66" fmla="*/ 316943 h 1056478"/>
                <a:gd name="connsiteX67" fmla="*/ 1573788 w 2757772"/>
                <a:gd name="connsiteY67" fmla="*/ 214939 h 1056478"/>
                <a:gd name="connsiteX68" fmla="*/ 1639362 w 2757772"/>
                <a:gd name="connsiteY68" fmla="*/ 222225 h 1056478"/>
                <a:gd name="connsiteX69" fmla="*/ 1646648 w 2757772"/>
                <a:gd name="connsiteY69" fmla="*/ 189437 h 1056478"/>
                <a:gd name="connsiteX70" fmla="*/ 1668506 w 2757772"/>
                <a:gd name="connsiteY70" fmla="*/ 163936 h 1056478"/>
                <a:gd name="connsiteX71" fmla="*/ 2338824 w 2757772"/>
                <a:gd name="connsiteY71" fmla="*/ 160293 h 1056478"/>
                <a:gd name="connsiteX72" fmla="*/ 2338824 w 2757772"/>
                <a:gd name="connsiteY72" fmla="*/ 98362 h 1056478"/>
                <a:gd name="connsiteX73" fmla="*/ 2597479 w 2757772"/>
                <a:gd name="connsiteY73" fmla="*/ 94719 h 1056478"/>
                <a:gd name="connsiteX74" fmla="*/ 2608408 w 2757772"/>
                <a:gd name="connsiteY74" fmla="*/ 3643 h 1056478"/>
                <a:gd name="connsiteX75" fmla="*/ 2757772 w 2757772"/>
                <a:gd name="connsiteY75" fmla="*/ 0 h 1056478"/>
                <a:gd name="connsiteX76" fmla="*/ 2757772 w 2757772"/>
                <a:gd name="connsiteY76" fmla="*/ 0 h 1056478"/>
                <a:gd name="connsiteX0" fmla="*/ 0 w 2757772"/>
                <a:gd name="connsiteY0" fmla="*/ 1056478 h 1056478"/>
                <a:gd name="connsiteX1" fmla="*/ 29144 w 2757772"/>
                <a:gd name="connsiteY1" fmla="*/ 1023691 h 1056478"/>
                <a:gd name="connsiteX2" fmla="*/ 43716 w 2757772"/>
                <a:gd name="connsiteY2" fmla="*/ 1009119 h 1056478"/>
                <a:gd name="connsiteX3" fmla="*/ 61931 w 2757772"/>
                <a:gd name="connsiteY3" fmla="*/ 998190 h 1056478"/>
                <a:gd name="connsiteX4" fmla="*/ 76503 w 2757772"/>
                <a:gd name="connsiteY4" fmla="*/ 990904 h 1056478"/>
                <a:gd name="connsiteX5" fmla="*/ 87432 w 2757772"/>
                <a:gd name="connsiteY5" fmla="*/ 961759 h 1056478"/>
                <a:gd name="connsiteX6" fmla="*/ 102004 w 2757772"/>
                <a:gd name="connsiteY6" fmla="*/ 936258 h 1056478"/>
                <a:gd name="connsiteX7" fmla="*/ 116577 w 2757772"/>
                <a:gd name="connsiteY7" fmla="*/ 910757 h 1056478"/>
                <a:gd name="connsiteX8" fmla="*/ 116577 w 2757772"/>
                <a:gd name="connsiteY8" fmla="*/ 910757 h 1056478"/>
                <a:gd name="connsiteX9" fmla="*/ 138435 w 2757772"/>
                <a:gd name="connsiteY9" fmla="*/ 888899 h 1056478"/>
                <a:gd name="connsiteX10" fmla="*/ 145721 w 2757772"/>
                <a:gd name="connsiteY10" fmla="*/ 881613 h 1056478"/>
                <a:gd name="connsiteX11" fmla="*/ 163936 w 2757772"/>
                <a:gd name="connsiteY11" fmla="*/ 881613 h 1056478"/>
                <a:gd name="connsiteX12" fmla="*/ 178508 w 2757772"/>
                <a:gd name="connsiteY12" fmla="*/ 863398 h 1056478"/>
                <a:gd name="connsiteX13" fmla="*/ 185794 w 2757772"/>
                <a:gd name="connsiteY13" fmla="*/ 859755 h 1056478"/>
                <a:gd name="connsiteX14" fmla="*/ 200366 w 2757772"/>
                <a:gd name="connsiteY14" fmla="*/ 856112 h 1056478"/>
                <a:gd name="connsiteX15" fmla="*/ 207652 w 2757772"/>
                <a:gd name="connsiteY15" fmla="*/ 837896 h 1056478"/>
                <a:gd name="connsiteX16" fmla="*/ 225867 w 2757772"/>
                <a:gd name="connsiteY16" fmla="*/ 837896 h 1056478"/>
                <a:gd name="connsiteX17" fmla="*/ 236797 w 2757772"/>
                <a:gd name="connsiteY17" fmla="*/ 819681 h 1056478"/>
                <a:gd name="connsiteX18" fmla="*/ 247726 w 2757772"/>
                <a:gd name="connsiteY18" fmla="*/ 823324 h 1056478"/>
                <a:gd name="connsiteX19" fmla="*/ 258655 w 2757772"/>
                <a:gd name="connsiteY19" fmla="*/ 812395 h 1056478"/>
                <a:gd name="connsiteX20" fmla="*/ 269584 w 2757772"/>
                <a:gd name="connsiteY20" fmla="*/ 805109 h 1056478"/>
                <a:gd name="connsiteX21" fmla="*/ 284156 w 2757772"/>
                <a:gd name="connsiteY21" fmla="*/ 797823 h 1056478"/>
                <a:gd name="connsiteX22" fmla="*/ 291442 w 2757772"/>
                <a:gd name="connsiteY22" fmla="*/ 797823 h 1056478"/>
                <a:gd name="connsiteX23" fmla="*/ 302371 w 2757772"/>
                <a:gd name="connsiteY23" fmla="*/ 772322 h 1056478"/>
                <a:gd name="connsiteX24" fmla="*/ 375232 w 2757772"/>
                <a:gd name="connsiteY24" fmla="*/ 775965 h 1056478"/>
                <a:gd name="connsiteX25" fmla="*/ 389804 w 2757772"/>
                <a:gd name="connsiteY25" fmla="*/ 761393 h 1056478"/>
                <a:gd name="connsiteX26" fmla="*/ 411662 w 2757772"/>
                <a:gd name="connsiteY26" fmla="*/ 761393 h 1056478"/>
                <a:gd name="connsiteX27" fmla="*/ 411662 w 2757772"/>
                <a:gd name="connsiteY27" fmla="*/ 750464 h 1056478"/>
                <a:gd name="connsiteX28" fmla="*/ 440806 w 2757772"/>
                <a:gd name="connsiteY28" fmla="*/ 746821 h 1056478"/>
                <a:gd name="connsiteX29" fmla="*/ 459021 w 2757772"/>
                <a:gd name="connsiteY29" fmla="*/ 735892 h 1056478"/>
                <a:gd name="connsiteX30" fmla="*/ 488165 w 2757772"/>
                <a:gd name="connsiteY30" fmla="*/ 735892 h 1056478"/>
                <a:gd name="connsiteX31" fmla="*/ 495452 w 2757772"/>
                <a:gd name="connsiteY31" fmla="*/ 721320 h 1056478"/>
                <a:gd name="connsiteX32" fmla="*/ 535525 w 2757772"/>
                <a:gd name="connsiteY32" fmla="*/ 724963 h 1056478"/>
                <a:gd name="connsiteX33" fmla="*/ 542811 w 2757772"/>
                <a:gd name="connsiteY33" fmla="*/ 692175 h 1056478"/>
                <a:gd name="connsiteX34" fmla="*/ 550097 w 2757772"/>
                <a:gd name="connsiteY34" fmla="*/ 692175 h 1056478"/>
                <a:gd name="connsiteX35" fmla="*/ 553740 w 2757772"/>
                <a:gd name="connsiteY35" fmla="*/ 677603 h 1056478"/>
                <a:gd name="connsiteX36" fmla="*/ 604742 w 2757772"/>
                <a:gd name="connsiteY36" fmla="*/ 677603 h 1056478"/>
                <a:gd name="connsiteX37" fmla="*/ 644816 w 2757772"/>
                <a:gd name="connsiteY37" fmla="*/ 619315 h 1056478"/>
                <a:gd name="connsiteX38" fmla="*/ 724962 w 2757772"/>
                <a:gd name="connsiteY38" fmla="*/ 619315 h 1056478"/>
                <a:gd name="connsiteX39" fmla="*/ 728605 w 2757772"/>
                <a:gd name="connsiteY39" fmla="*/ 604743 h 1056478"/>
                <a:gd name="connsiteX40" fmla="*/ 735891 w 2757772"/>
                <a:gd name="connsiteY40" fmla="*/ 604743 h 1056478"/>
                <a:gd name="connsiteX41" fmla="*/ 757750 w 2757772"/>
                <a:gd name="connsiteY41" fmla="*/ 590171 h 1056478"/>
                <a:gd name="connsiteX42" fmla="*/ 772322 w 2757772"/>
                <a:gd name="connsiteY42" fmla="*/ 590171 h 1056478"/>
                <a:gd name="connsiteX43" fmla="*/ 797823 w 2757772"/>
                <a:gd name="connsiteY43" fmla="*/ 568312 h 1056478"/>
                <a:gd name="connsiteX44" fmla="*/ 797823 w 2757772"/>
                <a:gd name="connsiteY44" fmla="*/ 550097 h 1056478"/>
                <a:gd name="connsiteX45" fmla="*/ 837896 w 2757772"/>
                <a:gd name="connsiteY45" fmla="*/ 553740 h 1056478"/>
                <a:gd name="connsiteX46" fmla="*/ 848825 w 2757772"/>
                <a:gd name="connsiteY46" fmla="*/ 535525 h 1056478"/>
                <a:gd name="connsiteX47" fmla="*/ 870683 w 2757772"/>
                <a:gd name="connsiteY47" fmla="*/ 524596 h 1056478"/>
                <a:gd name="connsiteX48" fmla="*/ 874326 w 2757772"/>
                <a:gd name="connsiteY48" fmla="*/ 506381 h 1056478"/>
                <a:gd name="connsiteX49" fmla="*/ 888899 w 2757772"/>
                <a:gd name="connsiteY49" fmla="*/ 480880 h 1056478"/>
                <a:gd name="connsiteX50" fmla="*/ 888899 w 2757772"/>
                <a:gd name="connsiteY50" fmla="*/ 480880 h 1056478"/>
                <a:gd name="connsiteX51" fmla="*/ 921686 w 2757772"/>
                <a:gd name="connsiteY51" fmla="*/ 469951 h 1056478"/>
                <a:gd name="connsiteX52" fmla="*/ 1012761 w 2757772"/>
                <a:gd name="connsiteY52" fmla="*/ 473594 h 1056478"/>
                <a:gd name="connsiteX53" fmla="*/ 1020048 w 2757772"/>
                <a:gd name="connsiteY53" fmla="*/ 451735 h 1056478"/>
                <a:gd name="connsiteX54" fmla="*/ 1020048 w 2757772"/>
                <a:gd name="connsiteY54" fmla="*/ 451735 h 1056478"/>
                <a:gd name="connsiteX55" fmla="*/ 1052835 w 2757772"/>
                <a:gd name="connsiteY55" fmla="*/ 429877 h 1056478"/>
                <a:gd name="connsiteX56" fmla="*/ 1078336 w 2757772"/>
                <a:gd name="connsiteY56" fmla="*/ 429877 h 1056478"/>
                <a:gd name="connsiteX57" fmla="*/ 1078336 w 2757772"/>
                <a:gd name="connsiteY57" fmla="*/ 411662 h 1056478"/>
                <a:gd name="connsiteX58" fmla="*/ 1147553 w 2757772"/>
                <a:gd name="connsiteY58" fmla="*/ 411662 h 1056478"/>
                <a:gd name="connsiteX59" fmla="*/ 1154840 w 2757772"/>
                <a:gd name="connsiteY59" fmla="*/ 393447 h 1056478"/>
                <a:gd name="connsiteX60" fmla="*/ 1198556 w 2757772"/>
                <a:gd name="connsiteY60" fmla="*/ 393447 h 1056478"/>
                <a:gd name="connsiteX61" fmla="*/ 1202199 w 2757772"/>
                <a:gd name="connsiteY61" fmla="*/ 371589 h 1056478"/>
                <a:gd name="connsiteX62" fmla="*/ 1344277 w 2757772"/>
                <a:gd name="connsiteY62" fmla="*/ 371589 h 1056478"/>
                <a:gd name="connsiteX63" fmla="*/ 1362492 w 2757772"/>
                <a:gd name="connsiteY63" fmla="*/ 349731 h 1056478"/>
                <a:gd name="connsiteX64" fmla="*/ 1522785 w 2757772"/>
                <a:gd name="connsiteY64" fmla="*/ 349731 h 1056478"/>
                <a:gd name="connsiteX65" fmla="*/ 1530071 w 2757772"/>
                <a:gd name="connsiteY65" fmla="*/ 316943 h 1056478"/>
                <a:gd name="connsiteX66" fmla="*/ 1530071 w 2757772"/>
                <a:gd name="connsiteY66" fmla="*/ 316943 h 1056478"/>
                <a:gd name="connsiteX67" fmla="*/ 1573788 w 2757772"/>
                <a:gd name="connsiteY67" fmla="*/ 219702 h 1056478"/>
                <a:gd name="connsiteX68" fmla="*/ 1639362 w 2757772"/>
                <a:gd name="connsiteY68" fmla="*/ 222225 h 1056478"/>
                <a:gd name="connsiteX69" fmla="*/ 1646648 w 2757772"/>
                <a:gd name="connsiteY69" fmla="*/ 189437 h 1056478"/>
                <a:gd name="connsiteX70" fmla="*/ 1668506 w 2757772"/>
                <a:gd name="connsiteY70" fmla="*/ 163936 h 1056478"/>
                <a:gd name="connsiteX71" fmla="*/ 2338824 w 2757772"/>
                <a:gd name="connsiteY71" fmla="*/ 160293 h 1056478"/>
                <a:gd name="connsiteX72" fmla="*/ 2338824 w 2757772"/>
                <a:gd name="connsiteY72" fmla="*/ 98362 h 1056478"/>
                <a:gd name="connsiteX73" fmla="*/ 2597479 w 2757772"/>
                <a:gd name="connsiteY73" fmla="*/ 94719 h 1056478"/>
                <a:gd name="connsiteX74" fmla="*/ 2608408 w 2757772"/>
                <a:gd name="connsiteY74" fmla="*/ 3643 h 1056478"/>
                <a:gd name="connsiteX75" fmla="*/ 2757772 w 2757772"/>
                <a:gd name="connsiteY75" fmla="*/ 0 h 1056478"/>
                <a:gd name="connsiteX76" fmla="*/ 2757772 w 2757772"/>
                <a:gd name="connsiteY76" fmla="*/ 0 h 1056478"/>
                <a:gd name="connsiteX0" fmla="*/ 0 w 2757772"/>
                <a:gd name="connsiteY0" fmla="*/ 1056478 h 1056478"/>
                <a:gd name="connsiteX1" fmla="*/ 29144 w 2757772"/>
                <a:gd name="connsiteY1" fmla="*/ 1023691 h 1056478"/>
                <a:gd name="connsiteX2" fmla="*/ 43716 w 2757772"/>
                <a:gd name="connsiteY2" fmla="*/ 1009119 h 1056478"/>
                <a:gd name="connsiteX3" fmla="*/ 61931 w 2757772"/>
                <a:gd name="connsiteY3" fmla="*/ 998190 h 1056478"/>
                <a:gd name="connsiteX4" fmla="*/ 76503 w 2757772"/>
                <a:gd name="connsiteY4" fmla="*/ 990904 h 1056478"/>
                <a:gd name="connsiteX5" fmla="*/ 87432 w 2757772"/>
                <a:gd name="connsiteY5" fmla="*/ 961759 h 1056478"/>
                <a:gd name="connsiteX6" fmla="*/ 102004 w 2757772"/>
                <a:gd name="connsiteY6" fmla="*/ 936258 h 1056478"/>
                <a:gd name="connsiteX7" fmla="*/ 116577 w 2757772"/>
                <a:gd name="connsiteY7" fmla="*/ 910757 h 1056478"/>
                <a:gd name="connsiteX8" fmla="*/ 116577 w 2757772"/>
                <a:gd name="connsiteY8" fmla="*/ 910757 h 1056478"/>
                <a:gd name="connsiteX9" fmla="*/ 138435 w 2757772"/>
                <a:gd name="connsiteY9" fmla="*/ 888899 h 1056478"/>
                <a:gd name="connsiteX10" fmla="*/ 145721 w 2757772"/>
                <a:gd name="connsiteY10" fmla="*/ 881613 h 1056478"/>
                <a:gd name="connsiteX11" fmla="*/ 163936 w 2757772"/>
                <a:gd name="connsiteY11" fmla="*/ 881613 h 1056478"/>
                <a:gd name="connsiteX12" fmla="*/ 178508 w 2757772"/>
                <a:gd name="connsiteY12" fmla="*/ 863398 h 1056478"/>
                <a:gd name="connsiteX13" fmla="*/ 185794 w 2757772"/>
                <a:gd name="connsiteY13" fmla="*/ 859755 h 1056478"/>
                <a:gd name="connsiteX14" fmla="*/ 200366 w 2757772"/>
                <a:gd name="connsiteY14" fmla="*/ 856112 h 1056478"/>
                <a:gd name="connsiteX15" fmla="*/ 207652 w 2757772"/>
                <a:gd name="connsiteY15" fmla="*/ 837896 h 1056478"/>
                <a:gd name="connsiteX16" fmla="*/ 225867 w 2757772"/>
                <a:gd name="connsiteY16" fmla="*/ 837896 h 1056478"/>
                <a:gd name="connsiteX17" fmla="*/ 236797 w 2757772"/>
                <a:gd name="connsiteY17" fmla="*/ 819681 h 1056478"/>
                <a:gd name="connsiteX18" fmla="*/ 247726 w 2757772"/>
                <a:gd name="connsiteY18" fmla="*/ 823324 h 1056478"/>
                <a:gd name="connsiteX19" fmla="*/ 258655 w 2757772"/>
                <a:gd name="connsiteY19" fmla="*/ 812395 h 1056478"/>
                <a:gd name="connsiteX20" fmla="*/ 269584 w 2757772"/>
                <a:gd name="connsiteY20" fmla="*/ 805109 h 1056478"/>
                <a:gd name="connsiteX21" fmla="*/ 284156 w 2757772"/>
                <a:gd name="connsiteY21" fmla="*/ 797823 h 1056478"/>
                <a:gd name="connsiteX22" fmla="*/ 291442 w 2757772"/>
                <a:gd name="connsiteY22" fmla="*/ 797823 h 1056478"/>
                <a:gd name="connsiteX23" fmla="*/ 302371 w 2757772"/>
                <a:gd name="connsiteY23" fmla="*/ 772322 h 1056478"/>
                <a:gd name="connsiteX24" fmla="*/ 375232 w 2757772"/>
                <a:gd name="connsiteY24" fmla="*/ 775965 h 1056478"/>
                <a:gd name="connsiteX25" fmla="*/ 389804 w 2757772"/>
                <a:gd name="connsiteY25" fmla="*/ 761393 h 1056478"/>
                <a:gd name="connsiteX26" fmla="*/ 411662 w 2757772"/>
                <a:gd name="connsiteY26" fmla="*/ 761393 h 1056478"/>
                <a:gd name="connsiteX27" fmla="*/ 411662 w 2757772"/>
                <a:gd name="connsiteY27" fmla="*/ 750464 h 1056478"/>
                <a:gd name="connsiteX28" fmla="*/ 440806 w 2757772"/>
                <a:gd name="connsiteY28" fmla="*/ 746821 h 1056478"/>
                <a:gd name="connsiteX29" fmla="*/ 459021 w 2757772"/>
                <a:gd name="connsiteY29" fmla="*/ 735892 h 1056478"/>
                <a:gd name="connsiteX30" fmla="*/ 488165 w 2757772"/>
                <a:gd name="connsiteY30" fmla="*/ 735892 h 1056478"/>
                <a:gd name="connsiteX31" fmla="*/ 495452 w 2757772"/>
                <a:gd name="connsiteY31" fmla="*/ 721320 h 1056478"/>
                <a:gd name="connsiteX32" fmla="*/ 535525 w 2757772"/>
                <a:gd name="connsiteY32" fmla="*/ 724963 h 1056478"/>
                <a:gd name="connsiteX33" fmla="*/ 542811 w 2757772"/>
                <a:gd name="connsiteY33" fmla="*/ 692175 h 1056478"/>
                <a:gd name="connsiteX34" fmla="*/ 550097 w 2757772"/>
                <a:gd name="connsiteY34" fmla="*/ 692175 h 1056478"/>
                <a:gd name="connsiteX35" fmla="*/ 553740 w 2757772"/>
                <a:gd name="connsiteY35" fmla="*/ 677603 h 1056478"/>
                <a:gd name="connsiteX36" fmla="*/ 604742 w 2757772"/>
                <a:gd name="connsiteY36" fmla="*/ 677603 h 1056478"/>
                <a:gd name="connsiteX37" fmla="*/ 644816 w 2757772"/>
                <a:gd name="connsiteY37" fmla="*/ 619315 h 1056478"/>
                <a:gd name="connsiteX38" fmla="*/ 724962 w 2757772"/>
                <a:gd name="connsiteY38" fmla="*/ 619315 h 1056478"/>
                <a:gd name="connsiteX39" fmla="*/ 728605 w 2757772"/>
                <a:gd name="connsiteY39" fmla="*/ 604743 h 1056478"/>
                <a:gd name="connsiteX40" fmla="*/ 735891 w 2757772"/>
                <a:gd name="connsiteY40" fmla="*/ 604743 h 1056478"/>
                <a:gd name="connsiteX41" fmla="*/ 757750 w 2757772"/>
                <a:gd name="connsiteY41" fmla="*/ 590171 h 1056478"/>
                <a:gd name="connsiteX42" fmla="*/ 772322 w 2757772"/>
                <a:gd name="connsiteY42" fmla="*/ 590171 h 1056478"/>
                <a:gd name="connsiteX43" fmla="*/ 797823 w 2757772"/>
                <a:gd name="connsiteY43" fmla="*/ 568312 h 1056478"/>
                <a:gd name="connsiteX44" fmla="*/ 797823 w 2757772"/>
                <a:gd name="connsiteY44" fmla="*/ 550097 h 1056478"/>
                <a:gd name="connsiteX45" fmla="*/ 837896 w 2757772"/>
                <a:gd name="connsiteY45" fmla="*/ 553740 h 1056478"/>
                <a:gd name="connsiteX46" fmla="*/ 848825 w 2757772"/>
                <a:gd name="connsiteY46" fmla="*/ 535525 h 1056478"/>
                <a:gd name="connsiteX47" fmla="*/ 870683 w 2757772"/>
                <a:gd name="connsiteY47" fmla="*/ 524596 h 1056478"/>
                <a:gd name="connsiteX48" fmla="*/ 874326 w 2757772"/>
                <a:gd name="connsiteY48" fmla="*/ 506381 h 1056478"/>
                <a:gd name="connsiteX49" fmla="*/ 888899 w 2757772"/>
                <a:gd name="connsiteY49" fmla="*/ 480880 h 1056478"/>
                <a:gd name="connsiteX50" fmla="*/ 888899 w 2757772"/>
                <a:gd name="connsiteY50" fmla="*/ 480880 h 1056478"/>
                <a:gd name="connsiteX51" fmla="*/ 921686 w 2757772"/>
                <a:gd name="connsiteY51" fmla="*/ 469951 h 1056478"/>
                <a:gd name="connsiteX52" fmla="*/ 1012761 w 2757772"/>
                <a:gd name="connsiteY52" fmla="*/ 473594 h 1056478"/>
                <a:gd name="connsiteX53" fmla="*/ 1020048 w 2757772"/>
                <a:gd name="connsiteY53" fmla="*/ 451735 h 1056478"/>
                <a:gd name="connsiteX54" fmla="*/ 1020048 w 2757772"/>
                <a:gd name="connsiteY54" fmla="*/ 451735 h 1056478"/>
                <a:gd name="connsiteX55" fmla="*/ 1052835 w 2757772"/>
                <a:gd name="connsiteY55" fmla="*/ 429877 h 1056478"/>
                <a:gd name="connsiteX56" fmla="*/ 1078336 w 2757772"/>
                <a:gd name="connsiteY56" fmla="*/ 429877 h 1056478"/>
                <a:gd name="connsiteX57" fmla="*/ 1078336 w 2757772"/>
                <a:gd name="connsiteY57" fmla="*/ 411662 h 1056478"/>
                <a:gd name="connsiteX58" fmla="*/ 1147553 w 2757772"/>
                <a:gd name="connsiteY58" fmla="*/ 411662 h 1056478"/>
                <a:gd name="connsiteX59" fmla="*/ 1154840 w 2757772"/>
                <a:gd name="connsiteY59" fmla="*/ 393447 h 1056478"/>
                <a:gd name="connsiteX60" fmla="*/ 1198556 w 2757772"/>
                <a:gd name="connsiteY60" fmla="*/ 393447 h 1056478"/>
                <a:gd name="connsiteX61" fmla="*/ 1202199 w 2757772"/>
                <a:gd name="connsiteY61" fmla="*/ 371589 h 1056478"/>
                <a:gd name="connsiteX62" fmla="*/ 1344277 w 2757772"/>
                <a:gd name="connsiteY62" fmla="*/ 371589 h 1056478"/>
                <a:gd name="connsiteX63" fmla="*/ 1362492 w 2757772"/>
                <a:gd name="connsiteY63" fmla="*/ 349731 h 1056478"/>
                <a:gd name="connsiteX64" fmla="*/ 1522785 w 2757772"/>
                <a:gd name="connsiteY64" fmla="*/ 349731 h 1056478"/>
                <a:gd name="connsiteX65" fmla="*/ 1530071 w 2757772"/>
                <a:gd name="connsiteY65" fmla="*/ 316943 h 1056478"/>
                <a:gd name="connsiteX66" fmla="*/ 1541977 w 2757772"/>
                <a:gd name="connsiteY66" fmla="*/ 314562 h 1056478"/>
                <a:gd name="connsiteX67" fmla="*/ 1573788 w 2757772"/>
                <a:gd name="connsiteY67" fmla="*/ 219702 h 1056478"/>
                <a:gd name="connsiteX68" fmla="*/ 1639362 w 2757772"/>
                <a:gd name="connsiteY68" fmla="*/ 222225 h 1056478"/>
                <a:gd name="connsiteX69" fmla="*/ 1646648 w 2757772"/>
                <a:gd name="connsiteY69" fmla="*/ 189437 h 1056478"/>
                <a:gd name="connsiteX70" fmla="*/ 1668506 w 2757772"/>
                <a:gd name="connsiteY70" fmla="*/ 163936 h 1056478"/>
                <a:gd name="connsiteX71" fmla="*/ 2338824 w 2757772"/>
                <a:gd name="connsiteY71" fmla="*/ 160293 h 1056478"/>
                <a:gd name="connsiteX72" fmla="*/ 2338824 w 2757772"/>
                <a:gd name="connsiteY72" fmla="*/ 98362 h 1056478"/>
                <a:gd name="connsiteX73" fmla="*/ 2597479 w 2757772"/>
                <a:gd name="connsiteY73" fmla="*/ 94719 h 1056478"/>
                <a:gd name="connsiteX74" fmla="*/ 2608408 w 2757772"/>
                <a:gd name="connsiteY74" fmla="*/ 3643 h 1056478"/>
                <a:gd name="connsiteX75" fmla="*/ 2757772 w 2757772"/>
                <a:gd name="connsiteY75" fmla="*/ 0 h 1056478"/>
                <a:gd name="connsiteX76" fmla="*/ 2757772 w 2757772"/>
                <a:gd name="connsiteY76" fmla="*/ 0 h 1056478"/>
                <a:gd name="connsiteX0" fmla="*/ 0 w 2757772"/>
                <a:gd name="connsiteY0" fmla="*/ 1056478 h 1056478"/>
                <a:gd name="connsiteX1" fmla="*/ 29144 w 2757772"/>
                <a:gd name="connsiteY1" fmla="*/ 1023691 h 1056478"/>
                <a:gd name="connsiteX2" fmla="*/ 43716 w 2757772"/>
                <a:gd name="connsiteY2" fmla="*/ 1009119 h 1056478"/>
                <a:gd name="connsiteX3" fmla="*/ 61931 w 2757772"/>
                <a:gd name="connsiteY3" fmla="*/ 998190 h 1056478"/>
                <a:gd name="connsiteX4" fmla="*/ 76503 w 2757772"/>
                <a:gd name="connsiteY4" fmla="*/ 990904 h 1056478"/>
                <a:gd name="connsiteX5" fmla="*/ 87432 w 2757772"/>
                <a:gd name="connsiteY5" fmla="*/ 961759 h 1056478"/>
                <a:gd name="connsiteX6" fmla="*/ 102004 w 2757772"/>
                <a:gd name="connsiteY6" fmla="*/ 936258 h 1056478"/>
                <a:gd name="connsiteX7" fmla="*/ 116577 w 2757772"/>
                <a:gd name="connsiteY7" fmla="*/ 910757 h 1056478"/>
                <a:gd name="connsiteX8" fmla="*/ 116577 w 2757772"/>
                <a:gd name="connsiteY8" fmla="*/ 910757 h 1056478"/>
                <a:gd name="connsiteX9" fmla="*/ 138435 w 2757772"/>
                <a:gd name="connsiteY9" fmla="*/ 888899 h 1056478"/>
                <a:gd name="connsiteX10" fmla="*/ 145721 w 2757772"/>
                <a:gd name="connsiteY10" fmla="*/ 881613 h 1056478"/>
                <a:gd name="connsiteX11" fmla="*/ 163936 w 2757772"/>
                <a:gd name="connsiteY11" fmla="*/ 881613 h 1056478"/>
                <a:gd name="connsiteX12" fmla="*/ 178508 w 2757772"/>
                <a:gd name="connsiteY12" fmla="*/ 863398 h 1056478"/>
                <a:gd name="connsiteX13" fmla="*/ 185794 w 2757772"/>
                <a:gd name="connsiteY13" fmla="*/ 859755 h 1056478"/>
                <a:gd name="connsiteX14" fmla="*/ 200366 w 2757772"/>
                <a:gd name="connsiteY14" fmla="*/ 856112 h 1056478"/>
                <a:gd name="connsiteX15" fmla="*/ 207652 w 2757772"/>
                <a:gd name="connsiteY15" fmla="*/ 837896 h 1056478"/>
                <a:gd name="connsiteX16" fmla="*/ 225867 w 2757772"/>
                <a:gd name="connsiteY16" fmla="*/ 837896 h 1056478"/>
                <a:gd name="connsiteX17" fmla="*/ 236797 w 2757772"/>
                <a:gd name="connsiteY17" fmla="*/ 819681 h 1056478"/>
                <a:gd name="connsiteX18" fmla="*/ 247726 w 2757772"/>
                <a:gd name="connsiteY18" fmla="*/ 823324 h 1056478"/>
                <a:gd name="connsiteX19" fmla="*/ 258655 w 2757772"/>
                <a:gd name="connsiteY19" fmla="*/ 812395 h 1056478"/>
                <a:gd name="connsiteX20" fmla="*/ 269584 w 2757772"/>
                <a:gd name="connsiteY20" fmla="*/ 805109 h 1056478"/>
                <a:gd name="connsiteX21" fmla="*/ 284156 w 2757772"/>
                <a:gd name="connsiteY21" fmla="*/ 797823 h 1056478"/>
                <a:gd name="connsiteX22" fmla="*/ 291442 w 2757772"/>
                <a:gd name="connsiteY22" fmla="*/ 797823 h 1056478"/>
                <a:gd name="connsiteX23" fmla="*/ 302371 w 2757772"/>
                <a:gd name="connsiteY23" fmla="*/ 772322 h 1056478"/>
                <a:gd name="connsiteX24" fmla="*/ 375232 w 2757772"/>
                <a:gd name="connsiteY24" fmla="*/ 775965 h 1056478"/>
                <a:gd name="connsiteX25" fmla="*/ 389804 w 2757772"/>
                <a:gd name="connsiteY25" fmla="*/ 761393 h 1056478"/>
                <a:gd name="connsiteX26" fmla="*/ 411662 w 2757772"/>
                <a:gd name="connsiteY26" fmla="*/ 761393 h 1056478"/>
                <a:gd name="connsiteX27" fmla="*/ 411662 w 2757772"/>
                <a:gd name="connsiteY27" fmla="*/ 750464 h 1056478"/>
                <a:gd name="connsiteX28" fmla="*/ 440806 w 2757772"/>
                <a:gd name="connsiteY28" fmla="*/ 746821 h 1056478"/>
                <a:gd name="connsiteX29" fmla="*/ 459021 w 2757772"/>
                <a:gd name="connsiteY29" fmla="*/ 735892 h 1056478"/>
                <a:gd name="connsiteX30" fmla="*/ 488165 w 2757772"/>
                <a:gd name="connsiteY30" fmla="*/ 735892 h 1056478"/>
                <a:gd name="connsiteX31" fmla="*/ 495452 w 2757772"/>
                <a:gd name="connsiteY31" fmla="*/ 721320 h 1056478"/>
                <a:gd name="connsiteX32" fmla="*/ 535525 w 2757772"/>
                <a:gd name="connsiteY32" fmla="*/ 724963 h 1056478"/>
                <a:gd name="connsiteX33" fmla="*/ 542811 w 2757772"/>
                <a:gd name="connsiteY33" fmla="*/ 692175 h 1056478"/>
                <a:gd name="connsiteX34" fmla="*/ 550097 w 2757772"/>
                <a:gd name="connsiteY34" fmla="*/ 692175 h 1056478"/>
                <a:gd name="connsiteX35" fmla="*/ 553740 w 2757772"/>
                <a:gd name="connsiteY35" fmla="*/ 677603 h 1056478"/>
                <a:gd name="connsiteX36" fmla="*/ 604742 w 2757772"/>
                <a:gd name="connsiteY36" fmla="*/ 677603 h 1056478"/>
                <a:gd name="connsiteX37" fmla="*/ 644816 w 2757772"/>
                <a:gd name="connsiteY37" fmla="*/ 619315 h 1056478"/>
                <a:gd name="connsiteX38" fmla="*/ 724962 w 2757772"/>
                <a:gd name="connsiteY38" fmla="*/ 619315 h 1056478"/>
                <a:gd name="connsiteX39" fmla="*/ 728605 w 2757772"/>
                <a:gd name="connsiteY39" fmla="*/ 604743 h 1056478"/>
                <a:gd name="connsiteX40" fmla="*/ 735891 w 2757772"/>
                <a:gd name="connsiteY40" fmla="*/ 604743 h 1056478"/>
                <a:gd name="connsiteX41" fmla="*/ 757750 w 2757772"/>
                <a:gd name="connsiteY41" fmla="*/ 590171 h 1056478"/>
                <a:gd name="connsiteX42" fmla="*/ 772322 w 2757772"/>
                <a:gd name="connsiteY42" fmla="*/ 590171 h 1056478"/>
                <a:gd name="connsiteX43" fmla="*/ 797823 w 2757772"/>
                <a:gd name="connsiteY43" fmla="*/ 568312 h 1056478"/>
                <a:gd name="connsiteX44" fmla="*/ 797823 w 2757772"/>
                <a:gd name="connsiteY44" fmla="*/ 550097 h 1056478"/>
                <a:gd name="connsiteX45" fmla="*/ 837896 w 2757772"/>
                <a:gd name="connsiteY45" fmla="*/ 553740 h 1056478"/>
                <a:gd name="connsiteX46" fmla="*/ 848825 w 2757772"/>
                <a:gd name="connsiteY46" fmla="*/ 535525 h 1056478"/>
                <a:gd name="connsiteX47" fmla="*/ 870683 w 2757772"/>
                <a:gd name="connsiteY47" fmla="*/ 524596 h 1056478"/>
                <a:gd name="connsiteX48" fmla="*/ 874326 w 2757772"/>
                <a:gd name="connsiteY48" fmla="*/ 506381 h 1056478"/>
                <a:gd name="connsiteX49" fmla="*/ 888899 w 2757772"/>
                <a:gd name="connsiteY49" fmla="*/ 480880 h 1056478"/>
                <a:gd name="connsiteX50" fmla="*/ 888899 w 2757772"/>
                <a:gd name="connsiteY50" fmla="*/ 480880 h 1056478"/>
                <a:gd name="connsiteX51" fmla="*/ 921686 w 2757772"/>
                <a:gd name="connsiteY51" fmla="*/ 469951 h 1056478"/>
                <a:gd name="connsiteX52" fmla="*/ 1012761 w 2757772"/>
                <a:gd name="connsiteY52" fmla="*/ 473594 h 1056478"/>
                <a:gd name="connsiteX53" fmla="*/ 1020048 w 2757772"/>
                <a:gd name="connsiteY53" fmla="*/ 451735 h 1056478"/>
                <a:gd name="connsiteX54" fmla="*/ 1020048 w 2757772"/>
                <a:gd name="connsiteY54" fmla="*/ 451735 h 1056478"/>
                <a:gd name="connsiteX55" fmla="*/ 1052835 w 2757772"/>
                <a:gd name="connsiteY55" fmla="*/ 429877 h 1056478"/>
                <a:gd name="connsiteX56" fmla="*/ 1078336 w 2757772"/>
                <a:gd name="connsiteY56" fmla="*/ 429877 h 1056478"/>
                <a:gd name="connsiteX57" fmla="*/ 1078336 w 2757772"/>
                <a:gd name="connsiteY57" fmla="*/ 411662 h 1056478"/>
                <a:gd name="connsiteX58" fmla="*/ 1147553 w 2757772"/>
                <a:gd name="connsiteY58" fmla="*/ 411662 h 1056478"/>
                <a:gd name="connsiteX59" fmla="*/ 1154840 w 2757772"/>
                <a:gd name="connsiteY59" fmla="*/ 393447 h 1056478"/>
                <a:gd name="connsiteX60" fmla="*/ 1198556 w 2757772"/>
                <a:gd name="connsiteY60" fmla="*/ 393447 h 1056478"/>
                <a:gd name="connsiteX61" fmla="*/ 1202199 w 2757772"/>
                <a:gd name="connsiteY61" fmla="*/ 371589 h 1056478"/>
                <a:gd name="connsiteX62" fmla="*/ 1344277 w 2757772"/>
                <a:gd name="connsiteY62" fmla="*/ 371589 h 1056478"/>
                <a:gd name="connsiteX63" fmla="*/ 1362492 w 2757772"/>
                <a:gd name="connsiteY63" fmla="*/ 349731 h 1056478"/>
                <a:gd name="connsiteX64" fmla="*/ 1522785 w 2757772"/>
                <a:gd name="connsiteY64" fmla="*/ 349731 h 1056478"/>
                <a:gd name="connsiteX65" fmla="*/ 1530071 w 2757772"/>
                <a:gd name="connsiteY65" fmla="*/ 316943 h 1056478"/>
                <a:gd name="connsiteX66" fmla="*/ 1541977 w 2757772"/>
                <a:gd name="connsiteY66" fmla="*/ 314562 h 1056478"/>
                <a:gd name="connsiteX67" fmla="*/ 1573788 w 2757772"/>
                <a:gd name="connsiteY67" fmla="*/ 219702 h 1056478"/>
                <a:gd name="connsiteX68" fmla="*/ 1639362 w 2757772"/>
                <a:gd name="connsiteY68" fmla="*/ 222225 h 1056478"/>
                <a:gd name="connsiteX69" fmla="*/ 1646648 w 2757772"/>
                <a:gd name="connsiteY69" fmla="*/ 189437 h 1056478"/>
                <a:gd name="connsiteX70" fmla="*/ 1668506 w 2757772"/>
                <a:gd name="connsiteY70" fmla="*/ 163936 h 1056478"/>
                <a:gd name="connsiteX71" fmla="*/ 2338824 w 2757772"/>
                <a:gd name="connsiteY71" fmla="*/ 160293 h 1056478"/>
                <a:gd name="connsiteX72" fmla="*/ 2338824 w 2757772"/>
                <a:gd name="connsiteY72" fmla="*/ 98362 h 1056478"/>
                <a:gd name="connsiteX73" fmla="*/ 2597479 w 2757772"/>
                <a:gd name="connsiteY73" fmla="*/ 94719 h 1056478"/>
                <a:gd name="connsiteX74" fmla="*/ 2608408 w 2757772"/>
                <a:gd name="connsiteY74" fmla="*/ 3643 h 1056478"/>
                <a:gd name="connsiteX75" fmla="*/ 2757772 w 2757772"/>
                <a:gd name="connsiteY75" fmla="*/ 0 h 1056478"/>
                <a:gd name="connsiteX76" fmla="*/ 2757772 w 2757772"/>
                <a:gd name="connsiteY76" fmla="*/ 0 h 1056478"/>
                <a:gd name="connsiteX0" fmla="*/ 0 w 2757772"/>
                <a:gd name="connsiteY0" fmla="*/ 1056478 h 1056478"/>
                <a:gd name="connsiteX1" fmla="*/ 29144 w 2757772"/>
                <a:gd name="connsiteY1" fmla="*/ 1023691 h 1056478"/>
                <a:gd name="connsiteX2" fmla="*/ 43716 w 2757772"/>
                <a:gd name="connsiteY2" fmla="*/ 1009119 h 1056478"/>
                <a:gd name="connsiteX3" fmla="*/ 61931 w 2757772"/>
                <a:gd name="connsiteY3" fmla="*/ 998190 h 1056478"/>
                <a:gd name="connsiteX4" fmla="*/ 76503 w 2757772"/>
                <a:gd name="connsiteY4" fmla="*/ 990904 h 1056478"/>
                <a:gd name="connsiteX5" fmla="*/ 87432 w 2757772"/>
                <a:gd name="connsiteY5" fmla="*/ 961759 h 1056478"/>
                <a:gd name="connsiteX6" fmla="*/ 102004 w 2757772"/>
                <a:gd name="connsiteY6" fmla="*/ 936258 h 1056478"/>
                <a:gd name="connsiteX7" fmla="*/ 116577 w 2757772"/>
                <a:gd name="connsiteY7" fmla="*/ 910757 h 1056478"/>
                <a:gd name="connsiteX8" fmla="*/ 116577 w 2757772"/>
                <a:gd name="connsiteY8" fmla="*/ 910757 h 1056478"/>
                <a:gd name="connsiteX9" fmla="*/ 138435 w 2757772"/>
                <a:gd name="connsiteY9" fmla="*/ 888899 h 1056478"/>
                <a:gd name="connsiteX10" fmla="*/ 145721 w 2757772"/>
                <a:gd name="connsiteY10" fmla="*/ 881613 h 1056478"/>
                <a:gd name="connsiteX11" fmla="*/ 163936 w 2757772"/>
                <a:gd name="connsiteY11" fmla="*/ 881613 h 1056478"/>
                <a:gd name="connsiteX12" fmla="*/ 178508 w 2757772"/>
                <a:gd name="connsiteY12" fmla="*/ 863398 h 1056478"/>
                <a:gd name="connsiteX13" fmla="*/ 185794 w 2757772"/>
                <a:gd name="connsiteY13" fmla="*/ 859755 h 1056478"/>
                <a:gd name="connsiteX14" fmla="*/ 200366 w 2757772"/>
                <a:gd name="connsiteY14" fmla="*/ 856112 h 1056478"/>
                <a:gd name="connsiteX15" fmla="*/ 207652 w 2757772"/>
                <a:gd name="connsiteY15" fmla="*/ 837896 h 1056478"/>
                <a:gd name="connsiteX16" fmla="*/ 225867 w 2757772"/>
                <a:gd name="connsiteY16" fmla="*/ 837896 h 1056478"/>
                <a:gd name="connsiteX17" fmla="*/ 236797 w 2757772"/>
                <a:gd name="connsiteY17" fmla="*/ 819681 h 1056478"/>
                <a:gd name="connsiteX18" fmla="*/ 247726 w 2757772"/>
                <a:gd name="connsiteY18" fmla="*/ 823324 h 1056478"/>
                <a:gd name="connsiteX19" fmla="*/ 258655 w 2757772"/>
                <a:gd name="connsiteY19" fmla="*/ 812395 h 1056478"/>
                <a:gd name="connsiteX20" fmla="*/ 269584 w 2757772"/>
                <a:gd name="connsiteY20" fmla="*/ 805109 h 1056478"/>
                <a:gd name="connsiteX21" fmla="*/ 284156 w 2757772"/>
                <a:gd name="connsiteY21" fmla="*/ 797823 h 1056478"/>
                <a:gd name="connsiteX22" fmla="*/ 291442 w 2757772"/>
                <a:gd name="connsiteY22" fmla="*/ 797823 h 1056478"/>
                <a:gd name="connsiteX23" fmla="*/ 302371 w 2757772"/>
                <a:gd name="connsiteY23" fmla="*/ 772322 h 1056478"/>
                <a:gd name="connsiteX24" fmla="*/ 375232 w 2757772"/>
                <a:gd name="connsiteY24" fmla="*/ 775965 h 1056478"/>
                <a:gd name="connsiteX25" fmla="*/ 389804 w 2757772"/>
                <a:gd name="connsiteY25" fmla="*/ 761393 h 1056478"/>
                <a:gd name="connsiteX26" fmla="*/ 411662 w 2757772"/>
                <a:gd name="connsiteY26" fmla="*/ 761393 h 1056478"/>
                <a:gd name="connsiteX27" fmla="*/ 411662 w 2757772"/>
                <a:gd name="connsiteY27" fmla="*/ 750464 h 1056478"/>
                <a:gd name="connsiteX28" fmla="*/ 440806 w 2757772"/>
                <a:gd name="connsiteY28" fmla="*/ 746821 h 1056478"/>
                <a:gd name="connsiteX29" fmla="*/ 459021 w 2757772"/>
                <a:gd name="connsiteY29" fmla="*/ 735892 h 1056478"/>
                <a:gd name="connsiteX30" fmla="*/ 488165 w 2757772"/>
                <a:gd name="connsiteY30" fmla="*/ 735892 h 1056478"/>
                <a:gd name="connsiteX31" fmla="*/ 495452 w 2757772"/>
                <a:gd name="connsiteY31" fmla="*/ 721320 h 1056478"/>
                <a:gd name="connsiteX32" fmla="*/ 535525 w 2757772"/>
                <a:gd name="connsiteY32" fmla="*/ 724963 h 1056478"/>
                <a:gd name="connsiteX33" fmla="*/ 542811 w 2757772"/>
                <a:gd name="connsiteY33" fmla="*/ 692175 h 1056478"/>
                <a:gd name="connsiteX34" fmla="*/ 550097 w 2757772"/>
                <a:gd name="connsiteY34" fmla="*/ 692175 h 1056478"/>
                <a:gd name="connsiteX35" fmla="*/ 553740 w 2757772"/>
                <a:gd name="connsiteY35" fmla="*/ 677603 h 1056478"/>
                <a:gd name="connsiteX36" fmla="*/ 604742 w 2757772"/>
                <a:gd name="connsiteY36" fmla="*/ 677603 h 1056478"/>
                <a:gd name="connsiteX37" fmla="*/ 644816 w 2757772"/>
                <a:gd name="connsiteY37" fmla="*/ 619315 h 1056478"/>
                <a:gd name="connsiteX38" fmla="*/ 724962 w 2757772"/>
                <a:gd name="connsiteY38" fmla="*/ 619315 h 1056478"/>
                <a:gd name="connsiteX39" fmla="*/ 728605 w 2757772"/>
                <a:gd name="connsiteY39" fmla="*/ 604743 h 1056478"/>
                <a:gd name="connsiteX40" fmla="*/ 735891 w 2757772"/>
                <a:gd name="connsiteY40" fmla="*/ 604743 h 1056478"/>
                <a:gd name="connsiteX41" fmla="*/ 757750 w 2757772"/>
                <a:gd name="connsiteY41" fmla="*/ 590171 h 1056478"/>
                <a:gd name="connsiteX42" fmla="*/ 772322 w 2757772"/>
                <a:gd name="connsiteY42" fmla="*/ 590171 h 1056478"/>
                <a:gd name="connsiteX43" fmla="*/ 797823 w 2757772"/>
                <a:gd name="connsiteY43" fmla="*/ 568312 h 1056478"/>
                <a:gd name="connsiteX44" fmla="*/ 797823 w 2757772"/>
                <a:gd name="connsiteY44" fmla="*/ 550097 h 1056478"/>
                <a:gd name="connsiteX45" fmla="*/ 837896 w 2757772"/>
                <a:gd name="connsiteY45" fmla="*/ 553740 h 1056478"/>
                <a:gd name="connsiteX46" fmla="*/ 848825 w 2757772"/>
                <a:gd name="connsiteY46" fmla="*/ 535525 h 1056478"/>
                <a:gd name="connsiteX47" fmla="*/ 870683 w 2757772"/>
                <a:gd name="connsiteY47" fmla="*/ 524596 h 1056478"/>
                <a:gd name="connsiteX48" fmla="*/ 874326 w 2757772"/>
                <a:gd name="connsiteY48" fmla="*/ 506381 h 1056478"/>
                <a:gd name="connsiteX49" fmla="*/ 888899 w 2757772"/>
                <a:gd name="connsiteY49" fmla="*/ 480880 h 1056478"/>
                <a:gd name="connsiteX50" fmla="*/ 888899 w 2757772"/>
                <a:gd name="connsiteY50" fmla="*/ 480880 h 1056478"/>
                <a:gd name="connsiteX51" fmla="*/ 921686 w 2757772"/>
                <a:gd name="connsiteY51" fmla="*/ 469951 h 1056478"/>
                <a:gd name="connsiteX52" fmla="*/ 1012761 w 2757772"/>
                <a:gd name="connsiteY52" fmla="*/ 473594 h 1056478"/>
                <a:gd name="connsiteX53" fmla="*/ 1020048 w 2757772"/>
                <a:gd name="connsiteY53" fmla="*/ 451735 h 1056478"/>
                <a:gd name="connsiteX54" fmla="*/ 1048623 w 2757772"/>
                <a:gd name="connsiteY54" fmla="*/ 449354 h 1056478"/>
                <a:gd name="connsiteX55" fmla="*/ 1052835 w 2757772"/>
                <a:gd name="connsiteY55" fmla="*/ 429877 h 1056478"/>
                <a:gd name="connsiteX56" fmla="*/ 1078336 w 2757772"/>
                <a:gd name="connsiteY56" fmla="*/ 429877 h 1056478"/>
                <a:gd name="connsiteX57" fmla="*/ 1078336 w 2757772"/>
                <a:gd name="connsiteY57" fmla="*/ 411662 h 1056478"/>
                <a:gd name="connsiteX58" fmla="*/ 1147553 w 2757772"/>
                <a:gd name="connsiteY58" fmla="*/ 411662 h 1056478"/>
                <a:gd name="connsiteX59" fmla="*/ 1154840 w 2757772"/>
                <a:gd name="connsiteY59" fmla="*/ 393447 h 1056478"/>
                <a:gd name="connsiteX60" fmla="*/ 1198556 w 2757772"/>
                <a:gd name="connsiteY60" fmla="*/ 393447 h 1056478"/>
                <a:gd name="connsiteX61" fmla="*/ 1202199 w 2757772"/>
                <a:gd name="connsiteY61" fmla="*/ 371589 h 1056478"/>
                <a:gd name="connsiteX62" fmla="*/ 1344277 w 2757772"/>
                <a:gd name="connsiteY62" fmla="*/ 371589 h 1056478"/>
                <a:gd name="connsiteX63" fmla="*/ 1362492 w 2757772"/>
                <a:gd name="connsiteY63" fmla="*/ 349731 h 1056478"/>
                <a:gd name="connsiteX64" fmla="*/ 1522785 w 2757772"/>
                <a:gd name="connsiteY64" fmla="*/ 349731 h 1056478"/>
                <a:gd name="connsiteX65" fmla="*/ 1530071 w 2757772"/>
                <a:gd name="connsiteY65" fmla="*/ 316943 h 1056478"/>
                <a:gd name="connsiteX66" fmla="*/ 1541977 w 2757772"/>
                <a:gd name="connsiteY66" fmla="*/ 314562 h 1056478"/>
                <a:gd name="connsiteX67" fmla="*/ 1573788 w 2757772"/>
                <a:gd name="connsiteY67" fmla="*/ 219702 h 1056478"/>
                <a:gd name="connsiteX68" fmla="*/ 1639362 w 2757772"/>
                <a:gd name="connsiteY68" fmla="*/ 222225 h 1056478"/>
                <a:gd name="connsiteX69" fmla="*/ 1646648 w 2757772"/>
                <a:gd name="connsiteY69" fmla="*/ 189437 h 1056478"/>
                <a:gd name="connsiteX70" fmla="*/ 1668506 w 2757772"/>
                <a:gd name="connsiteY70" fmla="*/ 163936 h 1056478"/>
                <a:gd name="connsiteX71" fmla="*/ 2338824 w 2757772"/>
                <a:gd name="connsiteY71" fmla="*/ 160293 h 1056478"/>
                <a:gd name="connsiteX72" fmla="*/ 2338824 w 2757772"/>
                <a:gd name="connsiteY72" fmla="*/ 98362 h 1056478"/>
                <a:gd name="connsiteX73" fmla="*/ 2597479 w 2757772"/>
                <a:gd name="connsiteY73" fmla="*/ 94719 h 1056478"/>
                <a:gd name="connsiteX74" fmla="*/ 2608408 w 2757772"/>
                <a:gd name="connsiteY74" fmla="*/ 3643 h 1056478"/>
                <a:gd name="connsiteX75" fmla="*/ 2757772 w 2757772"/>
                <a:gd name="connsiteY75" fmla="*/ 0 h 1056478"/>
                <a:gd name="connsiteX76" fmla="*/ 2757772 w 2757772"/>
                <a:gd name="connsiteY76" fmla="*/ 0 h 1056478"/>
                <a:gd name="connsiteX0" fmla="*/ 0 w 2757772"/>
                <a:gd name="connsiteY0" fmla="*/ 1056478 h 1056478"/>
                <a:gd name="connsiteX1" fmla="*/ 29144 w 2757772"/>
                <a:gd name="connsiteY1" fmla="*/ 1023691 h 1056478"/>
                <a:gd name="connsiteX2" fmla="*/ 43716 w 2757772"/>
                <a:gd name="connsiteY2" fmla="*/ 1009119 h 1056478"/>
                <a:gd name="connsiteX3" fmla="*/ 61931 w 2757772"/>
                <a:gd name="connsiteY3" fmla="*/ 998190 h 1056478"/>
                <a:gd name="connsiteX4" fmla="*/ 76503 w 2757772"/>
                <a:gd name="connsiteY4" fmla="*/ 990904 h 1056478"/>
                <a:gd name="connsiteX5" fmla="*/ 87432 w 2757772"/>
                <a:gd name="connsiteY5" fmla="*/ 961759 h 1056478"/>
                <a:gd name="connsiteX6" fmla="*/ 102004 w 2757772"/>
                <a:gd name="connsiteY6" fmla="*/ 936258 h 1056478"/>
                <a:gd name="connsiteX7" fmla="*/ 116577 w 2757772"/>
                <a:gd name="connsiteY7" fmla="*/ 910757 h 1056478"/>
                <a:gd name="connsiteX8" fmla="*/ 116577 w 2757772"/>
                <a:gd name="connsiteY8" fmla="*/ 910757 h 1056478"/>
                <a:gd name="connsiteX9" fmla="*/ 138435 w 2757772"/>
                <a:gd name="connsiteY9" fmla="*/ 888899 h 1056478"/>
                <a:gd name="connsiteX10" fmla="*/ 145721 w 2757772"/>
                <a:gd name="connsiteY10" fmla="*/ 881613 h 1056478"/>
                <a:gd name="connsiteX11" fmla="*/ 163936 w 2757772"/>
                <a:gd name="connsiteY11" fmla="*/ 881613 h 1056478"/>
                <a:gd name="connsiteX12" fmla="*/ 178508 w 2757772"/>
                <a:gd name="connsiteY12" fmla="*/ 863398 h 1056478"/>
                <a:gd name="connsiteX13" fmla="*/ 185794 w 2757772"/>
                <a:gd name="connsiteY13" fmla="*/ 859755 h 1056478"/>
                <a:gd name="connsiteX14" fmla="*/ 200366 w 2757772"/>
                <a:gd name="connsiteY14" fmla="*/ 856112 h 1056478"/>
                <a:gd name="connsiteX15" fmla="*/ 207652 w 2757772"/>
                <a:gd name="connsiteY15" fmla="*/ 837896 h 1056478"/>
                <a:gd name="connsiteX16" fmla="*/ 225867 w 2757772"/>
                <a:gd name="connsiteY16" fmla="*/ 837896 h 1056478"/>
                <a:gd name="connsiteX17" fmla="*/ 236797 w 2757772"/>
                <a:gd name="connsiteY17" fmla="*/ 819681 h 1056478"/>
                <a:gd name="connsiteX18" fmla="*/ 247726 w 2757772"/>
                <a:gd name="connsiteY18" fmla="*/ 823324 h 1056478"/>
                <a:gd name="connsiteX19" fmla="*/ 258655 w 2757772"/>
                <a:gd name="connsiteY19" fmla="*/ 812395 h 1056478"/>
                <a:gd name="connsiteX20" fmla="*/ 269584 w 2757772"/>
                <a:gd name="connsiteY20" fmla="*/ 805109 h 1056478"/>
                <a:gd name="connsiteX21" fmla="*/ 284156 w 2757772"/>
                <a:gd name="connsiteY21" fmla="*/ 797823 h 1056478"/>
                <a:gd name="connsiteX22" fmla="*/ 291442 w 2757772"/>
                <a:gd name="connsiteY22" fmla="*/ 797823 h 1056478"/>
                <a:gd name="connsiteX23" fmla="*/ 302371 w 2757772"/>
                <a:gd name="connsiteY23" fmla="*/ 772322 h 1056478"/>
                <a:gd name="connsiteX24" fmla="*/ 375232 w 2757772"/>
                <a:gd name="connsiteY24" fmla="*/ 775965 h 1056478"/>
                <a:gd name="connsiteX25" fmla="*/ 389804 w 2757772"/>
                <a:gd name="connsiteY25" fmla="*/ 761393 h 1056478"/>
                <a:gd name="connsiteX26" fmla="*/ 411662 w 2757772"/>
                <a:gd name="connsiteY26" fmla="*/ 761393 h 1056478"/>
                <a:gd name="connsiteX27" fmla="*/ 411662 w 2757772"/>
                <a:gd name="connsiteY27" fmla="*/ 750464 h 1056478"/>
                <a:gd name="connsiteX28" fmla="*/ 440806 w 2757772"/>
                <a:gd name="connsiteY28" fmla="*/ 746821 h 1056478"/>
                <a:gd name="connsiteX29" fmla="*/ 459021 w 2757772"/>
                <a:gd name="connsiteY29" fmla="*/ 735892 h 1056478"/>
                <a:gd name="connsiteX30" fmla="*/ 488165 w 2757772"/>
                <a:gd name="connsiteY30" fmla="*/ 735892 h 1056478"/>
                <a:gd name="connsiteX31" fmla="*/ 495452 w 2757772"/>
                <a:gd name="connsiteY31" fmla="*/ 721320 h 1056478"/>
                <a:gd name="connsiteX32" fmla="*/ 535525 w 2757772"/>
                <a:gd name="connsiteY32" fmla="*/ 724963 h 1056478"/>
                <a:gd name="connsiteX33" fmla="*/ 542811 w 2757772"/>
                <a:gd name="connsiteY33" fmla="*/ 692175 h 1056478"/>
                <a:gd name="connsiteX34" fmla="*/ 550097 w 2757772"/>
                <a:gd name="connsiteY34" fmla="*/ 692175 h 1056478"/>
                <a:gd name="connsiteX35" fmla="*/ 553740 w 2757772"/>
                <a:gd name="connsiteY35" fmla="*/ 677603 h 1056478"/>
                <a:gd name="connsiteX36" fmla="*/ 604742 w 2757772"/>
                <a:gd name="connsiteY36" fmla="*/ 677603 h 1056478"/>
                <a:gd name="connsiteX37" fmla="*/ 644816 w 2757772"/>
                <a:gd name="connsiteY37" fmla="*/ 619315 h 1056478"/>
                <a:gd name="connsiteX38" fmla="*/ 724962 w 2757772"/>
                <a:gd name="connsiteY38" fmla="*/ 619315 h 1056478"/>
                <a:gd name="connsiteX39" fmla="*/ 728605 w 2757772"/>
                <a:gd name="connsiteY39" fmla="*/ 604743 h 1056478"/>
                <a:gd name="connsiteX40" fmla="*/ 735891 w 2757772"/>
                <a:gd name="connsiteY40" fmla="*/ 604743 h 1056478"/>
                <a:gd name="connsiteX41" fmla="*/ 757750 w 2757772"/>
                <a:gd name="connsiteY41" fmla="*/ 590171 h 1056478"/>
                <a:gd name="connsiteX42" fmla="*/ 772322 w 2757772"/>
                <a:gd name="connsiteY42" fmla="*/ 590171 h 1056478"/>
                <a:gd name="connsiteX43" fmla="*/ 797823 w 2757772"/>
                <a:gd name="connsiteY43" fmla="*/ 568312 h 1056478"/>
                <a:gd name="connsiteX44" fmla="*/ 797823 w 2757772"/>
                <a:gd name="connsiteY44" fmla="*/ 550097 h 1056478"/>
                <a:gd name="connsiteX45" fmla="*/ 837896 w 2757772"/>
                <a:gd name="connsiteY45" fmla="*/ 553740 h 1056478"/>
                <a:gd name="connsiteX46" fmla="*/ 848825 w 2757772"/>
                <a:gd name="connsiteY46" fmla="*/ 535525 h 1056478"/>
                <a:gd name="connsiteX47" fmla="*/ 870683 w 2757772"/>
                <a:gd name="connsiteY47" fmla="*/ 524596 h 1056478"/>
                <a:gd name="connsiteX48" fmla="*/ 874326 w 2757772"/>
                <a:gd name="connsiteY48" fmla="*/ 506381 h 1056478"/>
                <a:gd name="connsiteX49" fmla="*/ 888899 w 2757772"/>
                <a:gd name="connsiteY49" fmla="*/ 480880 h 1056478"/>
                <a:gd name="connsiteX50" fmla="*/ 926999 w 2757772"/>
                <a:gd name="connsiteY50" fmla="*/ 492786 h 1056478"/>
                <a:gd name="connsiteX51" fmla="*/ 921686 w 2757772"/>
                <a:gd name="connsiteY51" fmla="*/ 469951 h 1056478"/>
                <a:gd name="connsiteX52" fmla="*/ 1012761 w 2757772"/>
                <a:gd name="connsiteY52" fmla="*/ 473594 h 1056478"/>
                <a:gd name="connsiteX53" fmla="*/ 1020048 w 2757772"/>
                <a:gd name="connsiteY53" fmla="*/ 451735 h 1056478"/>
                <a:gd name="connsiteX54" fmla="*/ 1048623 w 2757772"/>
                <a:gd name="connsiteY54" fmla="*/ 449354 h 1056478"/>
                <a:gd name="connsiteX55" fmla="*/ 1052835 w 2757772"/>
                <a:gd name="connsiteY55" fmla="*/ 429877 h 1056478"/>
                <a:gd name="connsiteX56" fmla="*/ 1078336 w 2757772"/>
                <a:gd name="connsiteY56" fmla="*/ 429877 h 1056478"/>
                <a:gd name="connsiteX57" fmla="*/ 1078336 w 2757772"/>
                <a:gd name="connsiteY57" fmla="*/ 411662 h 1056478"/>
                <a:gd name="connsiteX58" fmla="*/ 1147553 w 2757772"/>
                <a:gd name="connsiteY58" fmla="*/ 411662 h 1056478"/>
                <a:gd name="connsiteX59" fmla="*/ 1154840 w 2757772"/>
                <a:gd name="connsiteY59" fmla="*/ 393447 h 1056478"/>
                <a:gd name="connsiteX60" fmla="*/ 1198556 w 2757772"/>
                <a:gd name="connsiteY60" fmla="*/ 393447 h 1056478"/>
                <a:gd name="connsiteX61" fmla="*/ 1202199 w 2757772"/>
                <a:gd name="connsiteY61" fmla="*/ 371589 h 1056478"/>
                <a:gd name="connsiteX62" fmla="*/ 1344277 w 2757772"/>
                <a:gd name="connsiteY62" fmla="*/ 371589 h 1056478"/>
                <a:gd name="connsiteX63" fmla="*/ 1362492 w 2757772"/>
                <a:gd name="connsiteY63" fmla="*/ 349731 h 1056478"/>
                <a:gd name="connsiteX64" fmla="*/ 1522785 w 2757772"/>
                <a:gd name="connsiteY64" fmla="*/ 349731 h 1056478"/>
                <a:gd name="connsiteX65" fmla="*/ 1530071 w 2757772"/>
                <a:gd name="connsiteY65" fmla="*/ 316943 h 1056478"/>
                <a:gd name="connsiteX66" fmla="*/ 1541977 w 2757772"/>
                <a:gd name="connsiteY66" fmla="*/ 314562 h 1056478"/>
                <a:gd name="connsiteX67" fmla="*/ 1573788 w 2757772"/>
                <a:gd name="connsiteY67" fmla="*/ 219702 h 1056478"/>
                <a:gd name="connsiteX68" fmla="*/ 1639362 w 2757772"/>
                <a:gd name="connsiteY68" fmla="*/ 222225 h 1056478"/>
                <a:gd name="connsiteX69" fmla="*/ 1646648 w 2757772"/>
                <a:gd name="connsiteY69" fmla="*/ 189437 h 1056478"/>
                <a:gd name="connsiteX70" fmla="*/ 1668506 w 2757772"/>
                <a:gd name="connsiteY70" fmla="*/ 163936 h 1056478"/>
                <a:gd name="connsiteX71" fmla="*/ 2338824 w 2757772"/>
                <a:gd name="connsiteY71" fmla="*/ 160293 h 1056478"/>
                <a:gd name="connsiteX72" fmla="*/ 2338824 w 2757772"/>
                <a:gd name="connsiteY72" fmla="*/ 98362 h 1056478"/>
                <a:gd name="connsiteX73" fmla="*/ 2597479 w 2757772"/>
                <a:gd name="connsiteY73" fmla="*/ 94719 h 1056478"/>
                <a:gd name="connsiteX74" fmla="*/ 2608408 w 2757772"/>
                <a:gd name="connsiteY74" fmla="*/ 3643 h 1056478"/>
                <a:gd name="connsiteX75" fmla="*/ 2757772 w 2757772"/>
                <a:gd name="connsiteY75" fmla="*/ 0 h 1056478"/>
                <a:gd name="connsiteX76" fmla="*/ 2757772 w 2757772"/>
                <a:gd name="connsiteY76" fmla="*/ 0 h 1056478"/>
                <a:gd name="connsiteX0" fmla="*/ 0 w 2757772"/>
                <a:gd name="connsiteY0" fmla="*/ 1056478 h 1056478"/>
                <a:gd name="connsiteX1" fmla="*/ 29144 w 2757772"/>
                <a:gd name="connsiteY1" fmla="*/ 1023691 h 1056478"/>
                <a:gd name="connsiteX2" fmla="*/ 43716 w 2757772"/>
                <a:gd name="connsiteY2" fmla="*/ 1009119 h 1056478"/>
                <a:gd name="connsiteX3" fmla="*/ 61931 w 2757772"/>
                <a:gd name="connsiteY3" fmla="*/ 998190 h 1056478"/>
                <a:gd name="connsiteX4" fmla="*/ 76503 w 2757772"/>
                <a:gd name="connsiteY4" fmla="*/ 990904 h 1056478"/>
                <a:gd name="connsiteX5" fmla="*/ 87432 w 2757772"/>
                <a:gd name="connsiteY5" fmla="*/ 961759 h 1056478"/>
                <a:gd name="connsiteX6" fmla="*/ 102004 w 2757772"/>
                <a:gd name="connsiteY6" fmla="*/ 936258 h 1056478"/>
                <a:gd name="connsiteX7" fmla="*/ 116577 w 2757772"/>
                <a:gd name="connsiteY7" fmla="*/ 910757 h 1056478"/>
                <a:gd name="connsiteX8" fmla="*/ 116577 w 2757772"/>
                <a:gd name="connsiteY8" fmla="*/ 910757 h 1056478"/>
                <a:gd name="connsiteX9" fmla="*/ 138435 w 2757772"/>
                <a:gd name="connsiteY9" fmla="*/ 888899 h 1056478"/>
                <a:gd name="connsiteX10" fmla="*/ 145721 w 2757772"/>
                <a:gd name="connsiteY10" fmla="*/ 881613 h 1056478"/>
                <a:gd name="connsiteX11" fmla="*/ 163936 w 2757772"/>
                <a:gd name="connsiteY11" fmla="*/ 881613 h 1056478"/>
                <a:gd name="connsiteX12" fmla="*/ 178508 w 2757772"/>
                <a:gd name="connsiteY12" fmla="*/ 863398 h 1056478"/>
                <a:gd name="connsiteX13" fmla="*/ 185794 w 2757772"/>
                <a:gd name="connsiteY13" fmla="*/ 859755 h 1056478"/>
                <a:gd name="connsiteX14" fmla="*/ 200366 w 2757772"/>
                <a:gd name="connsiteY14" fmla="*/ 856112 h 1056478"/>
                <a:gd name="connsiteX15" fmla="*/ 207652 w 2757772"/>
                <a:gd name="connsiteY15" fmla="*/ 837896 h 1056478"/>
                <a:gd name="connsiteX16" fmla="*/ 225867 w 2757772"/>
                <a:gd name="connsiteY16" fmla="*/ 837896 h 1056478"/>
                <a:gd name="connsiteX17" fmla="*/ 236797 w 2757772"/>
                <a:gd name="connsiteY17" fmla="*/ 819681 h 1056478"/>
                <a:gd name="connsiteX18" fmla="*/ 247726 w 2757772"/>
                <a:gd name="connsiteY18" fmla="*/ 823324 h 1056478"/>
                <a:gd name="connsiteX19" fmla="*/ 258655 w 2757772"/>
                <a:gd name="connsiteY19" fmla="*/ 812395 h 1056478"/>
                <a:gd name="connsiteX20" fmla="*/ 269584 w 2757772"/>
                <a:gd name="connsiteY20" fmla="*/ 805109 h 1056478"/>
                <a:gd name="connsiteX21" fmla="*/ 284156 w 2757772"/>
                <a:gd name="connsiteY21" fmla="*/ 797823 h 1056478"/>
                <a:gd name="connsiteX22" fmla="*/ 291442 w 2757772"/>
                <a:gd name="connsiteY22" fmla="*/ 797823 h 1056478"/>
                <a:gd name="connsiteX23" fmla="*/ 302371 w 2757772"/>
                <a:gd name="connsiteY23" fmla="*/ 772322 h 1056478"/>
                <a:gd name="connsiteX24" fmla="*/ 375232 w 2757772"/>
                <a:gd name="connsiteY24" fmla="*/ 775965 h 1056478"/>
                <a:gd name="connsiteX25" fmla="*/ 389804 w 2757772"/>
                <a:gd name="connsiteY25" fmla="*/ 761393 h 1056478"/>
                <a:gd name="connsiteX26" fmla="*/ 411662 w 2757772"/>
                <a:gd name="connsiteY26" fmla="*/ 761393 h 1056478"/>
                <a:gd name="connsiteX27" fmla="*/ 411662 w 2757772"/>
                <a:gd name="connsiteY27" fmla="*/ 750464 h 1056478"/>
                <a:gd name="connsiteX28" fmla="*/ 440806 w 2757772"/>
                <a:gd name="connsiteY28" fmla="*/ 746821 h 1056478"/>
                <a:gd name="connsiteX29" fmla="*/ 459021 w 2757772"/>
                <a:gd name="connsiteY29" fmla="*/ 735892 h 1056478"/>
                <a:gd name="connsiteX30" fmla="*/ 488165 w 2757772"/>
                <a:gd name="connsiteY30" fmla="*/ 735892 h 1056478"/>
                <a:gd name="connsiteX31" fmla="*/ 495452 w 2757772"/>
                <a:gd name="connsiteY31" fmla="*/ 721320 h 1056478"/>
                <a:gd name="connsiteX32" fmla="*/ 535525 w 2757772"/>
                <a:gd name="connsiteY32" fmla="*/ 724963 h 1056478"/>
                <a:gd name="connsiteX33" fmla="*/ 542811 w 2757772"/>
                <a:gd name="connsiteY33" fmla="*/ 692175 h 1056478"/>
                <a:gd name="connsiteX34" fmla="*/ 559622 w 2757772"/>
                <a:gd name="connsiteY34" fmla="*/ 692175 h 1056478"/>
                <a:gd name="connsiteX35" fmla="*/ 553740 w 2757772"/>
                <a:gd name="connsiteY35" fmla="*/ 677603 h 1056478"/>
                <a:gd name="connsiteX36" fmla="*/ 604742 w 2757772"/>
                <a:gd name="connsiteY36" fmla="*/ 677603 h 1056478"/>
                <a:gd name="connsiteX37" fmla="*/ 644816 w 2757772"/>
                <a:gd name="connsiteY37" fmla="*/ 619315 h 1056478"/>
                <a:gd name="connsiteX38" fmla="*/ 724962 w 2757772"/>
                <a:gd name="connsiteY38" fmla="*/ 619315 h 1056478"/>
                <a:gd name="connsiteX39" fmla="*/ 728605 w 2757772"/>
                <a:gd name="connsiteY39" fmla="*/ 604743 h 1056478"/>
                <a:gd name="connsiteX40" fmla="*/ 735891 w 2757772"/>
                <a:gd name="connsiteY40" fmla="*/ 604743 h 1056478"/>
                <a:gd name="connsiteX41" fmla="*/ 757750 w 2757772"/>
                <a:gd name="connsiteY41" fmla="*/ 590171 h 1056478"/>
                <a:gd name="connsiteX42" fmla="*/ 772322 w 2757772"/>
                <a:gd name="connsiteY42" fmla="*/ 590171 h 1056478"/>
                <a:gd name="connsiteX43" fmla="*/ 797823 w 2757772"/>
                <a:gd name="connsiteY43" fmla="*/ 568312 h 1056478"/>
                <a:gd name="connsiteX44" fmla="*/ 797823 w 2757772"/>
                <a:gd name="connsiteY44" fmla="*/ 550097 h 1056478"/>
                <a:gd name="connsiteX45" fmla="*/ 837896 w 2757772"/>
                <a:gd name="connsiteY45" fmla="*/ 553740 h 1056478"/>
                <a:gd name="connsiteX46" fmla="*/ 848825 w 2757772"/>
                <a:gd name="connsiteY46" fmla="*/ 535525 h 1056478"/>
                <a:gd name="connsiteX47" fmla="*/ 870683 w 2757772"/>
                <a:gd name="connsiteY47" fmla="*/ 524596 h 1056478"/>
                <a:gd name="connsiteX48" fmla="*/ 874326 w 2757772"/>
                <a:gd name="connsiteY48" fmla="*/ 506381 h 1056478"/>
                <a:gd name="connsiteX49" fmla="*/ 888899 w 2757772"/>
                <a:gd name="connsiteY49" fmla="*/ 480880 h 1056478"/>
                <a:gd name="connsiteX50" fmla="*/ 926999 w 2757772"/>
                <a:gd name="connsiteY50" fmla="*/ 492786 h 1056478"/>
                <a:gd name="connsiteX51" fmla="*/ 921686 w 2757772"/>
                <a:gd name="connsiteY51" fmla="*/ 469951 h 1056478"/>
                <a:gd name="connsiteX52" fmla="*/ 1012761 w 2757772"/>
                <a:gd name="connsiteY52" fmla="*/ 473594 h 1056478"/>
                <a:gd name="connsiteX53" fmla="*/ 1020048 w 2757772"/>
                <a:gd name="connsiteY53" fmla="*/ 451735 h 1056478"/>
                <a:gd name="connsiteX54" fmla="*/ 1048623 w 2757772"/>
                <a:gd name="connsiteY54" fmla="*/ 449354 h 1056478"/>
                <a:gd name="connsiteX55" fmla="*/ 1052835 w 2757772"/>
                <a:gd name="connsiteY55" fmla="*/ 429877 h 1056478"/>
                <a:gd name="connsiteX56" fmla="*/ 1078336 w 2757772"/>
                <a:gd name="connsiteY56" fmla="*/ 429877 h 1056478"/>
                <a:gd name="connsiteX57" fmla="*/ 1078336 w 2757772"/>
                <a:gd name="connsiteY57" fmla="*/ 411662 h 1056478"/>
                <a:gd name="connsiteX58" fmla="*/ 1147553 w 2757772"/>
                <a:gd name="connsiteY58" fmla="*/ 411662 h 1056478"/>
                <a:gd name="connsiteX59" fmla="*/ 1154840 w 2757772"/>
                <a:gd name="connsiteY59" fmla="*/ 393447 h 1056478"/>
                <a:gd name="connsiteX60" fmla="*/ 1198556 w 2757772"/>
                <a:gd name="connsiteY60" fmla="*/ 393447 h 1056478"/>
                <a:gd name="connsiteX61" fmla="*/ 1202199 w 2757772"/>
                <a:gd name="connsiteY61" fmla="*/ 371589 h 1056478"/>
                <a:gd name="connsiteX62" fmla="*/ 1344277 w 2757772"/>
                <a:gd name="connsiteY62" fmla="*/ 371589 h 1056478"/>
                <a:gd name="connsiteX63" fmla="*/ 1362492 w 2757772"/>
                <a:gd name="connsiteY63" fmla="*/ 349731 h 1056478"/>
                <a:gd name="connsiteX64" fmla="*/ 1522785 w 2757772"/>
                <a:gd name="connsiteY64" fmla="*/ 349731 h 1056478"/>
                <a:gd name="connsiteX65" fmla="*/ 1530071 w 2757772"/>
                <a:gd name="connsiteY65" fmla="*/ 316943 h 1056478"/>
                <a:gd name="connsiteX66" fmla="*/ 1541977 w 2757772"/>
                <a:gd name="connsiteY66" fmla="*/ 314562 h 1056478"/>
                <a:gd name="connsiteX67" fmla="*/ 1573788 w 2757772"/>
                <a:gd name="connsiteY67" fmla="*/ 219702 h 1056478"/>
                <a:gd name="connsiteX68" fmla="*/ 1639362 w 2757772"/>
                <a:gd name="connsiteY68" fmla="*/ 222225 h 1056478"/>
                <a:gd name="connsiteX69" fmla="*/ 1646648 w 2757772"/>
                <a:gd name="connsiteY69" fmla="*/ 189437 h 1056478"/>
                <a:gd name="connsiteX70" fmla="*/ 1668506 w 2757772"/>
                <a:gd name="connsiteY70" fmla="*/ 163936 h 1056478"/>
                <a:gd name="connsiteX71" fmla="*/ 2338824 w 2757772"/>
                <a:gd name="connsiteY71" fmla="*/ 160293 h 1056478"/>
                <a:gd name="connsiteX72" fmla="*/ 2338824 w 2757772"/>
                <a:gd name="connsiteY72" fmla="*/ 98362 h 1056478"/>
                <a:gd name="connsiteX73" fmla="*/ 2597479 w 2757772"/>
                <a:gd name="connsiteY73" fmla="*/ 94719 h 1056478"/>
                <a:gd name="connsiteX74" fmla="*/ 2608408 w 2757772"/>
                <a:gd name="connsiteY74" fmla="*/ 3643 h 1056478"/>
                <a:gd name="connsiteX75" fmla="*/ 2757772 w 2757772"/>
                <a:gd name="connsiteY75" fmla="*/ 0 h 1056478"/>
                <a:gd name="connsiteX76" fmla="*/ 2757772 w 2757772"/>
                <a:gd name="connsiteY76" fmla="*/ 0 h 1056478"/>
                <a:gd name="connsiteX0" fmla="*/ 0 w 2757772"/>
                <a:gd name="connsiteY0" fmla="*/ 1056478 h 1056478"/>
                <a:gd name="connsiteX1" fmla="*/ 29144 w 2757772"/>
                <a:gd name="connsiteY1" fmla="*/ 1023691 h 1056478"/>
                <a:gd name="connsiteX2" fmla="*/ 43716 w 2757772"/>
                <a:gd name="connsiteY2" fmla="*/ 1009119 h 1056478"/>
                <a:gd name="connsiteX3" fmla="*/ 61931 w 2757772"/>
                <a:gd name="connsiteY3" fmla="*/ 998190 h 1056478"/>
                <a:gd name="connsiteX4" fmla="*/ 76503 w 2757772"/>
                <a:gd name="connsiteY4" fmla="*/ 990904 h 1056478"/>
                <a:gd name="connsiteX5" fmla="*/ 87432 w 2757772"/>
                <a:gd name="connsiteY5" fmla="*/ 961759 h 1056478"/>
                <a:gd name="connsiteX6" fmla="*/ 102004 w 2757772"/>
                <a:gd name="connsiteY6" fmla="*/ 936258 h 1056478"/>
                <a:gd name="connsiteX7" fmla="*/ 116577 w 2757772"/>
                <a:gd name="connsiteY7" fmla="*/ 910757 h 1056478"/>
                <a:gd name="connsiteX8" fmla="*/ 116577 w 2757772"/>
                <a:gd name="connsiteY8" fmla="*/ 910757 h 1056478"/>
                <a:gd name="connsiteX9" fmla="*/ 138435 w 2757772"/>
                <a:gd name="connsiteY9" fmla="*/ 888899 h 1056478"/>
                <a:gd name="connsiteX10" fmla="*/ 145721 w 2757772"/>
                <a:gd name="connsiteY10" fmla="*/ 881613 h 1056478"/>
                <a:gd name="connsiteX11" fmla="*/ 163936 w 2757772"/>
                <a:gd name="connsiteY11" fmla="*/ 881613 h 1056478"/>
                <a:gd name="connsiteX12" fmla="*/ 178508 w 2757772"/>
                <a:gd name="connsiteY12" fmla="*/ 863398 h 1056478"/>
                <a:gd name="connsiteX13" fmla="*/ 185794 w 2757772"/>
                <a:gd name="connsiteY13" fmla="*/ 859755 h 1056478"/>
                <a:gd name="connsiteX14" fmla="*/ 200366 w 2757772"/>
                <a:gd name="connsiteY14" fmla="*/ 856112 h 1056478"/>
                <a:gd name="connsiteX15" fmla="*/ 207652 w 2757772"/>
                <a:gd name="connsiteY15" fmla="*/ 837896 h 1056478"/>
                <a:gd name="connsiteX16" fmla="*/ 225867 w 2757772"/>
                <a:gd name="connsiteY16" fmla="*/ 837896 h 1056478"/>
                <a:gd name="connsiteX17" fmla="*/ 236797 w 2757772"/>
                <a:gd name="connsiteY17" fmla="*/ 819681 h 1056478"/>
                <a:gd name="connsiteX18" fmla="*/ 247726 w 2757772"/>
                <a:gd name="connsiteY18" fmla="*/ 823324 h 1056478"/>
                <a:gd name="connsiteX19" fmla="*/ 258655 w 2757772"/>
                <a:gd name="connsiteY19" fmla="*/ 812395 h 1056478"/>
                <a:gd name="connsiteX20" fmla="*/ 269584 w 2757772"/>
                <a:gd name="connsiteY20" fmla="*/ 805109 h 1056478"/>
                <a:gd name="connsiteX21" fmla="*/ 284156 w 2757772"/>
                <a:gd name="connsiteY21" fmla="*/ 797823 h 1056478"/>
                <a:gd name="connsiteX22" fmla="*/ 291442 w 2757772"/>
                <a:gd name="connsiteY22" fmla="*/ 797823 h 1056478"/>
                <a:gd name="connsiteX23" fmla="*/ 302371 w 2757772"/>
                <a:gd name="connsiteY23" fmla="*/ 772322 h 1056478"/>
                <a:gd name="connsiteX24" fmla="*/ 375232 w 2757772"/>
                <a:gd name="connsiteY24" fmla="*/ 775965 h 1056478"/>
                <a:gd name="connsiteX25" fmla="*/ 389804 w 2757772"/>
                <a:gd name="connsiteY25" fmla="*/ 761393 h 1056478"/>
                <a:gd name="connsiteX26" fmla="*/ 411662 w 2757772"/>
                <a:gd name="connsiteY26" fmla="*/ 761393 h 1056478"/>
                <a:gd name="connsiteX27" fmla="*/ 411662 w 2757772"/>
                <a:gd name="connsiteY27" fmla="*/ 750464 h 1056478"/>
                <a:gd name="connsiteX28" fmla="*/ 440806 w 2757772"/>
                <a:gd name="connsiteY28" fmla="*/ 746821 h 1056478"/>
                <a:gd name="connsiteX29" fmla="*/ 459021 w 2757772"/>
                <a:gd name="connsiteY29" fmla="*/ 735892 h 1056478"/>
                <a:gd name="connsiteX30" fmla="*/ 488165 w 2757772"/>
                <a:gd name="connsiteY30" fmla="*/ 735892 h 1056478"/>
                <a:gd name="connsiteX31" fmla="*/ 495452 w 2757772"/>
                <a:gd name="connsiteY31" fmla="*/ 721320 h 1056478"/>
                <a:gd name="connsiteX32" fmla="*/ 535525 w 2757772"/>
                <a:gd name="connsiteY32" fmla="*/ 724963 h 1056478"/>
                <a:gd name="connsiteX33" fmla="*/ 542811 w 2757772"/>
                <a:gd name="connsiteY33" fmla="*/ 692175 h 1056478"/>
                <a:gd name="connsiteX34" fmla="*/ 559622 w 2757772"/>
                <a:gd name="connsiteY34" fmla="*/ 692175 h 1056478"/>
                <a:gd name="connsiteX35" fmla="*/ 568027 w 2757772"/>
                <a:gd name="connsiteY35" fmla="*/ 675221 h 1056478"/>
                <a:gd name="connsiteX36" fmla="*/ 604742 w 2757772"/>
                <a:gd name="connsiteY36" fmla="*/ 677603 h 1056478"/>
                <a:gd name="connsiteX37" fmla="*/ 644816 w 2757772"/>
                <a:gd name="connsiteY37" fmla="*/ 619315 h 1056478"/>
                <a:gd name="connsiteX38" fmla="*/ 724962 w 2757772"/>
                <a:gd name="connsiteY38" fmla="*/ 619315 h 1056478"/>
                <a:gd name="connsiteX39" fmla="*/ 728605 w 2757772"/>
                <a:gd name="connsiteY39" fmla="*/ 604743 h 1056478"/>
                <a:gd name="connsiteX40" fmla="*/ 735891 w 2757772"/>
                <a:gd name="connsiteY40" fmla="*/ 604743 h 1056478"/>
                <a:gd name="connsiteX41" fmla="*/ 757750 w 2757772"/>
                <a:gd name="connsiteY41" fmla="*/ 590171 h 1056478"/>
                <a:gd name="connsiteX42" fmla="*/ 772322 w 2757772"/>
                <a:gd name="connsiteY42" fmla="*/ 590171 h 1056478"/>
                <a:gd name="connsiteX43" fmla="*/ 797823 w 2757772"/>
                <a:gd name="connsiteY43" fmla="*/ 568312 h 1056478"/>
                <a:gd name="connsiteX44" fmla="*/ 797823 w 2757772"/>
                <a:gd name="connsiteY44" fmla="*/ 550097 h 1056478"/>
                <a:gd name="connsiteX45" fmla="*/ 837896 w 2757772"/>
                <a:gd name="connsiteY45" fmla="*/ 553740 h 1056478"/>
                <a:gd name="connsiteX46" fmla="*/ 848825 w 2757772"/>
                <a:gd name="connsiteY46" fmla="*/ 535525 h 1056478"/>
                <a:gd name="connsiteX47" fmla="*/ 870683 w 2757772"/>
                <a:gd name="connsiteY47" fmla="*/ 524596 h 1056478"/>
                <a:gd name="connsiteX48" fmla="*/ 874326 w 2757772"/>
                <a:gd name="connsiteY48" fmla="*/ 506381 h 1056478"/>
                <a:gd name="connsiteX49" fmla="*/ 888899 w 2757772"/>
                <a:gd name="connsiteY49" fmla="*/ 480880 h 1056478"/>
                <a:gd name="connsiteX50" fmla="*/ 926999 w 2757772"/>
                <a:gd name="connsiteY50" fmla="*/ 492786 h 1056478"/>
                <a:gd name="connsiteX51" fmla="*/ 921686 w 2757772"/>
                <a:gd name="connsiteY51" fmla="*/ 469951 h 1056478"/>
                <a:gd name="connsiteX52" fmla="*/ 1012761 w 2757772"/>
                <a:gd name="connsiteY52" fmla="*/ 473594 h 1056478"/>
                <a:gd name="connsiteX53" fmla="*/ 1020048 w 2757772"/>
                <a:gd name="connsiteY53" fmla="*/ 451735 h 1056478"/>
                <a:gd name="connsiteX54" fmla="*/ 1048623 w 2757772"/>
                <a:gd name="connsiteY54" fmla="*/ 449354 h 1056478"/>
                <a:gd name="connsiteX55" fmla="*/ 1052835 w 2757772"/>
                <a:gd name="connsiteY55" fmla="*/ 429877 h 1056478"/>
                <a:gd name="connsiteX56" fmla="*/ 1078336 w 2757772"/>
                <a:gd name="connsiteY56" fmla="*/ 429877 h 1056478"/>
                <a:gd name="connsiteX57" fmla="*/ 1078336 w 2757772"/>
                <a:gd name="connsiteY57" fmla="*/ 411662 h 1056478"/>
                <a:gd name="connsiteX58" fmla="*/ 1147553 w 2757772"/>
                <a:gd name="connsiteY58" fmla="*/ 411662 h 1056478"/>
                <a:gd name="connsiteX59" fmla="*/ 1154840 w 2757772"/>
                <a:gd name="connsiteY59" fmla="*/ 393447 h 1056478"/>
                <a:gd name="connsiteX60" fmla="*/ 1198556 w 2757772"/>
                <a:gd name="connsiteY60" fmla="*/ 393447 h 1056478"/>
                <a:gd name="connsiteX61" fmla="*/ 1202199 w 2757772"/>
                <a:gd name="connsiteY61" fmla="*/ 371589 h 1056478"/>
                <a:gd name="connsiteX62" fmla="*/ 1344277 w 2757772"/>
                <a:gd name="connsiteY62" fmla="*/ 371589 h 1056478"/>
                <a:gd name="connsiteX63" fmla="*/ 1362492 w 2757772"/>
                <a:gd name="connsiteY63" fmla="*/ 349731 h 1056478"/>
                <a:gd name="connsiteX64" fmla="*/ 1522785 w 2757772"/>
                <a:gd name="connsiteY64" fmla="*/ 349731 h 1056478"/>
                <a:gd name="connsiteX65" fmla="*/ 1530071 w 2757772"/>
                <a:gd name="connsiteY65" fmla="*/ 316943 h 1056478"/>
                <a:gd name="connsiteX66" fmla="*/ 1541977 w 2757772"/>
                <a:gd name="connsiteY66" fmla="*/ 314562 h 1056478"/>
                <a:gd name="connsiteX67" fmla="*/ 1573788 w 2757772"/>
                <a:gd name="connsiteY67" fmla="*/ 219702 h 1056478"/>
                <a:gd name="connsiteX68" fmla="*/ 1639362 w 2757772"/>
                <a:gd name="connsiteY68" fmla="*/ 222225 h 1056478"/>
                <a:gd name="connsiteX69" fmla="*/ 1646648 w 2757772"/>
                <a:gd name="connsiteY69" fmla="*/ 189437 h 1056478"/>
                <a:gd name="connsiteX70" fmla="*/ 1668506 w 2757772"/>
                <a:gd name="connsiteY70" fmla="*/ 163936 h 1056478"/>
                <a:gd name="connsiteX71" fmla="*/ 2338824 w 2757772"/>
                <a:gd name="connsiteY71" fmla="*/ 160293 h 1056478"/>
                <a:gd name="connsiteX72" fmla="*/ 2338824 w 2757772"/>
                <a:gd name="connsiteY72" fmla="*/ 98362 h 1056478"/>
                <a:gd name="connsiteX73" fmla="*/ 2597479 w 2757772"/>
                <a:gd name="connsiteY73" fmla="*/ 94719 h 1056478"/>
                <a:gd name="connsiteX74" fmla="*/ 2608408 w 2757772"/>
                <a:gd name="connsiteY74" fmla="*/ 3643 h 1056478"/>
                <a:gd name="connsiteX75" fmla="*/ 2757772 w 2757772"/>
                <a:gd name="connsiteY75" fmla="*/ 0 h 1056478"/>
                <a:gd name="connsiteX76" fmla="*/ 2757772 w 2757772"/>
                <a:gd name="connsiteY76" fmla="*/ 0 h 1056478"/>
                <a:gd name="connsiteX0" fmla="*/ 0 w 2757772"/>
                <a:gd name="connsiteY0" fmla="*/ 1056478 h 1056478"/>
                <a:gd name="connsiteX1" fmla="*/ 29144 w 2757772"/>
                <a:gd name="connsiteY1" fmla="*/ 1023691 h 1056478"/>
                <a:gd name="connsiteX2" fmla="*/ 43716 w 2757772"/>
                <a:gd name="connsiteY2" fmla="*/ 1009119 h 1056478"/>
                <a:gd name="connsiteX3" fmla="*/ 61931 w 2757772"/>
                <a:gd name="connsiteY3" fmla="*/ 998190 h 1056478"/>
                <a:gd name="connsiteX4" fmla="*/ 76503 w 2757772"/>
                <a:gd name="connsiteY4" fmla="*/ 990904 h 1056478"/>
                <a:gd name="connsiteX5" fmla="*/ 87432 w 2757772"/>
                <a:gd name="connsiteY5" fmla="*/ 961759 h 1056478"/>
                <a:gd name="connsiteX6" fmla="*/ 102004 w 2757772"/>
                <a:gd name="connsiteY6" fmla="*/ 936258 h 1056478"/>
                <a:gd name="connsiteX7" fmla="*/ 116577 w 2757772"/>
                <a:gd name="connsiteY7" fmla="*/ 910757 h 1056478"/>
                <a:gd name="connsiteX8" fmla="*/ 116577 w 2757772"/>
                <a:gd name="connsiteY8" fmla="*/ 910757 h 1056478"/>
                <a:gd name="connsiteX9" fmla="*/ 138435 w 2757772"/>
                <a:gd name="connsiteY9" fmla="*/ 888899 h 1056478"/>
                <a:gd name="connsiteX10" fmla="*/ 145721 w 2757772"/>
                <a:gd name="connsiteY10" fmla="*/ 881613 h 1056478"/>
                <a:gd name="connsiteX11" fmla="*/ 163936 w 2757772"/>
                <a:gd name="connsiteY11" fmla="*/ 881613 h 1056478"/>
                <a:gd name="connsiteX12" fmla="*/ 178508 w 2757772"/>
                <a:gd name="connsiteY12" fmla="*/ 863398 h 1056478"/>
                <a:gd name="connsiteX13" fmla="*/ 185794 w 2757772"/>
                <a:gd name="connsiteY13" fmla="*/ 859755 h 1056478"/>
                <a:gd name="connsiteX14" fmla="*/ 200366 w 2757772"/>
                <a:gd name="connsiteY14" fmla="*/ 856112 h 1056478"/>
                <a:gd name="connsiteX15" fmla="*/ 207652 w 2757772"/>
                <a:gd name="connsiteY15" fmla="*/ 837896 h 1056478"/>
                <a:gd name="connsiteX16" fmla="*/ 225867 w 2757772"/>
                <a:gd name="connsiteY16" fmla="*/ 837896 h 1056478"/>
                <a:gd name="connsiteX17" fmla="*/ 236797 w 2757772"/>
                <a:gd name="connsiteY17" fmla="*/ 819681 h 1056478"/>
                <a:gd name="connsiteX18" fmla="*/ 247726 w 2757772"/>
                <a:gd name="connsiteY18" fmla="*/ 823324 h 1056478"/>
                <a:gd name="connsiteX19" fmla="*/ 258655 w 2757772"/>
                <a:gd name="connsiteY19" fmla="*/ 812395 h 1056478"/>
                <a:gd name="connsiteX20" fmla="*/ 269584 w 2757772"/>
                <a:gd name="connsiteY20" fmla="*/ 805109 h 1056478"/>
                <a:gd name="connsiteX21" fmla="*/ 284156 w 2757772"/>
                <a:gd name="connsiteY21" fmla="*/ 797823 h 1056478"/>
                <a:gd name="connsiteX22" fmla="*/ 291442 w 2757772"/>
                <a:gd name="connsiteY22" fmla="*/ 797823 h 1056478"/>
                <a:gd name="connsiteX23" fmla="*/ 302371 w 2757772"/>
                <a:gd name="connsiteY23" fmla="*/ 772322 h 1056478"/>
                <a:gd name="connsiteX24" fmla="*/ 375232 w 2757772"/>
                <a:gd name="connsiteY24" fmla="*/ 775965 h 1056478"/>
                <a:gd name="connsiteX25" fmla="*/ 389804 w 2757772"/>
                <a:gd name="connsiteY25" fmla="*/ 761393 h 1056478"/>
                <a:gd name="connsiteX26" fmla="*/ 411662 w 2757772"/>
                <a:gd name="connsiteY26" fmla="*/ 761393 h 1056478"/>
                <a:gd name="connsiteX27" fmla="*/ 411662 w 2757772"/>
                <a:gd name="connsiteY27" fmla="*/ 750464 h 1056478"/>
                <a:gd name="connsiteX28" fmla="*/ 440806 w 2757772"/>
                <a:gd name="connsiteY28" fmla="*/ 746821 h 1056478"/>
                <a:gd name="connsiteX29" fmla="*/ 459021 w 2757772"/>
                <a:gd name="connsiteY29" fmla="*/ 735892 h 1056478"/>
                <a:gd name="connsiteX30" fmla="*/ 488165 w 2757772"/>
                <a:gd name="connsiteY30" fmla="*/ 735892 h 1056478"/>
                <a:gd name="connsiteX31" fmla="*/ 495452 w 2757772"/>
                <a:gd name="connsiteY31" fmla="*/ 721320 h 1056478"/>
                <a:gd name="connsiteX32" fmla="*/ 535525 w 2757772"/>
                <a:gd name="connsiteY32" fmla="*/ 724963 h 1056478"/>
                <a:gd name="connsiteX33" fmla="*/ 542811 w 2757772"/>
                <a:gd name="connsiteY33" fmla="*/ 692175 h 1056478"/>
                <a:gd name="connsiteX34" fmla="*/ 559622 w 2757772"/>
                <a:gd name="connsiteY34" fmla="*/ 692175 h 1056478"/>
                <a:gd name="connsiteX35" fmla="*/ 568027 w 2757772"/>
                <a:gd name="connsiteY35" fmla="*/ 675221 h 1056478"/>
                <a:gd name="connsiteX36" fmla="*/ 604742 w 2757772"/>
                <a:gd name="connsiteY36" fmla="*/ 677603 h 1056478"/>
                <a:gd name="connsiteX37" fmla="*/ 644816 w 2757772"/>
                <a:gd name="connsiteY37" fmla="*/ 619315 h 1056478"/>
                <a:gd name="connsiteX38" fmla="*/ 724962 w 2757772"/>
                <a:gd name="connsiteY38" fmla="*/ 619315 h 1056478"/>
                <a:gd name="connsiteX39" fmla="*/ 728605 w 2757772"/>
                <a:gd name="connsiteY39" fmla="*/ 604743 h 1056478"/>
                <a:gd name="connsiteX40" fmla="*/ 735891 w 2757772"/>
                <a:gd name="connsiteY40" fmla="*/ 604743 h 1056478"/>
                <a:gd name="connsiteX41" fmla="*/ 757750 w 2757772"/>
                <a:gd name="connsiteY41" fmla="*/ 590171 h 1056478"/>
                <a:gd name="connsiteX42" fmla="*/ 772322 w 2757772"/>
                <a:gd name="connsiteY42" fmla="*/ 590171 h 1056478"/>
                <a:gd name="connsiteX43" fmla="*/ 797823 w 2757772"/>
                <a:gd name="connsiteY43" fmla="*/ 568312 h 1056478"/>
                <a:gd name="connsiteX44" fmla="*/ 797823 w 2757772"/>
                <a:gd name="connsiteY44" fmla="*/ 550097 h 1056478"/>
                <a:gd name="connsiteX45" fmla="*/ 837896 w 2757772"/>
                <a:gd name="connsiteY45" fmla="*/ 553740 h 1056478"/>
                <a:gd name="connsiteX46" fmla="*/ 848825 w 2757772"/>
                <a:gd name="connsiteY46" fmla="*/ 535525 h 1056478"/>
                <a:gd name="connsiteX47" fmla="*/ 870683 w 2757772"/>
                <a:gd name="connsiteY47" fmla="*/ 524596 h 1056478"/>
                <a:gd name="connsiteX48" fmla="*/ 874326 w 2757772"/>
                <a:gd name="connsiteY48" fmla="*/ 506381 h 1056478"/>
                <a:gd name="connsiteX49" fmla="*/ 888899 w 2757772"/>
                <a:gd name="connsiteY49" fmla="*/ 480880 h 1056478"/>
                <a:gd name="connsiteX50" fmla="*/ 926999 w 2757772"/>
                <a:gd name="connsiteY50" fmla="*/ 492786 h 1056478"/>
                <a:gd name="connsiteX51" fmla="*/ 921686 w 2757772"/>
                <a:gd name="connsiteY51" fmla="*/ 469951 h 1056478"/>
                <a:gd name="connsiteX52" fmla="*/ 1012761 w 2757772"/>
                <a:gd name="connsiteY52" fmla="*/ 473594 h 1056478"/>
                <a:gd name="connsiteX53" fmla="*/ 1020048 w 2757772"/>
                <a:gd name="connsiteY53" fmla="*/ 451735 h 1056478"/>
                <a:gd name="connsiteX54" fmla="*/ 1048623 w 2757772"/>
                <a:gd name="connsiteY54" fmla="*/ 449354 h 1056478"/>
                <a:gd name="connsiteX55" fmla="*/ 1052835 w 2757772"/>
                <a:gd name="connsiteY55" fmla="*/ 429877 h 1056478"/>
                <a:gd name="connsiteX56" fmla="*/ 1078336 w 2757772"/>
                <a:gd name="connsiteY56" fmla="*/ 429877 h 1056478"/>
                <a:gd name="connsiteX57" fmla="*/ 1078336 w 2757772"/>
                <a:gd name="connsiteY57" fmla="*/ 411662 h 1056478"/>
                <a:gd name="connsiteX58" fmla="*/ 1147553 w 2757772"/>
                <a:gd name="connsiteY58" fmla="*/ 411662 h 1056478"/>
                <a:gd name="connsiteX59" fmla="*/ 1154840 w 2757772"/>
                <a:gd name="connsiteY59" fmla="*/ 393447 h 1056478"/>
                <a:gd name="connsiteX60" fmla="*/ 1198556 w 2757772"/>
                <a:gd name="connsiteY60" fmla="*/ 393447 h 1056478"/>
                <a:gd name="connsiteX61" fmla="*/ 1202199 w 2757772"/>
                <a:gd name="connsiteY61" fmla="*/ 371589 h 1056478"/>
                <a:gd name="connsiteX62" fmla="*/ 1344277 w 2757772"/>
                <a:gd name="connsiteY62" fmla="*/ 371589 h 1056478"/>
                <a:gd name="connsiteX63" fmla="*/ 1362492 w 2757772"/>
                <a:gd name="connsiteY63" fmla="*/ 349731 h 1056478"/>
                <a:gd name="connsiteX64" fmla="*/ 1522785 w 2757772"/>
                <a:gd name="connsiteY64" fmla="*/ 349731 h 1056478"/>
                <a:gd name="connsiteX65" fmla="*/ 1530071 w 2757772"/>
                <a:gd name="connsiteY65" fmla="*/ 316943 h 1056478"/>
                <a:gd name="connsiteX66" fmla="*/ 1541977 w 2757772"/>
                <a:gd name="connsiteY66" fmla="*/ 314562 h 1056478"/>
                <a:gd name="connsiteX67" fmla="*/ 1573788 w 2757772"/>
                <a:gd name="connsiteY67" fmla="*/ 219702 h 1056478"/>
                <a:gd name="connsiteX68" fmla="*/ 1639362 w 2757772"/>
                <a:gd name="connsiteY68" fmla="*/ 222225 h 1056478"/>
                <a:gd name="connsiteX69" fmla="*/ 1646648 w 2757772"/>
                <a:gd name="connsiteY69" fmla="*/ 189437 h 1056478"/>
                <a:gd name="connsiteX70" fmla="*/ 1668506 w 2757772"/>
                <a:gd name="connsiteY70" fmla="*/ 163936 h 1056478"/>
                <a:gd name="connsiteX71" fmla="*/ 2338824 w 2757772"/>
                <a:gd name="connsiteY71" fmla="*/ 160293 h 1056478"/>
                <a:gd name="connsiteX72" fmla="*/ 2338824 w 2757772"/>
                <a:gd name="connsiteY72" fmla="*/ 98362 h 1056478"/>
                <a:gd name="connsiteX73" fmla="*/ 2597479 w 2757772"/>
                <a:gd name="connsiteY73" fmla="*/ 94719 h 1056478"/>
                <a:gd name="connsiteX74" fmla="*/ 2608408 w 2757772"/>
                <a:gd name="connsiteY74" fmla="*/ 3643 h 1056478"/>
                <a:gd name="connsiteX75" fmla="*/ 2757772 w 2757772"/>
                <a:gd name="connsiteY75" fmla="*/ 0 h 1056478"/>
                <a:gd name="connsiteX76" fmla="*/ 2757772 w 2757772"/>
                <a:gd name="connsiteY76" fmla="*/ 0 h 1056478"/>
                <a:gd name="connsiteX0" fmla="*/ 0 w 2774441"/>
                <a:gd name="connsiteY0" fmla="*/ 1082671 h 1082671"/>
                <a:gd name="connsiteX1" fmla="*/ 45813 w 2774441"/>
                <a:gd name="connsiteY1" fmla="*/ 1023691 h 1082671"/>
                <a:gd name="connsiteX2" fmla="*/ 60385 w 2774441"/>
                <a:gd name="connsiteY2" fmla="*/ 1009119 h 1082671"/>
                <a:gd name="connsiteX3" fmla="*/ 78600 w 2774441"/>
                <a:gd name="connsiteY3" fmla="*/ 998190 h 1082671"/>
                <a:gd name="connsiteX4" fmla="*/ 93172 w 2774441"/>
                <a:gd name="connsiteY4" fmla="*/ 990904 h 1082671"/>
                <a:gd name="connsiteX5" fmla="*/ 104101 w 2774441"/>
                <a:gd name="connsiteY5" fmla="*/ 961759 h 1082671"/>
                <a:gd name="connsiteX6" fmla="*/ 118673 w 2774441"/>
                <a:gd name="connsiteY6" fmla="*/ 936258 h 1082671"/>
                <a:gd name="connsiteX7" fmla="*/ 133246 w 2774441"/>
                <a:gd name="connsiteY7" fmla="*/ 910757 h 1082671"/>
                <a:gd name="connsiteX8" fmla="*/ 133246 w 2774441"/>
                <a:gd name="connsiteY8" fmla="*/ 910757 h 1082671"/>
                <a:gd name="connsiteX9" fmla="*/ 155104 w 2774441"/>
                <a:gd name="connsiteY9" fmla="*/ 888899 h 1082671"/>
                <a:gd name="connsiteX10" fmla="*/ 162390 w 2774441"/>
                <a:gd name="connsiteY10" fmla="*/ 881613 h 1082671"/>
                <a:gd name="connsiteX11" fmla="*/ 180605 w 2774441"/>
                <a:gd name="connsiteY11" fmla="*/ 881613 h 1082671"/>
                <a:gd name="connsiteX12" fmla="*/ 195177 w 2774441"/>
                <a:gd name="connsiteY12" fmla="*/ 863398 h 1082671"/>
                <a:gd name="connsiteX13" fmla="*/ 202463 w 2774441"/>
                <a:gd name="connsiteY13" fmla="*/ 859755 h 1082671"/>
                <a:gd name="connsiteX14" fmla="*/ 217035 w 2774441"/>
                <a:gd name="connsiteY14" fmla="*/ 856112 h 1082671"/>
                <a:gd name="connsiteX15" fmla="*/ 224321 w 2774441"/>
                <a:gd name="connsiteY15" fmla="*/ 837896 h 1082671"/>
                <a:gd name="connsiteX16" fmla="*/ 242536 w 2774441"/>
                <a:gd name="connsiteY16" fmla="*/ 837896 h 1082671"/>
                <a:gd name="connsiteX17" fmla="*/ 253466 w 2774441"/>
                <a:gd name="connsiteY17" fmla="*/ 819681 h 1082671"/>
                <a:gd name="connsiteX18" fmla="*/ 264395 w 2774441"/>
                <a:gd name="connsiteY18" fmla="*/ 823324 h 1082671"/>
                <a:gd name="connsiteX19" fmla="*/ 275324 w 2774441"/>
                <a:gd name="connsiteY19" fmla="*/ 812395 h 1082671"/>
                <a:gd name="connsiteX20" fmla="*/ 286253 w 2774441"/>
                <a:gd name="connsiteY20" fmla="*/ 805109 h 1082671"/>
                <a:gd name="connsiteX21" fmla="*/ 300825 w 2774441"/>
                <a:gd name="connsiteY21" fmla="*/ 797823 h 1082671"/>
                <a:gd name="connsiteX22" fmla="*/ 308111 w 2774441"/>
                <a:gd name="connsiteY22" fmla="*/ 797823 h 1082671"/>
                <a:gd name="connsiteX23" fmla="*/ 319040 w 2774441"/>
                <a:gd name="connsiteY23" fmla="*/ 772322 h 1082671"/>
                <a:gd name="connsiteX24" fmla="*/ 391901 w 2774441"/>
                <a:gd name="connsiteY24" fmla="*/ 775965 h 1082671"/>
                <a:gd name="connsiteX25" fmla="*/ 406473 w 2774441"/>
                <a:gd name="connsiteY25" fmla="*/ 761393 h 1082671"/>
                <a:gd name="connsiteX26" fmla="*/ 428331 w 2774441"/>
                <a:gd name="connsiteY26" fmla="*/ 761393 h 1082671"/>
                <a:gd name="connsiteX27" fmla="*/ 428331 w 2774441"/>
                <a:gd name="connsiteY27" fmla="*/ 750464 h 1082671"/>
                <a:gd name="connsiteX28" fmla="*/ 457475 w 2774441"/>
                <a:gd name="connsiteY28" fmla="*/ 746821 h 1082671"/>
                <a:gd name="connsiteX29" fmla="*/ 475690 w 2774441"/>
                <a:gd name="connsiteY29" fmla="*/ 735892 h 1082671"/>
                <a:gd name="connsiteX30" fmla="*/ 504834 w 2774441"/>
                <a:gd name="connsiteY30" fmla="*/ 735892 h 1082671"/>
                <a:gd name="connsiteX31" fmla="*/ 512121 w 2774441"/>
                <a:gd name="connsiteY31" fmla="*/ 721320 h 1082671"/>
                <a:gd name="connsiteX32" fmla="*/ 552194 w 2774441"/>
                <a:gd name="connsiteY32" fmla="*/ 724963 h 1082671"/>
                <a:gd name="connsiteX33" fmla="*/ 559480 w 2774441"/>
                <a:gd name="connsiteY33" fmla="*/ 692175 h 1082671"/>
                <a:gd name="connsiteX34" fmla="*/ 576291 w 2774441"/>
                <a:gd name="connsiteY34" fmla="*/ 692175 h 1082671"/>
                <a:gd name="connsiteX35" fmla="*/ 584696 w 2774441"/>
                <a:gd name="connsiteY35" fmla="*/ 675221 h 1082671"/>
                <a:gd name="connsiteX36" fmla="*/ 621411 w 2774441"/>
                <a:gd name="connsiteY36" fmla="*/ 677603 h 1082671"/>
                <a:gd name="connsiteX37" fmla="*/ 661485 w 2774441"/>
                <a:gd name="connsiteY37" fmla="*/ 619315 h 1082671"/>
                <a:gd name="connsiteX38" fmla="*/ 741631 w 2774441"/>
                <a:gd name="connsiteY38" fmla="*/ 619315 h 1082671"/>
                <a:gd name="connsiteX39" fmla="*/ 745274 w 2774441"/>
                <a:gd name="connsiteY39" fmla="*/ 604743 h 1082671"/>
                <a:gd name="connsiteX40" fmla="*/ 752560 w 2774441"/>
                <a:gd name="connsiteY40" fmla="*/ 604743 h 1082671"/>
                <a:gd name="connsiteX41" fmla="*/ 774419 w 2774441"/>
                <a:gd name="connsiteY41" fmla="*/ 590171 h 1082671"/>
                <a:gd name="connsiteX42" fmla="*/ 788991 w 2774441"/>
                <a:gd name="connsiteY42" fmla="*/ 590171 h 1082671"/>
                <a:gd name="connsiteX43" fmla="*/ 814492 w 2774441"/>
                <a:gd name="connsiteY43" fmla="*/ 568312 h 1082671"/>
                <a:gd name="connsiteX44" fmla="*/ 814492 w 2774441"/>
                <a:gd name="connsiteY44" fmla="*/ 550097 h 1082671"/>
                <a:gd name="connsiteX45" fmla="*/ 854565 w 2774441"/>
                <a:gd name="connsiteY45" fmla="*/ 553740 h 1082671"/>
                <a:gd name="connsiteX46" fmla="*/ 865494 w 2774441"/>
                <a:gd name="connsiteY46" fmla="*/ 535525 h 1082671"/>
                <a:gd name="connsiteX47" fmla="*/ 887352 w 2774441"/>
                <a:gd name="connsiteY47" fmla="*/ 524596 h 1082671"/>
                <a:gd name="connsiteX48" fmla="*/ 890995 w 2774441"/>
                <a:gd name="connsiteY48" fmla="*/ 506381 h 1082671"/>
                <a:gd name="connsiteX49" fmla="*/ 905568 w 2774441"/>
                <a:gd name="connsiteY49" fmla="*/ 480880 h 1082671"/>
                <a:gd name="connsiteX50" fmla="*/ 943668 w 2774441"/>
                <a:gd name="connsiteY50" fmla="*/ 492786 h 1082671"/>
                <a:gd name="connsiteX51" fmla="*/ 938355 w 2774441"/>
                <a:gd name="connsiteY51" fmla="*/ 469951 h 1082671"/>
                <a:gd name="connsiteX52" fmla="*/ 1029430 w 2774441"/>
                <a:gd name="connsiteY52" fmla="*/ 473594 h 1082671"/>
                <a:gd name="connsiteX53" fmla="*/ 1036717 w 2774441"/>
                <a:gd name="connsiteY53" fmla="*/ 451735 h 1082671"/>
                <a:gd name="connsiteX54" fmla="*/ 1065292 w 2774441"/>
                <a:gd name="connsiteY54" fmla="*/ 449354 h 1082671"/>
                <a:gd name="connsiteX55" fmla="*/ 1069504 w 2774441"/>
                <a:gd name="connsiteY55" fmla="*/ 429877 h 1082671"/>
                <a:gd name="connsiteX56" fmla="*/ 1095005 w 2774441"/>
                <a:gd name="connsiteY56" fmla="*/ 429877 h 1082671"/>
                <a:gd name="connsiteX57" fmla="*/ 1095005 w 2774441"/>
                <a:gd name="connsiteY57" fmla="*/ 411662 h 1082671"/>
                <a:gd name="connsiteX58" fmla="*/ 1164222 w 2774441"/>
                <a:gd name="connsiteY58" fmla="*/ 411662 h 1082671"/>
                <a:gd name="connsiteX59" fmla="*/ 1171509 w 2774441"/>
                <a:gd name="connsiteY59" fmla="*/ 393447 h 1082671"/>
                <a:gd name="connsiteX60" fmla="*/ 1215225 w 2774441"/>
                <a:gd name="connsiteY60" fmla="*/ 393447 h 1082671"/>
                <a:gd name="connsiteX61" fmla="*/ 1218868 w 2774441"/>
                <a:gd name="connsiteY61" fmla="*/ 371589 h 1082671"/>
                <a:gd name="connsiteX62" fmla="*/ 1360946 w 2774441"/>
                <a:gd name="connsiteY62" fmla="*/ 371589 h 1082671"/>
                <a:gd name="connsiteX63" fmla="*/ 1379161 w 2774441"/>
                <a:gd name="connsiteY63" fmla="*/ 349731 h 1082671"/>
                <a:gd name="connsiteX64" fmla="*/ 1539454 w 2774441"/>
                <a:gd name="connsiteY64" fmla="*/ 349731 h 1082671"/>
                <a:gd name="connsiteX65" fmla="*/ 1546740 w 2774441"/>
                <a:gd name="connsiteY65" fmla="*/ 316943 h 1082671"/>
                <a:gd name="connsiteX66" fmla="*/ 1558646 w 2774441"/>
                <a:gd name="connsiteY66" fmla="*/ 314562 h 1082671"/>
                <a:gd name="connsiteX67" fmla="*/ 1590457 w 2774441"/>
                <a:gd name="connsiteY67" fmla="*/ 219702 h 1082671"/>
                <a:gd name="connsiteX68" fmla="*/ 1656031 w 2774441"/>
                <a:gd name="connsiteY68" fmla="*/ 222225 h 1082671"/>
                <a:gd name="connsiteX69" fmla="*/ 1663317 w 2774441"/>
                <a:gd name="connsiteY69" fmla="*/ 189437 h 1082671"/>
                <a:gd name="connsiteX70" fmla="*/ 1685175 w 2774441"/>
                <a:gd name="connsiteY70" fmla="*/ 163936 h 1082671"/>
                <a:gd name="connsiteX71" fmla="*/ 2355493 w 2774441"/>
                <a:gd name="connsiteY71" fmla="*/ 160293 h 1082671"/>
                <a:gd name="connsiteX72" fmla="*/ 2355493 w 2774441"/>
                <a:gd name="connsiteY72" fmla="*/ 98362 h 1082671"/>
                <a:gd name="connsiteX73" fmla="*/ 2614148 w 2774441"/>
                <a:gd name="connsiteY73" fmla="*/ 94719 h 1082671"/>
                <a:gd name="connsiteX74" fmla="*/ 2625077 w 2774441"/>
                <a:gd name="connsiteY74" fmla="*/ 3643 h 1082671"/>
                <a:gd name="connsiteX75" fmla="*/ 2774441 w 2774441"/>
                <a:gd name="connsiteY75" fmla="*/ 0 h 1082671"/>
                <a:gd name="connsiteX76" fmla="*/ 2774441 w 2774441"/>
                <a:gd name="connsiteY76" fmla="*/ 0 h 1082671"/>
                <a:gd name="connsiteX0" fmla="*/ 0 w 2774441"/>
                <a:gd name="connsiteY0" fmla="*/ 1082671 h 1082671"/>
                <a:gd name="connsiteX1" fmla="*/ 45813 w 2774441"/>
                <a:gd name="connsiteY1" fmla="*/ 1023691 h 1082671"/>
                <a:gd name="connsiteX2" fmla="*/ 60385 w 2774441"/>
                <a:gd name="connsiteY2" fmla="*/ 1009119 h 1082671"/>
                <a:gd name="connsiteX3" fmla="*/ 78600 w 2774441"/>
                <a:gd name="connsiteY3" fmla="*/ 998190 h 1082671"/>
                <a:gd name="connsiteX4" fmla="*/ 93172 w 2774441"/>
                <a:gd name="connsiteY4" fmla="*/ 990904 h 1082671"/>
                <a:gd name="connsiteX5" fmla="*/ 104101 w 2774441"/>
                <a:gd name="connsiteY5" fmla="*/ 961759 h 1082671"/>
                <a:gd name="connsiteX6" fmla="*/ 118673 w 2774441"/>
                <a:gd name="connsiteY6" fmla="*/ 936258 h 1082671"/>
                <a:gd name="connsiteX7" fmla="*/ 133246 w 2774441"/>
                <a:gd name="connsiteY7" fmla="*/ 910757 h 1082671"/>
                <a:gd name="connsiteX8" fmla="*/ 133246 w 2774441"/>
                <a:gd name="connsiteY8" fmla="*/ 910757 h 1082671"/>
                <a:gd name="connsiteX9" fmla="*/ 155104 w 2774441"/>
                <a:gd name="connsiteY9" fmla="*/ 888899 h 1082671"/>
                <a:gd name="connsiteX10" fmla="*/ 162390 w 2774441"/>
                <a:gd name="connsiteY10" fmla="*/ 881613 h 1082671"/>
                <a:gd name="connsiteX11" fmla="*/ 180605 w 2774441"/>
                <a:gd name="connsiteY11" fmla="*/ 881613 h 1082671"/>
                <a:gd name="connsiteX12" fmla="*/ 195177 w 2774441"/>
                <a:gd name="connsiteY12" fmla="*/ 863398 h 1082671"/>
                <a:gd name="connsiteX13" fmla="*/ 202463 w 2774441"/>
                <a:gd name="connsiteY13" fmla="*/ 859755 h 1082671"/>
                <a:gd name="connsiteX14" fmla="*/ 217035 w 2774441"/>
                <a:gd name="connsiteY14" fmla="*/ 856112 h 1082671"/>
                <a:gd name="connsiteX15" fmla="*/ 224321 w 2774441"/>
                <a:gd name="connsiteY15" fmla="*/ 837896 h 1082671"/>
                <a:gd name="connsiteX16" fmla="*/ 242536 w 2774441"/>
                <a:gd name="connsiteY16" fmla="*/ 837896 h 1082671"/>
                <a:gd name="connsiteX17" fmla="*/ 253466 w 2774441"/>
                <a:gd name="connsiteY17" fmla="*/ 819681 h 1082671"/>
                <a:gd name="connsiteX18" fmla="*/ 264395 w 2774441"/>
                <a:gd name="connsiteY18" fmla="*/ 823324 h 1082671"/>
                <a:gd name="connsiteX19" fmla="*/ 275324 w 2774441"/>
                <a:gd name="connsiteY19" fmla="*/ 812395 h 1082671"/>
                <a:gd name="connsiteX20" fmla="*/ 286253 w 2774441"/>
                <a:gd name="connsiteY20" fmla="*/ 805109 h 1082671"/>
                <a:gd name="connsiteX21" fmla="*/ 300825 w 2774441"/>
                <a:gd name="connsiteY21" fmla="*/ 797823 h 1082671"/>
                <a:gd name="connsiteX22" fmla="*/ 308111 w 2774441"/>
                <a:gd name="connsiteY22" fmla="*/ 797823 h 1082671"/>
                <a:gd name="connsiteX23" fmla="*/ 319040 w 2774441"/>
                <a:gd name="connsiteY23" fmla="*/ 772322 h 1082671"/>
                <a:gd name="connsiteX24" fmla="*/ 391901 w 2774441"/>
                <a:gd name="connsiteY24" fmla="*/ 775965 h 1082671"/>
                <a:gd name="connsiteX25" fmla="*/ 406473 w 2774441"/>
                <a:gd name="connsiteY25" fmla="*/ 761393 h 1082671"/>
                <a:gd name="connsiteX26" fmla="*/ 428331 w 2774441"/>
                <a:gd name="connsiteY26" fmla="*/ 761393 h 1082671"/>
                <a:gd name="connsiteX27" fmla="*/ 428331 w 2774441"/>
                <a:gd name="connsiteY27" fmla="*/ 750464 h 1082671"/>
                <a:gd name="connsiteX28" fmla="*/ 457475 w 2774441"/>
                <a:gd name="connsiteY28" fmla="*/ 746821 h 1082671"/>
                <a:gd name="connsiteX29" fmla="*/ 475690 w 2774441"/>
                <a:gd name="connsiteY29" fmla="*/ 735892 h 1082671"/>
                <a:gd name="connsiteX30" fmla="*/ 504834 w 2774441"/>
                <a:gd name="connsiteY30" fmla="*/ 735892 h 1082671"/>
                <a:gd name="connsiteX31" fmla="*/ 512121 w 2774441"/>
                <a:gd name="connsiteY31" fmla="*/ 721320 h 1082671"/>
                <a:gd name="connsiteX32" fmla="*/ 552194 w 2774441"/>
                <a:gd name="connsiteY32" fmla="*/ 724963 h 1082671"/>
                <a:gd name="connsiteX33" fmla="*/ 559480 w 2774441"/>
                <a:gd name="connsiteY33" fmla="*/ 692175 h 1082671"/>
                <a:gd name="connsiteX34" fmla="*/ 576291 w 2774441"/>
                <a:gd name="connsiteY34" fmla="*/ 692175 h 1082671"/>
                <a:gd name="connsiteX35" fmla="*/ 584696 w 2774441"/>
                <a:gd name="connsiteY35" fmla="*/ 675221 h 1082671"/>
                <a:gd name="connsiteX36" fmla="*/ 621411 w 2774441"/>
                <a:gd name="connsiteY36" fmla="*/ 677603 h 1082671"/>
                <a:gd name="connsiteX37" fmla="*/ 661485 w 2774441"/>
                <a:gd name="connsiteY37" fmla="*/ 619315 h 1082671"/>
                <a:gd name="connsiteX38" fmla="*/ 741631 w 2774441"/>
                <a:gd name="connsiteY38" fmla="*/ 619315 h 1082671"/>
                <a:gd name="connsiteX39" fmla="*/ 745274 w 2774441"/>
                <a:gd name="connsiteY39" fmla="*/ 604743 h 1082671"/>
                <a:gd name="connsiteX40" fmla="*/ 752560 w 2774441"/>
                <a:gd name="connsiteY40" fmla="*/ 604743 h 1082671"/>
                <a:gd name="connsiteX41" fmla="*/ 774419 w 2774441"/>
                <a:gd name="connsiteY41" fmla="*/ 590171 h 1082671"/>
                <a:gd name="connsiteX42" fmla="*/ 788991 w 2774441"/>
                <a:gd name="connsiteY42" fmla="*/ 590171 h 1082671"/>
                <a:gd name="connsiteX43" fmla="*/ 814492 w 2774441"/>
                <a:gd name="connsiteY43" fmla="*/ 568312 h 1082671"/>
                <a:gd name="connsiteX44" fmla="*/ 814492 w 2774441"/>
                <a:gd name="connsiteY44" fmla="*/ 550097 h 1082671"/>
                <a:gd name="connsiteX45" fmla="*/ 854565 w 2774441"/>
                <a:gd name="connsiteY45" fmla="*/ 553740 h 1082671"/>
                <a:gd name="connsiteX46" fmla="*/ 865494 w 2774441"/>
                <a:gd name="connsiteY46" fmla="*/ 535525 h 1082671"/>
                <a:gd name="connsiteX47" fmla="*/ 887352 w 2774441"/>
                <a:gd name="connsiteY47" fmla="*/ 524596 h 1082671"/>
                <a:gd name="connsiteX48" fmla="*/ 890995 w 2774441"/>
                <a:gd name="connsiteY48" fmla="*/ 506381 h 1082671"/>
                <a:gd name="connsiteX49" fmla="*/ 905568 w 2774441"/>
                <a:gd name="connsiteY49" fmla="*/ 480880 h 1082671"/>
                <a:gd name="connsiteX50" fmla="*/ 943668 w 2774441"/>
                <a:gd name="connsiteY50" fmla="*/ 492786 h 1082671"/>
                <a:gd name="connsiteX51" fmla="*/ 938355 w 2774441"/>
                <a:gd name="connsiteY51" fmla="*/ 469951 h 1082671"/>
                <a:gd name="connsiteX52" fmla="*/ 1029430 w 2774441"/>
                <a:gd name="connsiteY52" fmla="*/ 473594 h 1082671"/>
                <a:gd name="connsiteX53" fmla="*/ 1036717 w 2774441"/>
                <a:gd name="connsiteY53" fmla="*/ 451735 h 1082671"/>
                <a:gd name="connsiteX54" fmla="*/ 1065292 w 2774441"/>
                <a:gd name="connsiteY54" fmla="*/ 449354 h 1082671"/>
                <a:gd name="connsiteX55" fmla="*/ 1069504 w 2774441"/>
                <a:gd name="connsiteY55" fmla="*/ 429877 h 1082671"/>
                <a:gd name="connsiteX56" fmla="*/ 1095005 w 2774441"/>
                <a:gd name="connsiteY56" fmla="*/ 429877 h 1082671"/>
                <a:gd name="connsiteX57" fmla="*/ 1095005 w 2774441"/>
                <a:gd name="connsiteY57" fmla="*/ 411662 h 1082671"/>
                <a:gd name="connsiteX58" fmla="*/ 1164222 w 2774441"/>
                <a:gd name="connsiteY58" fmla="*/ 411662 h 1082671"/>
                <a:gd name="connsiteX59" fmla="*/ 1171509 w 2774441"/>
                <a:gd name="connsiteY59" fmla="*/ 393447 h 1082671"/>
                <a:gd name="connsiteX60" fmla="*/ 1215225 w 2774441"/>
                <a:gd name="connsiteY60" fmla="*/ 393447 h 1082671"/>
                <a:gd name="connsiteX61" fmla="*/ 1218868 w 2774441"/>
                <a:gd name="connsiteY61" fmla="*/ 371589 h 1082671"/>
                <a:gd name="connsiteX62" fmla="*/ 1360946 w 2774441"/>
                <a:gd name="connsiteY62" fmla="*/ 371589 h 1082671"/>
                <a:gd name="connsiteX63" fmla="*/ 1379161 w 2774441"/>
                <a:gd name="connsiteY63" fmla="*/ 349731 h 1082671"/>
                <a:gd name="connsiteX64" fmla="*/ 1539454 w 2774441"/>
                <a:gd name="connsiteY64" fmla="*/ 349731 h 1082671"/>
                <a:gd name="connsiteX65" fmla="*/ 1546740 w 2774441"/>
                <a:gd name="connsiteY65" fmla="*/ 316943 h 1082671"/>
                <a:gd name="connsiteX66" fmla="*/ 1558646 w 2774441"/>
                <a:gd name="connsiteY66" fmla="*/ 314562 h 1082671"/>
                <a:gd name="connsiteX67" fmla="*/ 1590457 w 2774441"/>
                <a:gd name="connsiteY67" fmla="*/ 219702 h 1082671"/>
                <a:gd name="connsiteX68" fmla="*/ 1656031 w 2774441"/>
                <a:gd name="connsiteY68" fmla="*/ 222225 h 1082671"/>
                <a:gd name="connsiteX69" fmla="*/ 1663317 w 2774441"/>
                <a:gd name="connsiteY69" fmla="*/ 189437 h 1082671"/>
                <a:gd name="connsiteX70" fmla="*/ 1685175 w 2774441"/>
                <a:gd name="connsiteY70" fmla="*/ 163936 h 1082671"/>
                <a:gd name="connsiteX71" fmla="*/ 2355493 w 2774441"/>
                <a:gd name="connsiteY71" fmla="*/ 160293 h 1082671"/>
                <a:gd name="connsiteX72" fmla="*/ 2355493 w 2774441"/>
                <a:gd name="connsiteY72" fmla="*/ 98362 h 1082671"/>
                <a:gd name="connsiteX73" fmla="*/ 2614148 w 2774441"/>
                <a:gd name="connsiteY73" fmla="*/ 94719 h 1082671"/>
                <a:gd name="connsiteX74" fmla="*/ 2625077 w 2774441"/>
                <a:gd name="connsiteY74" fmla="*/ 3643 h 1082671"/>
                <a:gd name="connsiteX75" fmla="*/ 2774441 w 2774441"/>
                <a:gd name="connsiteY75" fmla="*/ 0 h 1082671"/>
                <a:gd name="connsiteX76" fmla="*/ 2774441 w 2774441"/>
                <a:gd name="connsiteY76" fmla="*/ 0 h 1082671"/>
                <a:gd name="connsiteX0" fmla="*/ 0 w 2774441"/>
                <a:gd name="connsiteY0" fmla="*/ 1082671 h 1082671"/>
                <a:gd name="connsiteX1" fmla="*/ 45813 w 2774441"/>
                <a:gd name="connsiteY1" fmla="*/ 1023691 h 1082671"/>
                <a:gd name="connsiteX2" fmla="*/ 60385 w 2774441"/>
                <a:gd name="connsiteY2" fmla="*/ 1009119 h 1082671"/>
                <a:gd name="connsiteX3" fmla="*/ 78600 w 2774441"/>
                <a:gd name="connsiteY3" fmla="*/ 998190 h 1082671"/>
                <a:gd name="connsiteX4" fmla="*/ 93172 w 2774441"/>
                <a:gd name="connsiteY4" fmla="*/ 990904 h 1082671"/>
                <a:gd name="connsiteX5" fmla="*/ 104101 w 2774441"/>
                <a:gd name="connsiteY5" fmla="*/ 961759 h 1082671"/>
                <a:gd name="connsiteX6" fmla="*/ 118673 w 2774441"/>
                <a:gd name="connsiteY6" fmla="*/ 936258 h 1082671"/>
                <a:gd name="connsiteX7" fmla="*/ 133246 w 2774441"/>
                <a:gd name="connsiteY7" fmla="*/ 910757 h 1082671"/>
                <a:gd name="connsiteX8" fmla="*/ 133246 w 2774441"/>
                <a:gd name="connsiteY8" fmla="*/ 910757 h 1082671"/>
                <a:gd name="connsiteX9" fmla="*/ 155104 w 2774441"/>
                <a:gd name="connsiteY9" fmla="*/ 888899 h 1082671"/>
                <a:gd name="connsiteX10" fmla="*/ 162390 w 2774441"/>
                <a:gd name="connsiteY10" fmla="*/ 881613 h 1082671"/>
                <a:gd name="connsiteX11" fmla="*/ 180605 w 2774441"/>
                <a:gd name="connsiteY11" fmla="*/ 881613 h 1082671"/>
                <a:gd name="connsiteX12" fmla="*/ 195177 w 2774441"/>
                <a:gd name="connsiteY12" fmla="*/ 863398 h 1082671"/>
                <a:gd name="connsiteX13" fmla="*/ 202463 w 2774441"/>
                <a:gd name="connsiteY13" fmla="*/ 859755 h 1082671"/>
                <a:gd name="connsiteX14" fmla="*/ 217035 w 2774441"/>
                <a:gd name="connsiteY14" fmla="*/ 856112 h 1082671"/>
                <a:gd name="connsiteX15" fmla="*/ 224321 w 2774441"/>
                <a:gd name="connsiteY15" fmla="*/ 837896 h 1082671"/>
                <a:gd name="connsiteX16" fmla="*/ 242536 w 2774441"/>
                <a:gd name="connsiteY16" fmla="*/ 837896 h 1082671"/>
                <a:gd name="connsiteX17" fmla="*/ 253466 w 2774441"/>
                <a:gd name="connsiteY17" fmla="*/ 819681 h 1082671"/>
                <a:gd name="connsiteX18" fmla="*/ 264395 w 2774441"/>
                <a:gd name="connsiteY18" fmla="*/ 823324 h 1082671"/>
                <a:gd name="connsiteX19" fmla="*/ 275324 w 2774441"/>
                <a:gd name="connsiteY19" fmla="*/ 812395 h 1082671"/>
                <a:gd name="connsiteX20" fmla="*/ 286253 w 2774441"/>
                <a:gd name="connsiteY20" fmla="*/ 805109 h 1082671"/>
                <a:gd name="connsiteX21" fmla="*/ 300825 w 2774441"/>
                <a:gd name="connsiteY21" fmla="*/ 797823 h 1082671"/>
                <a:gd name="connsiteX22" fmla="*/ 308111 w 2774441"/>
                <a:gd name="connsiteY22" fmla="*/ 797823 h 1082671"/>
                <a:gd name="connsiteX23" fmla="*/ 319040 w 2774441"/>
                <a:gd name="connsiteY23" fmla="*/ 772322 h 1082671"/>
                <a:gd name="connsiteX24" fmla="*/ 391901 w 2774441"/>
                <a:gd name="connsiteY24" fmla="*/ 775965 h 1082671"/>
                <a:gd name="connsiteX25" fmla="*/ 406473 w 2774441"/>
                <a:gd name="connsiteY25" fmla="*/ 761393 h 1082671"/>
                <a:gd name="connsiteX26" fmla="*/ 428331 w 2774441"/>
                <a:gd name="connsiteY26" fmla="*/ 761393 h 1082671"/>
                <a:gd name="connsiteX27" fmla="*/ 428331 w 2774441"/>
                <a:gd name="connsiteY27" fmla="*/ 750464 h 1082671"/>
                <a:gd name="connsiteX28" fmla="*/ 457475 w 2774441"/>
                <a:gd name="connsiteY28" fmla="*/ 746821 h 1082671"/>
                <a:gd name="connsiteX29" fmla="*/ 475690 w 2774441"/>
                <a:gd name="connsiteY29" fmla="*/ 735892 h 1082671"/>
                <a:gd name="connsiteX30" fmla="*/ 504834 w 2774441"/>
                <a:gd name="connsiteY30" fmla="*/ 735892 h 1082671"/>
                <a:gd name="connsiteX31" fmla="*/ 512121 w 2774441"/>
                <a:gd name="connsiteY31" fmla="*/ 721320 h 1082671"/>
                <a:gd name="connsiteX32" fmla="*/ 552194 w 2774441"/>
                <a:gd name="connsiteY32" fmla="*/ 724963 h 1082671"/>
                <a:gd name="connsiteX33" fmla="*/ 559480 w 2774441"/>
                <a:gd name="connsiteY33" fmla="*/ 692175 h 1082671"/>
                <a:gd name="connsiteX34" fmla="*/ 576291 w 2774441"/>
                <a:gd name="connsiteY34" fmla="*/ 692175 h 1082671"/>
                <a:gd name="connsiteX35" fmla="*/ 584696 w 2774441"/>
                <a:gd name="connsiteY35" fmla="*/ 675221 h 1082671"/>
                <a:gd name="connsiteX36" fmla="*/ 621411 w 2774441"/>
                <a:gd name="connsiteY36" fmla="*/ 677603 h 1082671"/>
                <a:gd name="connsiteX37" fmla="*/ 661485 w 2774441"/>
                <a:gd name="connsiteY37" fmla="*/ 619315 h 1082671"/>
                <a:gd name="connsiteX38" fmla="*/ 741631 w 2774441"/>
                <a:gd name="connsiteY38" fmla="*/ 619315 h 1082671"/>
                <a:gd name="connsiteX39" fmla="*/ 745274 w 2774441"/>
                <a:gd name="connsiteY39" fmla="*/ 604743 h 1082671"/>
                <a:gd name="connsiteX40" fmla="*/ 752560 w 2774441"/>
                <a:gd name="connsiteY40" fmla="*/ 604743 h 1082671"/>
                <a:gd name="connsiteX41" fmla="*/ 774419 w 2774441"/>
                <a:gd name="connsiteY41" fmla="*/ 590171 h 1082671"/>
                <a:gd name="connsiteX42" fmla="*/ 788991 w 2774441"/>
                <a:gd name="connsiteY42" fmla="*/ 590171 h 1082671"/>
                <a:gd name="connsiteX43" fmla="*/ 814492 w 2774441"/>
                <a:gd name="connsiteY43" fmla="*/ 568312 h 1082671"/>
                <a:gd name="connsiteX44" fmla="*/ 814492 w 2774441"/>
                <a:gd name="connsiteY44" fmla="*/ 550097 h 1082671"/>
                <a:gd name="connsiteX45" fmla="*/ 854565 w 2774441"/>
                <a:gd name="connsiteY45" fmla="*/ 553740 h 1082671"/>
                <a:gd name="connsiteX46" fmla="*/ 865494 w 2774441"/>
                <a:gd name="connsiteY46" fmla="*/ 535525 h 1082671"/>
                <a:gd name="connsiteX47" fmla="*/ 887352 w 2774441"/>
                <a:gd name="connsiteY47" fmla="*/ 524596 h 1082671"/>
                <a:gd name="connsiteX48" fmla="*/ 890995 w 2774441"/>
                <a:gd name="connsiteY48" fmla="*/ 506381 h 1082671"/>
                <a:gd name="connsiteX49" fmla="*/ 905568 w 2774441"/>
                <a:gd name="connsiteY49" fmla="*/ 488024 h 1082671"/>
                <a:gd name="connsiteX50" fmla="*/ 943668 w 2774441"/>
                <a:gd name="connsiteY50" fmla="*/ 492786 h 1082671"/>
                <a:gd name="connsiteX51" fmla="*/ 938355 w 2774441"/>
                <a:gd name="connsiteY51" fmla="*/ 469951 h 1082671"/>
                <a:gd name="connsiteX52" fmla="*/ 1029430 w 2774441"/>
                <a:gd name="connsiteY52" fmla="*/ 473594 h 1082671"/>
                <a:gd name="connsiteX53" fmla="*/ 1036717 w 2774441"/>
                <a:gd name="connsiteY53" fmla="*/ 451735 h 1082671"/>
                <a:gd name="connsiteX54" fmla="*/ 1065292 w 2774441"/>
                <a:gd name="connsiteY54" fmla="*/ 449354 h 1082671"/>
                <a:gd name="connsiteX55" fmla="*/ 1069504 w 2774441"/>
                <a:gd name="connsiteY55" fmla="*/ 429877 h 1082671"/>
                <a:gd name="connsiteX56" fmla="*/ 1095005 w 2774441"/>
                <a:gd name="connsiteY56" fmla="*/ 429877 h 1082671"/>
                <a:gd name="connsiteX57" fmla="*/ 1095005 w 2774441"/>
                <a:gd name="connsiteY57" fmla="*/ 411662 h 1082671"/>
                <a:gd name="connsiteX58" fmla="*/ 1164222 w 2774441"/>
                <a:gd name="connsiteY58" fmla="*/ 411662 h 1082671"/>
                <a:gd name="connsiteX59" fmla="*/ 1171509 w 2774441"/>
                <a:gd name="connsiteY59" fmla="*/ 393447 h 1082671"/>
                <a:gd name="connsiteX60" fmla="*/ 1215225 w 2774441"/>
                <a:gd name="connsiteY60" fmla="*/ 393447 h 1082671"/>
                <a:gd name="connsiteX61" fmla="*/ 1218868 w 2774441"/>
                <a:gd name="connsiteY61" fmla="*/ 371589 h 1082671"/>
                <a:gd name="connsiteX62" fmla="*/ 1360946 w 2774441"/>
                <a:gd name="connsiteY62" fmla="*/ 371589 h 1082671"/>
                <a:gd name="connsiteX63" fmla="*/ 1379161 w 2774441"/>
                <a:gd name="connsiteY63" fmla="*/ 349731 h 1082671"/>
                <a:gd name="connsiteX64" fmla="*/ 1539454 w 2774441"/>
                <a:gd name="connsiteY64" fmla="*/ 349731 h 1082671"/>
                <a:gd name="connsiteX65" fmla="*/ 1546740 w 2774441"/>
                <a:gd name="connsiteY65" fmla="*/ 316943 h 1082671"/>
                <a:gd name="connsiteX66" fmla="*/ 1558646 w 2774441"/>
                <a:gd name="connsiteY66" fmla="*/ 314562 h 1082671"/>
                <a:gd name="connsiteX67" fmla="*/ 1590457 w 2774441"/>
                <a:gd name="connsiteY67" fmla="*/ 219702 h 1082671"/>
                <a:gd name="connsiteX68" fmla="*/ 1656031 w 2774441"/>
                <a:gd name="connsiteY68" fmla="*/ 222225 h 1082671"/>
                <a:gd name="connsiteX69" fmla="*/ 1663317 w 2774441"/>
                <a:gd name="connsiteY69" fmla="*/ 189437 h 1082671"/>
                <a:gd name="connsiteX70" fmla="*/ 1685175 w 2774441"/>
                <a:gd name="connsiteY70" fmla="*/ 163936 h 1082671"/>
                <a:gd name="connsiteX71" fmla="*/ 2355493 w 2774441"/>
                <a:gd name="connsiteY71" fmla="*/ 160293 h 1082671"/>
                <a:gd name="connsiteX72" fmla="*/ 2355493 w 2774441"/>
                <a:gd name="connsiteY72" fmla="*/ 98362 h 1082671"/>
                <a:gd name="connsiteX73" fmla="*/ 2614148 w 2774441"/>
                <a:gd name="connsiteY73" fmla="*/ 94719 h 1082671"/>
                <a:gd name="connsiteX74" fmla="*/ 2625077 w 2774441"/>
                <a:gd name="connsiteY74" fmla="*/ 3643 h 1082671"/>
                <a:gd name="connsiteX75" fmla="*/ 2774441 w 2774441"/>
                <a:gd name="connsiteY75" fmla="*/ 0 h 1082671"/>
                <a:gd name="connsiteX76" fmla="*/ 2774441 w 2774441"/>
                <a:gd name="connsiteY76" fmla="*/ 0 h 1082671"/>
                <a:gd name="connsiteX0" fmla="*/ 0 w 2774441"/>
                <a:gd name="connsiteY0" fmla="*/ 1082671 h 1082671"/>
                <a:gd name="connsiteX1" fmla="*/ 45813 w 2774441"/>
                <a:gd name="connsiteY1" fmla="*/ 1023691 h 1082671"/>
                <a:gd name="connsiteX2" fmla="*/ 60385 w 2774441"/>
                <a:gd name="connsiteY2" fmla="*/ 1009119 h 1082671"/>
                <a:gd name="connsiteX3" fmla="*/ 78600 w 2774441"/>
                <a:gd name="connsiteY3" fmla="*/ 998190 h 1082671"/>
                <a:gd name="connsiteX4" fmla="*/ 93172 w 2774441"/>
                <a:gd name="connsiteY4" fmla="*/ 990904 h 1082671"/>
                <a:gd name="connsiteX5" fmla="*/ 104101 w 2774441"/>
                <a:gd name="connsiteY5" fmla="*/ 961759 h 1082671"/>
                <a:gd name="connsiteX6" fmla="*/ 118673 w 2774441"/>
                <a:gd name="connsiteY6" fmla="*/ 936258 h 1082671"/>
                <a:gd name="connsiteX7" fmla="*/ 133246 w 2774441"/>
                <a:gd name="connsiteY7" fmla="*/ 910757 h 1082671"/>
                <a:gd name="connsiteX8" fmla="*/ 133246 w 2774441"/>
                <a:gd name="connsiteY8" fmla="*/ 910757 h 1082671"/>
                <a:gd name="connsiteX9" fmla="*/ 155104 w 2774441"/>
                <a:gd name="connsiteY9" fmla="*/ 888899 h 1082671"/>
                <a:gd name="connsiteX10" fmla="*/ 162390 w 2774441"/>
                <a:gd name="connsiteY10" fmla="*/ 881613 h 1082671"/>
                <a:gd name="connsiteX11" fmla="*/ 180605 w 2774441"/>
                <a:gd name="connsiteY11" fmla="*/ 881613 h 1082671"/>
                <a:gd name="connsiteX12" fmla="*/ 195177 w 2774441"/>
                <a:gd name="connsiteY12" fmla="*/ 863398 h 1082671"/>
                <a:gd name="connsiteX13" fmla="*/ 202463 w 2774441"/>
                <a:gd name="connsiteY13" fmla="*/ 859755 h 1082671"/>
                <a:gd name="connsiteX14" fmla="*/ 217035 w 2774441"/>
                <a:gd name="connsiteY14" fmla="*/ 856112 h 1082671"/>
                <a:gd name="connsiteX15" fmla="*/ 224321 w 2774441"/>
                <a:gd name="connsiteY15" fmla="*/ 837896 h 1082671"/>
                <a:gd name="connsiteX16" fmla="*/ 242536 w 2774441"/>
                <a:gd name="connsiteY16" fmla="*/ 837896 h 1082671"/>
                <a:gd name="connsiteX17" fmla="*/ 253466 w 2774441"/>
                <a:gd name="connsiteY17" fmla="*/ 819681 h 1082671"/>
                <a:gd name="connsiteX18" fmla="*/ 264395 w 2774441"/>
                <a:gd name="connsiteY18" fmla="*/ 823324 h 1082671"/>
                <a:gd name="connsiteX19" fmla="*/ 275324 w 2774441"/>
                <a:gd name="connsiteY19" fmla="*/ 812395 h 1082671"/>
                <a:gd name="connsiteX20" fmla="*/ 286253 w 2774441"/>
                <a:gd name="connsiteY20" fmla="*/ 805109 h 1082671"/>
                <a:gd name="connsiteX21" fmla="*/ 300825 w 2774441"/>
                <a:gd name="connsiteY21" fmla="*/ 797823 h 1082671"/>
                <a:gd name="connsiteX22" fmla="*/ 308111 w 2774441"/>
                <a:gd name="connsiteY22" fmla="*/ 797823 h 1082671"/>
                <a:gd name="connsiteX23" fmla="*/ 319040 w 2774441"/>
                <a:gd name="connsiteY23" fmla="*/ 772322 h 1082671"/>
                <a:gd name="connsiteX24" fmla="*/ 391901 w 2774441"/>
                <a:gd name="connsiteY24" fmla="*/ 775965 h 1082671"/>
                <a:gd name="connsiteX25" fmla="*/ 406473 w 2774441"/>
                <a:gd name="connsiteY25" fmla="*/ 761393 h 1082671"/>
                <a:gd name="connsiteX26" fmla="*/ 428331 w 2774441"/>
                <a:gd name="connsiteY26" fmla="*/ 761393 h 1082671"/>
                <a:gd name="connsiteX27" fmla="*/ 428331 w 2774441"/>
                <a:gd name="connsiteY27" fmla="*/ 750464 h 1082671"/>
                <a:gd name="connsiteX28" fmla="*/ 457475 w 2774441"/>
                <a:gd name="connsiteY28" fmla="*/ 746821 h 1082671"/>
                <a:gd name="connsiteX29" fmla="*/ 475690 w 2774441"/>
                <a:gd name="connsiteY29" fmla="*/ 735892 h 1082671"/>
                <a:gd name="connsiteX30" fmla="*/ 504834 w 2774441"/>
                <a:gd name="connsiteY30" fmla="*/ 735892 h 1082671"/>
                <a:gd name="connsiteX31" fmla="*/ 512121 w 2774441"/>
                <a:gd name="connsiteY31" fmla="*/ 721320 h 1082671"/>
                <a:gd name="connsiteX32" fmla="*/ 552194 w 2774441"/>
                <a:gd name="connsiteY32" fmla="*/ 724963 h 1082671"/>
                <a:gd name="connsiteX33" fmla="*/ 559480 w 2774441"/>
                <a:gd name="connsiteY33" fmla="*/ 692175 h 1082671"/>
                <a:gd name="connsiteX34" fmla="*/ 576291 w 2774441"/>
                <a:gd name="connsiteY34" fmla="*/ 692175 h 1082671"/>
                <a:gd name="connsiteX35" fmla="*/ 584696 w 2774441"/>
                <a:gd name="connsiteY35" fmla="*/ 675221 h 1082671"/>
                <a:gd name="connsiteX36" fmla="*/ 621411 w 2774441"/>
                <a:gd name="connsiteY36" fmla="*/ 677603 h 1082671"/>
                <a:gd name="connsiteX37" fmla="*/ 661485 w 2774441"/>
                <a:gd name="connsiteY37" fmla="*/ 619315 h 1082671"/>
                <a:gd name="connsiteX38" fmla="*/ 741631 w 2774441"/>
                <a:gd name="connsiteY38" fmla="*/ 619315 h 1082671"/>
                <a:gd name="connsiteX39" fmla="*/ 745274 w 2774441"/>
                <a:gd name="connsiteY39" fmla="*/ 604743 h 1082671"/>
                <a:gd name="connsiteX40" fmla="*/ 752560 w 2774441"/>
                <a:gd name="connsiteY40" fmla="*/ 604743 h 1082671"/>
                <a:gd name="connsiteX41" fmla="*/ 774419 w 2774441"/>
                <a:gd name="connsiteY41" fmla="*/ 590171 h 1082671"/>
                <a:gd name="connsiteX42" fmla="*/ 788991 w 2774441"/>
                <a:gd name="connsiteY42" fmla="*/ 590171 h 1082671"/>
                <a:gd name="connsiteX43" fmla="*/ 814492 w 2774441"/>
                <a:gd name="connsiteY43" fmla="*/ 568312 h 1082671"/>
                <a:gd name="connsiteX44" fmla="*/ 814492 w 2774441"/>
                <a:gd name="connsiteY44" fmla="*/ 550097 h 1082671"/>
                <a:gd name="connsiteX45" fmla="*/ 854565 w 2774441"/>
                <a:gd name="connsiteY45" fmla="*/ 553740 h 1082671"/>
                <a:gd name="connsiteX46" fmla="*/ 865494 w 2774441"/>
                <a:gd name="connsiteY46" fmla="*/ 535525 h 1082671"/>
                <a:gd name="connsiteX47" fmla="*/ 887352 w 2774441"/>
                <a:gd name="connsiteY47" fmla="*/ 524596 h 1082671"/>
                <a:gd name="connsiteX48" fmla="*/ 890995 w 2774441"/>
                <a:gd name="connsiteY48" fmla="*/ 506381 h 1082671"/>
                <a:gd name="connsiteX49" fmla="*/ 905568 w 2774441"/>
                <a:gd name="connsiteY49" fmla="*/ 495168 h 1082671"/>
                <a:gd name="connsiteX50" fmla="*/ 943668 w 2774441"/>
                <a:gd name="connsiteY50" fmla="*/ 492786 h 1082671"/>
                <a:gd name="connsiteX51" fmla="*/ 938355 w 2774441"/>
                <a:gd name="connsiteY51" fmla="*/ 469951 h 1082671"/>
                <a:gd name="connsiteX52" fmla="*/ 1029430 w 2774441"/>
                <a:gd name="connsiteY52" fmla="*/ 473594 h 1082671"/>
                <a:gd name="connsiteX53" fmla="*/ 1036717 w 2774441"/>
                <a:gd name="connsiteY53" fmla="*/ 451735 h 1082671"/>
                <a:gd name="connsiteX54" fmla="*/ 1065292 w 2774441"/>
                <a:gd name="connsiteY54" fmla="*/ 449354 h 1082671"/>
                <a:gd name="connsiteX55" fmla="*/ 1069504 w 2774441"/>
                <a:gd name="connsiteY55" fmla="*/ 429877 h 1082671"/>
                <a:gd name="connsiteX56" fmla="*/ 1095005 w 2774441"/>
                <a:gd name="connsiteY56" fmla="*/ 429877 h 1082671"/>
                <a:gd name="connsiteX57" fmla="*/ 1095005 w 2774441"/>
                <a:gd name="connsiteY57" fmla="*/ 411662 h 1082671"/>
                <a:gd name="connsiteX58" fmla="*/ 1164222 w 2774441"/>
                <a:gd name="connsiteY58" fmla="*/ 411662 h 1082671"/>
                <a:gd name="connsiteX59" fmla="*/ 1171509 w 2774441"/>
                <a:gd name="connsiteY59" fmla="*/ 393447 h 1082671"/>
                <a:gd name="connsiteX60" fmla="*/ 1215225 w 2774441"/>
                <a:gd name="connsiteY60" fmla="*/ 393447 h 1082671"/>
                <a:gd name="connsiteX61" fmla="*/ 1218868 w 2774441"/>
                <a:gd name="connsiteY61" fmla="*/ 371589 h 1082671"/>
                <a:gd name="connsiteX62" fmla="*/ 1360946 w 2774441"/>
                <a:gd name="connsiteY62" fmla="*/ 371589 h 1082671"/>
                <a:gd name="connsiteX63" fmla="*/ 1379161 w 2774441"/>
                <a:gd name="connsiteY63" fmla="*/ 349731 h 1082671"/>
                <a:gd name="connsiteX64" fmla="*/ 1539454 w 2774441"/>
                <a:gd name="connsiteY64" fmla="*/ 349731 h 1082671"/>
                <a:gd name="connsiteX65" fmla="*/ 1546740 w 2774441"/>
                <a:gd name="connsiteY65" fmla="*/ 316943 h 1082671"/>
                <a:gd name="connsiteX66" fmla="*/ 1558646 w 2774441"/>
                <a:gd name="connsiteY66" fmla="*/ 314562 h 1082671"/>
                <a:gd name="connsiteX67" fmla="*/ 1590457 w 2774441"/>
                <a:gd name="connsiteY67" fmla="*/ 219702 h 1082671"/>
                <a:gd name="connsiteX68" fmla="*/ 1656031 w 2774441"/>
                <a:gd name="connsiteY68" fmla="*/ 222225 h 1082671"/>
                <a:gd name="connsiteX69" fmla="*/ 1663317 w 2774441"/>
                <a:gd name="connsiteY69" fmla="*/ 189437 h 1082671"/>
                <a:gd name="connsiteX70" fmla="*/ 1685175 w 2774441"/>
                <a:gd name="connsiteY70" fmla="*/ 163936 h 1082671"/>
                <a:gd name="connsiteX71" fmla="*/ 2355493 w 2774441"/>
                <a:gd name="connsiteY71" fmla="*/ 160293 h 1082671"/>
                <a:gd name="connsiteX72" fmla="*/ 2355493 w 2774441"/>
                <a:gd name="connsiteY72" fmla="*/ 98362 h 1082671"/>
                <a:gd name="connsiteX73" fmla="*/ 2614148 w 2774441"/>
                <a:gd name="connsiteY73" fmla="*/ 94719 h 1082671"/>
                <a:gd name="connsiteX74" fmla="*/ 2625077 w 2774441"/>
                <a:gd name="connsiteY74" fmla="*/ 3643 h 1082671"/>
                <a:gd name="connsiteX75" fmla="*/ 2774441 w 2774441"/>
                <a:gd name="connsiteY75" fmla="*/ 0 h 1082671"/>
                <a:gd name="connsiteX76" fmla="*/ 2774441 w 2774441"/>
                <a:gd name="connsiteY76" fmla="*/ 0 h 1082671"/>
                <a:gd name="connsiteX0" fmla="*/ 0 w 2774441"/>
                <a:gd name="connsiteY0" fmla="*/ 1082671 h 1082671"/>
                <a:gd name="connsiteX1" fmla="*/ 45813 w 2774441"/>
                <a:gd name="connsiteY1" fmla="*/ 1023691 h 1082671"/>
                <a:gd name="connsiteX2" fmla="*/ 60385 w 2774441"/>
                <a:gd name="connsiteY2" fmla="*/ 1009119 h 1082671"/>
                <a:gd name="connsiteX3" fmla="*/ 78600 w 2774441"/>
                <a:gd name="connsiteY3" fmla="*/ 998190 h 1082671"/>
                <a:gd name="connsiteX4" fmla="*/ 93172 w 2774441"/>
                <a:gd name="connsiteY4" fmla="*/ 990904 h 1082671"/>
                <a:gd name="connsiteX5" fmla="*/ 104101 w 2774441"/>
                <a:gd name="connsiteY5" fmla="*/ 961759 h 1082671"/>
                <a:gd name="connsiteX6" fmla="*/ 118673 w 2774441"/>
                <a:gd name="connsiteY6" fmla="*/ 936258 h 1082671"/>
                <a:gd name="connsiteX7" fmla="*/ 133246 w 2774441"/>
                <a:gd name="connsiteY7" fmla="*/ 910757 h 1082671"/>
                <a:gd name="connsiteX8" fmla="*/ 133246 w 2774441"/>
                <a:gd name="connsiteY8" fmla="*/ 910757 h 1082671"/>
                <a:gd name="connsiteX9" fmla="*/ 155104 w 2774441"/>
                <a:gd name="connsiteY9" fmla="*/ 888899 h 1082671"/>
                <a:gd name="connsiteX10" fmla="*/ 162390 w 2774441"/>
                <a:gd name="connsiteY10" fmla="*/ 881613 h 1082671"/>
                <a:gd name="connsiteX11" fmla="*/ 180605 w 2774441"/>
                <a:gd name="connsiteY11" fmla="*/ 881613 h 1082671"/>
                <a:gd name="connsiteX12" fmla="*/ 195177 w 2774441"/>
                <a:gd name="connsiteY12" fmla="*/ 863398 h 1082671"/>
                <a:gd name="connsiteX13" fmla="*/ 202463 w 2774441"/>
                <a:gd name="connsiteY13" fmla="*/ 859755 h 1082671"/>
                <a:gd name="connsiteX14" fmla="*/ 217035 w 2774441"/>
                <a:gd name="connsiteY14" fmla="*/ 856112 h 1082671"/>
                <a:gd name="connsiteX15" fmla="*/ 224321 w 2774441"/>
                <a:gd name="connsiteY15" fmla="*/ 837896 h 1082671"/>
                <a:gd name="connsiteX16" fmla="*/ 242536 w 2774441"/>
                <a:gd name="connsiteY16" fmla="*/ 837896 h 1082671"/>
                <a:gd name="connsiteX17" fmla="*/ 253466 w 2774441"/>
                <a:gd name="connsiteY17" fmla="*/ 819681 h 1082671"/>
                <a:gd name="connsiteX18" fmla="*/ 264395 w 2774441"/>
                <a:gd name="connsiteY18" fmla="*/ 823324 h 1082671"/>
                <a:gd name="connsiteX19" fmla="*/ 275324 w 2774441"/>
                <a:gd name="connsiteY19" fmla="*/ 812395 h 1082671"/>
                <a:gd name="connsiteX20" fmla="*/ 286253 w 2774441"/>
                <a:gd name="connsiteY20" fmla="*/ 805109 h 1082671"/>
                <a:gd name="connsiteX21" fmla="*/ 300825 w 2774441"/>
                <a:gd name="connsiteY21" fmla="*/ 797823 h 1082671"/>
                <a:gd name="connsiteX22" fmla="*/ 308111 w 2774441"/>
                <a:gd name="connsiteY22" fmla="*/ 797823 h 1082671"/>
                <a:gd name="connsiteX23" fmla="*/ 319040 w 2774441"/>
                <a:gd name="connsiteY23" fmla="*/ 772322 h 1082671"/>
                <a:gd name="connsiteX24" fmla="*/ 391901 w 2774441"/>
                <a:gd name="connsiteY24" fmla="*/ 775965 h 1082671"/>
                <a:gd name="connsiteX25" fmla="*/ 406473 w 2774441"/>
                <a:gd name="connsiteY25" fmla="*/ 761393 h 1082671"/>
                <a:gd name="connsiteX26" fmla="*/ 428331 w 2774441"/>
                <a:gd name="connsiteY26" fmla="*/ 761393 h 1082671"/>
                <a:gd name="connsiteX27" fmla="*/ 428331 w 2774441"/>
                <a:gd name="connsiteY27" fmla="*/ 750464 h 1082671"/>
                <a:gd name="connsiteX28" fmla="*/ 457475 w 2774441"/>
                <a:gd name="connsiteY28" fmla="*/ 746821 h 1082671"/>
                <a:gd name="connsiteX29" fmla="*/ 475690 w 2774441"/>
                <a:gd name="connsiteY29" fmla="*/ 735892 h 1082671"/>
                <a:gd name="connsiteX30" fmla="*/ 504834 w 2774441"/>
                <a:gd name="connsiteY30" fmla="*/ 735892 h 1082671"/>
                <a:gd name="connsiteX31" fmla="*/ 512121 w 2774441"/>
                <a:gd name="connsiteY31" fmla="*/ 721320 h 1082671"/>
                <a:gd name="connsiteX32" fmla="*/ 552194 w 2774441"/>
                <a:gd name="connsiteY32" fmla="*/ 724963 h 1082671"/>
                <a:gd name="connsiteX33" fmla="*/ 559480 w 2774441"/>
                <a:gd name="connsiteY33" fmla="*/ 692175 h 1082671"/>
                <a:gd name="connsiteX34" fmla="*/ 576291 w 2774441"/>
                <a:gd name="connsiteY34" fmla="*/ 692175 h 1082671"/>
                <a:gd name="connsiteX35" fmla="*/ 584696 w 2774441"/>
                <a:gd name="connsiteY35" fmla="*/ 675221 h 1082671"/>
                <a:gd name="connsiteX36" fmla="*/ 621411 w 2774441"/>
                <a:gd name="connsiteY36" fmla="*/ 677603 h 1082671"/>
                <a:gd name="connsiteX37" fmla="*/ 661485 w 2774441"/>
                <a:gd name="connsiteY37" fmla="*/ 619315 h 1082671"/>
                <a:gd name="connsiteX38" fmla="*/ 741631 w 2774441"/>
                <a:gd name="connsiteY38" fmla="*/ 619315 h 1082671"/>
                <a:gd name="connsiteX39" fmla="*/ 745274 w 2774441"/>
                <a:gd name="connsiteY39" fmla="*/ 604743 h 1082671"/>
                <a:gd name="connsiteX40" fmla="*/ 752560 w 2774441"/>
                <a:gd name="connsiteY40" fmla="*/ 604743 h 1082671"/>
                <a:gd name="connsiteX41" fmla="*/ 774419 w 2774441"/>
                <a:gd name="connsiteY41" fmla="*/ 590171 h 1082671"/>
                <a:gd name="connsiteX42" fmla="*/ 788991 w 2774441"/>
                <a:gd name="connsiteY42" fmla="*/ 590171 h 1082671"/>
                <a:gd name="connsiteX43" fmla="*/ 814492 w 2774441"/>
                <a:gd name="connsiteY43" fmla="*/ 568312 h 1082671"/>
                <a:gd name="connsiteX44" fmla="*/ 814492 w 2774441"/>
                <a:gd name="connsiteY44" fmla="*/ 550097 h 1082671"/>
                <a:gd name="connsiteX45" fmla="*/ 854565 w 2774441"/>
                <a:gd name="connsiteY45" fmla="*/ 553740 h 1082671"/>
                <a:gd name="connsiteX46" fmla="*/ 865494 w 2774441"/>
                <a:gd name="connsiteY46" fmla="*/ 535525 h 1082671"/>
                <a:gd name="connsiteX47" fmla="*/ 887352 w 2774441"/>
                <a:gd name="connsiteY47" fmla="*/ 524596 h 1082671"/>
                <a:gd name="connsiteX48" fmla="*/ 890995 w 2774441"/>
                <a:gd name="connsiteY48" fmla="*/ 506381 h 1082671"/>
                <a:gd name="connsiteX49" fmla="*/ 905568 w 2774441"/>
                <a:gd name="connsiteY49" fmla="*/ 495168 h 1082671"/>
                <a:gd name="connsiteX50" fmla="*/ 943668 w 2774441"/>
                <a:gd name="connsiteY50" fmla="*/ 492786 h 1082671"/>
                <a:gd name="connsiteX51" fmla="*/ 938355 w 2774441"/>
                <a:gd name="connsiteY51" fmla="*/ 469951 h 1082671"/>
                <a:gd name="connsiteX52" fmla="*/ 1029430 w 2774441"/>
                <a:gd name="connsiteY52" fmla="*/ 473594 h 1082671"/>
                <a:gd name="connsiteX53" fmla="*/ 1036717 w 2774441"/>
                <a:gd name="connsiteY53" fmla="*/ 451735 h 1082671"/>
                <a:gd name="connsiteX54" fmla="*/ 1065292 w 2774441"/>
                <a:gd name="connsiteY54" fmla="*/ 449354 h 1082671"/>
                <a:gd name="connsiteX55" fmla="*/ 1069504 w 2774441"/>
                <a:gd name="connsiteY55" fmla="*/ 429877 h 1082671"/>
                <a:gd name="connsiteX56" fmla="*/ 1095005 w 2774441"/>
                <a:gd name="connsiteY56" fmla="*/ 429877 h 1082671"/>
                <a:gd name="connsiteX57" fmla="*/ 1095005 w 2774441"/>
                <a:gd name="connsiteY57" fmla="*/ 411662 h 1082671"/>
                <a:gd name="connsiteX58" fmla="*/ 1164222 w 2774441"/>
                <a:gd name="connsiteY58" fmla="*/ 411662 h 1082671"/>
                <a:gd name="connsiteX59" fmla="*/ 1171509 w 2774441"/>
                <a:gd name="connsiteY59" fmla="*/ 393447 h 1082671"/>
                <a:gd name="connsiteX60" fmla="*/ 1215225 w 2774441"/>
                <a:gd name="connsiteY60" fmla="*/ 393447 h 1082671"/>
                <a:gd name="connsiteX61" fmla="*/ 1218868 w 2774441"/>
                <a:gd name="connsiteY61" fmla="*/ 371589 h 1082671"/>
                <a:gd name="connsiteX62" fmla="*/ 1360946 w 2774441"/>
                <a:gd name="connsiteY62" fmla="*/ 371589 h 1082671"/>
                <a:gd name="connsiteX63" fmla="*/ 1379161 w 2774441"/>
                <a:gd name="connsiteY63" fmla="*/ 349731 h 1082671"/>
                <a:gd name="connsiteX64" fmla="*/ 1539454 w 2774441"/>
                <a:gd name="connsiteY64" fmla="*/ 349731 h 1082671"/>
                <a:gd name="connsiteX65" fmla="*/ 1546740 w 2774441"/>
                <a:gd name="connsiteY65" fmla="*/ 316943 h 1082671"/>
                <a:gd name="connsiteX66" fmla="*/ 1558646 w 2774441"/>
                <a:gd name="connsiteY66" fmla="*/ 314562 h 1082671"/>
                <a:gd name="connsiteX67" fmla="*/ 1590457 w 2774441"/>
                <a:gd name="connsiteY67" fmla="*/ 219702 h 1082671"/>
                <a:gd name="connsiteX68" fmla="*/ 1651269 w 2774441"/>
                <a:gd name="connsiteY68" fmla="*/ 222225 h 1082671"/>
                <a:gd name="connsiteX69" fmla="*/ 1663317 w 2774441"/>
                <a:gd name="connsiteY69" fmla="*/ 189437 h 1082671"/>
                <a:gd name="connsiteX70" fmla="*/ 1685175 w 2774441"/>
                <a:gd name="connsiteY70" fmla="*/ 163936 h 1082671"/>
                <a:gd name="connsiteX71" fmla="*/ 2355493 w 2774441"/>
                <a:gd name="connsiteY71" fmla="*/ 160293 h 1082671"/>
                <a:gd name="connsiteX72" fmla="*/ 2355493 w 2774441"/>
                <a:gd name="connsiteY72" fmla="*/ 98362 h 1082671"/>
                <a:gd name="connsiteX73" fmla="*/ 2614148 w 2774441"/>
                <a:gd name="connsiteY73" fmla="*/ 94719 h 1082671"/>
                <a:gd name="connsiteX74" fmla="*/ 2625077 w 2774441"/>
                <a:gd name="connsiteY74" fmla="*/ 3643 h 1082671"/>
                <a:gd name="connsiteX75" fmla="*/ 2774441 w 2774441"/>
                <a:gd name="connsiteY75" fmla="*/ 0 h 1082671"/>
                <a:gd name="connsiteX76" fmla="*/ 2774441 w 2774441"/>
                <a:gd name="connsiteY76" fmla="*/ 0 h 1082671"/>
                <a:gd name="connsiteX0" fmla="*/ 0 w 2774441"/>
                <a:gd name="connsiteY0" fmla="*/ 1082671 h 1082671"/>
                <a:gd name="connsiteX1" fmla="*/ 45813 w 2774441"/>
                <a:gd name="connsiteY1" fmla="*/ 1023691 h 1082671"/>
                <a:gd name="connsiteX2" fmla="*/ 60385 w 2774441"/>
                <a:gd name="connsiteY2" fmla="*/ 1009119 h 1082671"/>
                <a:gd name="connsiteX3" fmla="*/ 78600 w 2774441"/>
                <a:gd name="connsiteY3" fmla="*/ 998190 h 1082671"/>
                <a:gd name="connsiteX4" fmla="*/ 93172 w 2774441"/>
                <a:gd name="connsiteY4" fmla="*/ 990904 h 1082671"/>
                <a:gd name="connsiteX5" fmla="*/ 104101 w 2774441"/>
                <a:gd name="connsiteY5" fmla="*/ 961759 h 1082671"/>
                <a:gd name="connsiteX6" fmla="*/ 118673 w 2774441"/>
                <a:gd name="connsiteY6" fmla="*/ 936258 h 1082671"/>
                <a:gd name="connsiteX7" fmla="*/ 133246 w 2774441"/>
                <a:gd name="connsiteY7" fmla="*/ 910757 h 1082671"/>
                <a:gd name="connsiteX8" fmla="*/ 133246 w 2774441"/>
                <a:gd name="connsiteY8" fmla="*/ 910757 h 1082671"/>
                <a:gd name="connsiteX9" fmla="*/ 155104 w 2774441"/>
                <a:gd name="connsiteY9" fmla="*/ 888899 h 1082671"/>
                <a:gd name="connsiteX10" fmla="*/ 162390 w 2774441"/>
                <a:gd name="connsiteY10" fmla="*/ 881613 h 1082671"/>
                <a:gd name="connsiteX11" fmla="*/ 180605 w 2774441"/>
                <a:gd name="connsiteY11" fmla="*/ 881613 h 1082671"/>
                <a:gd name="connsiteX12" fmla="*/ 195177 w 2774441"/>
                <a:gd name="connsiteY12" fmla="*/ 863398 h 1082671"/>
                <a:gd name="connsiteX13" fmla="*/ 202463 w 2774441"/>
                <a:gd name="connsiteY13" fmla="*/ 859755 h 1082671"/>
                <a:gd name="connsiteX14" fmla="*/ 217035 w 2774441"/>
                <a:gd name="connsiteY14" fmla="*/ 856112 h 1082671"/>
                <a:gd name="connsiteX15" fmla="*/ 224321 w 2774441"/>
                <a:gd name="connsiteY15" fmla="*/ 837896 h 1082671"/>
                <a:gd name="connsiteX16" fmla="*/ 242536 w 2774441"/>
                <a:gd name="connsiteY16" fmla="*/ 837896 h 1082671"/>
                <a:gd name="connsiteX17" fmla="*/ 253466 w 2774441"/>
                <a:gd name="connsiteY17" fmla="*/ 819681 h 1082671"/>
                <a:gd name="connsiteX18" fmla="*/ 264395 w 2774441"/>
                <a:gd name="connsiteY18" fmla="*/ 823324 h 1082671"/>
                <a:gd name="connsiteX19" fmla="*/ 275324 w 2774441"/>
                <a:gd name="connsiteY19" fmla="*/ 812395 h 1082671"/>
                <a:gd name="connsiteX20" fmla="*/ 286253 w 2774441"/>
                <a:gd name="connsiteY20" fmla="*/ 805109 h 1082671"/>
                <a:gd name="connsiteX21" fmla="*/ 300825 w 2774441"/>
                <a:gd name="connsiteY21" fmla="*/ 797823 h 1082671"/>
                <a:gd name="connsiteX22" fmla="*/ 308111 w 2774441"/>
                <a:gd name="connsiteY22" fmla="*/ 797823 h 1082671"/>
                <a:gd name="connsiteX23" fmla="*/ 319040 w 2774441"/>
                <a:gd name="connsiteY23" fmla="*/ 772322 h 1082671"/>
                <a:gd name="connsiteX24" fmla="*/ 391901 w 2774441"/>
                <a:gd name="connsiteY24" fmla="*/ 775965 h 1082671"/>
                <a:gd name="connsiteX25" fmla="*/ 406473 w 2774441"/>
                <a:gd name="connsiteY25" fmla="*/ 761393 h 1082671"/>
                <a:gd name="connsiteX26" fmla="*/ 428331 w 2774441"/>
                <a:gd name="connsiteY26" fmla="*/ 761393 h 1082671"/>
                <a:gd name="connsiteX27" fmla="*/ 428331 w 2774441"/>
                <a:gd name="connsiteY27" fmla="*/ 750464 h 1082671"/>
                <a:gd name="connsiteX28" fmla="*/ 457475 w 2774441"/>
                <a:gd name="connsiteY28" fmla="*/ 746821 h 1082671"/>
                <a:gd name="connsiteX29" fmla="*/ 475690 w 2774441"/>
                <a:gd name="connsiteY29" fmla="*/ 735892 h 1082671"/>
                <a:gd name="connsiteX30" fmla="*/ 504834 w 2774441"/>
                <a:gd name="connsiteY30" fmla="*/ 735892 h 1082671"/>
                <a:gd name="connsiteX31" fmla="*/ 512121 w 2774441"/>
                <a:gd name="connsiteY31" fmla="*/ 721320 h 1082671"/>
                <a:gd name="connsiteX32" fmla="*/ 552194 w 2774441"/>
                <a:gd name="connsiteY32" fmla="*/ 724963 h 1082671"/>
                <a:gd name="connsiteX33" fmla="*/ 559480 w 2774441"/>
                <a:gd name="connsiteY33" fmla="*/ 692175 h 1082671"/>
                <a:gd name="connsiteX34" fmla="*/ 576291 w 2774441"/>
                <a:gd name="connsiteY34" fmla="*/ 692175 h 1082671"/>
                <a:gd name="connsiteX35" fmla="*/ 584696 w 2774441"/>
                <a:gd name="connsiteY35" fmla="*/ 675221 h 1082671"/>
                <a:gd name="connsiteX36" fmla="*/ 621411 w 2774441"/>
                <a:gd name="connsiteY36" fmla="*/ 677603 h 1082671"/>
                <a:gd name="connsiteX37" fmla="*/ 661485 w 2774441"/>
                <a:gd name="connsiteY37" fmla="*/ 619315 h 1082671"/>
                <a:gd name="connsiteX38" fmla="*/ 741631 w 2774441"/>
                <a:gd name="connsiteY38" fmla="*/ 619315 h 1082671"/>
                <a:gd name="connsiteX39" fmla="*/ 745274 w 2774441"/>
                <a:gd name="connsiteY39" fmla="*/ 604743 h 1082671"/>
                <a:gd name="connsiteX40" fmla="*/ 752560 w 2774441"/>
                <a:gd name="connsiteY40" fmla="*/ 604743 h 1082671"/>
                <a:gd name="connsiteX41" fmla="*/ 774419 w 2774441"/>
                <a:gd name="connsiteY41" fmla="*/ 590171 h 1082671"/>
                <a:gd name="connsiteX42" fmla="*/ 788991 w 2774441"/>
                <a:gd name="connsiteY42" fmla="*/ 590171 h 1082671"/>
                <a:gd name="connsiteX43" fmla="*/ 814492 w 2774441"/>
                <a:gd name="connsiteY43" fmla="*/ 568312 h 1082671"/>
                <a:gd name="connsiteX44" fmla="*/ 814492 w 2774441"/>
                <a:gd name="connsiteY44" fmla="*/ 550097 h 1082671"/>
                <a:gd name="connsiteX45" fmla="*/ 854565 w 2774441"/>
                <a:gd name="connsiteY45" fmla="*/ 553740 h 1082671"/>
                <a:gd name="connsiteX46" fmla="*/ 865494 w 2774441"/>
                <a:gd name="connsiteY46" fmla="*/ 535525 h 1082671"/>
                <a:gd name="connsiteX47" fmla="*/ 887352 w 2774441"/>
                <a:gd name="connsiteY47" fmla="*/ 524596 h 1082671"/>
                <a:gd name="connsiteX48" fmla="*/ 890995 w 2774441"/>
                <a:gd name="connsiteY48" fmla="*/ 506381 h 1082671"/>
                <a:gd name="connsiteX49" fmla="*/ 905568 w 2774441"/>
                <a:gd name="connsiteY49" fmla="*/ 495168 h 1082671"/>
                <a:gd name="connsiteX50" fmla="*/ 943668 w 2774441"/>
                <a:gd name="connsiteY50" fmla="*/ 492786 h 1082671"/>
                <a:gd name="connsiteX51" fmla="*/ 938355 w 2774441"/>
                <a:gd name="connsiteY51" fmla="*/ 469951 h 1082671"/>
                <a:gd name="connsiteX52" fmla="*/ 1029430 w 2774441"/>
                <a:gd name="connsiteY52" fmla="*/ 473594 h 1082671"/>
                <a:gd name="connsiteX53" fmla="*/ 1036717 w 2774441"/>
                <a:gd name="connsiteY53" fmla="*/ 451735 h 1082671"/>
                <a:gd name="connsiteX54" fmla="*/ 1065292 w 2774441"/>
                <a:gd name="connsiteY54" fmla="*/ 449354 h 1082671"/>
                <a:gd name="connsiteX55" fmla="*/ 1069504 w 2774441"/>
                <a:gd name="connsiteY55" fmla="*/ 429877 h 1082671"/>
                <a:gd name="connsiteX56" fmla="*/ 1095005 w 2774441"/>
                <a:gd name="connsiteY56" fmla="*/ 429877 h 1082671"/>
                <a:gd name="connsiteX57" fmla="*/ 1095005 w 2774441"/>
                <a:gd name="connsiteY57" fmla="*/ 411662 h 1082671"/>
                <a:gd name="connsiteX58" fmla="*/ 1164222 w 2774441"/>
                <a:gd name="connsiteY58" fmla="*/ 411662 h 1082671"/>
                <a:gd name="connsiteX59" fmla="*/ 1171509 w 2774441"/>
                <a:gd name="connsiteY59" fmla="*/ 393447 h 1082671"/>
                <a:gd name="connsiteX60" fmla="*/ 1215225 w 2774441"/>
                <a:gd name="connsiteY60" fmla="*/ 393447 h 1082671"/>
                <a:gd name="connsiteX61" fmla="*/ 1218868 w 2774441"/>
                <a:gd name="connsiteY61" fmla="*/ 371589 h 1082671"/>
                <a:gd name="connsiteX62" fmla="*/ 1360946 w 2774441"/>
                <a:gd name="connsiteY62" fmla="*/ 371589 h 1082671"/>
                <a:gd name="connsiteX63" fmla="*/ 1379161 w 2774441"/>
                <a:gd name="connsiteY63" fmla="*/ 349731 h 1082671"/>
                <a:gd name="connsiteX64" fmla="*/ 1539454 w 2774441"/>
                <a:gd name="connsiteY64" fmla="*/ 349731 h 1082671"/>
                <a:gd name="connsiteX65" fmla="*/ 1546740 w 2774441"/>
                <a:gd name="connsiteY65" fmla="*/ 316943 h 1082671"/>
                <a:gd name="connsiteX66" fmla="*/ 1558646 w 2774441"/>
                <a:gd name="connsiteY66" fmla="*/ 314562 h 1082671"/>
                <a:gd name="connsiteX67" fmla="*/ 1590457 w 2774441"/>
                <a:gd name="connsiteY67" fmla="*/ 219702 h 1082671"/>
                <a:gd name="connsiteX68" fmla="*/ 1651269 w 2774441"/>
                <a:gd name="connsiteY68" fmla="*/ 222225 h 1082671"/>
                <a:gd name="connsiteX69" fmla="*/ 1663317 w 2774441"/>
                <a:gd name="connsiteY69" fmla="*/ 189437 h 1082671"/>
                <a:gd name="connsiteX70" fmla="*/ 1685175 w 2774441"/>
                <a:gd name="connsiteY70" fmla="*/ 163936 h 1082671"/>
                <a:gd name="connsiteX71" fmla="*/ 2355493 w 2774441"/>
                <a:gd name="connsiteY71" fmla="*/ 160293 h 1082671"/>
                <a:gd name="connsiteX72" fmla="*/ 2355493 w 2774441"/>
                <a:gd name="connsiteY72" fmla="*/ 98362 h 1082671"/>
                <a:gd name="connsiteX73" fmla="*/ 2614148 w 2774441"/>
                <a:gd name="connsiteY73" fmla="*/ 94719 h 1082671"/>
                <a:gd name="connsiteX74" fmla="*/ 2622696 w 2774441"/>
                <a:gd name="connsiteY74" fmla="*/ 3643 h 1082671"/>
                <a:gd name="connsiteX75" fmla="*/ 2774441 w 2774441"/>
                <a:gd name="connsiteY75" fmla="*/ 0 h 1082671"/>
                <a:gd name="connsiteX76" fmla="*/ 2774441 w 2774441"/>
                <a:gd name="connsiteY76" fmla="*/ 0 h 1082671"/>
                <a:gd name="connsiteX0" fmla="*/ 0 w 2774441"/>
                <a:gd name="connsiteY0" fmla="*/ 1082671 h 1082671"/>
                <a:gd name="connsiteX1" fmla="*/ 45813 w 2774441"/>
                <a:gd name="connsiteY1" fmla="*/ 1023691 h 1082671"/>
                <a:gd name="connsiteX2" fmla="*/ 60385 w 2774441"/>
                <a:gd name="connsiteY2" fmla="*/ 1009119 h 1082671"/>
                <a:gd name="connsiteX3" fmla="*/ 78600 w 2774441"/>
                <a:gd name="connsiteY3" fmla="*/ 998190 h 1082671"/>
                <a:gd name="connsiteX4" fmla="*/ 93172 w 2774441"/>
                <a:gd name="connsiteY4" fmla="*/ 990904 h 1082671"/>
                <a:gd name="connsiteX5" fmla="*/ 104101 w 2774441"/>
                <a:gd name="connsiteY5" fmla="*/ 961759 h 1082671"/>
                <a:gd name="connsiteX6" fmla="*/ 118673 w 2774441"/>
                <a:gd name="connsiteY6" fmla="*/ 936258 h 1082671"/>
                <a:gd name="connsiteX7" fmla="*/ 133246 w 2774441"/>
                <a:gd name="connsiteY7" fmla="*/ 910757 h 1082671"/>
                <a:gd name="connsiteX8" fmla="*/ 133246 w 2774441"/>
                <a:gd name="connsiteY8" fmla="*/ 910757 h 1082671"/>
                <a:gd name="connsiteX9" fmla="*/ 155104 w 2774441"/>
                <a:gd name="connsiteY9" fmla="*/ 888899 h 1082671"/>
                <a:gd name="connsiteX10" fmla="*/ 162390 w 2774441"/>
                <a:gd name="connsiteY10" fmla="*/ 881613 h 1082671"/>
                <a:gd name="connsiteX11" fmla="*/ 180605 w 2774441"/>
                <a:gd name="connsiteY11" fmla="*/ 881613 h 1082671"/>
                <a:gd name="connsiteX12" fmla="*/ 195177 w 2774441"/>
                <a:gd name="connsiteY12" fmla="*/ 863398 h 1082671"/>
                <a:gd name="connsiteX13" fmla="*/ 202463 w 2774441"/>
                <a:gd name="connsiteY13" fmla="*/ 859755 h 1082671"/>
                <a:gd name="connsiteX14" fmla="*/ 217035 w 2774441"/>
                <a:gd name="connsiteY14" fmla="*/ 856112 h 1082671"/>
                <a:gd name="connsiteX15" fmla="*/ 224321 w 2774441"/>
                <a:gd name="connsiteY15" fmla="*/ 837896 h 1082671"/>
                <a:gd name="connsiteX16" fmla="*/ 242536 w 2774441"/>
                <a:gd name="connsiteY16" fmla="*/ 837896 h 1082671"/>
                <a:gd name="connsiteX17" fmla="*/ 253466 w 2774441"/>
                <a:gd name="connsiteY17" fmla="*/ 819681 h 1082671"/>
                <a:gd name="connsiteX18" fmla="*/ 264395 w 2774441"/>
                <a:gd name="connsiteY18" fmla="*/ 823324 h 1082671"/>
                <a:gd name="connsiteX19" fmla="*/ 275324 w 2774441"/>
                <a:gd name="connsiteY19" fmla="*/ 812395 h 1082671"/>
                <a:gd name="connsiteX20" fmla="*/ 286253 w 2774441"/>
                <a:gd name="connsiteY20" fmla="*/ 805109 h 1082671"/>
                <a:gd name="connsiteX21" fmla="*/ 300825 w 2774441"/>
                <a:gd name="connsiteY21" fmla="*/ 797823 h 1082671"/>
                <a:gd name="connsiteX22" fmla="*/ 308111 w 2774441"/>
                <a:gd name="connsiteY22" fmla="*/ 797823 h 1082671"/>
                <a:gd name="connsiteX23" fmla="*/ 319040 w 2774441"/>
                <a:gd name="connsiteY23" fmla="*/ 772322 h 1082671"/>
                <a:gd name="connsiteX24" fmla="*/ 391901 w 2774441"/>
                <a:gd name="connsiteY24" fmla="*/ 775965 h 1082671"/>
                <a:gd name="connsiteX25" fmla="*/ 406473 w 2774441"/>
                <a:gd name="connsiteY25" fmla="*/ 761393 h 1082671"/>
                <a:gd name="connsiteX26" fmla="*/ 428331 w 2774441"/>
                <a:gd name="connsiteY26" fmla="*/ 761393 h 1082671"/>
                <a:gd name="connsiteX27" fmla="*/ 428331 w 2774441"/>
                <a:gd name="connsiteY27" fmla="*/ 750464 h 1082671"/>
                <a:gd name="connsiteX28" fmla="*/ 457475 w 2774441"/>
                <a:gd name="connsiteY28" fmla="*/ 746821 h 1082671"/>
                <a:gd name="connsiteX29" fmla="*/ 475690 w 2774441"/>
                <a:gd name="connsiteY29" fmla="*/ 735892 h 1082671"/>
                <a:gd name="connsiteX30" fmla="*/ 504834 w 2774441"/>
                <a:gd name="connsiteY30" fmla="*/ 735892 h 1082671"/>
                <a:gd name="connsiteX31" fmla="*/ 512121 w 2774441"/>
                <a:gd name="connsiteY31" fmla="*/ 721320 h 1082671"/>
                <a:gd name="connsiteX32" fmla="*/ 552194 w 2774441"/>
                <a:gd name="connsiteY32" fmla="*/ 724963 h 1082671"/>
                <a:gd name="connsiteX33" fmla="*/ 559480 w 2774441"/>
                <a:gd name="connsiteY33" fmla="*/ 692175 h 1082671"/>
                <a:gd name="connsiteX34" fmla="*/ 576291 w 2774441"/>
                <a:gd name="connsiteY34" fmla="*/ 692175 h 1082671"/>
                <a:gd name="connsiteX35" fmla="*/ 584696 w 2774441"/>
                <a:gd name="connsiteY35" fmla="*/ 675221 h 1082671"/>
                <a:gd name="connsiteX36" fmla="*/ 621411 w 2774441"/>
                <a:gd name="connsiteY36" fmla="*/ 677603 h 1082671"/>
                <a:gd name="connsiteX37" fmla="*/ 661485 w 2774441"/>
                <a:gd name="connsiteY37" fmla="*/ 619315 h 1082671"/>
                <a:gd name="connsiteX38" fmla="*/ 741631 w 2774441"/>
                <a:gd name="connsiteY38" fmla="*/ 619315 h 1082671"/>
                <a:gd name="connsiteX39" fmla="*/ 745274 w 2774441"/>
                <a:gd name="connsiteY39" fmla="*/ 604743 h 1082671"/>
                <a:gd name="connsiteX40" fmla="*/ 752560 w 2774441"/>
                <a:gd name="connsiteY40" fmla="*/ 604743 h 1082671"/>
                <a:gd name="connsiteX41" fmla="*/ 774419 w 2774441"/>
                <a:gd name="connsiteY41" fmla="*/ 590171 h 1082671"/>
                <a:gd name="connsiteX42" fmla="*/ 788991 w 2774441"/>
                <a:gd name="connsiteY42" fmla="*/ 590171 h 1082671"/>
                <a:gd name="connsiteX43" fmla="*/ 814492 w 2774441"/>
                <a:gd name="connsiteY43" fmla="*/ 568312 h 1082671"/>
                <a:gd name="connsiteX44" fmla="*/ 814492 w 2774441"/>
                <a:gd name="connsiteY44" fmla="*/ 550097 h 1082671"/>
                <a:gd name="connsiteX45" fmla="*/ 854565 w 2774441"/>
                <a:gd name="connsiteY45" fmla="*/ 553740 h 1082671"/>
                <a:gd name="connsiteX46" fmla="*/ 865494 w 2774441"/>
                <a:gd name="connsiteY46" fmla="*/ 535525 h 1082671"/>
                <a:gd name="connsiteX47" fmla="*/ 887352 w 2774441"/>
                <a:gd name="connsiteY47" fmla="*/ 524596 h 1082671"/>
                <a:gd name="connsiteX48" fmla="*/ 890995 w 2774441"/>
                <a:gd name="connsiteY48" fmla="*/ 506381 h 1082671"/>
                <a:gd name="connsiteX49" fmla="*/ 905568 w 2774441"/>
                <a:gd name="connsiteY49" fmla="*/ 495168 h 1082671"/>
                <a:gd name="connsiteX50" fmla="*/ 943668 w 2774441"/>
                <a:gd name="connsiteY50" fmla="*/ 492786 h 1082671"/>
                <a:gd name="connsiteX51" fmla="*/ 938355 w 2774441"/>
                <a:gd name="connsiteY51" fmla="*/ 469951 h 1082671"/>
                <a:gd name="connsiteX52" fmla="*/ 1029430 w 2774441"/>
                <a:gd name="connsiteY52" fmla="*/ 473594 h 1082671"/>
                <a:gd name="connsiteX53" fmla="*/ 1036717 w 2774441"/>
                <a:gd name="connsiteY53" fmla="*/ 451735 h 1082671"/>
                <a:gd name="connsiteX54" fmla="*/ 1065292 w 2774441"/>
                <a:gd name="connsiteY54" fmla="*/ 449354 h 1082671"/>
                <a:gd name="connsiteX55" fmla="*/ 1069504 w 2774441"/>
                <a:gd name="connsiteY55" fmla="*/ 429877 h 1082671"/>
                <a:gd name="connsiteX56" fmla="*/ 1095005 w 2774441"/>
                <a:gd name="connsiteY56" fmla="*/ 429877 h 1082671"/>
                <a:gd name="connsiteX57" fmla="*/ 1095005 w 2774441"/>
                <a:gd name="connsiteY57" fmla="*/ 411662 h 1082671"/>
                <a:gd name="connsiteX58" fmla="*/ 1164222 w 2774441"/>
                <a:gd name="connsiteY58" fmla="*/ 411662 h 1082671"/>
                <a:gd name="connsiteX59" fmla="*/ 1171509 w 2774441"/>
                <a:gd name="connsiteY59" fmla="*/ 393447 h 1082671"/>
                <a:gd name="connsiteX60" fmla="*/ 1215225 w 2774441"/>
                <a:gd name="connsiteY60" fmla="*/ 393447 h 1082671"/>
                <a:gd name="connsiteX61" fmla="*/ 1218868 w 2774441"/>
                <a:gd name="connsiteY61" fmla="*/ 371589 h 1082671"/>
                <a:gd name="connsiteX62" fmla="*/ 1360946 w 2774441"/>
                <a:gd name="connsiteY62" fmla="*/ 371589 h 1082671"/>
                <a:gd name="connsiteX63" fmla="*/ 1379161 w 2774441"/>
                <a:gd name="connsiteY63" fmla="*/ 349731 h 1082671"/>
                <a:gd name="connsiteX64" fmla="*/ 1539454 w 2774441"/>
                <a:gd name="connsiteY64" fmla="*/ 349731 h 1082671"/>
                <a:gd name="connsiteX65" fmla="*/ 1546740 w 2774441"/>
                <a:gd name="connsiteY65" fmla="*/ 316943 h 1082671"/>
                <a:gd name="connsiteX66" fmla="*/ 1558646 w 2774441"/>
                <a:gd name="connsiteY66" fmla="*/ 314562 h 1082671"/>
                <a:gd name="connsiteX67" fmla="*/ 1590457 w 2774441"/>
                <a:gd name="connsiteY67" fmla="*/ 219702 h 1082671"/>
                <a:gd name="connsiteX68" fmla="*/ 1651269 w 2774441"/>
                <a:gd name="connsiteY68" fmla="*/ 222225 h 1082671"/>
                <a:gd name="connsiteX69" fmla="*/ 1663317 w 2774441"/>
                <a:gd name="connsiteY69" fmla="*/ 189437 h 1082671"/>
                <a:gd name="connsiteX70" fmla="*/ 1685175 w 2774441"/>
                <a:gd name="connsiteY70" fmla="*/ 163936 h 1082671"/>
                <a:gd name="connsiteX71" fmla="*/ 2355493 w 2774441"/>
                <a:gd name="connsiteY71" fmla="*/ 160293 h 1082671"/>
                <a:gd name="connsiteX72" fmla="*/ 2355493 w 2774441"/>
                <a:gd name="connsiteY72" fmla="*/ 98362 h 1082671"/>
                <a:gd name="connsiteX73" fmla="*/ 2614148 w 2774441"/>
                <a:gd name="connsiteY73" fmla="*/ 94719 h 1082671"/>
                <a:gd name="connsiteX74" fmla="*/ 2622696 w 2774441"/>
                <a:gd name="connsiteY74" fmla="*/ 3643 h 1082671"/>
                <a:gd name="connsiteX75" fmla="*/ 2774441 w 2774441"/>
                <a:gd name="connsiteY75" fmla="*/ 0 h 1082671"/>
                <a:gd name="connsiteX76" fmla="*/ 2774441 w 2774441"/>
                <a:gd name="connsiteY76" fmla="*/ 0 h 1082671"/>
                <a:gd name="connsiteX0" fmla="*/ 0 w 2774441"/>
                <a:gd name="connsiteY0" fmla="*/ 1082671 h 1082671"/>
                <a:gd name="connsiteX1" fmla="*/ 45813 w 2774441"/>
                <a:gd name="connsiteY1" fmla="*/ 1023691 h 1082671"/>
                <a:gd name="connsiteX2" fmla="*/ 60385 w 2774441"/>
                <a:gd name="connsiteY2" fmla="*/ 1009119 h 1082671"/>
                <a:gd name="connsiteX3" fmla="*/ 78600 w 2774441"/>
                <a:gd name="connsiteY3" fmla="*/ 998190 h 1082671"/>
                <a:gd name="connsiteX4" fmla="*/ 93172 w 2774441"/>
                <a:gd name="connsiteY4" fmla="*/ 990904 h 1082671"/>
                <a:gd name="connsiteX5" fmla="*/ 104101 w 2774441"/>
                <a:gd name="connsiteY5" fmla="*/ 961759 h 1082671"/>
                <a:gd name="connsiteX6" fmla="*/ 118673 w 2774441"/>
                <a:gd name="connsiteY6" fmla="*/ 936258 h 1082671"/>
                <a:gd name="connsiteX7" fmla="*/ 133246 w 2774441"/>
                <a:gd name="connsiteY7" fmla="*/ 910757 h 1082671"/>
                <a:gd name="connsiteX8" fmla="*/ 133246 w 2774441"/>
                <a:gd name="connsiteY8" fmla="*/ 910757 h 1082671"/>
                <a:gd name="connsiteX9" fmla="*/ 155104 w 2774441"/>
                <a:gd name="connsiteY9" fmla="*/ 888899 h 1082671"/>
                <a:gd name="connsiteX10" fmla="*/ 162390 w 2774441"/>
                <a:gd name="connsiteY10" fmla="*/ 881613 h 1082671"/>
                <a:gd name="connsiteX11" fmla="*/ 180605 w 2774441"/>
                <a:gd name="connsiteY11" fmla="*/ 881613 h 1082671"/>
                <a:gd name="connsiteX12" fmla="*/ 195177 w 2774441"/>
                <a:gd name="connsiteY12" fmla="*/ 863398 h 1082671"/>
                <a:gd name="connsiteX13" fmla="*/ 202463 w 2774441"/>
                <a:gd name="connsiteY13" fmla="*/ 859755 h 1082671"/>
                <a:gd name="connsiteX14" fmla="*/ 217035 w 2774441"/>
                <a:gd name="connsiteY14" fmla="*/ 856112 h 1082671"/>
                <a:gd name="connsiteX15" fmla="*/ 224321 w 2774441"/>
                <a:gd name="connsiteY15" fmla="*/ 837896 h 1082671"/>
                <a:gd name="connsiteX16" fmla="*/ 242536 w 2774441"/>
                <a:gd name="connsiteY16" fmla="*/ 837896 h 1082671"/>
                <a:gd name="connsiteX17" fmla="*/ 253466 w 2774441"/>
                <a:gd name="connsiteY17" fmla="*/ 819681 h 1082671"/>
                <a:gd name="connsiteX18" fmla="*/ 264395 w 2774441"/>
                <a:gd name="connsiteY18" fmla="*/ 823324 h 1082671"/>
                <a:gd name="connsiteX19" fmla="*/ 275324 w 2774441"/>
                <a:gd name="connsiteY19" fmla="*/ 812395 h 1082671"/>
                <a:gd name="connsiteX20" fmla="*/ 286253 w 2774441"/>
                <a:gd name="connsiteY20" fmla="*/ 805109 h 1082671"/>
                <a:gd name="connsiteX21" fmla="*/ 300825 w 2774441"/>
                <a:gd name="connsiteY21" fmla="*/ 797823 h 1082671"/>
                <a:gd name="connsiteX22" fmla="*/ 308111 w 2774441"/>
                <a:gd name="connsiteY22" fmla="*/ 797823 h 1082671"/>
                <a:gd name="connsiteX23" fmla="*/ 319040 w 2774441"/>
                <a:gd name="connsiteY23" fmla="*/ 772322 h 1082671"/>
                <a:gd name="connsiteX24" fmla="*/ 391901 w 2774441"/>
                <a:gd name="connsiteY24" fmla="*/ 775965 h 1082671"/>
                <a:gd name="connsiteX25" fmla="*/ 406473 w 2774441"/>
                <a:gd name="connsiteY25" fmla="*/ 761393 h 1082671"/>
                <a:gd name="connsiteX26" fmla="*/ 428331 w 2774441"/>
                <a:gd name="connsiteY26" fmla="*/ 761393 h 1082671"/>
                <a:gd name="connsiteX27" fmla="*/ 428331 w 2774441"/>
                <a:gd name="connsiteY27" fmla="*/ 750464 h 1082671"/>
                <a:gd name="connsiteX28" fmla="*/ 457475 w 2774441"/>
                <a:gd name="connsiteY28" fmla="*/ 746821 h 1082671"/>
                <a:gd name="connsiteX29" fmla="*/ 475690 w 2774441"/>
                <a:gd name="connsiteY29" fmla="*/ 735892 h 1082671"/>
                <a:gd name="connsiteX30" fmla="*/ 504834 w 2774441"/>
                <a:gd name="connsiteY30" fmla="*/ 735892 h 1082671"/>
                <a:gd name="connsiteX31" fmla="*/ 512121 w 2774441"/>
                <a:gd name="connsiteY31" fmla="*/ 721320 h 1082671"/>
                <a:gd name="connsiteX32" fmla="*/ 552194 w 2774441"/>
                <a:gd name="connsiteY32" fmla="*/ 724963 h 1082671"/>
                <a:gd name="connsiteX33" fmla="*/ 559480 w 2774441"/>
                <a:gd name="connsiteY33" fmla="*/ 692175 h 1082671"/>
                <a:gd name="connsiteX34" fmla="*/ 576291 w 2774441"/>
                <a:gd name="connsiteY34" fmla="*/ 692175 h 1082671"/>
                <a:gd name="connsiteX35" fmla="*/ 584696 w 2774441"/>
                <a:gd name="connsiteY35" fmla="*/ 675221 h 1082671"/>
                <a:gd name="connsiteX36" fmla="*/ 621411 w 2774441"/>
                <a:gd name="connsiteY36" fmla="*/ 677603 h 1082671"/>
                <a:gd name="connsiteX37" fmla="*/ 661485 w 2774441"/>
                <a:gd name="connsiteY37" fmla="*/ 619315 h 1082671"/>
                <a:gd name="connsiteX38" fmla="*/ 741631 w 2774441"/>
                <a:gd name="connsiteY38" fmla="*/ 619315 h 1082671"/>
                <a:gd name="connsiteX39" fmla="*/ 745274 w 2774441"/>
                <a:gd name="connsiteY39" fmla="*/ 604743 h 1082671"/>
                <a:gd name="connsiteX40" fmla="*/ 752560 w 2774441"/>
                <a:gd name="connsiteY40" fmla="*/ 604743 h 1082671"/>
                <a:gd name="connsiteX41" fmla="*/ 774419 w 2774441"/>
                <a:gd name="connsiteY41" fmla="*/ 590171 h 1082671"/>
                <a:gd name="connsiteX42" fmla="*/ 788991 w 2774441"/>
                <a:gd name="connsiteY42" fmla="*/ 590171 h 1082671"/>
                <a:gd name="connsiteX43" fmla="*/ 814492 w 2774441"/>
                <a:gd name="connsiteY43" fmla="*/ 568312 h 1082671"/>
                <a:gd name="connsiteX44" fmla="*/ 814492 w 2774441"/>
                <a:gd name="connsiteY44" fmla="*/ 550097 h 1082671"/>
                <a:gd name="connsiteX45" fmla="*/ 854565 w 2774441"/>
                <a:gd name="connsiteY45" fmla="*/ 553740 h 1082671"/>
                <a:gd name="connsiteX46" fmla="*/ 865494 w 2774441"/>
                <a:gd name="connsiteY46" fmla="*/ 535525 h 1082671"/>
                <a:gd name="connsiteX47" fmla="*/ 887352 w 2774441"/>
                <a:gd name="connsiteY47" fmla="*/ 524596 h 1082671"/>
                <a:gd name="connsiteX48" fmla="*/ 890995 w 2774441"/>
                <a:gd name="connsiteY48" fmla="*/ 506381 h 1082671"/>
                <a:gd name="connsiteX49" fmla="*/ 905568 w 2774441"/>
                <a:gd name="connsiteY49" fmla="*/ 495168 h 1082671"/>
                <a:gd name="connsiteX50" fmla="*/ 943668 w 2774441"/>
                <a:gd name="connsiteY50" fmla="*/ 492786 h 1082671"/>
                <a:gd name="connsiteX51" fmla="*/ 938355 w 2774441"/>
                <a:gd name="connsiteY51" fmla="*/ 469951 h 1082671"/>
                <a:gd name="connsiteX52" fmla="*/ 1029430 w 2774441"/>
                <a:gd name="connsiteY52" fmla="*/ 473594 h 1082671"/>
                <a:gd name="connsiteX53" fmla="*/ 1036717 w 2774441"/>
                <a:gd name="connsiteY53" fmla="*/ 451735 h 1082671"/>
                <a:gd name="connsiteX54" fmla="*/ 1065292 w 2774441"/>
                <a:gd name="connsiteY54" fmla="*/ 449354 h 1082671"/>
                <a:gd name="connsiteX55" fmla="*/ 1069504 w 2774441"/>
                <a:gd name="connsiteY55" fmla="*/ 429877 h 1082671"/>
                <a:gd name="connsiteX56" fmla="*/ 1095005 w 2774441"/>
                <a:gd name="connsiteY56" fmla="*/ 429877 h 1082671"/>
                <a:gd name="connsiteX57" fmla="*/ 1095005 w 2774441"/>
                <a:gd name="connsiteY57" fmla="*/ 411662 h 1082671"/>
                <a:gd name="connsiteX58" fmla="*/ 1164222 w 2774441"/>
                <a:gd name="connsiteY58" fmla="*/ 411662 h 1082671"/>
                <a:gd name="connsiteX59" fmla="*/ 1171509 w 2774441"/>
                <a:gd name="connsiteY59" fmla="*/ 393447 h 1082671"/>
                <a:gd name="connsiteX60" fmla="*/ 1215225 w 2774441"/>
                <a:gd name="connsiteY60" fmla="*/ 393447 h 1082671"/>
                <a:gd name="connsiteX61" fmla="*/ 1218868 w 2774441"/>
                <a:gd name="connsiteY61" fmla="*/ 371589 h 1082671"/>
                <a:gd name="connsiteX62" fmla="*/ 1360946 w 2774441"/>
                <a:gd name="connsiteY62" fmla="*/ 371589 h 1082671"/>
                <a:gd name="connsiteX63" fmla="*/ 1379161 w 2774441"/>
                <a:gd name="connsiteY63" fmla="*/ 349731 h 1082671"/>
                <a:gd name="connsiteX64" fmla="*/ 1539454 w 2774441"/>
                <a:gd name="connsiteY64" fmla="*/ 349731 h 1082671"/>
                <a:gd name="connsiteX65" fmla="*/ 1546740 w 2774441"/>
                <a:gd name="connsiteY65" fmla="*/ 316943 h 1082671"/>
                <a:gd name="connsiteX66" fmla="*/ 1558646 w 2774441"/>
                <a:gd name="connsiteY66" fmla="*/ 314562 h 1082671"/>
                <a:gd name="connsiteX67" fmla="*/ 1590457 w 2774441"/>
                <a:gd name="connsiteY67" fmla="*/ 219702 h 1082671"/>
                <a:gd name="connsiteX68" fmla="*/ 1651269 w 2774441"/>
                <a:gd name="connsiteY68" fmla="*/ 222225 h 1082671"/>
                <a:gd name="connsiteX69" fmla="*/ 1663317 w 2774441"/>
                <a:gd name="connsiteY69" fmla="*/ 189437 h 1082671"/>
                <a:gd name="connsiteX70" fmla="*/ 1685175 w 2774441"/>
                <a:gd name="connsiteY70" fmla="*/ 163936 h 1082671"/>
                <a:gd name="connsiteX71" fmla="*/ 2355493 w 2774441"/>
                <a:gd name="connsiteY71" fmla="*/ 160293 h 1082671"/>
                <a:gd name="connsiteX72" fmla="*/ 2355493 w 2774441"/>
                <a:gd name="connsiteY72" fmla="*/ 98362 h 1082671"/>
                <a:gd name="connsiteX73" fmla="*/ 2614148 w 2774441"/>
                <a:gd name="connsiteY73" fmla="*/ 94719 h 1082671"/>
                <a:gd name="connsiteX74" fmla="*/ 2622696 w 2774441"/>
                <a:gd name="connsiteY74" fmla="*/ 3643 h 1082671"/>
                <a:gd name="connsiteX75" fmla="*/ 2774441 w 2774441"/>
                <a:gd name="connsiteY75" fmla="*/ 0 h 1082671"/>
                <a:gd name="connsiteX76" fmla="*/ 2764916 w 2774441"/>
                <a:gd name="connsiteY76" fmla="*/ 4763 h 1082671"/>
                <a:gd name="connsiteX0" fmla="*/ 0 w 2774441"/>
                <a:gd name="connsiteY0" fmla="*/ 1082671 h 1082671"/>
                <a:gd name="connsiteX1" fmla="*/ 45813 w 2774441"/>
                <a:gd name="connsiteY1" fmla="*/ 1023691 h 1082671"/>
                <a:gd name="connsiteX2" fmla="*/ 60385 w 2774441"/>
                <a:gd name="connsiteY2" fmla="*/ 1009119 h 1082671"/>
                <a:gd name="connsiteX3" fmla="*/ 78600 w 2774441"/>
                <a:gd name="connsiteY3" fmla="*/ 998190 h 1082671"/>
                <a:gd name="connsiteX4" fmla="*/ 93172 w 2774441"/>
                <a:gd name="connsiteY4" fmla="*/ 990904 h 1082671"/>
                <a:gd name="connsiteX5" fmla="*/ 104101 w 2774441"/>
                <a:gd name="connsiteY5" fmla="*/ 961759 h 1082671"/>
                <a:gd name="connsiteX6" fmla="*/ 118673 w 2774441"/>
                <a:gd name="connsiteY6" fmla="*/ 936258 h 1082671"/>
                <a:gd name="connsiteX7" fmla="*/ 133246 w 2774441"/>
                <a:gd name="connsiteY7" fmla="*/ 910757 h 1082671"/>
                <a:gd name="connsiteX8" fmla="*/ 133246 w 2774441"/>
                <a:gd name="connsiteY8" fmla="*/ 910757 h 1082671"/>
                <a:gd name="connsiteX9" fmla="*/ 155104 w 2774441"/>
                <a:gd name="connsiteY9" fmla="*/ 888899 h 1082671"/>
                <a:gd name="connsiteX10" fmla="*/ 162390 w 2774441"/>
                <a:gd name="connsiteY10" fmla="*/ 881613 h 1082671"/>
                <a:gd name="connsiteX11" fmla="*/ 180605 w 2774441"/>
                <a:gd name="connsiteY11" fmla="*/ 881613 h 1082671"/>
                <a:gd name="connsiteX12" fmla="*/ 195177 w 2774441"/>
                <a:gd name="connsiteY12" fmla="*/ 863398 h 1082671"/>
                <a:gd name="connsiteX13" fmla="*/ 202463 w 2774441"/>
                <a:gd name="connsiteY13" fmla="*/ 859755 h 1082671"/>
                <a:gd name="connsiteX14" fmla="*/ 217035 w 2774441"/>
                <a:gd name="connsiteY14" fmla="*/ 856112 h 1082671"/>
                <a:gd name="connsiteX15" fmla="*/ 224321 w 2774441"/>
                <a:gd name="connsiteY15" fmla="*/ 837896 h 1082671"/>
                <a:gd name="connsiteX16" fmla="*/ 242536 w 2774441"/>
                <a:gd name="connsiteY16" fmla="*/ 837896 h 1082671"/>
                <a:gd name="connsiteX17" fmla="*/ 253466 w 2774441"/>
                <a:gd name="connsiteY17" fmla="*/ 819681 h 1082671"/>
                <a:gd name="connsiteX18" fmla="*/ 264395 w 2774441"/>
                <a:gd name="connsiteY18" fmla="*/ 823324 h 1082671"/>
                <a:gd name="connsiteX19" fmla="*/ 275324 w 2774441"/>
                <a:gd name="connsiteY19" fmla="*/ 812395 h 1082671"/>
                <a:gd name="connsiteX20" fmla="*/ 286253 w 2774441"/>
                <a:gd name="connsiteY20" fmla="*/ 805109 h 1082671"/>
                <a:gd name="connsiteX21" fmla="*/ 300825 w 2774441"/>
                <a:gd name="connsiteY21" fmla="*/ 797823 h 1082671"/>
                <a:gd name="connsiteX22" fmla="*/ 308111 w 2774441"/>
                <a:gd name="connsiteY22" fmla="*/ 797823 h 1082671"/>
                <a:gd name="connsiteX23" fmla="*/ 319040 w 2774441"/>
                <a:gd name="connsiteY23" fmla="*/ 772322 h 1082671"/>
                <a:gd name="connsiteX24" fmla="*/ 391901 w 2774441"/>
                <a:gd name="connsiteY24" fmla="*/ 775965 h 1082671"/>
                <a:gd name="connsiteX25" fmla="*/ 406473 w 2774441"/>
                <a:gd name="connsiteY25" fmla="*/ 761393 h 1082671"/>
                <a:gd name="connsiteX26" fmla="*/ 428331 w 2774441"/>
                <a:gd name="connsiteY26" fmla="*/ 761393 h 1082671"/>
                <a:gd name="connsiteX27" fmla="*/ 428331 w 2774441"/>
                <a:gd name="connsiteY27" fmla="*/ 750464 h 1082671"/>
                <a:gd name="connsiteX28" fmla="*/ 457475 w 2774441"/>
                <a:gd name="connsiteY28" fmla="*/ 746821 h 1082671"/>
                <a:gd name="connsiteX29" fmla="*/ 475690 w 2774441"/>
                <a:gd name="connsiteY29" fmla="*/ 735892 h 1082671"/>
                <a:gd name="connsiteX30" fmla="*/ 504834 w 2774441"/>
                <a:gd name="connsiteY30" fmla="*/ 735892 h 1082671"/>
                <a:gd name="connsiteX31" fmla="*/ 512121 w 2774441"/>
                <a:gd name="connsiteY31" fmla="*/ 721320 h 1082671"/>
                <a:gd name="connsiteX32" fmla="*/ 552194 w 2774441"/>
                <a:gd name="connsiteY32" fmla="*/ 724963 h 1082671"/>
                <a:gd name="connsiteX33" fmla="*/ 559480 w 2774441"/>
                <a:gd name="connsiteY33" fmla="*/ 692175 h 1082671"/>
                <a:gd name="connsiteX34" fmla="*/ 576291 w 2774441"/>
                <a:gd name="connsiteY34" fmla="*/ 692175 h 1082671"/>
                <a:gd name="connsiteX35" fmla="*/ 584696 w 2774441"/>
                <a:gd name="connsiteY35" fmla="*/ 675221 h 1082671"/>
                <a:gd name="connsiteX36" fmla="*/ 621411 w 2774441"/>
                <a:gd name="connsiteY36" fmla="*/ 677603 h 1082671"/>
                <a:gd name="connsiteX37" fmla="*/ 661485 w 2774441"/>
                <a:gd name="connsiteY37" fmla="*/ 619315 h 1082671"/>
                <a:gd name="connsiteX38" fmla="*/ 741631 w 2774441"/>
                <a:gd name="connsiteY38" fmla="*/ 619315 h 1082671"/>
                <a:gd name="connsiteX39" fmla="*/ 745274 w 2774441"/>
                <a:gd name="connsiteY39" fmla="*/ 604743 h 1082671"/>
                <a:gd name="connsiteX40" fmla="*/ 752560 w 2774441"/>
                <a:gd name="connsiteY40" fmla="*/ 604743 h 1082671"/>
                <a:gd name="connsiteX41" fmla="*/ 774419 w 2774441"/>
                <a:gd name="connsiteY41" fmla="*/ 590171 h 1082671"/>
                <a:gd name="connsiteX42" fmla="*/ 788991 w 2774441"/>
                <a:gd name="connsiteY42" fmla="*/ 590171 h 1082671"/>
                <a:gd name="connsiteX43" fmla="*/ 814492 w 2774441"/>
                <a:gd name="connsiteY43" fmla="*/ 568312 h 1082671"/>
                <a:gd name="connsiteX44" fmla="*/ 814492 w 2774441"/>
                <a:gd name="connsiteY44" fmla="*/ 550097 h 1082671"/>
                <a:gd name="connsiteX45" fmla="*/ 854565 w 2774441"/>
                <a:gd name="connsiteY45" fmla="*/ 553740 h 1082671"/>
                <a:gd name="connsiteX46" fmla="*/ 865494 w 2774441"/>
                <a:gd name="connsiteY46" fmla="*/ 535525 h 1082671"/>
                <a:gd name="connsiteX47" fmla="*/ 887352 w 2774441"/>
                <a:gd name="connsiteY47" fmla="*/ 524596 h 1082671"/>
                <a:gd name="connsiteX48" fmla="*/ 890995 w 2774441"/>
                <a:gd name="connsiteY48" fmla="*/ 506381 h 1082671"/>
                <a:gd name="connsiteX49" fmla="*/ 905568 w 2774441"/>
                <a:gd name="connsiteY49" fmla="*/ 495168 h 1082671"/>
                <a:gd name="connsiteX50" fmla="*/ 943668 w 2774441"/>
                <a:gd name="connsiteY50" fmla="*/ 492786 h 1082671"/>
                <a:gd name="connsiteX51" fmla="*/ 938355 w 2774441"/>
                <a:gd name="connsiteY51" fmla="*/ 469951 h 1082671"/>
                <a:gd name="connsiteX52" fmla="*/ 1029430 w 2774441"/>
                <a:gd name="connsiteY52" fmla="*/ 473594 h 1082671"/>
                <a:gd name="connsiteX53" fmla="*/ 1036717 w 2774441"/>
                <a:gd name="connsiteY53" fmla="*/ 451735 h 1082671"/>
                <a:gd name="connsiteX54" fmla="*/ 1065292 w 2774441"/>
                <a:gd name="connsiteY54" fmla="*/ 449354 h 1082671"/>
                <a:gd name="connsiteX55" fmla="*/ 1069504 w 2774441"/>
                <a:gd name="connsiteY55" fmla="*/ 429877 h 1082671"/>
                <a:gd name="connsiteX56" fmla="*/ 1095005 w 2774441"/>
                <a:gd name="connsiteY56" fmla="*/ 429877 h 1082671"/>
                <a:gd name="connsiteX57" fmla="*/ 1095005 w 2774441"/>
                <a:gd name="connsiteY57" fmla="*/ 411662 h 1082671"/>
                <a:gd name="connsiteX58" fmla="*/ 1164222 w 2774441"/>
                <a:gd name="connsiteY58" fmla="*/ 411662 h 1082671"/>
                <a:gd name="connsiteX59" fmla="*/ 1171509 w 2774441"/>
                <a:gd name="connsiteY59" fmla="*/ 393447 h 1082671"/>
                <a:gd name="connsiteX60" fmla="*/ 1215225 w 2774441"/>
                <a:gd name="connsiteY60" fmla="*/ 393447 h 1082671"/>
                <a:gd name="connsiteX61" fmla="*/ 1218868 w 2774441"/>
                <a:gd name="connsiteY61" fmla="*/ 371589 h 1082671"/>
                <a:gd name="connsiteX62" fmla="*/ 1360946 w 2774441"/>
                <a:gd name="connsiteY62" fmla="*/ 371589 h 1082671"/>
                <a:gd name="connsiteX63" fmla="*/ 1379161 w 2774441"/>
                <a:gd name="connsiteY63" fmla="*/ 349731 h 1082671"/>
                <a:gd name="connsiteX64" fmla="*/ 1539454 w 2774441"/>
                <a:gd name="connsiteY64" fmla="*/ 349731 h 1082671"/>
                <a:gd name="connsiteX65" fmla="*/ 1546740 w 2774441"/>
                <a:gd name="connsiteY65" fmla="*/ 316943 h 1082671"/>
                <a:gd name="connsiteX66" fmla="*/ 1558646 w 2774441"/>
                <a:gd name="connsiteY66" fmla="*/ 314562 h 1082671"/>
                <a:gd name="connsiteX67" fmla="*/ 1590457 w 2774441"/>
                <a:gd name="connsiteY67" fmla="*/ 219702 h 1082671"/>
                <a:gd name="connsiteX68" fmla="*/ 1651269 w 2774441"/>
                <a:gd name="connsiteY68" fmla="*/ 222225 h 1082671"/>
                <a:gd name="connsiteX69" fmla="*/ 1663317 w 2774441"/>
                <a:gd name="connsiteY69" fmla="*/ 189437 h 1082671"/>
                <a:gd name="connsiteX70" fmla="*/ 1685175 w 2774441"/>
                <a:gd name="connsiteY70" fmla="*/ 163936 h 1082671"/>
                <a:gd name="connsiteX71" fmla="*/ 2355493 w 2774441"/>
                <a:gd name="connsiteY71" fmla="*/ 160293 h 1082671"/>
                <a:gd name="connsiteX72" fmla="*/ 2355493 w 2774441"/>
                <a:gd name="connsiteY72" fmla="*/ 98362 h 1082671"/>
                <a:gd name="connsiteX73" fmla="*/ 2611766 w 2774441"/>
                <a:gd name="connsiteY73" fmla="*/ 94719 h 1082671"/>
                <a:gd name="connsiteX74" fmla="*/ 2622696 w 2774441"/>
                <a:gd name="connsiteY74" fmla="*/ 3643 h 1082671"/>
                <a:gd name="connsiteX75" fmla="*/ 2774441 w 2774441"/>
                <a:gd name="connsiteY75" fmla="*/ 0 h 1082671"/>
                <a:gd name="connsiteX76" fmla="*/ 2764916 w 2774441"/>
                <a:gd name="connsiteY76" fmla="*/ 4763 h 1082671"/>
                <a:gd name="connsiteX0" fmla="*/ 0 w 2774441"/>
                <a:gd name="connsiteY0" fmla="*/ 1082671 h 1082671"/>
                <a:gd name="connsiteX1" fmla="*/ 45813 w 2774441"/>
                <a:gd name="connsiteY1" fmla="*/ 1023691 h 1082671"/>
                <a:gd name="connsiteX2" fmla="*/ 60385 w 2774441"/>
                <a:gd name="connsiteY2" fmla="*/ 1009119 h 1082671"/>
                <a:gd name="connsiteX3" fmla="*/ 78600 w 2774441"/>
                <a:gd name="connsiteY3" fmla="*/ 998190 h 1082671"/>
                <a:gd name="connsiteX4" fmla="*/ 93172 w 2774441"/>
                <a:gd name="connsiteY4" fmla="*/ 990904 h 1082671"/>
                <a:gd name="connsiteX5" fmla="*/ 104101 w 2774441"/>
                <a:gd name="connsiteY5" fmla="*/ 961759 h 1082671"/>
                <a:gd name="connsiteX6" fmla="*/ 118673 w 2774441"/>
                <a:gd name="connsiteY6" fmla="*/ 936258 h 1082671"/>
                <a:gd name="connsiteX7" fmla="*/ 133246 w 2774441"/>
                <a:gd name="connsiteY7" fmla="*/ 910757 h 1082671"/>
                <a:gd name="connsiteX8" fmla="*/ 133246 w 2774441"/>
                <a:gd name="connsiteY8" fmla="*/ 910757 h 1082671"/>
                <a:gd name="connsiteX9" fmla="*/ 155104 w 2774441"/>
                <a:gd name="connsiteY9" fmla="*/ 888899 h 1082671"/>
                <a:gd name="connsiteX10" fmla="*/ 162390 w 2774441"/>
                <a:gd name="connsiteY10" fmla="*/ 881613 h 1082671"/>
                <a:gd name="connsiteX11" fmla="*/ 180605 w 2774441"/>
                <a:gd name="connsiteY11" fmla="*/ 881613 h 1082671"/>
                <a:gd name="connsiteX12" fmla="*/ 195177 w 2774441"/>
                <a:gd name="connsiteY12" fmla="*/ 863398 h 1082671"/>
                <a:gd name="connsiteX13" fmla="*/ 202463 w 2774441"/>
                <a:gd name="connsiteY13" fmla="*/ 859755 h 1082671"/>
                <a:gd name="connsiteX14" fmla="*/ 217035 w 2774441"/>
                <a:gd name="connsiteY14" fmla="*/ 856112 h 1082671"/>
                <a:gd name="connsiteX15" fmla="*/ 224321 w 2774441"/>
                <a:gd name="connsiteY15" fmla="*/ 837896 h 1082671"/>
                <a:gd name="connsiteX16" fmla="*/ 242536 w 2774441"/>
                <a:gd name="connsiteY16" fmla="*/ 837896 h 1082671"/>
                <a:gd name="connsiteX17" fmla="*/ 253466 w 2774441"/>
                <a:gd name="connsiteY17" fmla="*/ 819681 h 1082671"/>
                <a:gd name="connsiteX18" fmla="*/ 264395 w 2774441"/>
                <a:gd name="connsiteY18" fmla="*/ 823324 h 1082671"/>
                <a:gd name="connsiteX19" fmla="*/ 275324 w 2774441"/>
                <a:gd name="connsiteY19" fmla="*/ 812395 h 1082671"/>
                <a:gd name="connsiteX20" fmla="*/ 286253 w 2774441"/>
                <a:gd name="connsiteY20" fmla="*/ 805109 h 1082671"/>
                <a:gd name="connsiteX21" fmla="*/ 300825 w 2774441"/>
                <a:gd name="connsiteY21" fmla="*/ 797823 h 1082671"/>
                <a:gd name="connsiteX22" fmla="*/ 308111 w 2774441"/>
                <a:gd name="connsiteY22" fmla="*/ 797823 h 1082671"/>
                <a:gd name="connsiteX23" fmla="*/ 319040 w 2774441"/>
                <a:gd name="connsiteY23" fmla="*/ 772322 h 1082671"/>
                <a:gd name="connsiteX24" fmla="*/ 391901 w 2774441"/>
                <a:gd name="connsiteY24" fmla="*/ 775965 h 1082671"/>
                <a:gd name="connsiteX25" fmla="*/ 406473 w 2774441"/>
                <a:gd name="connsiteY25" fmla="*/ 761393 h 1082671"/>
                <a:gd name="connsiteX26" fmla="*/ 428331 w 2774441"/>
                <a:gd name="connsiteY26" fmla="*/ 761393 h 1082671"/>
                <a:gd name="connsiteX27" fmla="*/ 428331 w 2774441"/>
                <a:gd name="connsiteY27" fmla="*/ 750464 h 1082671"/>
                <a:gd name="connsiteX28" fmla="*/ 457475 w 2774441"/>
                <a:gd name="connsiteY28" fmla="*/ 746821 h 1082671"/>
                <a:gd name="connsiteX29" fmla="*/ 475690 w 2774441"/>
                <a:gd name="connsiteY29" fmla="*/ 735892 h 1082671"/>
                <a:gd name="connsiteX30" fmla="*/ 504834 w 2774441"/>
                <a:gd name="connsiteY30" fmla="*/ 735892 h 1082671"/>
                <a:gd name="connsiteX31" fmla="*/ 512121 w 2774441"/>
                <a:gd name="connsiteY31" fmla="*/ 721320 h 1082671"/>
                <a:gd name="connsiteX32" fmla="*/ 552194 w 2774441"/>
                <a:gd name="connsiteY32" fmla="*/ 724963 h 1082671"/>
                <a:gd name="connsiteX33" fmla="*/ 559480 w 2774441"/>
                <a:gd name="connsiteY33" fmla="*/ 692175 h 1082671"/>
                <a:gd name="connsiteX34" fmla="*/ 576291 w 2774441"/>
                <a:gd name="connsiteY34" fmla="*/ 692175 h 1082671"/>
                <a:gd name="connsiteX35" fmla="*/ 584696 w 2774441"/>
                <a:gd name="connsiteY35" fmla="*/ 675221 h 1082671"/>
                <a:gd name="connsiteX36" fmla="*/ 621411 w 2774441"/>
                <a:gd name="connsiteY36" fmla="*/ 677603 h 1082671"/>
                <a:gd name="connsiteX37" fmla="*/ 661485 w 2774441"/>
                <a:gd name="connsiteY37" fmla="*/ 619315 h 1082671"/>
                <a:gd name="connsiteX38" fmla="*/ 741631 w 2774441"/>
                <a:gd name="connsiteY38" fmla="*/ 619315 h 1082671"/>
                <a:gd name="connsiteX39" fmla="*/ 745274 w 2774441"/>
                <a:gd name="connsiteY39" fmla="*/ 604743 h 1082671"/>
                <a:gd name="connsiteX40" fmla="*/ 752560 w 2774441"/>
                <a:gd name="connsiteY40" fmla="*/ 604743 h 1082671"/>
                <a:gd name="connsiteX41" fmla="*/ 774419 w 2774441"/>
                <a:gd name="connsiteY41" fmla="*/ 590171 h 1082671"/>
                <a:gd name="connsiteX42" fmla="*/ 788991 w 2774441"/>
                <a:gd name="connsiteY42" fmla="*/ 590171 h 1082671"/>
                <a:gd name="connsiteX43" fmla="*/ 814492 w 2774441"/>
                <a:gd name="connsiteY43" fmla="*/ 568312 h 1082671"/>
                <a:gd name="connsiteX44" fmla="*/ 814492 w 2774441"/>
                <a:gd name="connsiteY44" fmla="*/ 550097 h 1082671"/>
                <a:gd name="connsiteX45" fmla="*/ 854565 w 2774441"/>
                <a:gd name="connsiteY45" fmla="*/ 553740 h 1082671"/>
                <a:gd name="connsiteX46" fmla="*/ 865494 w 2774441"/>
                <a:gd name="connsiteY46" fmla="*/ 535525 h 1082671"/>
                <a:gd name="connsiteX47" fmla="*/ 887352 w 2774441"/>
                <a:gd name="connsiteY47" fmla="*/ 524596 h 1082671"/>
                <a:gd name="connsiteX48" fmla="*/ 890995 w 2774441"/>
                <a:gd name="connsiteY48" fmla="*/ 506381 h 1082671"/>
                <a:gd name="connsiteX49" fmla="*/ 905568 w 2774441"/>
                <a:gd name="connsiteY49" fmla="*/ 495168 h 1082671"/>
                <a:gd name="connsiteX50" fmla="*/ 936525 w 2774441"/>
                <a:gd name="connsiteY50" fmla="*/ 492786 h 1082671"/>
                <a:gd name="connsiteX51" fmla="*/ 938355 w 2774441"/>
                <a:gd name="connsiteY51" fmla="*/ 469951 h 1082671"/>
                <a:gd name="connsiteX52" fmla="*/ 1029430 w 2774441"/>
                <a:gd name="connsiteY52" fmla="*/ 473594 h 1082671"/>
                <a:gd name="connsiteX53" fmla="*/ 1036717 w 2774441"/>
                <a:gd name="connsiteY53" fmla="*/ 451735 h 1082671"/>
                <a:gd name="connsiteX54" fmla="*/ 1065292 w 2774441"/>
                <a:gd name="connsiteY54" fmla="*/ 449354 h 1082671"/>
                <a:gd name="connsiteX55" fmla="*/ 1069504 w 2774441"/>
                <a:gd name="connsiteY55" fmla="*/ 429877 h 1082671"/>
                <a:gd name="connsiteX56" fmla="*/ 1095005 w 2774441"/>
                <a:gd name="connsiteY56" fmla="*/ 429877 h 1082671"/>
                <a:gd name="connsiteX57" fmla="*/ 1095005 w 2774441"/>
                <a:gd name="connsiteY57" fmla="*/ 411662 h 1082671"/>
                <a:gd name="connsiteX58" fmla="*/ 1164222 w 2774441"/>
                <a:gd name="connsiteY58" fmla="*/ 411662 h 1082671"/>
                <a:gd name="connsiteX59" fmla="*/ 1171509 w 2774441"/>
                <a:gd name="connsiteY59" fmla="*/ 393447 h 1082671"/>
                <a:gd name="connsiteX60" fmla="*/ 1215225 w 2774441"/>
                <a:gd name="connsiteY60" fmla="*/ 393447 h 1082671"/>
                <a:gd name="connsiteX61" fmla="*/ 1218868 w 2774441"/>
                <a:gd name="connsiteY61" fmla="*/ 371589 h 1082671"/>
                <a:gd name="connsiteX62" fmla="*/ 1360946 w 2774441"/>
                <a:gd name="connsiteY62" fmla="*/ 371589 h 1082671"/>
                <a:gd name="connsiteX63" fmla="*/ 1379161 w 2774441"/>
                <a:gd name="connsiteY63" fmla="*/ 349731 h 1082671"/>
                <a:gd name="connsiteX64" fmla="*/ 1539454 w 2774441"/>
                <a:gd name="connsiteY64" fmla="*/ 349731 h 1082671"/>
                <a:gd name="connsiteX65" fmla="*/ 1546740 w 2774441"/>
                <a:gd name="connsiteY65" fmla="*/ 316943 h 1082671"/>
                <a:gd name="connsiteX66" fmla="*/ 1558646 w 2774441"/>
                <a:gd name="connsiteY66" fmla="*/ 314562 h 1082671"/>
                <a:gd name="connsiteX67" fmla="*/ 1590457 w 2774441"/>
                <a:gd name="connsiteY67" fmla="*/ 219702 h 1082671"/>
                <a:gd name="connsiteX68" fmla="*/ 1651269 w 2774441"/>
                <a:gd name="connsiteY68" fmla="*/ 222225 h 1082671"/>
                <a:gd name="connsiteX69" fmla="*/ 1663317 w 2774441"/>
                <a:gd name="connsiteY69" fmla="*/ 189437 h 1082671"/>
                <a:gd name="connsiteX70" fmla="*/ 1685175 w 2774441"/>
                <a:gd name="connsiteY70" fmla="*/ 163936 h 1082671"/>
                <a:gd name="connsiteX71" fmla="*/ 2355493 w 2774441"/>
                <a:gd name="connsiteY71" fmla="*/ 160293 h 1082671"/>
                <a:gd name="connsiteX72" fmla="*/ 2355493 w 2774441"/>
                <a:gd name="connsiteY72" fmla="*/ 98362 h 1082671"/>
                <a:gd name="connsiteX73" fmla="*/ 2611766 w 2774441"/>
                <a:gd name="connsiteY73" fmla="*/ 94719 h 1082671"/>
                <a:gd name="connsiteX74" fmla="*/ 2622696 w 2774441"/>
                <a:gd name="connsiteY74" fmla="*/ 3643 h 1082671"/>
                <a:gd name="connsiteX75" fmla="*/ 2774441 w 2774441"/>
                <a:gd name="connsiteY75" fmla="*/ 0 h 1082671"/>
                <a:gd name="connsiteX76" fmla="*/ 2764916 w 2774441"/>
                <a:gd name="connsiteY76" fmla="*/ 4763 h 1082671"/>
                <a:gd name="connsiteX0" fmla="*/ 0 w 2774441"/>
                <a:gd name="connsiteY0" fmla="*/ 1082671 h 1082671"/>
                <a:gd name="connsiteX1" fmla="*/ 45813 w 2774441"/>
                <a:gd name="connsiteY1" fmla="*/ 1023691 h 1082671"/>
                <a:gd name="connsiteX2" fmla="*/ 60385 w 2774441"/>
                <a:gd name="connsiteY2" fmla="*/ 1009119 h 1082671"/>
                <a:gd name="connsiteX3" fmla="*/ 78600 w 2774441"/>
                <a:gd name="connsiteY3" fmla="*/ 998190 h 1082671"/>
                <a:gd name="connsiteX4" fmla="*/ 93172 w 2774441"/>
                <a:gd name="connsiteY4" fmla="*/ 990904 h 1082671"/>
                <a:gd name="connsiteX5" fmla="*/ 104101 w 2774441"/>
                <a:gd name="connsiteY5" fmla="*/ 961759 h 1082671"/>
                <a:gd name="connsiteX6" fmla="*/ 128198 w 2774441"/>
                <a:gd name="connsiteY6" fmla="*/ 936258 h 1082671"/>
                <a:gd name="connsiteX7" fmla="*/ 133246 w 2774441"/>
                <a:gd name="connsiteY7" fmla="*/ 910757 h 1082671"/>
                <a:gd name="connsiteX8" fmla="*/ 133246 w 2774441"/>
                <a:gd name="connsiteY8" fmla="*/ 910757 h 1082671"/>
                <a:gd name="connsiteX9" fmla="*/ 155104 w 2774441"/>
                <a:gd name="connsiteY9" fmla="*/ 888899 h 1082671"/>
                <a:gd name="connsiteX10" fmla="*/ 162390 w 2774441"/>
                <a:gd name="connsiteY10" fmla="*/ 881613 h 1082671"/>
                <a:gd name="connsiteX11" fmla="*/ 180605 w 2774441"/>
                <a:gd name="connsiteY11" fmla="*/ 881613 h 1082671"/>
                <a:gd name="connsiteX12" fmla="*/ 195177 w 2774441"/>
                <a:gd name="connsiteY12" fmla="*/ 863398 h 1082671"/>
                <a:gd name="connsiteX13" fmla="*/ 202463 w 2774441"/>
                <a:gd name="connsiteY13" fmla="*/ 859755 h 1082671"/>
                <a:gd name="connsiteX14" fmla="*/ 217035 w 2774441"/>
                <a:gd name="connsiteY14" fmla="*/ 856112 h 1082671"/>
                <a:gd name="connsiteX15" fmla="*/ 224321 w 2774441"/>
                <a:gd name="connsiteY15" fmla="*/ 837896 h 1082671"/>
                <a:gd name="connsiteX16" fmla="*/ 242536 w 2774441"/>
                <a:gd name="connsiteY16" fmla="*/ 837896 h 1082671"/>
                <a:gd name="connsiteX17" fmla="*/ 253466 w 2774441"/>
                <a:gd name="connsiteY17" fmla="*/ 819681 h 1082671"/>
                <a:gd name="connsiteX18" fmla="*/ 264395 w 2774441"/>
                <a:gd name="connsiteY18" fmla="*/ 823324 h 1082671"/>
                <a:gd name="connsiteX19" fmla="*/ 275324 w 2774441"/>
                <a:gd name="connsiteY19" fmla="*/ 812395 h 1082671"/>
                <a:gd name="connsiteX20" fmla="*/ 286253 w 2774441"/>
                <a:gd name="connsiteY20" fmla="*/ 805109 h 1082671"/>
                <a:gd name="connsiteX21" fmla="*/ 300825 w 2774441"/>
                <a:gd name="connsiteY21" fmla="*/ 797823 h 1082671"/>
                <a:gd name="connsiteX22" fmla="*/ 308111 w 2774441"/>
                <a:gd name="connsiteY22" fmla="*/ 797823 h 1082671"/>
                <a:gd name="connsiteX23" fmla="*/ 319040 w 2774441"/>
                <a:gd name="connsiteY23" fmla="*/ 772322 h 1082671"/>
                <a:gd name="connsiteX24" fmla="*/ 391901 w 2774441"/>
                <a:gd name="connsiteY24" fmla="*/ 775965 h 1082671"/>
                <a:gd name="connsiteX25" fmla="*/ 406473 w 2774441"/>
                <a:gd name="connsiteY25" fmla="*/ 761393 h 1082671"/>
                <a:gd name="connsiteX26" fmla="*/ 428331 w 2774441"/>
                <a:gd name="connsiteY26" fmla="*/ 761393 h 1082671"/>
                <a:gd name="connsiteX27" fmla="*/ 428331 w 2774441"/>
                <a:gd name="connsiteY27" fmla="*/ 750464 h 1082671"/>
                <a:gd name="connsiteX28" fmla="*/ 457475 w 2774441"/>
                <a:gd name="connsiteY28" fmla="*/ 746821 h 1082671"/>
                <a:gd name="connsiteX29" fmla="*/ 475690 w 2774441"/>
                <a:gd name="connsiteY29" fmla="*/ 735892 h 1082671"/>
                <a:gd name="connsiteX30" fmla="*/ 504834 w 2774441"/>
                <a:gd name="connsiteY30" fmla="*/ 735892 h 1082671"/>
                <a:gd name="connsiteX31" fmla="*/ 512121 w 2774441"/>
                <a:gd name="connsiteY31" fmla="*/ 721320 h 1082671"/>
                <a:gd name="connsiteX32" fmla="*/ 552194 w 2774441"/>
                <a:gd name="connsiteY32" fmla="*/ 724963 h 1082671"/>
                <a:gd name="connsiteX33" fmla="*/ 559480 w 2774441"/>
                <a:gd name="connsiteY33" fmla="*/ 692175 h 1082671"/>
                <a:gd name="connsiteX34" fmla="*/ 576291 w 2774441"/>
                <a:gd name="connsiteY34" fmla="*/ 692175 h 1082671"/>
                <a:gd name="connsiteX35" fmla="*/ 584696 w 2774441"/>
                <a:gd name="connsiteY35" fmla="*/ 675221 h 1082671"/>
                <a:gd name="connsiteX36" fmla="*/ 621411 w 2774441"/>
                <a:gd name="connsiteY36" fmla="*/ 677603 h 1082671"/>
                <a:gd name="connsiteX37" fmla="*/ 661485 w 2774441"/>
                <a:gd name="connsiteY37" fmla="*/ 619315 h 1082671"/>
                <a:gd name="connsiteX38" fmla="*/ 741631 w 2774441"/>
                <a:gd name="connsiteY38" fmla="*/ 619315 h 1082671"/>
                <a:gd name="connsiteX39" fmla="*/ 745274 w 2774441"/>
                <a:gd name="connsiteY39" fmla="*/ 604743 h 1082671"/>
                <a:gd name="connsiteX40" fmla="*/ 752560 w 2774441"/>
                <a:gd name="connsiteY40" fmla="*/ 604743 h 1082671"/>
                <a:gd name="connsiteX41" fmla="*/ 774419 w 2774441"/>
                <a:gd name="connsiteY41" fmla="*/ 590171 h 1082671"/>
                <a:gd name="connsiteX42" fmla="*/ 788991 w 2774441"/>
                <a:gd name="connsiteY42" fmla="*/ 590171 h 1082671"/>
                <a:gd name="connsiteX43" fmla="*/ 814492 w 2774441"/>
                <a:gd name="connsiteY43" fmla="*/ 568312 h 1082671"/>
                <a:gd name="connsiteX44" fmla="*/ 814492 w 2774441"/>
                <a:gd name="connsiteY44" fmla="*/ 550097 h 1082671"/>
                <a:gd name="connsiteX45" fmla="*/ 854565 w 2774441"/>
                <a:gd name="connsiteY45" fmla="*/ 553740 h 1082671"/>
                <a:gd name="connsiteX46" fmla="*/ 865494 w 2774441"/>
                <a:gd name="connsiteY46" fmla="*/ 535525 h 1082671"/>
                <a:gd name="connsiteX47" fmla="*/ 887352 w 2774441"/>
                <a:gd name="connsiteY47" fmla="*/ 524596 h 1082671"/>
                <a:gd name="connsiteX48" fmla="*/ 890995 w 2774441"/>
                <a:gd name="connsiteY48" fmla="*/ 506381 h 1082671"/>
                <a:gd name="connsiteX49" fmla="*/ 905568 w 2774441"/>
                <a:gd name="connsiteY49" fmla="*/ 495168 h 1082671"/>
                <a:gd name="connsiteX50" fmla="*/ 936525 w 2774441"/>
                <a:gd name="connsiteY50" fmla="*/ 492786 h 1082671"/>
                <a:gd name="connsiteX51" fmla="*/ 938355 w 2774441"/>
                <a:gd name="connsiteY51" fmla="*/ 469951 h 1082671"/>
                <a:gd name="connsiteX52" fmla="*/ 1029430 w 2774441"/>
                <a:gd name="connsiteY52" fmla="*/ 473594 h 1082671"/>
                <a:gd name="connsiteX53" fmla="*/ 1036717 w 2774441"/>
                <a:gd name="connsiteY53" fmla="*/ 451735 h 1082671"/>
                <a:gd name="connsiteX54" fmla="*/ 1065292 w 2774441"/>
                <a:gd name="connsiteY54" fmla="*/ 449354 h 1082671"/>
                <a:gd name="connsiteX55" fmla="*/ 1069504 w 2774441"/>
                <a:gd name="connsiteY55" fmla="*/ 429877 h 1082671"/>
                <a:gd name="connsiteX56" fmla="*/ 1095005 w 2774441"/>
                <a:gd name="connsiteY56" fmla="*/ 429877 h 1082671"/>
                <a:gd name="connsiteX57" fmla="*/ 1095005 w 2774441"/>
                <a:gd name="connsiteY57" fmla="*/ 411662 h 1082671"/>
                <a:gd name="connsiteX58" fmla="*/ 1164222 w 2774441"/>
                <a:gd name="connsiteY58" fmla="*/ 411662 h 1082671"/>
                <a:gd name="connsiteX59" fmla="*/ 1171509 w 2774441"/>
                <a:gd name="connsiteY59" fmla="*/ 393447 h 1082671"/>
                <a:gd name="connsiteX60" fmla="*/ 1215225 w 2774441"/>
                <a:gd name="connsiteY60" fmla="*/ 393447 h 1082671"/>
                <a:gd name="connsiteX61" fmla="*/ 1218868 w 2774441"/>
                <a:gd name="connsiteY61" fmla="*/ 371589 h 1082671"/>
                <a:gd name="connsiteX62" fmla="*/ 1360946 w 2774441"/>
                <a:gd name="connsiteY62" fmla="*/ 371589 h 1082671"/>
                <a:gd name="connsiteX63" fmla="*/ 1379161 w 2774441"/>
                <a:gd name="connsiteY63" fmla="*/ 349731 h 1082671"/>
                <a:gd name="connsiteX64" fmla="*/ 1539454 w 2774441"/>
                <a:gd name="connsiteY64" fmla="*/ 349731 h 1082671"/>
                <a:gd name="connsiteX65" fmla="*/ 1546740 w 2774441"/>
                <a:gd name="connsiteY65" fmla="*/ 316943 h 1082671"/>
                <a:gd name="connsiteX66" fmla="*/ 1558646 w 2774441"/>
                <a:gd name="connsiteY66" fmla="*/ 314562 h 1082671"/>
                <a:gd name="connsiteX67" fmla="*/ 1590457 w 2774441"/>
                <a:gd name="connsiteY67" fmla="*/ 219702 h 1082671"/>
                <a:gd name="connsiteX68" fmla="*/ 1651269 w 2774441"/>
                <a:gd name="connsiteY68" fmla="*/ 222225 h 1082671"/>
                <a:gd name="connsiteX69" fmla="*/ 1663317 w 2774441"/>
                <a:gd name="connsiteY69" fmla="*/ 189437 h 1082671"/>
                <a:gd name="connsiteX70" fmla="*/ 1685175 w 2774441"/>
                <a:gd name="connsiteY70" fmla="*/ 163936 h 1082671"/>
                <a:gd name="connsiteX71" fmla="*/ 2355493 w 2774441"/>
                <a:gd name="connsiteY71" fmla="*/ 160293 h 1082671"/>
                <a:gd name="connsiteX72" fmla="*/ 2355493 w 2774441"/>
                <a:gd name="connsiteY72" fmla="*/ 98362 h 1082671"/>
                <a:gd name="connsiteX73" fmla="*/ 2611766 w 2774441"/>
                <a:gd name="connsiteY73" fmla="*/ 94719 h 1082671"/>
                <a:gd name="connsiteX74" fmla="*/ 2622696 w 2774441"/>
                <a:gd name="connsiteY74" fmla="*/ 3643 h 1082671"/>
                <a:gd name="connsiteX75" fmla="*/ 2774441 w 2774441"/>
                <a:gd name="connsiteY75" fmla="*/ 0 h 1082671"/>
                <a:gd name="connsiteX76" fmla="*/ 2764916 w 2774441"/>
                <a:gd name="connsiteY76" fmla="*/ 4763 h 1082671"/>
                <a:gd name="connsiteX0" fmla="*/ 0 w 2762534"/>
                <a:gd name="connsiteY0" fmla="*/ 1066002 h 1066002"/>
                <a:gd name="connsiteX1" fmla="*/ 33906 w 2762534"/>
                <a:gd name="connsiteY1" fmla="*/ 1023691 h 1066002"/>
                <a:gd name="connsiteX2" fmla="*/ 48478 w 2762534"/>
                <a:gd name="connsiteY2" fmla="*/ 1009119 h 1066002"/>
                <a:gd name="connsiteX3" fmla="*/ 66693 w 2762534"/>
                <a:gd name="connsiteY3" fmla="*/ 998190 h 1066002"/>
                <a:gd name="connsiteX4" fmla="*/ 81265 w 2762534"/>
                <a:gd name="connsiteY4" fmla="*/ 990904 h 1066002"/>
                <a:gd name="connsiteX5" fmla="*/ 92194 w 2762534"/>
                <a:gd name="connsiteY5" fmla="*/ 961759 h 1066002"/>
                <a:gd name="connsiteX6" fmla="*/ 116291 w 2762534"/>
                <a:gd name="connsiteY6" fmla="*/ 936258 h 1066002"/>
                <a:gd name="connsiteX7" fmla="*/ 121339 w 2762534"/>
                <a:gd name="connsiteY7" fmla="*/ 910757 h 1066002"/>
                <a:gd name="connsiteX8" fmla="*/ 121339 w 2762534"/>
                <a:gd name="connsiteY8" fmla="*/ 910757 h 1066002"/>
                <a:gd name="connsiteX9" fmla="*/ 143197 w 2762534"/>
                <a:gd name="connsiteY9" fmla="*/ 888899 h 1066002"/>
                <a:gd name="connsiteX10" fmla="*/ 150483 w 2762534"/>
                <a:gd name="connsiteY10" fmla="*/ 881613 h 1066002"/>
                <a:gd name="connsiteX11" fmla="*/ 168698 w 2762534"/>
                <a:gd name="connsiteY11" fmla="*/ 881613 h 1066002"/>
                <a:gd name="connsiteX12" fmla="*/ 183270 w 2762534"/>
                <a:gd name="connsiteY12" fmla="*/ 863398 h 1066002"/>
                <a:gd name="connsiteX13" fmla="*/ 190556 w 2762534"/>
                <a:gd name="connsiteY13" fmla="*/ 859755 h 1066002"/>
                <a:gd name="connsiteX14" fmla="*/ 205128 w 2762534"/>
                <a:gd name="connsiteY14" fmla="*/ 856112 h 1066002"/>
                <a:gd name="connsiteX15" fmla="*/ 212414 w 2762534"/>
                <a:gd name="connsiteY15" fmla="*/ 837896 h 1066002"/>
                <a:gd name="connsiteX16" fmla="*/ 230629 w 2762534"/>
                <a:gd name="connsiteY16" fmla="*/ 837896 h 1066002"/>
                <a:gd name="connsiteX17" fmla="*/ 241559 w 2762534"/>
                <a:gd name="connsiteY17" fmla="*/ 819681 h 1066002"/>
                <a:gd name="connsiteX18" fmla="*/ 252488 w 2762534"/>
                <a:gd name="connsiteY18" fmla="*/ 823324 h 1066002"/>
                <a:gd name="connsiteX19" fmla="*/ 263417 w 2762534"/>
                <a:gd name="connsiteY19" fmla="*/ 812395 h 1066002"/>
                <a:gd name="connsiteX20" fmla="*/ 274346 w 2762534"/>
                <a:gd name="connsiteY20" fmla="*/ 805109 h 1066002"/>
                <a:gd name="connsiteX21" fmla="*/ 288918 w 2762534"/>
                <a:gd name="connsiteY21" fmla="*/ 797823 h 1066002"/>
                <a:gd name="connsiteX22" fmla="*/ 296204 w 2762534"/>
                <a:gd name="connsiteY22" fmla="*/ 797823 h 1066002"/>
                <a:gd name="connsiteX23" fmla="*/ 307133 w 2762534"/>
                <a:gd name="connsiteY23" fmla="*/ 772322 h 1066002"/>
                <a:gd name="connsiteX24" fmla="*/ 379994 w 2762534"/>
                <a:gd name="connsiteY24" fmla="*/ 775965 h 1066002"/>
                <a:gd name="connsiteX25" fmla="*/ 394566 w 2762534"/>
                <a:gd name="connsiteY25" fmla="*/ 761393 h 1066002"/>
                <a:gd name="connsiteX26" fmla="*/ 416424 w 2762534"/>
                <a:gd name="connsiteY26" fmla="*/ 761393 h 1066002"/>
                <a:gd name="connsiteX27" fmla="*/ 416424 w 2762534"/>
                <a:gd name="connsiteY27" fmla="*/ 750464 h 1066002"/>
                <a:gd name="connsiteX28" fmla="*/ 445568 w 2762534"/>
                <a:gd name="connsiteY28" fmla="*/ 746821 h 1066002"/>
                <a:gd name="connsiteX29" fmla="*/ 463783 w 2762534"/>
                <a:gd name="connsiteY29" fmla="*/ 735892 h 1066002"/>
                <a:gd name="connsiteX30" fmla="*/ 492927 w 2762534"/>
                <a:gd name="connsiteY30" fmla="*/ 735892 h 1066002"/>
                <a:gd name="connsiteX31" fmla="*/ 500214 w 2762534"/>
                <a:gd name="connsiteY31" fmla="*/ 721320 h 1066002"/>
                <a:gd name="connsiteX32" fmla="*/ 540287 w 2762534"/>
                <a:gd name="connsiteY32" fmla="*/ 724963 h 1066002"/>
                <a:gd name="connsiteX33" fmla="*/ 547573 w 2762534"/>
                <a:gd name="connsiteY33" fmla="*/ 692175 h 1066002"/>
                <a:gd name="connsiteX34" fmla="*/ 564384 w 2762534"/>
                <a:gd name="connsiteY34" fmla="*/ 692175 h 1066002"/>
                <a:gd name="connsiteX35" fmla="*/ 572789 w 2762534"/>
                <a:gd name="connsiteY35" fmla="*/ 675221 h 1066002"/>
                <a:gd name="connsiteX36" fmla="*/ 609504 w 2762534"/>
                <a:gd name="connsiteY36" fmla="*/ 677603 h 1066002"/>
                <a:gd name="connsiteX37" fmla="*/ 649578 w 2762534"/>
                <a:gd name="connsiteY37" fmla="*/ 619315 h 1066002"/>
                <a:gd name="connsiteX38" fmla="*/ 729724 w 2762534"/>
                <a:gd name="connsiteY38" fmla="*/ 619315 h 1066002"/>
                <a:gd name="connsiteX39" fmla="*/ 733367 w 2762534"/>
                <a:gd name="connsiteY39" fmla="*/ 604743 h 1066002"/>
                <a:gd name="connsiteX40" fmla="*/ 740653 w 2762534"/>
                <a:gd name="connsiteY40" fmla="*/ 604743 h 1066002"/>
                <a:gd name="connsiteX41" fmla="*/ 762512 w 2762534"/>
                <a:gd name="connsiteY41" fmla="*/ 590171 h 1066002"/>
                <a:gd name="connsiteX42" fmla="*/ 777084 w 2762534"/>
                <a:gd name="connsiteY42" fmla="*/ 590171 h 1066002"/>
                <a:gd name="connsiteX43" fmla="*/ 802585 w 2762534"/>
                <a:gd name="connsiteY43" fmla="*/ 568312 h 1066002"/>
                <a:gd name="connsiteX44" fmla="*/ 802585 w 2762534"/>
                <a:gd name="connsiteY44" fmla="*/ 550097 h 1066002"/>
                <a:gd name="connsiteX45" fmla="*/ 842658 w 2762534"/>
                <a:gd name="connsiteY45" fmla="*/ 553740 h 1066002"/>
                <a:gd name="connsiteX46" fmla="*/ 853587 w 2762534"/>
                <a:gd name="connsiteY46" fmla="*/ 535525 h 1066002"/>
                <a:gd name="connsiteX47" fmla="*/ 875445 w 2762534"/>
                <a:gd name="connsiteY47" fmla="*/ 524596 h 1066002"/>
                <a:gd name="connsiteX48" fmla="*/ 879088 w 2762534"/>
                <a:gd name="connsiteY48" fmla="*/ 506381 h 1066002"/>
                <a:gd name="connsiteX49" fmla="*/ 893661 w 2762534"/>
                <a:gd name="connsiteY49" fmla="*/ 495168 h 1066002"/>
                <a:gd name="connsiteX50" fmla="*/ 924618 w 2762534"/>
                <a:gd name="connsiteY50" fmla="*/ 492786 h 1066002"/>
                <a:gd name="connsiteX51" fmla="*/ 926448 w 2762534"/>
                <a:gd name="connsiteY51" fmla="*/ 469951 h 1066002"/>
                <a:gd name="connsiteX52" fmla="*/ 1017523 w 2762534"/>
                <a:gd name="connsiteY52" fmla="*/ 473594 h 1066002"/>
                <a:gd name="connsiteX53" fmla="*/ 1024810 w 2762534"/>
                <a:gd name="connsiteY53" fmla="*/ 451735 h 1066002"/>
                <a:gd name="connsiteX54" fmla="*/ 1053385 w 2762534"/>
                <a:gd name="connsiteY54" fmla="*/ 449354 h 1066002"/>
                <a:gd name="connsiteX55" fmla="*/ 1057597 w 2762534"/>
                <a:gd name="connsiteY55" fmla="*/ 429877 h 1066002"/>
                <a:gd name="connsiteX56" fmla="*/ 1083098 w 2762534"/>
                <a:gd name="connsiteY56" fmla="*/ 429877 h 1066002"/>
                <a:gd name="connsiteX57" fmla="*/ 1083098 w 2762534"/>
                <a:gd name="connsiteY57" fmla="*/ 411662 h 1066002"/>
                <a:gd name="connsiteX58" fmla="*/ 1152315 w 2762534"/>
                <a:gd name="connsiteY58" fmla="*/ 411662 h 1066002"/>
                <a:gd name="connsiteX59" fmla="*/ 1159602 w 2762534"/>
                <a:gd name="connsiteY59" fmla="*/ 393447 h 1066002"/>
                <a:gd name="connsiteX60" fmla="*/ 1203318 w 2762534"/>
                <a:gd name="connsiteY60" fmla="*/ 393447 h 1066002"/>
                <a:gd name="connsiteX61" fmla="*/ 1206961 w 2762534"/>
                <a:gd name="connsiteY61" fmla="*/ 371589 h 1066002"/>
                <a:gd name="connsiteX62" fmla="*/ 1349039 w 2762534"/>
                <a:gd name="connsiteY62" fmla="*/ 371589 h 1066002"/>
                <a:gd name="connsiteX63" fmla="*/ 1367254 w 2762534"/>
                <a:gd name="connsiteY63" fmla="*/ 349731 h 1066002"/>
                <a:gd name="connsiteX64" fmla="*/ 1527547 w 2762534"/>
                <a:gd name="connsiteY64" fmla="*/ 349731 h 1066002"/>
                <a:gd name="connsiteX65" fmla="*/ 1534833 w 2762534"/>
                <a:gd name="connsiteY65" fmla="*/ 316943 h 1066002"/>
                <a:gd name="connsiteX66" fmla="*/ 1546739 w 2762534"/>
                <a:gd name="connsiteY66" fmla="*/ 314562 h 1066002"/>
                <a:gd name="connsiteX67" fmla="*/ 1578550 w 2762534"/>
                <a:gd name="connsiteY67" fmla="*/ 219702 h 1066002"/>
                <a:gd name="connsiteX68" fmla="*/ 1639362 w 2762534"/>
                <a:gd name="connsiteY68" fmla="*/ 222225 h 1066002"/>
                <a:gd name="connsiteX69" fmla="*/ 1651410 w 2762534"/>
                <a:gd name="connsiteY69" fmla="*/ 189437 h 1066002"/>
                <a:gd name="connsiteX70" fmla="*/ 1673268 w 2762534"/>
                <a:gd name="connsiteY70" fmla="*/ 163936 h 1066002"/>
                <a:gd name="connsiteX71" fmla="*/ 2343586 w 2762534"/>
                <a:gd name="connsiteY71" fmla="*/ 160293 h 1066002"/>
                <a:gd name="connsiteX72" fmla="*/ 2343586 w 2762534"/>
                <a:gd name="connsiteY72" fmla="*/ 98362 h 1066002"/>
                <a:gd name="connsiteX73" fmla="*/ 2599859 w 2762534"/>
                <a:gd name="connsiteY73" fmla="*/ 94719 h 1066002"/>
                <a:gd name="connsiteX74" fmla="*/ 2610789 w 2762534"/>
                <a:gd name="connsiteY74" fmla="*/ 3643 h 1066002"/>
                <a:gd name="connsiteX75" fmla="*/ 2762534 w 2762534"/>
                <a:gd name="connsiteY75" fmla="*/ 0 h 1066002"/>
                <a:gd name="connsiteX76" fmla="*/ 2753009 w 2762534"/>
                <a:gd name="connsiteY76" fmla="*/ 4763 h 1066002"/>
                <a:gd name="connsiteX0" fmla="*/ 0 w 2762534"/>
                <a:gd name="connsiteY0" fmla="*/ 1066002 h 1066002"/>
                <a:gd name="connsiteX1" fmla="*/ 33906 w 2762534"/>
                <a:gd name="connsiteY1" fmla="*/ 1023691 h 1066002"/>
                <a:gd name="connsiteX2" fmla="*/ 48478 w 2762534"/>
                <a:gd name="connsiteY2" fmla="*/ 1009119 h 1066002"/>
                <a:gd name="connsiteX3" fmla="*/ 66693 w 2762534"/>
                <a:gd name="connsiteY3" fmla="*/ 998190 h 1066002"/>
                <a:gd name="connsiteX4" fmla="*/ 81265 w 2762534"/>
                <a:gd name="connsiteY4" fmla="*/ 990904 h 1066002"/>
                <a:gd name="connsiteX5" fmla="*/ 92194 w 2762534"/>
                <a:gd name="connsiteY5" fmla="*/ 961759 h 1066002"/>
                <a:gd name="connsiteX6" fmla="*/ 116291 w 2762534"/>
                <a:gd name="connsiteY6" fmla="*/ 936258 h 1066002"/>
                <a:gd name="connsiteX7" fmla="*/ 121339 w 2762534"/>
                <a:gd name="connsiteY7" fmla="*/ 910757 h 1066002"/>
                <a:gd name="connsiteX8" fmla="*/ 121339 w 2762534"/>
                <a:gd name="connsiteY8" fmla="*/ 910757 h 1066002"/>
                <a:gd name="connsiteX9" fmla="*/ 143197 w 2762534"/>
                <a:gd name="connsiteY9" fmla="*/ 888899 h 1066002"/>
                <a:gd name="connsiteX10" fmla="*/ 150483 w 2762534"/>
                <a:gd name="connsiteY10" fmla="*/ 881613 h 1066002"/>
                <a:gd name="connsiteX11" fmla="*/ 168698 w 2762534"/>
                <a:gd name="connsiteY11" fmla="*/ 881613 h 1066002"/>
                <a:gd name="connsiteX12" fmla="*/ 183270 w 2762534"/>
                <a:gd name="connsiteY12" fmla="*/ 863398 h 1066002"/>
                <a:gd name="connsiteX13" fmla="*/ 190556 w 2762534"/>
                <a:gd name="connsiteY13" fmla="*/ 859755 h 1066002"/>
                <a:gd name="connsiteX14" fmla="*/ 205128 w 2762534"/>
                <a:gd name="connsiteY14" fmla="*/ 856112 h 1066002"/>
                <a:gd name="connsiteX15" fmla="*/ 212414 w 2762534"/>
                <a:gd name="connsiteY15" fmla="*/ 837896 h 1066002"/>
                <a:gd name="connsiteX16" fmla="*/ 230629 w 2762534"/>
                <a:gd name="connsiteY16" fmla="*/ 837896 h 1066002"/>
                <a:gd name="connsiteX17" fmla="*/ 241559 w 2762534"/>
                <a:gd name="connsiteY17" fmla="*/ 819681 h 1066002"/>
                <a:gd name="connsiteX18" fmla="*/ 252488 w 2762534"/>
                <a:gd name="connsiteY18" fmla="*/ 823324 h 1066002"/>
                <a:gd name="connsiteX19" fmla="*/ 263417 w 2762534"/>
                <a:gd name="connsiteY19" fmla="*/ 812395 h 1066002"/>
                <a:gd name="connsiteX20" fmla="*/ 274346 w 2762534"/>
                <a:gd name="connsiteY20" fmla="*/ 805109 h 1066002"/>
                <a:gd name="connsiteX21" fmla="*/ 288918 w 2762534"/>
                <a:gd name="connsiteY21" fmla="*/ 797823 h 1066002"/>
                <a:gd name="connsiteX22" fmla="*/ 296204 w 2762534"/>
                <a:gd name="connsiteY22" fmla="*/ 797823 h 1066002"/>
                <a:gd name="connsiteX23" fmla="*/ 307133 w 2762534"/>
                <a:gd name="connsiteY23" fmla="*/ 772322 h 1066002"/>
                <a:gd name="connsiteX24" fmla="*/ 379994 w 2762534"/>
                <a:gd name="connsiteY24" fmla="*/ 775965 h 1066002"/>
                <a:gd name="connsiteX25" fmla="*/ 394566 w 2762534"/>
                <a:gd name="connsiteY25" fmla="*/ 761393 h 1066002"/>
                <a:gd name="connsiteX26" fmla="*/ 416424 w 2762534"/>
                <a:gd name="connsiteY26" fmla="*/ 761393 h 1066002"/>
                <a:gd name="connsiteX27" fmla="*/ 416424 w 2762534"/>
                <a:gd name="connsiteY27" fmla="*/ 750464 h 1066002"/>
                <a:gd name="connsiteX28" fmla="*/ 445568 w 2762534"/>
                <a:gd name="connsiteY28" fmla="*/ 746821 h 1066002"/>
                <a:gd name="connsiteX29" fmla="*/ 463783 w 2762534"/>
                <a:gd name="connsiteY29" fmla="*/ 735892 h 1066002"/>
                <a:gd name="connsiteX30" fmla="*/ 492927 w 2762534"/>
                <a:gd name="connsiteY30" fmla="*/ 735892 h 1066002"/>
                <a:gd name="connsiteX31" fmla="*/ 500214 w 2762534"/>
                <a:gd name="connsiteY31" fmla="*/ 721320 h 1066002"/>
                <a:gd name="connsiteX32" fmla="*/ 540287 w 2762534"/>
                <a:gd name="connsiteY32" fmla="*/ 724963 h 1066002"/>
                <a:gd name="connsiteX33" fmla="*/ 547573 w 2762534"/>
                <a:gd name="connsiteY33" fmla="*/ 692175 h 1066002"/>
                <a:gd name="connsiteX34" fmla="*/ 564384 w 2762534"/>
                <a:gd name="connsiteY34" fmla="*/ 692175 h 1066002"/>
                <a:gd name="connsiteX35" fmla="*/ 572789 w 2762534"/>
                <a:gd name="connsiteY35" fmla="*/ 675221 h 1066002"/>
                <a:gd name="connsiteX36" fmla="*/ 609504 w 2762534"/>
                <a:gd name="connsiteY36" fmla="*/ 677603 h 1066002"/>
                <a:gd name="connsiteX37" fmla="*/ 649578 w 2762534"/>
                <a:gd name="connsiteY37" fmla="*/ 619315 h 1066002"/>
                <a:gd name="connsiteX38" fmla="*/ 729724 w 2762534"/>
                <a:gd name="connsiteY38" fmla="*/ 619315 h 1066002"/>
                <a:gd name="connsiteX39" fmla="*/ 733367 w 2762534"/>
                <a:gd name="connsiteY39" fmla="*/ 604743 h 1066002"/>
                <a:gd name="connsiteX40" fmla="*/ 740653 w 2762534"/>
                <a:gd name="connsiteY40" fmla="*/ 604743 h 1066002"/>
                <a:gd name="connsiteX41" fmla="*/ 762512 w 2762534"/>
                <a:gd name="connsiteY41" fmla="*/ 590171 h 1066002"/>
                <a:gd name="connsiteX42" fmla="*/ 777084 w 2762534"/>
                <a:gd name="connsiteY42" fmla="*/ 590171 h 1066002"/>
                <a:gd name="connsiteX43" fmla="*/ 802585 w 2762534"/>
                <a:gd name="connsiteY43" fmla="*/ 568312 h 1066002"/>
                <a:gd name="connsiteX44" fmla="*/ 807347 w 2762534"/>
                <a:gd name="connsiteY44" fmla="*/ 554860 h 1066002"/>
                <a:gd name="connsiteX45" fmla="*/ 842658 w 2762534"/>
                <a:gd name="connsiteY45" fmla="*/ 553740 h 1066002"/>
                <a:gd name="connsiteX46" fmla="*/ 853587 w 2762534"/>
                <a:gd name="connsiteY46" fmla="*/ 535525 h 1066002"/>
                <a:gd name="connsiteX47" fmla="*/ 875445 w 2762534"/>
                <a:gd name="connsiteY47" fmla="*/ 524596 h 1066002"/>
                <a:gd name="connsiteX48" fmla="*/ 879088 w 2762534"/>
                <a:gd name="connsiteY48" fmla="*/ 506381 h 1066002"/>
                <a:gd name="connsiteX49" fmla="*/ 893661 w 2762534"/>
                <a:gd name="connsiteY49" fmla="*/ 495168 h 1066002"/>
                <a:gd name="connsiteX50" fmla="*/ 924618 w 2762534"/>
                <a:gd name="connsiteY50" fmla="*/ 492786 h 1066002"/>
                <a:gd name="connsiteX51" fmla="*/ 926448 w 2762534"/>
                <a:gd name="connsiteY51" fmla="*/ 469951 h 1066002"/>
                <a:gd name="connsiteX52" fmla="*/ 1017523 w 2762534"/>
                <a:gd name="connsiteY52" fmla="*/ 473594 h 1066002"/>
                <a:gd name="connsiteX53" fmla="*/ 1024810 w 2762534"/>
                <a:gd name="connsiteY53" fmla="*/ 451735 h 1066002"/>
                <a:gd name="connsiteX54" fmla="*/ 1053385 w 2762534"/>
                <a:gd name="connsiteY54" fmla="*/ 449354 h 1066002"/>
                <a:gd name="connsiteX55" fmla="*/ 1057597 w 2762534"/>
                <a:gd name="connsiteY55" fmla="*/ 429877 h 1066002"/>
                <a:gd name="connsiteX56" fmla="*/ 1083098 w 2762534"/>
                <a:gd name="connsiteY56" fmla="*/ 429877 h 1066002"/>
                <a:gd name="connsiteX57" fmla="*/ 1083098 w 2762534"/>
                <a:gd name="connsiteY57" fmla="*/ 411662 h 1066002"/>
                <a:gd name="connsiteX58" fmla="*/ 1152315 w 2762534"/>
                <a:gd name="connsiteY58" fmla="*/ 411662 h 1066002"/>
                <a:gd name="connsiteX59" fmla="*/ 1159602 w 2762534"/>
                <a:gd name="connsiteY59" fmla="*/ 393447 h 1066002"/>
                <a:gd name="connsiteX60" fmla="*/ 1203318 w 2762534"/>
                <a:gd name="connsiteY60" fmla="*/ 393447 h 1066002"/>
                <a:gd name="connsiteX61" fmla="*/ 1206961 w 2762534"/>
                <a:gd name="connsiteY61" fmla="*/ 371589 h 1066002"/>
                <a:gd name="connsiteX62" fmla="*/ 1349039 w 2762534"/>
                <a:gd name="connsiteY62" fmla="*/ 371589 h 1066002"/>
                <a:gd name="connsiteX63" fmla="*/ 1367254 w 2762534"/>
                <a:gd name="connsiteY63" fmla="*/ 349731 h 1066002"/>
                <a:gd name="connsiteX64" fmla="*/ 1527547 w 2762534"/>
                <a:gd name="connsiteY64" fmla="*/ 349731 h 1066002"/>
                <a:gd name="connsiteX65" fmla="*/ 1534833 w 2762534"/>
                <a:gd name="connsiteY65" fmla="*/ 316943 h 1066002"/>
                <a:gd name="connsiteX66" fmla="*/ 1546739 w 2762534"/>
                <a:gd name="connsiteY66" fmla="*/ 314562 h 1066002"/>
                <a:gd name="connsiteX67" fmla="*/ 1578550 w 2762534"/>
                <a:gd name="connsiteY67" fmla="*/ 219702 h 1066002"/>
                <a:gd name="connsiteX68" fmla="*/ 1639362 w 2762534"/>
                <a:gd name="connsiteY68" fmla="*/ 222225 h 1066002"/>
                <a:gd name="connsiteX69" fmla="*/ 1651410 w 2762534"/>
                <a:gd name="connsiteY69" fmla="*/ 189437 h 1066002"/>
                <a:gd name="connsiteX70" fmla="*/ 1673268 w 2762534"/>
                <a:gd name="connsiteY70" fmla="*/ 163936 h 1066002"/>
                <a:gd name="connsiteX71" fmla="*/ 2343586 w 2762534"/>
                <a:gd name="connsiteY71" fmla="*/ 160293 h 1066002"/>
                <a:gd name="connsiteX72" fmla="*/ 2343586 w 2762534"/>
                <a:gd name="connsiteY72" fmla="*/ 98362 h 1066002"/>
                <a:gd name="connsiteX73" fmla="*/ 2599859 w 2762534"/>
                <a:gd name="connsiteY73" fmla="*/ 94719 h 1066002"/>
                <a:gd name="connsiteX74" fmla="*/ 2610789 w 2762534"/>
                <a:gd name="connsiteY74" fmla="*/ 3643 h 1066002"/>
                <a:gd name="connsiteX75" fmla="*/ 2762534 w 2762534"/>
                <a:gd name="connsiteY75" fmla="*/ 0 h 1066002"/>
                <a:gd name="connsiteX76" fmla="*/ 2753009 w 2762534"/>
                <a:gd name="connsiteY76" fmla="*/ 4763 h 1066002"/>
                <a:gd name="connsiteX0" fmla="*/ 0 w 2762534"/>
                <a:gd name="connsiteY0" fmla="*/ 1066002 h 1066002"/>
                <a:gd name="connsiteX1" fmla="*/ 33906 w 2762534"/>
                <a:gd name="connsiteY1" fmla="*/ 1023691 h 1066002"/>
                <a:gd name="connsiteX2" fmla="*/ 48478 w 2762534"/>
                <a:gd name="connsiteY2" fmla="*/ 1009119 h 1066002"/>
                <a:gd name="connsiteX3" fmla="*/ 66693 w 2762534"/>
                <a:gd name="connsiteY3" fmla="*/ 998190 h 1066002"/>
                <a:gd name="connsiteX4" fmla="*/ 81265 w 2762534"/>
                <a:gd name="connsiteY4" fmla="*/ 990904 h 1066002"/>
                <a:gd name="connsiteX5" fmla="*/ 92194 w 2762534"/>
                <a:gd name="connsiteY5" fmla="*/ 961759 h 1066002"/>
                <a:gd name="connsiteX6" fmla="*/ 116291 w 2762534"/>
                <a:gd name="connsiteY6" fmla="*/ 936258 h 1066002"/>
                <a:gd name="connsiteX7" fmla="*/ 121339 w 2762534"/>
                <a:gd name="connsiteY7" fmla="*/ 910757 h 1066002"/>
                <a:gd name="connsiteX8" fmla="*/ 121339 w 2762534"/>
                <a:gd name="connsiteY8" fmla="*/ 910757 h 1066002"/>
                <a:gd name="connsiteX9" fmla="*/ 143197 w 2762534"/>
                <a:gd name="connsiteY9" fmla="*/ 888899 h 1066002"/>
                <a:gd name="connsiteX10" fmla="*/ 150483 w 2762534"/>
                <a:gd name="connsiteY10" fmla="*/ 881613 h 1066002"/>
                <a:gd name="connsiteX11" fmla="*/ 168698 w 2762534"/>
                <a:gd name="connsiteY11" fmla="*/ 881613 h 1066002"/>
                <a:gd name="connsiteX12" fmla="*/ 183270 w 2762534"/>
                <a:gd name="connsiteY12" fmla="*/ 863398 h 1066002"/>
                <a:gd name="connsiteX13" fmla="*/ 190556 w 2762534"/>
                <a:gd name="connsiteY13" fmla="*/ 859755 h 1066002"/>
                <a:gd name="connsiteX14" fmla="*/ 205128 w 2762534"/>
                <a:gd name="connsiteY14" fmla="*/ 856112 h 1066002"/>
                <a:gd name="connsiteX15" fmla="*/ 212414 w 2762534"/>
                <a:gd name="connsiteY15" fmla="*/ 837896 h 1066002"/>
                <a:gd name="connsiteX16" fmla="*/ 230629 w 2762534"/>
                <a:gd name="connsiteY16" fmla="*/ 837896 h 1066002"/>
                <a:gd name="connsiteX17" fmla="*/ 241559 w 2762534"/>
                <a:gd name="connsiteY17" fmla="*/ 819681 h 1066002"/>
                <a:gd name="connsiteX18" fmla="*/ 252488 w 2762534"/>
                <a:gd name="connsiteY18" fmla="*/ 823324 h 1066002"/>
                <a:gd name="connsiteX19" fmla="*/ 263417 w 2762534"/>
                <a:gd name="connsiteY19" fmla="*/ 812395 h 1066002"/>
                <a:gd name="connsiteX20" fmla="*/ 274346 w 2762534"/>
                <a:gd name="connsiteY20" fmla="*/ 805109 h 1066002"/>
                <a:gd name="connsiteX21" fmla="*/ 288918 w 2762534"/>
                <a:gd name="connsiteY21" fmla="*/ 797823 h 1066002"/>
                <a:gd name="connsiteX22" fmla="*/ 296204 w 2762534"/>
                <a:gd name="connsiteY22" fmla="*/ 797823 h 1066002"/>
                <a:gd name="connsiteX23" fmla="*/ 307133 w 2762534"/>
                <a:gd name="connsiteY23" fmla="*/ 772322 h 1066002"/>
                <a:gd name="connsiteX24" fmla="*/ 379994 w 2762534"/>
                <a:gd name="connsiteY24" fmla="*/ 775965 h 1066002"/>
                <a:gd name="connsiteX25" fmla="*/ 394566 w 2762534"/>
                <a:gd name="connsiteY25" fmla="*/ 761393 h 1066002"/>
                <a:gd name="connsiteX26" fmla="*/ 416424 w 2762534"/>
                <a:gd name="connsiteY26" fmla="*/ 761393 h 1066002"/>
                <a:gd name="connsiteX27" fmla="*/ 416424 w 2762534"/>
                <a:gd name="connsiteY27" fmla="*/ 750464 h 1066002"/>
                <a:gd name="connsiteX28" fmla="*/ 445568 w 2762534"/>
                <a:gd name="connsiteY28" fmla="*/ 746821 h 1066002"/>
                <a:gd name="connsiteX29" fmla="*/ 463783 w 2762534"/>
                <a:gd name="connsiteY29" fmla="*/ 735892 h 1066002"/>
                <a:gd name="connsiteX30" fmla="*/ 492927 w 2762534"/>
                <a:gd name="connsiteY30" fmla="*/ 735892 h 1066002"/>
                <a:gd name="connsiteX31" fmla="*/ 500214 w 2762534"/>
                <a:gd name="connsiteY31" fmla="*/ 721320 h 1066002"/>
                <a:gd name="connsiteX32" fmla="*/ 540287 w 2762534"/>
                <a:gd name="connsiteY32" fmla="*/ 724963 h 1066002"/>
                <a:gd name="connsiteX33" fmla="*/ 547573 w 2762534"/>
                <a:gd name="connsiteY33" fmla="*/ 692175 h 1066002"/>
                <a:gd name="connsiteX34" fmla="*/ 564384 w 2762534"/>
                <a:gd name="connsiteY34" fmla="*/ 692175 h 1066002"/>
                <a:gd name="connsiteX35" fmla="*/ 572789 w 2762534"/>
                <a:gd name="connsiteY35" fmla="*/ 675221 h 1066002"/>
                <a:gd name="connsiteX36" fmla="*/ 609504 w 2762534"/>
                <a:gd name="connsiteY36" fmla="*/ 677603 h 1066002"/>
                <a:gd name="connsiteX37" fmla="*/ 649578 w 2762534"/>
                <a:gd name="connsiteY37" fmla="*/ 619315 h 1066002"/>
                <a:gd name="connsiteX38" fmla="*/ 729724 w 2762534"/>
                <a:gd name="connsiteY38" fmla="*/ 619315 h 1066002"/>
                <a:gd name="connsiteX39" fmla="*/ 733367 w 2762534"/>
                <a:gd name="connsiteY39" fmla="*/ 604743 h 1066002"/>
                <a:gd name="connsiteX40" fmla="*/ 740653 w 2762534"/>
                <a:gd name="connsiteY40" fmla="*/ 604743 h 1066002"/>
                <a:gd name="connsiteX41" fmla="*/ 762512 w 2762534"/>
                <a:gd name="connsiteY41" fmla="*/ 590171 h 1066002"/>
                <a:gd name="connsiteX42" fmla="*/ 777084 w 2762534"/>
                <a:gd name="connsiteY42" fmla="*/ 590171 h 1066002"/>
                <a:gd name="connsiteX43" fmla="*/ 802585 w 2762534"/>
                <a:gd name="connsiteY43" fmla="*/ 568312 h 1066002"/>
                <a:gd name="connsiteX44" fmla="*/ 807347 w 2762534"/>
                <a:gd name="connsiteY44" fmla="*/ 554860 h 1066002"/>
                <a:gd name="connsiteX45" fmla="*/ 842658 w 2762534"/>
                <a:gd name="connsiteY45" fmla="*/ 553740 h 1066002"/>
                <a:gd name="connsiteX46" fmla="*/ 853587 w 2762534"/>
                <a:gd name="connsiteY46" fmla="*/ 535525 h 1066002"/>
                <a:gd name="connsiteX47" fmla="*/ 875445 w 2762534"/>
                <a:gd name="connsiteY47" fmla="*/ 524596 h 1066002"/>
                <a:gd name="connsiteX48" fmla="*/ 879088 w 2762534"/>
                <a:gd name="connsiteY48" fmla="*/ 506381 h 1066002"/>
                <a:gd name="connsiteX49" fmla="*/ 893661 w 2762534"/>
                <a:gd name="connsiteY49" fmla="*/ 495168 h 1066002"/>
                <a:gd name="connsiteX50" fmla="*/ 924618 w 2762534"/>
                <a:gd name="connsiteY50" fmla="*/ 492786 h 1066002"/>
                <a:gd name="connsiteX51" fmla="*/ 926448 w 2762534"/>
                <a:gd name="connsiteY51" fmla="*/ 472332 h 1066002"/>
                <a:gd name="connsiteX52" fmla="*/ 1017523 w 2762534"/>
                <a:gd name="connsiteY52" fmla="*/ 473594 h 1066002"/>
                <a:gd name="connsiteX53" fmla="*/ 1024810 w 2762534"/>
                <a:gd name="connsiteY53" fmla="*/ 451735 h 1066002"/>
                <a:gd name="connsiteX54" fmla="*/ 1053385 w 2762534"/>
                <a:gd name="connsiteY54" fmla="*/ 449354 h 1066002"/>
                <a:gd name="connsiteX55" fmla="*/ 1057597 w 2762534"/>
                <a:gd name="connsiteY55" fmla="*/ 429877 h 1066002"/>
                <a:gd name="connsiteX56" fmla="*/ 1083098 w 2762534"/>
                <a:gd name="connsiteY56" fmla="*/ 429877 h 1066002"/>
                <a:gd name="connsiteX57" fmla="*/ 1083098 w 2762534"/>
                <a:gd name="connsiteY57" fmla="*/ 411662 h 1066002"/>
                <a:gd name="connsiteX58" fmla="*/ 1152315 w 2762534"/>
                <a:gd name="connsiteY58" fmla="*/ 411662 h 1066002"/>
                <a:gd name="connsiteX59" fmla="*/ 1159602 w 2762534"/>
                <a:gd name="connsiteY59" fmla="*/ 393447 h 1066002"/>
                <a:gd name="connsiteX60" fmla="*/ 1203318 w 2762534"/>
                <a:gd name="connsiteY60" fmla="*/ 393447 h 1066002"/>
                <a:gd name="connsiteX61" fmla="*/ 1206961 w 2762534"/>
                <a:gd name="connsiteY61" fmla="*/ 371589 h 1066002"/>
                <a:gd name="connsiteX62" fmla="*/ 1349039 w 2762534"/>
                <a:gd name="connsiteY62" fmla="*/ 371589 h 1066002"/>
                <a:gd name="connsiteX63" fmla="*/ 1367254 w 2762534"/>
                <a:gd name="connsiteY63" fmla="*/ 349731 h 1066002"/>
                <a:gd name="connsiteX64" fmla="*/ 1527547 w 2762534"/>
                <a:gd name="connsiteY64" fmla="*/ 349731 h 1066002"/>
                <a:gd name="connsiteX65" fmla="*/ 1534833 w 2762534"/>
                <a:gd name="connsiteY65" fmla="*/ 316943 h 1066002"/>
                <a:gd name="connsiteX66" fmla="*/ 1546739 w 2762534"/>
                <a:gd name="connsiteY66" fmla="*/ 314562 h 1066002"/>
                <a:gd name="connsiteX67" fmla="*/ 1578550 w 2762534"/>
                <a:gd name="connsiteY67" fmla="*/ 219702 h 1066002"/>
                <a:gd name="connsiteX68" fmla="*/ 1639362 w 2762534"/>
                <a:gd name="connsiteY68" fmla="*/ 222225 h 1066002"/>
                <a:gd name="connsiteX69" fmla="*/ 1651410 w 2762534"/>
                <a:gd name="connsiteY69" fmla="*/ 189437 h 1066002"/>
                <a:gd name="connsiteX70" fmla="*/ 1673268 w 2762534"/>
                <a:gd name="connsiteY70" fmla="*/ 163936 h 1066002"/>
                <a:gd name="connsiteX71" fmla="*/ 2343586 w 2762534"/>
                <a:gd name="connsiteY71" fmla="*/ 160293 h 1066002"/>
                <a:gd name="connsiteX72" fmla="*/ 2343586 w 2762534"/>
                <a:gd name="connsiteY72" fmla="*/ 98362 h 1066002"/>
                <a:gd name="connsiteX73" fmla="*/ 2599859 w 2762534"/>
                <a:gd name="connsiteY73" fmla="*/ 94719 h 1066002"/>
                <a:gd name="connsiteX74" fmla="*/ 2610789 w 2762534"/>
                <a:gd name="connsiteY74" fmla="*/ 3643 h 1066002"/>
                <a:gd name="connsiteX75" fmla="*/ 2762534 w 2762534"/>
                <a:gd name="connsiteY75" fmla="*/ 0 h 1066002"/>
                <a:gd name="connsiteX76" fmla="*/ 2753009 w 2762534"/>
                <a:gd name="connsiteY76" fmla="*/ 4763 h 1066002"/>
                <a:gd name="connsiteX0" fmla="*/ 0 w 2762534"/>
                <a:gd name="connsiteY0" fmla="*/ 1066002 h 1066002"/>
                <a:gd name="connsiteX1" fmla="*/ 33906 w 2762534"/>
                <a:gd name="connsiteY1" fmla="*/ 1023691 h 1066002"/>
                <a:gd name="connsiteX2" fmla="*/ 48478 w 2762534"/>
                <a:gd name="connsiteY2" fmla="*/ 1009119 h 1066002"/>
                <a:gd name="connsiteX3" fmla="*/ 66693 w 2762534"/>
                <a:gd name="connsiteY3" fmla="*/ 998190 h 1066002"/>
                <a:gd name="connsiteX4" fmla="*/ 81265 w 2762534"/>
                <a:gd name="connsiteY4" fmla="*/ 990904 h 1066002"/>
                <a:gd name="connsiteX5" fmla="*/ 92194 w 2762534"/>
                <a:gd name="connsiteY5" fmla="*/ 961759 h 1066002"/>
                <a:gd name="connsiteX6" fmla="*/ 116291 w 2762534"/>
                <a:gd name="connsiteY6" fmla="*/ 936258 h 1066002"/>
                <a:gd name="connsiteX7" fmla="*/ 121339 w 2762534"/>
                <a:gd name="connsiteY7" fmla="*/ 910757 h 1066002"/>
                <a:gd name="connsiteX8" fmla="*/ 121339 w 2762534"/>
                <a:gd name="connsiteY8" fmla="*/ 910757 h 1066002"/>
                <a:gd name="connsiteX9" fmla="*/ 143197 w 2762534"/>
                <a:gd name="connsiteY9" fmla="*/ 888899 h 1066002"/>
                <a:gd name="connsiteX10" fmla="*/ 150483 w 2762534"/>
                <a:gd name="connsiteY10" fmla="*/ 881613 h 1066002"/>
                <a:gd name="connsiteX11" fmla="*/ 168698 w 2762534"/>
                <a:gd name="connsiteY11" fmla="*/ 881613 h 1066002"/>
                <a:gd name="connsiteX12" fmla="*/ 183270 w 2762534"/>
                <a:gd name="connsiteY12" fmla="*/ 863398 h 1066002"/>
                <a:gd name="connsiteX13" fmla="*/ 190556 w 2762534"/>
                <a:gd name="connsiteY13" fmla="*/ 859755 h 1066002"/>
                <a:gd name="connsiteX14" fmla="*/ 205128 w 2762534"/>
                <a:gd name="connsiteY14" fmla="*/ 856112 h 1066002"/>
                <a:gd name="connsiteX15" fmla="*/ 212414 w 2762534"/>
                <a:gd name="connsiteY15" fmla="*/ 837896 h 1066002"/>
                <a:gd name="connsiteX16" fmla="*/ 230629 w 2762534"/>
                <a:gd name="connsiteY16" fmla="*/ 837896 h 1066002"/>
                <a:gd name="connsiteX17" fmla="*/ 241559 w 2762534"/>
                <a:gd name="connsiteY17" fmla="*/ 819681 h 1066002"/>
                <a:gd name="connsiteX18" fmla="*/ 252488 w 2762534"/>
                <a:gd name="connsiteY18" fmla="*/ 823324 h 1066002"/>
                <a:gd name="connsiteX19" fmla="*/ 263417 w 2762534"/>
                <a:gd name="connsiteY19" fmla="*/ 812395 h 1066002"/>
                <a:gd name="connsiteX20" fmla="*/ 274346 w 2762534"/>
                <a:gd name="connsiteY20" fmla="*/ 805109 h 1066002"/>
                <a:gd name="connsiteX21" fmla="*/ 288918 w 2762534"/>
                <a:gd name="connsiteY21" fmla="*/ 797823 h 1066002"/>
                <a:gd name="connsiteX22" fmla="*/ 296204 w 2762534"/>
                <a:gd name="connsiteY22" fmla="*/ 797823 h 1066002"/>
                <a:gd name="connsiteX23" fmla="*/ 307133 w 2762534"/>
                <a:gd name="connsiteY23" fmla="*/ 774703 h 1066002"/>
                <a:gd name="connsiteX24" fmla="*/ 379994 w 2762534"/>
                <a:gd name="connsiteY24" fmla="*/ 775965 h 1066002"/>
                <a:gd name="connsiteX25" fmla="*/ 394566 w 2762534"/>
                <a:gd name="connsiteY25" fmla="*/ 761393 h 1066002"/>
                <a:gd name="connsiteX26" fmla="*/ 416424 w 2762534"/>
                <a:gd name="connsiteY26" fmla="*/ 761393 h 1066002"/>
                <a:gd name="connsiteX27" fmla="*/ 416424 w 2762534"/>
                <a:gd name="connsiteY27" fmla="*/ 750464 h 1066002"/>
                <a:gd name="connsiteX28" fmla="*/ 445568 w 2762534"/>
                <a:gd name="connsiteY28" fmla="*/ 746821 h 1066002"/>
                <a:gd name="connsiteX29" fmla="*/ 463783 w 2762534"/>
                <a:gd name="connsiteY29" fmla="*/ 735892 h 1066002"/>
                <a:gd name="connsiteX30" fmla="*/ 492927 w 2762534"/>
                <a:gd name="connsiteY30" fmla="*/ 735892 h 1066002"/>
                <a:gd name="connsiteX31" fmla="*/ 500214 w 2762534"/>
                <a:gd name="connsiteY31" fmla="*/ 721320 h 1066002"/>
                <a:gd name="connsiteX32" fmla="*/ 540287 w 2762534"/>
                <a:gd name="connsiteY32" fmla="*/ 724963 h 1066002"/>
                <a:gd name="connsiteX33" fmla="*/ 547573 w 2762534"/>
                <a:gd name="connsiteY33" fmla="*/ 692175 h 1066002"/>
                <a:gd name="connsiteX34" fmla="*/ 564384 w 2762534"/>
                <a:gd name="connsiteY34" fmla="*/ 692175 h 1066002"/>
                <a:gd name="connsiteX35" fmla="*/ 572789 w 2762534"/>
                <a:gd name="connsiteY35" fmla="*/ 675221 h 1066002"/>
                <a:gd name="connsiteX36" fmla="*/ 609504 w 2762534"/>
                <a:gd name="connsiteY36" fmla="*/ 677603 h 1066002"/>
                <a:gd name="connsiteX37" fmla="*/ 649578 w 2762534"/>
                <a:gd name="connsiteY37" fmla="*/ 619315 h 1066002"/>
                <a:gd name="connsiteX38" fmla="*/ 729724 w 2762534"/>
                <a:gd name="connsiteY38" fmla="*/ 619315 h 1066002"/>
                <a:gd name="connsiteX39" fmla="*/ 733367 w 2762534"/>
                <a:gd name="connsiteY39" fmla="*/ 604743 h 1066002"/>
                <a:gd name="connsiteX40" fmla="*/ 740653 w 2762534"/>
                <a:gd name="connsiteY40" fmla="*/ 604743 h 1066002"/>
                <a:gd name="connsiteX41" fmla="*/ 762512 w 2762534"/>
                <a:gd name="connsiteY41" fmla="*/ 590171 h 1066002"/>
                <a:gd name="connsiteX42" fmla="*/ 777084 w 2762534"/>
                <a:gd name="connsiteY42" fmla="*/ 590171 h 1066002"/>
                <a:gd name="connsiteX43" fmla="*/ 802585 w 2762534"/>
                <a:gd name="connsiteY43" fmla="*/ 568312 h 1066002"/>
                <a:gd name="connsiteX44" fmla="*/ 807347 w 2762534"/>
                <a:gd name="connsiteY44" fmla="*/ 554860 h 1066002"/>
                <a:gd name="connsiteX45" fmla="*/ 842658 w 2762534"/>
                <a:gd name="connsiteY45" fmla="*/ 553740 h 1066002"/>
                <a:gd name="connsiteX46" fmla="*/ 853587 w 2762534"/>
                <a:gd name="connsiteY46" fmla="*/ 535525 h 1066002"/>
                <a:gd name="connsiteX47" fmla="*/ 875445 w 2762534"/>
                <a:gd name="connsiteY47" fmla="*/ 524596 h 1066002"/>
                <a:gd name="connsiteX48" fmla="*/ 879088 w 2762534"/>
                <a:gd name="connsiteY48" fmla="*/ 506381 h 1066002"/>
                <a:gd name="connsiteX49" fmla="*/ 893661 w 2762534"/>
                <a:gd name="connsiteY49" fmla="*/ 495168 h 1066002"/>
                <a:gd name="connsiteX50" fmla="*/ 924618 w 2762534"/>
                <a:gd name="connsiteY50" fmla="*/ 492786 h 1066002"/>
                <a:gd name="connsiteX51" fmla="*/ 926448 w 2762534"/>
                <a:gd name="connsiteY51" fmla="*/ 472332 h 1066002"/>
                <a:gd name="connsiteX52" fmla="*/ 1017523 w 2762534"/>
                <a:gd name="connsiteY52" fmla="*/ 473594 h 1066002"/>
                <a:gd name="connsiteX53" fmla="*/ 1024810 w 2762534"/>
                <a:gd name="connsiteY53" fmla="*/ 451735 h 1066002"/>
                <a:gd name="connsiteX54" fmla="*/ 1053385 w 2762534"/>
                <a:gd name="connsiteY54" fmla="*/ 449354 h 1066002"/>
                <a:gd name="connsiteX55" fmla="*/ 1057597 w 2762534"/>
                <a:gd name="connsiteY55" fmla="*/ 429877 h 1066002"/>
                <a:gd name="connsiteX56" fmla="*/ 1083098 w 2762534"/>
                <a:gd name="connsiteY56" fmla="*/ 429877 h 1066002"/>
                <a:gd name="connsiteX57" fmla="*/ 1083098 w 2762534"/>
                <a:gd name="connsiteY57" fmla="*/ 411662 h 1066002"/>
                <a:gd name="connsiteX58" fmla="*/ 1152315 w 2762534"/>
                <a:gd name="connsiteY58" fmla="*/ 411662 h 1066002"/>
                <a:gd name="connsiteX59" fmla="*/ 1159602 w 2762534"/>
                <a:gd name="connsiteY59" fmla="*/ 393447 h 1066002"/>
                <a:gd name="connsiteX60" fmla="*/ 1203318 w 2762534"/>
                <a:gd name="connsiteY60" fmla="*/ 393447 h 1066002"/>
                <a:gd name="connsiteX61" fmla="*/ 1206961 w 2762534"/>
                <a:gd name="connsiteY61" fmla="*/ 371589 h 1066002"/>
                <a:gd name="connsiteX62" fmla="*/ 1349039 w 2762534"/>
                <a:gd name="connsiteY62" fmla="*/ 371589 h 1066002"/>
                <a:gd name="connsiteX63" fmla="*/ 1367254 w 2762534"/>
                <a:gd name="connsiteY63" fmla="*/ 349731 h 1066002"/>
                <a:gd name="connsiteX64" fmla="*/ 1527547 w 2762534"/>
                <a:gd name="connsiteY64" fmla="*/ 349731 h 1066002"/>
                <a:gd name="connsiteX65" fmla="*/ 1534833 w 2762534"/>
                <a:gd name="connsiteY65" fmla="*/ 316943 h 1066002"/>
                <a:gd name="connsiteX66" fmla="*/ 1546739 w 2762534"/>
                <a:gd name="connsiteY66" fmla="*/ 314562 h 1066002"/>
                <a:gd name="connsiteX67" fmla="*/ 1578550 w 2762534"/>
                <a:gd name="connsiteY67" fmla="*/ 219702 h 1066002"/>
                <a:gd name="connsiteX68" fmla="*/ 1639362 w 2762534"/>
                <a:gd name="connsiteY68" fmla="*/ 222225 h 1066002"/>
                <a:gd name="connsiteX69" fmla="*/ 1651410 w 2762534"/>
                <a:gd name="connsiteY69" fmla="*/ 189437 h 1066002"/>
                <a:gd name="connsiteX70" fmla="*/ 1673268 w 2762534"/>
                <a:gd name="connsiteY70" fmla="*/ 163936 h 1066002"/>
                <a:gd name="connsiteX71" fmla="*/ 2343586 w 2762534"/>
                <a:gd name="connsiteY71" fmla="*/ 160293 h 1066002"/>
                <a:gd name="connsiteX72" fmla="*/ 2343586 w 2762534"/>
                <a:gd name="connsiteY72" fmla="*/ 98362 h 1066002"/>
                <a:gd name="connsiteX73" fmla="*/ 2599859 w 2762534"/>
                <a:gd name="connsiteY73" fmla="*/ 94719 h 1066002"/>
                <a:gd name="connsiteX74" fmla="*/ 2610789 w 2762534"/>
                <a:gd name="connsiteY74" fmla="*/ 3643 h 1066002"/>
                <a:gd name="connsiteX75" fmla="*/ 2762534 w 2762534"/>
                <a:gd name="connsiteY75" fmla="*/ 0 h 1066002"/>
                <a:gd name="connsiteX76" fmla="*/ 2753009 w 2762534"/>
                <a:gd name="connsiteY76" fmla="*/ 4763 h 1066002"/>
                <a:gd name="connsiteX0" fmla="*/ 0 w 2762534"/>
                <a:gd name="connsiteY0" fmla="*/ 1066002 h 1066002"/>
                <a:gd name="connsiteX1" fmla="*/ 33906 w 2762534"/>
                <a:gd name="connsiteY1" fmla="*/ 1023691 h 1066002"/>
                <a:gd name="connsiteX2" fmla="*/ 48478 w 2762534"/>
                <a:gd name="connsiteY2" fmla="*/ 1009119 h 1066002"/>
                <a:gd name="connsiteX3" fmla="*/ 66693 w 2762534"/>
                <a:gd name="connsiteY3" fmla="*/ 998190 h 1066002"/>
                <a:gd name="connsiteX4" fmla="*/ 81265 w 2762534"/>
                <a:gd name="connsiteY4" fmla="*/ 990904 h 1066002"/>
                <a:gd name="connsiteX5" fmla="*/ 92194 w 2762534"/>
                <a:gd name="connsiteY5" fmla="*/ 961759 h 1066002"/>
                <a:gd name="connsiteX6" fmla="*/ 116291 w 2762534"/>
                <a:gd name="connsiteY6" fmla="*/ 936258 h 1066002"/>
                <a:gd name="connsiteX7" fmla="*/ 121339 w 2762534"/>
                <a:gd name="connsiteY7" fmla="*/ 910757 h 1066002"/>
                <a:gd name="connsiteX8" fmla="*/ 121339 w 2762534"/>
                <a:gd name="connsiteY8" fmla="*/ 910757 h 1066002"/>
                <a:gd name="connsiteX9" fmla="*/ 143197 w 2762534"/>
                <a:gd name="connsiteY9" fmla="*/ 888899 h 1066002"/>
                <a:gd name="connsiteX10" fmla="*/ 150483 w 2762534"/>
                <a:gd name="connsiteY10" fmla="*/ 881613 h 1066002"/>
                <a:gd name="connsiteX11" fmla="*/ 168698 w 2762534"/>
                <a:gd name="connsiteY11" fmla="*/ 881613 h 1066002"/>
                <a:gd name="connsiteX12" fmla="*/ 183270 w 2762534"/>
                <a:gd name="connsiteY12" fmla="*/ 863398 h 1066002"/>
                <a:gd name="connsiteX13" fmla="*/ 190556 w 2762534"/>
                <a:gd name="connsiteY13" fmla="*/ 859755 h 1066002"/>
                <a:gd name="connsiteX14" fmla="*/ 205128 w 2762534"/>
                <a:gd name="connsiteY14" fmla="*/ 856112 h 1066002"/>
                <a:gd name="connsiteX15" fmla="*/ 212414 w 2762534"/>
                <a:gd name="connsiteY15" fmla="*/ 837896 h 1066002"/>
                <a:gd name="connsiteX16" fmla="*/ 230629 w 2762534"/>
                <a:gd name="connsiteY16" fmla="*/ 837896 h 1066002"/>
                <a:gd name="connsiteX17" fmla="*/ 241559 w 2762534"/>
                <a:gd name="connsiteY17" fmla="*/ 819681 h 1066002"/>
                <a:gd name="connsiteX18" fmla="*/ 252488 w 2762534"/>
                <a:gd name="connsiteY18" fmla="*/ 823324 h 1066002"/>
                <a:gd name="connsiteX19" fmla="*/ 263417 w 2762534"/>
                <a:gd name="connsiteY19" fmla="*/ 812395 h 1066002"/>
                <a:gd name="connsiteX20" fmla="*/ 274346 w 2762534"/>
                <a:gd name="connsiteY20" fmla="*/ 805109 h 1066002"/>
                <a:gd name="connsiteX21" fmla="*/ 288918 w 2762534"/>
                <a:gd name="connsiteY21" fmla="*/ 797823 h 1066002"/>
                <a:gd name="connsiteX22" fmla="*/ 296204 w 2762534"/>
                <a:gd name="connsiteY22" fmla="*/ 797823 h 1066002"/>
                <a:gd name="connsiteX23" fmla="*/ 307133 w 2762534"/>
                <a:gd name="connsiteY23" fmla="*/ 774703 h 1066002"/>
                <a:gd name="connsiteX24" fmla="*/ 379994 w 2762534"/>
                <a:gd name="connsiteY24" fmla="*/ 775965 h 1066002"/>
                <a:gd name="connsiteX25" fmla="*/ 394566 w 2762534"/>
                <a:gd name="connsiteY25" fmla="*/ 761393 h 1066002"/>
                <a:gd name="connsiteX26" fmla="*/ 416424 w 2762534"/>
                <a:gd name="connsiteY26" fmla="*/ 761393 h 1066002"/>
                <a:gd name="connsiteX27" fmla="*/ 416424 w 2762534"/>
                <a:gd name="connsiteY27" fmla="*/ 750464 h 1066002"/>
                <a:gd name="connsiteX28" fmla="*/ 445568 w 2762534"/>
                <a:gd name="connsiteY28" fmla="*/ 746821 h 1066002"/>
                <a:gd name="connsiteX29" fmla="*/ 463783 w 2762534"/>
                <a:gd name="connsiteY29" fmla="*/ 735892 h 1066002"/>
                <a:gd name="connsiteX30" fmla="*/ 492927 w 2762534"/>
                <a:gd name="connsiteY30" fmla="*/ 735892 h 1066002"/>
                <a:gd name="connsiteX31" fmla="*/ 500214 w 2762534"/>
                <a:gd name="connsiteY31" fmla="*/ 721320 h 1066002"/>
                <a:gd name="connsiteX32" fmla="*/ 540287 w 2762534"/>
                <a:gd name="connsiteY32" fmla="*/ 724963 h 1066002"/>
                <a:gd name="connsiteX33" fmla="*/ 547573 w 2762534"/>
                <a:gd name="connsiteY33" fmla="*/ 692175 h 1066002"/>
                <a:gd name="connsiteX34" fmla="*/ 564384 w 2762534"/>
                <a:gd name="connsiteY34" fmla="*/ 692175 h 1066002"/>
                <a:gd name="connsiteX35" fmla="*/ 572789 w 2762534"/>
                <a:gd name="connsiteY35" fmla="*/ 675221 h 1066002"/>
                <a:gd name="connsiteX36" fmla="*/ 609504 w 2762534"/>
                <a:gd name="connsiteY36" fmla="*/ 677603 h 1066002"/>
                <a:gd name="connsiteX37" fmla="*/ 649578 w 2762534"/>
                <a:gd name="connsiteY37" fmla="*/ 619315 h 1066002"/>
                <a:gd name="connsiteX38" fmla="*/ 729724 w 2762534"/>
                <a:gd name="connsiteY38" fmla="*/ 619315 h 1066002"/>
                <a:gd name="connsiteX39" fmla="*/ 733367 w 2762534"/>
                <a:gd name="connsiteY39" fmla="*/ 604743 h 1066002"/>
                <a:gd name="connsiteX40" fmla="*/ 740653 w 2762534"/>
                <a:gd name="connsiteY40" fmla="*/ 604743 h 1066002"/>
                <a:gd name="connsiteX41" fmla="*/ 762512 w 2762534"/>
                <a:gd name="connsiteY41" fmla="*/ 590171 h 1066002"/>
                <a:gd name="connsiteX42" fmla="*/ 777084 w 2762534"/>
                <a:gd name="connsiteY42" fmla="*/ 590171 h 1066002"/>
                <a:gd name="connsiteX43" fmla="*/ 802585 w 2762534"/>
                <a:gd name="connsiteY43" fmla="*/ 568312 h 1066002"/>
                <a:gd name="connsiteX44" fmla="*/ 807347 w 2762534"/>
                <a:gd name="connsiteY44" fmla="*/ 554860 h 1066002"/>
                <a:gd name="connsiteX45" fmla="*/ 842658 w 2762534"/>
                <a:gd name="connsiteY45" fmla="*/ 553740 h 1066002"/>
                <a:gd name="connsiteX46" fmla="*/ 853587 w 2762534"/>
                <a:gd name="connsiteY46" fmla="*/ 535525 h 1066002"/>
                <a:gd name="connsiteX47" fmla="*/ 875445 w 2762534"/>
                <a:gd name="connsiteY47" fmla="*/ 524596 h 1066002"/>
                <a:gd name="connsiteX48" fmla="*/ 879088 w 2762534"/>
                <a:gd name="connsiteY48" fmla="*/ 506381 h 1066002"/>
                <a:gd name="connsiteX49" fmla="*/ 893661 w 2762534"/>
                <a:gd name="connsiteY49" fmla="*/ 495168 h 1066002"/>
                <a:gd name="connsiteX50" fmla="*/ 924618 w 2762534"/>
                <a:gd name="connsiteY50" fmla="*/ 492786 h 1066002"/>
                <a:gd name="connsiteX51" fmla="*/ 926448 w 2762534"/>
                <a:gd name="connsiteY51" fmla="*/ 472332 h 1066002"/>
                <a:gd name="connsiteX52" fmla="*/ 1017523 w 2762534"/>
                <a:gd name="connsiteY52" fmla="*/ 473594 h 1066002"/>
                <a:gd name="connsiteX53" fmla="*/ 1024810 w 2762534"/>
                <a:gd name="connsiteY53" fmla="*/ 451735 h 1066002"/>
                <a:gd name="connsiteX54" fmla="*/ 1053385 w 2762534"/>
                <a:gd name="connsiteY54" fmla="*/ 449354 h 1066002"/>
                <a:gd name="connsiteX55" fmla="*/ 1057597 w 2762534"/>
                <a:gd name="connsiteY55" fmla="*/ 429877 h 1066002"/>
                <a:gd name="connsiteX56" fmla="*/ 1083098 w 2762534"/>
                <a:gd name="connsiteY56" fmla="*/ 429877 h 1066002"/>
                <a:gd name="connsiteX57" fmla="*/ 1083098 w 2762534"/>
                <a:gd name="connsiteY57" fmla="*/ 411662 h 1066002"/>
                <a:gd name="connsiteX58" fmla="*/ 1152315 w 2762534"/>
                <a:gd name="connsiteY58" fmla="*/ 411662 h 1066002"/>
                <a:gd name="connsiteX59" fmla="*/ 1159602 w 2762534"/>
                <a:gd name="connsiteY59" fmla="*/ 393447 h 1066002"/>
                <a:gd name="connsiteX60" fmla="*/ 1203318 w 2762534"/>
                <a:gd name="connsiteY60" fmla="*/ 393447 h 1066002"/>
                <a:gd name="connsiteX61" fmla="*/ 1206961 w 2762534"/>
                <a:gd name="connsiteY61" fmla="*/ 371589 h 1066002"/>
                <a:gd name="connsiteX62" fmla="*/ 1349039 w 2762534"/>
                <a:gd name="connsiteY62" fmla="*/ 371589 h 1066002"/>
                <a:gd name="connsiteX63" fmla="*/ 1367254 w 2762534"/>
                <a:gd name="connsiteY63" fmla="*/ 349731 h 1066002"/>
                <a:gd name="connsiteX64" fmla="*/ 1527547 w 2762534"/>
                <a:gd name="connsiteY64" fmla="*/ 349731 h 1066002"/>
                <a:gd name="connsiteX65" fmla="*/ 1534833 w 2762534"/>
                <a:gd name="connsiteY65" fmla="*/ 316943 h 1066002"/>
                <a:gd name="connsiteX66" fmla="*/ 1546739 w 2762534"/>
                <a:gd name="connsiteY66" fmla="*/ 314562 h 1066002"/>
                <a:gd name="connsiteX67" fmla="*/ 1578550 w 2762534"/>
                <a:gd name="connsiteY67" fmla="*/ 219702 h 1066002"/>
                <a:gd name="connsiteX68" fmla="*/ 1639362 w 2762534"/>
                <a:gd name="connsiteY68" fmla="*/ 222225 h 1066002"/>
                <a:gd name="connsiteX69" fmla="*/ 1651410 w 2762534"/>
                <a:gd name="connsiteY69" fmla="*/ 189437 h 1066002"/>
                <a:gd name="connsiteX70" fmla="*/ 1673268 w 2762534"/>
                <a:gd name="connsiteY70" fmla="*/ 163936 h 1066002"/>
                <a:gd name="connsiteX71" fmla="*/ 2343586 w 2762534"/>
                <a:gd name="connsiteY71" fmla="*/ 160293 h 1066002"/>
                <a:gd name="connsiteX72" fmla="*/ 2343586 w 2762534"/>
                <a:gd name="connsiteY72" fmla="*/ 98362 h 1066002"/>
                <a:gd name="connsiteX73" fmla="*/ 2599859 w 2762534"/>
                <a:gd name="connsiteY73" fmla="*/ 94719 h 1066002"/>
                <a:gd name="connsiteX74" fmla="*/ 2610789 w 2762534"/>
                <a:gd name="connsiteY74" fmla="*/ 3643 h 1066002"/>
                <a:gd name="connsiteX75" fmla="*/ 2762534 w 2762534"/>
                <a:gd name="connsiteY75" fmla="*/ 0 h 1066002"/>
                <a:gd name="connsiteX0" fmla="*/ 0 w 2762534"/>
                <a:gd name="connsiteY0" fmla="*/ 1066002 h 1066002"/>
                <a:gd name="connsiteX1" fmla="*/ 33906 w 2762534"/>
                <a:gd name="connsiteY1" fmla="*/ 1023691 h 1066002"/>
                <a:gd name="connsiteX2" fmla="*/ 48478 w 2762534"/>
                <a:gd name="connsiteY2" fmla="*/ 1009119 h 1066002"/>
                <a:gd name="connsiteX3" fmla="*/ 66693 w 2762534"/>
                <a:gd name="connsiteY3" fmla="*/ 998190 h 1066002"/>
                <a:gd name="connsiteX4" fmla="*/ 81265 w 2762534"/>
                <a:gd name="connsiteY4" fmla="*/ 990904 h 1066002"/>
                <a:gd name="connsiteX5" fmla="*/ 92194 w 2762534"/>
                <a:gd name="connsiteY5" fmla="*/ 961759 h 1066002"/>
                <a:gd name="connsiteX6" fmla="*/ 116291 w 2762534"/>
                <a:gd name="connsiteY6" fmla="*/ 936258 h 1066002"/>
                <a:gd name="connsiteX7" fmla="*/ 121339 w 2762534"/>
                <a:gd name="connsiteY7" fmla="*/ 910757 h 1066002"/>
                <a:gd name="connsiteX8" fmla="*/ 121339 w 2762534"/>
                <a:gd name="connsiteY8" fmla="*/ 910757 h 1066002"/>
                <a:gd name="connsiteX9" fmla="*/ 143197 w 2762534"/>
                <a:gd name="connsiteY9" fmla="*/ 888899 h 1066002"/>
                <a:gd name="connsiteX10" fmla="*/ 150483 w 2762534"/>
                <a:gd name="connsiteY10" fmla="*/ 881613 h 1066002"/>
                <a:gd name="connsiteX11" fmla="*/ 168698 w 2762534"/>
                <a:gd name="connsiteY11" fmla="*/ 881613 h 1066002"/>
                <a:gd name="connsiteX12" fmla="*/ 183270 w 2762534"/>
                <a:gd name="connsiteY12" fmla="*/ 863398 h 1066002"/>
                <a:gd name="connsiteX13" fmla="*/ 190556 w 2762534"/>
                <a:gd name="connsiteY13" fmla="*/ 859755 h 1066002"/>
                <a:gd name="connsiteX14" fmla="*/ 205128 w 2762534"/>
                <a:gd name="connsiteY14" fmla="*/ 856112 h 1066002"/>
                <a:gd name="connsiteX15" fmla="*/ 212414 w 2762534"/>
                <a:gd name="connsiteY15" fmla="*/ 837896 h 1066002"/>
                <a:gd name="connsiteX16" fmla="*/ 230629 w 2762534"/>
                <a:gd name="connsiteY16" fmla="*/ 837896 h 1066002"/>
                <a:gd name="connsiteX17" fmla="*/ 241559 w 2762534"/>
                <a:gd name="connsiteY17" fmla="*/ 819681 h 1066002"/>
                <a:gd name="connsiteX18" fmla="*/ 252488 w 2762534"/>
                <a:gd name="connsiteY18" fmla="*/ 823324 h 1066002"/>
                <a:gd name="connsiteX19" fmla="*/ 274346 w 2762534"/>
                <a:gd name="connsiteY19" fmla="*/ 805109 h 1066002"/>
                <a:gd name="connsiteX20" fmla="*/ 288918 w 2762534"/>
                <a:gd name="connsiteY20" fmla="*/ 797823 h 1066002"/>
                <a:gd name="connsiteX21" fmla="*/ 296204 w 2762534"/>
                <a:gd name="connsiteY21" fmla="*/ 797823 h 1066002"/>
                <a:gd name="connsiteX22" fmla="*/ 307133 w 2762534"/>
                <a:gd name="connsiteY22" fmla="*/ 774703 h 1066002"/>
                <a:gd name="connsiteX23" fmla="*/ 379994 w 2762534"/>
                <a:gd name="connsiteY23" fmla="*/ 775965 h 1066002"/>
                <a:gd name="connsiteX24" fmla="*/ 394566 w 2762534"/>
                <a:gd name="connsiteY24" fmla="*/ 761393 h 1066002"/>
                <a:gd name="connsiteX25" fmla="*/ 416424 w 2762534"/>
                <a:gd name="connsiteY25" fmla="*/ 761393 h 1066002"/>
                <a:gd name="connsiteX26" fmla="*/ 416424 w 2762534"/>
                <a:gd name="connsiteY26" fmla="*/ 750464 h 1066002"/>
                <a:gd name="connsiteX27" fmla="*/ 445568 w 2762534"/>
                <a:gd name="connsiteY27" fmla="*/ 746821 h 1066002"/>
                <a:gd name="connsiteX28" fmla="*/ 463783 w 2762534"/>
                <a:gd name="connsiteY28" fmla="*/ 735892 h 1066002"/>
                <a:gd name="connsiteX29" fmla="*/ 492927 w 2762534"/>
                <a:gd name="connsiteY29" fmla="*/ 735892 h 1066002"/>
                <a:gd name="connsiteX30" fmla="*/ 500214 w 2762534"/>
                <a:gd name="connsiteY30" fmla="*/ 721320 h 1066002"/>
                <a:gd name="connsiteX31" fmla="*/ 540287 w 2762534"/>
                <a:gd name="connsiteY31" fmla="*/ 724963 h 1066002"/>
                <a:gd name="connsiteX32" fmla="*/ 547573 w 2762534"/>
                <a:gd name="connsiteY32" fmla="*/ 692175 h 1066002"/>
                <a:gd name="connsiteX33" fmla="*/ 564384 w 2762534"/>
                <a:gd name="connsiteY33" fmla="*/ 692175 h 1066002"/>
                <a:gd name="connsiteX34" fmla="*/ 572789 w 2762534"/>
                <a:gd name="connsiteY34" fmla="*/ 675221 h 1066002"/>
                <a:gd name="connsiteX35" fmla="*/ 609504 w 2762534"/>
                <a:gd name="connsiteY35" fmla="*/ 677603 h 1066002"/>
                <a:gd name="connsiteX36" fmla="*/ 649578 w 2762534"/>
                <a:gd name="connsiteY36" fmla="*/ 619315 h 1066002"/>
                <a:gd name="connsiteX37" fmla="*/ 729724 w 2762534"/>
                <a:gd name="connsiteY37" fmla="*/ 619315 h 1066002"/>
                <a:gd name="connsiteX38" fmla="*/ 733367 w 2762534"/>
                <a:gd name="connsiteY38" fmla="*/ 604743 h 1066002"/>
                <a:gd name="connsiteX39" fmla="*/ 740653 w 2762534"/>
                <a:gd name="connsiteY39" fmla="*/ 604743 h 1066002"/>
                <a:gd name="connsiteX40" fmla="*/ 762512 w 2762534"/>
                <a:gd name="connsiteY40" fmla="*/ 590171 h 1066002"/>
                <a:gd name="connsiteX41" fmla="*/ 777084 w 2762534"/>
                <a:gd name="connsiteY41" fmla="*/ 590171 h 1066002"/>
                <a:gd name="connsiteX42" fmla="*/ 802585 w 2762534"/>
                <a:gd name="connsiteY42" fmla="*/ 568312 h 1066002"/>
                <a:gd name="connsiteX43" fmla="*/ 807347 w 2762534"/>
                <a:gd name="connsiteY43" fmla="*/ 554860 h 1066002"/>
                <a:gd name="connsiteX44" fmla="*/ 842658 w 2762534"/>
                <a:gd name="connsiteY44" fmla="*/ 553740 h 1066002"/>
                <a:gd name="connsiteX45" fmla="*/ 853587 w 2762534"/>
                <a:gd name="connsiteY45" fmla="*/ 535525 h 1066002"/>
                <a:gd name="connsiteX46" fmla="*/ 875445 w 2762534"/>
                <a:gd name="connsiteY46" fmla="*/ 524596 h 1066002"/>
                <a:gd name="connsiteX47" fmla="*/ 879088 w 2762534"/>
                <a:gd name="connsiteY47" fmla="*/ 506381 h 1066002"/>
                <a:gd name="connsiteX48" fmla="*/ 893661 w 2762534"/>
                <a:gd name="connsiteY48" fmla="*/ 495168 h 1066002"/>
                <a:gd name="connsiteX49" fmla="*/ 924618 w 2762534"/>
                <a:gd name="connsiteY49" fmla="*/ 492786 h 1066002"/>
                <a:gd name="connsiteX50" fmla="*/ 926448 w 2762534"/>
                <a:gd name="connsiteY50" fmla="*/ 472332 h 1066002"/>
                <a:gd name="connsiteX51" fmla="*/ 1017523 w 2762534"/>
                <a:gd name="connsiteY51" fmla="*/ 473594 h 1066002"/>
                <a:gd name="connsiteX52" fmla="*/ 1024810 w 2762534"/>
                <a:gd name="connsiteY52" fmla="*/ 451735 h 1066002"/>
                <a:gd name="connsiteX53" fmla="*/ 1053385 w 2762534"/>
                <a:gd name="connsiteY53" fmla="*/ 449354 h 1066002"/>
                <a:gd name="connsiteX54" fmla="*/ 1057597 w 2762534"/>
                <a:gd name="connsiteY54" fmla="*/ 429877 h 1066002"/>
                <a:gd name="connsiteX55" fmla="*/ 1083098 w 2762534"/>
                <a:gd name="connsiteY55" fmla="*/ 429877 h 1066002"/>
                <a:gd name="connsiteX56" fmla="*/ 1083098 w 2762534"/>
                <a:gd name="connsiteY56" fmla="*/ 411662 h 1066002"/>
                <a:gd name="connsiteX57" fmla="*/ 1152315 w 2762534"/>
                <a:gd name="connsiteY57" fmla="*/ 411662 h 1066002"/>
                <a:gd name="connsiteX58" fmla="*/ 1159602 w 2762534"/>
                <a:gd name="connsiteY58" fmla="*/ 393447 h 1066002"/>
                <a:gd name="connsiteX59" fmla="*/ 1203318 w 2762534"/>
                <a:gd name="connsiteY59" fmla="*/ 393447 h 1066002"/>
                <a:gd name="connsiteX60" fmla="*/ 1206961 w 2762534"/>
                <a:gd name="connsiteY60" fmla="*/ 371589 h 1066002"/>
                <a:gd name="connsiteX61" fmla="*/ 1349039 w 2762534"/>
                <a:gd name="connsiteY61" fmla="*/ 371589 h 1066002"/>
                <a:gd name="connsiteX62" fmla="*/ 1367254 w 2762534"/>
                <a:gd name="connsiteY62" fmla="*/ 349731 h 1066002"/>
                <a:gd name="connsiteX63" fmla="*/ 1527547 w 2762534"/>
                <a:gd name="connsiteY63" fmla="*/ 349731 h 1066002"/>
                <a:gd name="connsiteX64" fmla="*/ 1534833 w 2762534"/>
                <a:gd name="connsiteY64" fmla="*/ 316943 h 1066002"/>
                <a:gd name="connsiteX65" fmla="*/ 1546739 w 2762534"/>
                <a:gd name="connsiteY65" fmla="*/ 314562 h 1066002"/>
                <a:gd name="connsiteX66" fmla="*/ 1578550 w 2762534"/>
                <a:gd name="connsiteY66" fmla="*/ 219702 h 1066002"/>
                <a:gd name="connsiteX67" fmla="*/ 1639362 w 2762534"/>
                <a:gd name="connsiteY67" fmla="*/ 222225 h 1066002"/>
                <a:gd name="connsiteX68" fmla="*/ 1651410 w 2762534"/>
                <a:gd name="connsiteY68" fmla="*/ 189437 h 1066002"/>
                <a:gd name="connsiteX69" fmla="*/ 1673268 w 2762534"/>
                <a:gd name="connsiteY69" fmla="*/ 163936 h 1066002"/>
                <a:gd name="connsiteX70" fmla="*/ 2343586 w 2762534"/>
                <a:gd name="connsiteY70" fmla="*/ 160293 h 1066002"/>
                <a:gd name="connsiteX71" fmla="*/ 2343586 w 2762534"/>
                <a:gd name="connsiteY71" fmla="*/ 98362 h 1066002"/>
                <a:gd name="connsiteX72" fmla="*/ 2599859 w 2762534"/>
                <a:gd name="connsiteY72" fmla="*/ 94719 h 1066002"/>
                <a:gd name="connsiteX73" fmla="*/ 2610789 w 2762534"/>
                <a:gd name="connsiteY73" fmla="*/ 3643 h 1066002"/>
                <a:gd name="connsiteX74" fmla="*/ 2762534 w 2762534"/>
                <a:gd name="connsiteY74" fmla="*/ 0 h 1066002"/>
                <a:gd name="connsiteX0" fmla="*/ 0 w 2762534"/>
                <a:gd name="connsiteY0" fmla="*/ 1066002 h 1066002"/>
                <a:gd name="connsiteX1" fmla="*/ 33906 w 2762534"/>
                <a:gd name="connsiteY1" fmla="*/ 1023691 h 1066002"/>
                <a:gd name="connsiteX2" fmla="*/ 48478 w 2762534"/>
                <a:gd name="connsiteY2" fmla="*/ 1009119 h 1066002"/>
                <a:gd name="connsiteX3" fmla="*/ 66693 w 2762534"/>
                <a:gd name="connsiteY3" fmla="*/ 998190 h 1066002"/>
                <a:gd name="connsiteX4" fmla="*/ 81265 w 2762534"/>
                <a:gd name="connsiteY4" fmla="*/ 990904 h 1066002"/>
                <a:gd name="connsiteX5" fmla="*/ 92194 w 2762534"/>
                <a:gd name="connsiteY5" fmla="*/ 961759 h 1066002"/>
                <a:gd name="connsiteX6" fmla="*/ 116291 w 2762534"/>
                <a:gd name="connsiteY6" fmla="*/ 936258 h 1066002"/>
                <a:gd name="connsiteX7" fmla="*/ 121339 w 2762534"/>
                <a:gd name="connsiteY7" fmla="*/ 910757 h 1066002"/>
                <a:gd name="connsiteX8" fmla="*/ 121339 w 2762534"/>
                <a:gd name="connsiteY8" fmla="*/ 910757 h 1066002"/>
                <a:gd name="connsiteX9" fmla="*/ 143197 w 2762534"/>
                <a:gd name="connsiteY9" fmla="*/ 888899 h 1066002"/>
                <a:gd name="connsiteX10" fmla="*/ 150483 w 2762534"/>
                <a:gd name="connsiteY10" fmla="*/ 881613 h 1066002"/>
                <a:gd name="connsiteX11" fmla="*/ 168698 w 2762534"/>
                <a:gd name="connsiteY11" fmla="*/ 881613 h 1066002"/>
                <a:gd name="connsiteX12" fmla="*/ 183270 w 2762534"/>
                <a:gd name="connsiteY12" fmla="*/ 863398 h 1066002"/>
                <a:gd name="connsiteX13" fmla="*/ 190556 w 2762534"/>
                <a:gd name="connsiteY13" fmla="*/ 859755 h 1066002"/>
                <a:gd name="connsiteX14" fmla="*/ 205128 w 2762534"/>
                <a:gd name="connsiteY14" fmla="*/ 856112 h 1066002"/>
                <a:gd name="connsiteX15" fmla="*/ 212414 w 2762534"/>
                <a:gd name="connsiteY15" fmla="*/ 837896 h 1066002"/>
                <a:gd name="connsiteX16" fmla="*/ 230629 w 2762534"/>
                <a:gd name="connsiteY16" fmla="*/ 837896 h 1066002"/>
                <a:gd name="connsiteX17" fmla="*/ 241559 w 2762534"/>
                <a:gd name="connsiteY17" fmla="*/ 819681 h 1066002"/>
                <a:gd name="connsiteX18" fmla="*/ 257820 w 2762534"/>
                <a:gd name="connsiteY18" fmla="*/ 823324 h 1066002"/>
                <a:gd name="connsiteX19" fmla="*/ 274346 w 2762534"/>
                <a:gd name="connsiteY19" fmla="*/ 805109 h 1066002"/>
                <a:gd name="connsiteX20" fmla="*/ 288918 w 2762534"/>
                <a:gd name="connsiteY20" fmla="*/ 797823 h 1066002"/>
                <a:gd name="connsiteX21" fmla="*/ 296204 w 2762534"/>
                <a:gd name="connsiteY21" fmla="*/ 797823 h 1066002"/>
                <a:gd name="connsiteX22" fmla="*/ 307133 w 2762534"/>
                <a:gd name="connsiteY22" fmla="*/ 774703 h 1066002"/>
                <a:gd name="connsiteX23" fmla="*/ 379994 w 2762534"/>
                <a:gd name="connsiteY23" fmla="*/ 775965 h 1066002"/>
                <a:gd name="connsiteX24" fmla="*/ 394566 w 2762534"/>
                <a:gd name="connsiteY24" fmla="*/ 761393 h 1066002"/>
                <a:gd name="connsiteX25" fmla="*/ 416424 w 2762534"/>
                <a:gd name="connsiteY25" fmla="*/ 761393 h 1066002"/>
                <a:gd name="connsiteX26" fmla="*/ 416424 w 2762534"/>
                <a:gd name="connsiteY26" fmla="*/ 750464 h 1066002"/>
                <a:gd name="connsiteX27" fmla="*/ 445568 w 2762534"/>
                <a:gd name="connsiteY27" fmla="*/ 746821 h 1066002"/>
                <a:gd name="connsiteX28" fmla="*/ 463783 w 2762534"/>
                <a:gd name="connsiteY28" fmla="*/ 735892 h 1066002"/>
                <a:gd name="connsiteX29" fmla="*/ 492927 w 2762534"/>
                <a:gd name="connsiteY29" fmla="*/ 735892 h 1066002"/>
                <a:gd name="connsiteX30" fmla="*/ 500214 w 2762534"/>
                <a:gd name="connsiteY30" fmla="*/ 721320 h 1066002"/>
                <a:gd name="connsiteX31" fmla="*/ 540287 w 2762534"/>
                <a:gd name="connsiteY31" fmla="*/ 724963 h 1066002"/>
                <a:gd name="connsiteX32" fmla="*/ 547573 w 2762534"/>
                <a:gd name="connsiteY32" fmla="*/ 692175 h 1066002"/>
                <a:gd name="connsiteX33" fmla="*/ 564384 w 2762534"/>
                <a:gd name="connsiteY33" fmla="*/ 692175 h 1066002"/>
                <a:gd name="connsiteX34" fmla="*/ 572789 w 2762534"/>
                <a:gd name="connsiteY34" fmla="*/ 675221 h 1066002"/>
                <a:gd name="connsiteX35" fmla="*/ 609504 w 2762534"/>
                <a:gd name="connsiteY35" fmla="*/ 677603 h 1066002"/>
                <a:gd name="connsiteX36" fmla="*/ 649578 w 2762534"/>
                <a:gd name="connsiteY36" fmla="*/ 619315 h 1066002"/>
                <a:gd name="connsiteX37" fmla="*/ 729724 w 2762534"/>
                <a:gd name="connsiteY37" fmla="*/ 619315 h 1066002"/>
                <a:gd name="connsiteX38" fmla="*/ 733367 w 2762534"/>
                <a:gd name="connsiteY38" fmla="*/ 604743 h 1066002"/>
                <a:gd name="connsiteX39" fmla="*/ 740653 w 2762534"/>
                <a:gd name="connsiteY39" fmla="*/ 604743 h 1066002"/>
                <a:gd name="connsiteX40" fmla="*/ 762512 w 2762534"/>
                <a:gd name="connsiteY40" fmla="*/ 590171 h 1066002"/>
                <a:gd name="connsiteX41" fmla="*/ 777084 w 2762534"/>
                <a:gd name="connsiteY41" fmla="*/ 590171 h 1066002"/>
                <a:gd name="connsiteX42" fmla="*/ 802585 w 2762534"/>
                <a:gd name="connsiteY42" fmla="*/ 568312 h 1066002"/>
                <a:gd name="connsiteX43" fmla="*/ 807347 w 2762534"/>
                <a:gd name="connsiteY43" fmla="*/ 554860 h 1066002"/>
                <a:gd name="connsiteX44" fmla="*/ 842658 w 2762534"/>
                <a:gd name="connsiteY44" fmla="*/ 553740 h 1066002"/>
                <a:gd name="connsiteX45" fmla="*/ 853587 w 2762534"/>
                <a:gd name="connsiteY45" fmla="*/ 535525 h 1066002"/>
                <a:gd name="connsiteX46" fmla="*/ 875445 w 2762534"/>
                <a:gd name="connsiteY46" fmla="*/ 524596 h 1066002"/>
                <a:gd name="connsiteX47" fmla="*/ 879088 w 2762534"/>
                <a:gd name="connsiteY47" fmla="*/ 506381 h 1066002"/>
                <a:gd name="connsiteX48" fmla="*/ 893661 w 2762534"/>
                <a:gd name="connsiteY48" fmla="*/ 495168 h 1066002"/>
                <a:gd name="connsiteX49" fmla="*/ 924618 w 2762534"/>
                <a:gd name="connsiteY49" fmla="*/ 492786 h 1066002"/>
                <a:gd name="connsiteX50" fmla="*/ 926448 w 2762534"/>
                <a:gd name="connsiteY50" fmla="*/ 472332 h 1066002"/>
                <a:gd name="connsiteX51" fmla="*/ 1017523 w 2762534"/>
                <a:gd name="connsiteY51" fmla="*/ 473594 h 1066002"/>
                <a:gd name="connsiteX52" fmla="*/ 1024810 w 2762534"/>
                <a:gd name="connsiteY52" fmla="*/ 451735 h 1066002"/>
                <a:gd name="connsiteX53" fmla="*/ 1053385 w 2762534"/>
                <a:gd name="connsiteY53" fmla="*/ 449354 h 1066002"/>
                <a:gd name="connsiteX54" fmla="*/ 1057597 w 2762534"/>
                <a:gd name="connsiteY54" fmla="*/ 429877 h 1066002"/>
                <a:gd name="connsiteX55" fmla="*/ 1083098 w 2762534"/>
                <a:gd name="connsiteY55" fmla="*/ 429877 h 1066002"/>
                <a:gd name="connsiteX56" fmla="*/ 1083098 w 2762534"/>
                <a:gd name="connsiteY56" fmla="*/ 411662 h 1066002"/>
                <a:gd name="connsiteX57" fmla="*/ 1152315 w 2762534"/>
                <a:gd name="connsiteY57" fmla="*/ 411662 h 1066002"/>
                <a:gd name="connsiteX58" fmla="*/ 1159602 w 2762534"/>
                <a:gd name="connsiteY58" fmla="*/ 393447 h 1066002"/>
                <a:gd name="connsiteX59" fmla="*/ 1203318 w 2762534"/>
                <a:gd name="connsiteY59" fmla="*/ 393447 h 1066002"/>
                <a:gd name="connsiteX60" fmla="*/ 1206961 w 2762534"/>
                <a:gd name="connsiteY60" fmla="*/ 371589 h 1066002"/>
                <a:gd name="connsiteX61" fmla="*/ 1349039 w 2762534"/>
                <a:gd name="connsiteY61" fmla="*/ 371589 h 1066002"/>
                <a:gd name="connsiteX62" fmla="*/ 1367254 w 2762534"/>
                <a:gd name="connsiteY62" fmla="*/ 349731 h 1066002"/>
                <a:gd name="connsiteX63" fmla="*/ 1527547 w 2762534"/>
                <a:gd name="connsiteY63" fmla="*/ 349731 h 1066002"/>
                <a:gd name="connsiteX64" fmla="*/ 1534833 w 2762534"/>
                <a:gd name="connsiteY64" fmla="*/ 316943 h 1066002"/>
                <a:gd name="connsiteX65" fmla="*/ 1546739 w 2762534"/>
                <a:gd name="connsiteY65" fmla="*/ 314562 h 1066002"/>
                <a:gd name="connsiteX66" fmla="*/ 1578550 w 2762534"/>
                <a:gd name="connsiteY66" fmla="*/ 219702 h 1066002"/>
                <a:gd name="connsiteX67" fmla="*/ 1639362 w 2762534"/>
                <a:gd name="connsiteY67" fmla="*/ 222225 h 1066002"/>
                <a:gd name="connsiteX68" fmla="*/ 1651410 w 2762534"/>
                <a:gd name="connsiteY68" fmla="*/ 189437 h 1066002"/>
                <a:gd name="connsiteX69" fmla="*/ 1673268 w 2762534"/>
                <a:gd name="connsiteY69" fmla="*/ 163936 h 1066002"/>
                <a:gd name="connsiteX70" fmla="*/ 2343586 w 2762534"/>
                <a:gd name="connsiteY70" fmla="*/ 160293 h 1066002"/>
                <a:gd name="connsiteX71" fmla="*/ 2343586 w 2762534"/>
                <a:gd name="connsiteY71" fmla="*/ 98362 h 1066002"/>
                <a:gd name="connsiteX72" fmla="*/ 2599859 w 2762534"/>
                <a:gd name="connsiteY72" fmla="*/ 94719 h 1066002"/>
                <a:gd name="connsiteX73" fmla="*/ 2610789 w 2762534"/>
                <a:gd name="connsiteY73" fmla="*/ 3643 h 1066002"/>
                <a:gd name="connsiteX74" fmla="*/ 2762534 w 2762534"/>
                <a:gd name="connsiteY74" fmla="*/ 0 h 1066002"/>
                <a:gd name="connsiteX0" fmla="*/ 0 w 2762534"/>
                <a:gd name="connsiteY0" fmla="*/ 1066002 h 1066002"/>
                <a:gd name="connsiteX1" fmla="*/ 33906 w 2762534"/>
                <a:gd name="connsiteY1" fmla="*/ 1023691 h 1066002"/>
                <a:gd name="connsiteX2" fmla="*/ 48478 w 2762534"/>
                <a:gd name="connsiteY2" fmla="*/ 1009119 h 1066002"/>
                <a:gd name="connsiteX3" fmla="*/ 66693 w 2762534"/>
                <a:gd name="connsiteY3" fmla="*/ 998190 h 1066002"/>
                <a:gd name="connsiteX4" fmla="*/ 81265 w 2762534"/>
                <a:gd name="connsiteY4" fmla="*/ 990904 h 1066002"/>
                <a:gd name="connsiteX5" fmla="*/ 92194 w 2762534"/>
                <a:gd name="connsiteY5" fmla="*/ 961759 h 1066002"/>
                <a:gd name="connsiteX6" fmla="*/ 116291 w 2762534"/>
                <a:gd name="connsiteY6" fmla="*/ 936258 h 1066002"/>
                <a:gd name="connsiteX7" fmla="*/ 121339 w 2762534"/>
                <a:gd name="connsiteY7" fmla="*/ 910757 h 1066002"/>
                <a:gd name="connsiteX8" fmla="*/ 121339 w 2762534"/>
                <a:gd name="connsiteY8" fmla="*/ 910757 h 1066002"/>
                <a:gd name="connsiteX9" fmla="*/ 143197 w 2762534"/>
                <a:gd name="connsiteY9" fmla="*/ 888899 h 1066002"/>
                <a:gd name="connsiteX10" fmla="*/ 150483 w 2762534"/>
                <a:gd name="connsiteY10" fmla="*/ 881613 h 1066002"/>
                <a:gd name="connsiteX11" fmla="*/ 168698 w 2762534"/>
                <a:gd name="connsiteY11" fmla="*/ 881613 h 1066002"/>
                <a:gd name="connsiteX12" fmla="*/ 183270 w 2762534"/>
                <a:gd name="connsiteY12" fmla="*/ 863398 h 1066002"/>
                <a:gd name="connsiteX13" fmla="*/ 190556 w 2762534"/>
                <a:gd name="connsiteY13" fmla="*/ 859755 h 1066002"/>
                <a:gd name="connsiteX14" fmla="*/ 205128 w 2762534"/>
                <a:gd name="connsiteY14" fmla="*/ 856112 h 1066002"/>
                <a:gd name="connsiteX15" fmla="*/ 212414 w 2762534"/>
                <a:gd name="connsiteY15" fmla="*/ 837896 h 1066002"/>
                <a:gd name="connsiteX16" fmla="*/ 230629 w 2762534"/>
                <a:gd name="connsiteY16" fmla="*/ 837896 h 1066002"/>
                <a:gd name="connsiteX17" fmla="*/ 241559 w 2762534"/>
                <a:gd name="connsiteY17" fmla="*/ 819681 h 1066002"/>
                <a:gd name="connsiteX18" fmla="*/ 257820 w 2762534"/>
                <a:gd name="connsiteY18" fmla="*/ 812660 h 1066002"/>
                <a:gd name="connsiteX19" fmla="*/ 274346 w 2762534"/>
                <a:gd name="connsiteY19" fmla="*/ 805109 h 1066002"/>
                <a:gd name="connsiteX20" fmla="*/ 288918 w 2762534"/>
                <a:gd name="connsiteY20" fmla="*/ 797823 h 1066002"/>
                <a:gd name="connsiteX21" fmla="*/ 296204 w 2762534"/>
                <a:gd name="connsiteY21" fmla="*/ 797823 h 1066002"/>
                <a:gd name="connsiteX22" fmla="*/ 307133 w 2762534"/>
                <a:gd name="connsiteY22" fmla="*/ 774703 h 1066002"/>
                <a:gd name="connsiteX23" fmla="*/ 379994 w 2762534"/>
                <a:gd name="connsiteY23" fmla="*/ 775965 h 1066002"/>
                <a:gd name="connsiteX24" fmla="*/ 394566 w 2762534"/>
                <a:gd name="connsiteY24" fmla="*/ 761393 h 1066002"/>
                <a:gd name="connsiteX25" fmla="*/ 416424 w 2762534"/>
                <a:gd name="connsiteY25" fmla="*/ 761393 h 1066002"/>
                <a:gd name="connsiteX26" fmla="*/ 416424 w 2762534"/>
                <a:gd name="connsiteY26" fmla="*/ 750464 h 1066002"/>
                <a:gd name="connsiteX27" fmla="*/ 445568 w 2762534"/>
                <a:gd name="connsiteY27" fmla="*/ 746821 h 1066002"/>
                <a:gd name="connsiteX28" fmla="*/ 463783 w 2762534"/>
                <a:gd name="connsiteY28" fmla="*/ 735892 h 1066002"/>
                <a:gd name="connsiteX29" fmla="*/ 492927 w 2762534"/>
                <a:gd name="connsiteY29" fmla="*/ 735892 h 1066002"/>
                <a:gd name="connsiteX30" fmla="*/ 500214 w 2762534"/>
                <a:gd name="connsiteY30" fmla="*/ 721320 h 1066002"/>
                <a:gd name="connsiteX31" fmla="*/ 540287 w 2762534"/>
                <a:gd name="connsiteY31" fmla="*/ 724963 h 1066002"/>
                <a:gd name="connsiteX32" fmla="*/ 547573 w 2762534"/>
                <a:gd name="connsiteY32" fmla="*/ 692175 h 1066002"/>
                <a:gd name="connsiteX33" fmla="*/ 564384 w 2762534"/>
                <a:gd name="connsiteY33" fmla="*/ 692175 h 1066002"/>
                <a:gd name="connsiteX34" fmla="*/ 572789 w 2762534"/>
                <a:gd name="connsiteY34" fmla="*/ 675221 h 1066002"/>
                <a:gd name="connsiteX35" fmla="*/ 609504 w 2762534"/>
                <a:gd name="connsiteY35" fmla="*/ 677603 h 1066002"/>
                <a:gd name="connsiteX36" fmla="*/ 649578 w 2762534"/>
                <a:gd name="connsiteY36" fmla="*/ 619315 h 1066002"/>
                <a:gd name="connsiteX37" fmla="*/ 729724 w 2762534"/>
                <a:gd name="connsiteY37" fmla="*/ 619315 h 1066002"/>
                <a:gd name="connsiteX38" fmla="*/ 733367 w 2762534"/>
                <a:gd name="connsiteY38" fmla="*/ 604743 h 1066002"/>
                <a:gd name="connsiteX39" fmla="*/ 740653 w 2762534"/>
                <a:gd name="connsiteY39" fmla="*/ 604743 h 1066002"/>
                <a:gd name="connsiteX40" fmla="*/ 762512 w 2762534"/>
                <a:gd name="connsiteY40" fmla="*/ 590171 h 1066002"/>
                <a:gd name="connsiteX41" fmla="*/ 777084 w 2762534"/>
                <a:gd name="connsiteY41" fmla="*/ 590171 h 1066002"/>
                <a:gd name="connsiteX42" fmla="*/ 802585 w 2762534"/>
                <a:gd name="connsiteY42" fmla="*/ 568312 h 1066002"/>
                <a:gd name="connsiteX43" fmla="*/ 807347 w 2762534"/>
                <a:gd name="connsiteY43" fmla="*/ 554860 h 1066002"/>
                <a:gd name="connsiteX44" fmla="*/ 842658 w 2762534"/>
                <a:gd name="connsiteY44" fmla="*/ 553740 h 1066002"/>
                <a:gd name="connsiteX45" fmla="*/ 853587 w 2762534"/>
                <a:gd name="connsiteY45" fmla="*/ 535525 h 1066002"/>
                <a:gd name="connsiteX46" fmla="*/ 875445 w 2762534"/>
                <a:gd name="connsiteY46" fmla="*/ 524596 h 1066002"/>
                <a:gd name="connsiteX47" fmla="*/ 879088 w 2762534"/>
                <a:gd name="connsiteY47" fmla="*/ 506381 h 1066002"/>
                <a:gd name="connsiteX48" fmla="*/ 893661 w 2762534"/>
                <a:gd name="connsiteY48" fmla="*/ 495168 h 1066002"/>
                <a:gd name="connsiteX49" fmla="*/ 924618 w 2762534"/>
                <a:gd name="connsiteY49" fmla="*/ 492786 h 1066002"/>
                <a:gd name="connsiteX50" fmla="*/ 926448 w 2762534"/>
                <a:gd name="connsiteY50" fmla="*/ 472332 h 1066002"/>
                <a:gd name="connsiteX51" fmla="*/ 1017523 w 2762534"/>
                <a:gd name="connsiteY51" fmla="*/ 473594 h 1066002"/>
                <a:gd name="connsiteX52" fmla="*/ 1024810 w 2762534"/>
                <a:gd name="connsiteY52" fmla="*/ 451735 h 1066002"/>
                <a:gd name="connsiteX53" fmla="*/ 1053385 w 2762534"/>
                <a:gd name="connsiteY53" fmla="*/ 449354 h 1066002"/>
                <a:gd name="connsiteX54" fmla="*/ 1057597 w 2762534"/>
                <a:gd name="connsiteY54" fmla="*/ 429877 h 1066002"/>
                <a:gd name="connsiteX55" fmla="*/ 1083098 w 2762534"/>
                <a:gd name="connsiteY55" fmla="*/ 429877 h 1066002"/>
                <a:gd name="connsiteX56" fmla="*/ 1083098 w 2762534"/>
                <a:gd name="connsiteY56" fmla="*/ 411662 h 1066002"/>
                <a:gd name="connsiteX57" fmla="*/ 1152315 w 2762534"/>
                <a:gd name="connsiteY57" fmla="*/ 411662 h 1066002"/>
                <a:gd name="connsiteX58" fmla="*/ 1159602 w 2762534"/>
                <a:gd name="connsiteY58" fmla="*/ 393447 h 1066002"/>
                <a:gd name="connsiteX59" fmla="*/ 1203318 w 2762534"/>
                <a:gd name="connsiteY59" fmla="*/ 393447 h 1066002"/>
                <a:gd name="connsiteX60" fmla="*/ 1206961 w 2762534"/>
                <a:gd name="connsiteY60" fmla="*/ 371589 h 1066002"/>
                <a:gd name="connsiteX61" fmla="*/ 1349039 w 2762534"/>
                <a:gd name="connsiteY61" fmla="*/ 371589 h 1066002"/>
                <a:gd name="connsiteX62" fmla="*/ 1367254 w 2762534"/>
                <a:gd name="connsiteY62" fmla="*/ 349731 h 1066002"/>
                <a:gd name="connsiteX63" fmla="*/ 1527547 w 2762534"/>
                <a:gd name="connsiteY63" fmla="*/ 349731 h 1066002"/>
                <a:gd name="connsiteX64" fmla="*/ 1534833 w 2762534"/>
                <a:gd name="connsiteY64" fmla="*/ 316943 h 1066002"/>
                <a:gd name="connsiteX65" fmla="*/ 1546739 w 2762534"/>
                <a:gd name="connsiteY65" fmla="*/ 314562 h 1066002"/>
                <a:gd name="connsiteX66" fmla="*/ 1578550 w 2762534"/>
                <a:gd name="connsiteY66" fmla="*/ 219702 h 1066002"/>
                <a:gd name="connsiteX67" fmla="*/ 1639362 w 2762534"/>
                <a:gd name="connsiteY67" fmla="*/ 222225 h 1066002"/>
                <a:gd name="connsiteX68" fmla="*/ 1651410 w 2762534"/>
                <a:gd name="connsiteY68" fmla="*/ 189437 h 1066002"/>
                <a:gd name="connsiteX69" fmla="*/ 1673268 w 2762534"/>
                <a:gd name="connsiteY69" fmla="*/ 163936 h 1066002"/>
                <a:gd name="connsiteX70" fmla="*/ 2343586 w 2762534"/>
                <a:gd name="connsiteY70" fmla="*/ 160293 h 1066002"/>
                <a:gd name="connsiteX71" fmla="*/ 2343586 w 2762534"/>
                <a:gd name="connsiteY71" fmla="*/ 98362 h 1066002"/>
                <a:gd name="connsiteX72" fmla="*/ 2599859 w 2762534"/>
                <a:gd name="connsiteY72" fmla="*/ 94719 h 1066002"/>
                <a:gd name="connsiteX73" fmla="*/ 2610789 w 2762534"/>
                <a:gd name="connsiteY73" fmla="*/ 3643 h 1066002"/>
                <a:gd name="connsiteX74" fmla="*/ 2762534 w 2762534"/>
                <a:gd name="connsiteY74" fmla="*/ 0 h 106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</a:cxnLst>
              <a:rect l="l" t="t" r="r" b="b"/>
              <a:pathLst>
                <a:path w="2762534" h="1066002">
                  <a:moveTo>
                    <a:pt x="0" y="1066002"/>
                  </a:moveTo>
                  <a:cubicBezTo>
                    <a:pt x="27177" y="1036817"/>
                    <a:pt x="18635" y="1043351"/>
                    <a:pt x="33906" y="1023691"/>
                  </a:cubicBezTo>
                  <a:lnTo>
                    <a:pt x="48478" y="1009119"/>
                  </a:lnTo>
                  <a:lnTo>
                    <a:pt x="66693" y="998190"/>
                  </a:lnTo>
                  <a:lnTo>
                    <a:pt x="81265" y="990904"/>
                  </a:lnTo>
                  <a:lnTo>
                    <a:pt x="92194" y="961759"/>
                  </a:lnTo>
                  <a:lnTo>
                    <a:pt x="116291" y="936258"/>
                  </a:lnTo>
                  <a:lnTo>
                    <a:pt x="121339" y="910757"/>
                  </a:lnTo>
                  <a:lnTo>
                    <a:pt x="121339" y="910757"/>
                  </a:lnTo>
                  <a:lnTo>
                    <a:pt x="143197" y="888899"/>
                  </a:lnTo>
                  <a:lnTo>
                    <a:pt x="150483" y="881613"/>
                  </a:lnTo>
                  <a:lnTo>
                    <a:pt x="168698" y="881613"/>
                  </a:lnTo>
                  <a:lnTo>
                    <a:pt x="183270" y="863398"/>
                  </a:lnTo>
                  <a:lnTo>
                    <a:pt x="190556" y="859755"/>
                  </a:lnTo>
                  <a:lnTo>
                    <a:pt x="205128" y="856112"/>
                  </a:lnTo>
                  <a:lnTo>
                    <a:pt x="212414" y="837896"/>
                  </a:lnTo>
                  <a:lnTo>
                    <a:pt x="230629" y="837896"/>
                  </a:lnTo>
                  <a:lnTo>
                    <a:pt x="241559" y="819681"/>
                  </a:lnTo>
                  <a:lnTo>
                    <a:pt x="257820" y="812660"/>
                  </a:lnTo>
                  <a:lnTo>
                    <a:pt x="274346" y="805109"/>
                  </a:lnTo>
                  <a:lnTo>
                    <a:pt x="288918" y="797823"/>
                  </a:lnTo>
                  <a:lnTo>
                    <a:pt x="296204" y="797823"/>
                  </a:lnTo>
                  <a:lnTo>
                    <a:pt x="307133" y="774703"/>
                  </a:lnTo>
                  <a:lnTo>
                    <a:pt x="379994" y="775965"/>
                  </a:lnTo>
                  <a:lnTo>
                    <a:pt x="394566" y="761393"/>
                  </a:lnTo>
                  <a:lnTo>
                    <a:pt x="416424" y="761393"/>
                  </a:lnTo>
                  <a:lnTo>
                    <a:pt x="416424" y="750464"/>
                  </a:lnTo>
                  <a:lnTo>
                    <a:pt x="445568" y="746821"/>
                  </a:lnTo>
                  <a:lnTo>
                    <a:pt x="463783" y="735892"/>
                  </a:lnTo>
                  <a:lnTo>
                    <a:pt x="492927" y="735892"/>
                  </a:lnTo>
                  <a:lnTo>
                    <a:pt x="500214" y="721320"/>
                  </a:lnTo>
                  <a:lnTo>
                    <a:pt x="540287" y="724963"/>
                  </a:lnTo>
                  <a:lnTo>
                    <a:pt x="547573" y="692175"/>
                  </a:lnTo>
                  <a:lnTo>
                    <a:pt x="564384" y="692175"/>
                  </a:lnTo>
                  <a:lnTo>
                    <a:pt x="572789" y="675221"/>
                  </a:lnTo>
                  <a:lnTo>
                    <a:pt x="609504" y="677603"/>
                  </a:lnTo>
                  <a:lnTo>
                    <a:pt x="649578" y="619315"/>
                  </a:lnTo>
                  <a:lnTo>
                    <a:pt x="729724" y="619315"/>
                  </a:lnTo>
                  <a:lnTo>
                    <a:pt x="733367" y="604743"/>
                  </a:lnTo>
                  <a:lnTo>
                    <a:pt x="740653" y="604743"/>
                  </a:lnTo>
                  <a:lnTo>
                    <a:pt x="762512" y="590171"/>
                  </a:lnTo>
                  <a:lnTo>
                    <a:pt x="777084" y="590171"/>
                  </a:lnTo>
                  <a:lnTo>
                    <a:pt x="802585" y="568312"/>
                  </a:lnTo>
                  <a:lnTo>
                    <a:pt x="807347" y="554860"/>
                  </a:lnTo>
                  <a:lnTo>
                    <a:pt x="842658" y="553740"/>
                  </a:lnTo>
                  <a:lnTo>
                    <a:pt x="853587" y="535525"/>
                  </a:lnTo>
                  <a:lnTo>
                    <a:pt x="875445" y="524596"/>
                  </a:lnTo>
                  <a:lnTo>
                    <a:pt x="879088" y="506381"/>
                  </a:lnTo>
                  <a:lnTo>
                    <a:pt x="893661" y="495168"/>
                  </a:lnTo>
                  <a:lnTo>
                    <a:pt x="924618" y="492786"/>
                  </a:lnTo>
                  <a:lnTo>
                    <a:pt x="926448" y="472332"/>
                  </a:lnTo>
                  <a:lnTo>
                    <a:pt x="1017523" y="473594"/>
                  </a:lnTo>
                  <a:lnTo>
                    <a:pt x="1024810" y="451735"/>
                  </a:lnTo>
                  <a:lnTo>
                    <a:pt x="1053385" y="449354"/>
                  </a:lnTo>
                  <a:lnTo>
                    <a:pt x="1057597" y="429877"/>
                  </a:lnTo>
                  <a:lnTo>
                    <a:pt x="1083098" y="429877"/>
                  </a:lnTo>
                  <a:lnTo>
                    <a:pt x="1083098" y="411662"/>
                  </a:lnTo>
                  <a:lnTo>
                    <a:pt x="1152315" y="411662"/>
                  </a:lnTo>
                  <a:lnTo>
                    <a:pt x="1159602" y="393447"/>
                  </a:lnTo>
                  <a:lnTo>
                    <a:pt x="1203318" y="393447"/>
                  </a:lnTo>
                  <a:lnTo>
                    <a:pt x="1206961" y="371589"/>
                  </a:lnTo>
                  <a:lnTo>
                    <a:pt x="1349039" y="371589"/>
                  </a:lnTo>
                  <a:lnTo>
                    <a:pt x="1367254" y="349731"/>
                  </a:lnTo>
                  <a:lnTo>
                    <a:pt x="1527547" y="349731"/>
                  </a:lnTo>
                  <a:lnTo>
                    <a:pt x="1534833" y="316943"/>
                  </a:lnTo>
                  <a:lnTo>
                    <a:pt x="1546739" y="314562"/>
                  </a:lnTo>
                  <a:lnTo>
                    <a:pt x="1578550" y="219702"/>
                  </a:lnTo>
                  <a:lnTo>
                    <a:pt x="1639362" y="222225"/>
                  </a:lnTo>
                  <a:lnTo>
                    <a:pt x="1651410" y="189437"/>
                  </a:lnTo>
                  <a:lnTo>
                    <a:pt x="1673268" y="163936"/>
                  </a:lnTo>
                  <a:lnTo>
                    <a:pt x="2343586" y="160293"/>
                  </a:lnTo>
                  <a:lnTo>
                    <a:pt x="2343586" y="98362"/>
                  </a:lnTo>
                  <a:lnTo>
                    <a:pt x="2599859" y="94719"/>
                  </a:lnTo>
                  <a:cubicBezTo>
                    <a:pt x="2602708" y="64360"/>
                    <a:pt x="2603177" y="34002"/>
                    <a:pt x="2610789" y="3643"/>
                  </a:cubicBezTo>
                  <a:lnTo>
                    <a:pt x="2762534" y="0"/>
                  </a:lnTo>
                </a:path>
              </a:pathLst>
            </a:custGeom>
            <a:noFill/>
            <a:ln w="28575" cap="flat">
              <a:solidFill>
                <a:schemeClr val="accent2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D938B27C-80D2-4AB4-AAF3-8F366CB32D08}"/>
              </a:ext>
            </a:extLst>
          </p:cNvPr>
          <p:cNvGrpSpPr/>
          <p:nvPr/>
        </p:nvGrpSpPr>
        <p:grpSpPr>
          <a:xfrm>
            <a:off x="1885004" y="3246422"/>
            <a:ext cx="967882" cy="400110"/>
            <a:chOff x="1809589" y="3082299"/>
            <a:chExt cx="967882" cy="40011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CD3FC67-7B93-4C08-9C90-69051415BFAA}"/>
                </a:ext>
              </a:extLst>
            </p:cNvPr>
            <p:cNvSpPr txBox="1"/>
            <p:nvPr/>
          </p:nvSpPr>
          <p:spPr>
            <a:xfrm>
              <a:off x="2116713" y="3082299"/>
              <a:ext cx="6607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PPM</a:t>
              </a:r>
            </a:p>
            <a:p>
              <a:r>
                <a:rPr lang="de-DE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No</a:t>
              </a:r>
              <a:r>
                <a:rPr lang="de-DE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PPM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E3AA6D0C-650F-4DC8-88E8-F917F7F95B0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09589" y="3195686"/>
              <a:ext cx="306767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95FF69B1-50B1-4B33-B655-258CF0F9B55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09589" y="3358504"/>
              <a:ext cx="306767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8FD14A1-609D-4677-9846-291D7E3D1A63}"/>
              </a:ext>
            </a:extLst>
          </p:cNvPr>
          <p:cNvGrpSpPr/>
          <p:nvPr/>
        </p:nvGrpSpPr>
        <p:grpSpPr>
          <a:xfrm>
            <a:off x="6655546" y="2794661"/>
            <a:ext cx="4172301" cy="2632125"/>
            <a:chOff x="1271271" y="3024313"/>
            <a:chExt cx="4172301" cy="2632125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6F3E6CF4-AD4F-4EBF-8F2B-85B99C8F0791}"/>
                </a:ext>
              </a:extLst>
            </p:cNvPr>
            <p:cNvCxnSpPr>
              <a:cxnSpLocks/>
            </p:cNvCxnSpPr>
            <p:nvPr/>
          </p:nvCxnSpPr>
          <p:spPr>
            <a:xfrm>
              <a:off x="1757714" y="3485771"/>
              <a:ext cx="3513826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225B435-600D-4342-A965-95FCD8819E26}"/>
                </a:ext>
              </a:extLst>
            </p:cNvPr>
            <p:cNvGrpSpPr/>
            <p:nvPr/>
          </p:nvGrpSpPr>
          <p:grpSpPr>
            <a:xfrm>
              <a:off x="1519286" y="3083496"/>
              <a:ext cx="3924286" cy="2318632"/>
              <a:chOff x="986445" y="1621890"/>
              <a:chExt cx="8877152" cy="2852235"/>
            </a:xfrm>
          </p:grpSpPr>
          <p:sp>
            <p:nvSpPr>
              <p:cNvPr id="90" name="Rectangle 57">
                <a:extLst>
                  <a:ext uri="{FF2B5EF4-FFF2-40B4-BE49-F238E27FC236}">
                    <a16:creationId xmlns:a16="http://schemas.microsoft.com/office/drawing/2014/main" id="{A20E36D3-F6AE-4F7F-A99C-0C99ED5AF1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9991" y="4262105"/>
                <a:ext cx="435691" cy="212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" tIns="9144" rIns="9144" bIns="9144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defRPr/>
                </a:pPr>
                <a:r>
                  <a:rPr lang="en-US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12</a:t>
                </a:r>
                <a:endParaRPr lang="en-US" altLang="en-US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91" name="Rectangle 58">
                <a:extLst>
                  <a:ext uri="{FF2B5EF4-FFF2-40B4-BE49-F238E27FC236}">
                    <a16:creationId xmlns:a16="http://schemas.microsoft.com/office/drawing/2014/main" id="{B034093D-7A0A-4011-91FD-3196B7AEA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26097" y="4262102"/>
                <a:ext cx="396466" cy="212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" tIns="9144" rIns="9144" bIns="9144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defRPr/>
                </a:pPr>
                <a:r>
                  <a:rPr lang="en-US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24</a:t>
                </a:r>
                <a:endParaRPr lang="en-US" altLang="en-US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92" name="Rectangle 59">
                <a:extLst>
                  <a:ext uri="{FF2B5EF4-FFF2-40B4-BE49-F238E27FC236}">
                    <a16:creationId xmlns:a16="http://schemas.microsoft.com/office/drawing/2014/main" id="{B0661086-A8FF-4090-A5F0-F5AD877660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48724" y="4262105"/>
                <a:ext cx="591916" cy="212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" tIns="9144" rIns="9144" bIns="9144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defRPr/>
                </a:pPr>
                <a:r>
                  <a:rPr lang="en-US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36</a:t>
                </a:r>
                <a:endParaRPr lang="en-US" altLang="en-US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93" name="Rectangle 60">
                <a:extLst>
                  <a:ext uri="{FF2B5EF4-FFF2-40B4-BE49-F238E27FC236}">
                    <a16:creationId xmlns:a16="http://schemas.microsoft.com/office/drawing/2014/main" id="{B403AA8B-62B5-413D-B311-D654B572B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99951" y="4262105"/>
                <a:ext cx="763646" cy="212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" tIns="9144" rIns="9144" bIns="9144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defRPr/>
                </a:pPr>
                <a:r>
                  <a:rPr lang="en-US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48</a:t>
                </a:r>
                <a:endParaRPr lang="en-US" altLang="en-US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AEF5D1DA-0E86-4B5A-8195-CBB4C2695579}"/>
                  </a:ext>
                </a:extLst>
              </p:cNvPr>
              <p:cNvGrpSpPr/>
              <p:nvPr/>
            </p:nvGrpSpPr>
            <p:grpSpPr>
              <a:xfrm>
                <a:off x="1520798" y="1702968"/>
                <a:ext cx="7988314" cy="2480742"/>
                <a:chOff x="1996386" y="1431130"/>
                <a:chExt cx="5271132" cy="2046612"/>
              </a:xfrm>
            </p:grpSpPr>
            <p:cxnSp>
              <p:nvCxnSpPr>
                <p:cNvPr id="100" name="Straight Connector 99">
                  <a:extLst>
                    <a:ext uri="{FF2B5EF4-FFF2-40B4-BE49-F238E27FC236}">
                      <a16:creationId xmlns:a16="http://schemas.microsoft.com/office/drawing/2014/main" id="{939C118B-9ADA-41C0-A14D-ED63E00602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6386" y="1431130"/>
                  <a:ext cx="0" cy="2046612"/>
                </a:xfrm>
                <a:prstGeom prst="line">
                  <a:avLst/>
                </a:prstGeom>
                <a:ln w="95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4E606939-1FC9-4DB4-912F-7F4EDC8D2F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6386" y="3477742"/>
                  <a:ext cx="5271132" cy="0"/>
                </a:xfrm>
                <a:prstGeom prst="line">
                  <a:avLst/>
                </a:prstGeom>
                <a:ln w="952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95" name="Rectangle 36">
                <a:extLst>
                  <a:ext uri="{FF2B5EF4-FFF2-40B4-BE49-F238E27FC236}">
                    <a16:creationId xmlns:a16="http://schemas.microsoft.com/office/drawing/2014/main" id="{974BD6E3-11F2-4655-86BA-BAC0CB9455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flipH="1">
                <a:off x="1364438" y="4262105"/>
                <a:ext cx="364260" cy="2120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" tIns="9144" rIns="9144" bIns="9144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defTabSz="1219170">
                  <a:defRPr/>
                </a:pPr>
                <a:r>
                  <a:rPr lang="en-US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0</a:t>
                </a:r>
                <a:endParaRPr lang="en-US" altLang="en-US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96" name="Rectangle 38">
                <a:extLst>
                  <a:ext uri="{FF2B5EF4-FFF2-40B4-BE49-F238E27FC236}">
                    <a16:creationId xmlns:a16="http://schemas.microsoft.com/office/drawing/2014/main" id="{B3FEA39B-A51A-4FE7-9DFE-149F129C35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445" y="3281801"/>
                <a:ext cx="417564" cy="189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1219170">
                  <a:defRPr/>
                </a:pPr>
                <a:r>
                  <a:rPr lang="en-US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20</a:t>
                </a:r>
                <a:endParaRPr lang="en-US" altLang="en-US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97" name="Rectangle 223">
                <a:extLst>
                  <a:ext uri="{FF2B5EF4-FFF2-40B4-BE49-F238E27FC236}">
                    <a16:creationId xmlns:a16="http://schemas.microsoft.com/office/drawing/2014/main" id="{9914D269-D314-4D48-A1DC-39C47CBED0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445" y="2431913"/>
                <a:ext cx="417564" cy="189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5960350">
                  <a:defRPr/>
                </a:pPr>
                <a:r>
                  <a:rPr lang="en-US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40</a:t>
                </a:r>
              </a:p>
            </p:txBody>
          </p:sp>
          <p:sp>
            <p:nvSpPr>
              <p:cNvPr id="98" name="Rectangle 223">
                <a:extLst>
                  <a:ext uri="{FF2B5EF4-FFF2-40B4-BE49-F238E27FC236}">
                    <a16:creationId xmlns:a16="http://schemas.microsoft.com/office/drawing/2014/main" id="{DE4DC9EC-3433-4EAA-8212-57322F596A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445" y="1621890"/>
                <a:ext cx="417564" cy="189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5960350">
                  <a:defRPr/>
                </a:pPr>
                <a:r>
                  <a:rPr lang="en-US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60</a:t>
                </a:r>
              </a:p>
            </p:txBody>
          </p:sp>
          <p:sp>
            <p:nvSpPr>
              <p:cNvPr id="99" name="Rectangle 38">
                <a:extLst>
                  <a:ext uri="{FF2B5EF4-FFF2-40B4-BE49-F238E27FC236}">
                    <a16:creationId xmlns:a16="http://schemas.microsoft.com/office/drawing/2014/main" id="{E24C9AE4-DEEA-4889-9D57-5677D2781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6445" y="4083875"/>
                <a:ext cx="417564" cy="1893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r" defTabSz="1219170">
                  <a:defRPr/>
                </a:pPr>
                <a:r>
                  <a:rPr lang="en-US" altLang="en-US" sz="10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0</a:t>
                </a:r>
                <a:endParaRPr lang="en-US" altLang="en-US" sz="11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</a:endParaRPr>
              </a:p>
            </p:txBody>
          </p:sp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AEC1C786-EB9A-469B-9C06-4389E357D3FA}"/>
                </a:ext>
              </a:extLst>
            </p:cNvPr>
            <p:cNvGrpSpPr/>
            <p:nvPr/>
          </p:nvGrpSpPr>
          <p:grpSpPr>
            <a:xfrm rot="5400000">
              <a:off x="3487392" y="3438210"/>
              <a:ext cx="69013" cy="3532791"/>
              <a:chOff x="1748262" y="3386765"/>
              <a:chExt cx="3513876" cy="1514053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BFF3A8F4-49A9-4B7B-9B92-51450B7B3B8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313" y="3386765"/>
                <a:ext cx="3513825" cy="0"/>
              </a:xfrm>
              <a:prstGeom prst="line">
                <a:avLst/>
              </a:prstGeom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D992E6B9-95B9-43D5-9764-6C903DC5DD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313" y="3764550"/>
                <a:ext cx="3513825" cy="0"/>
              </a:xfrm>
              <a:prstGeom prst="line">
                <a:avLst/>
              </a:prstGeom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C808358-ECED-4B50-A7D3-2A59B0AF85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262" y="4142334"/>
                <a:ext cx="3513851" cy="0"/>
              </a:xfrm>
              <a:prstGeom prst="line">
                <a:avLst/>
              </a:prstGeom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7DA7A58B-41BA-426C-9A8A-E6D2F7564D3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312" y="4518150"/>
                <a:ext cx="3513826" cy="0"/>
              </a:xfrm>
              <a:prstGeom prst="line">
                <a:avLst/>
              </a:prstGeom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924A74D-2A46-4D8E-9692-9BF5F0EACC4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48313" y="4900818"/>
                <a:ext cx="3513825" cy="0"/>
              </a:xfrm>
              <a:prstGeom prst="line">
                <a:avLst/>
              </a:prstGeom>
              <a:ln w="9525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EAF6B6C1-2F37-4F68-A924-039B44091133}"/>
                </a:ext>
              </a:extLst>
            </p:cNvPr>
            <p:cNvSpPr txBox="1"/>
            <p:nvPr/>
          </p:nvSpPr>
          <p:spPr>
            <a:xfrm rot="16200000">
              <a:off x="252081" y="4043503"/>
              <a:ext cx="22846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Rehospitalization for heart failure (%)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53D70D6-1789-41BA-98B6-ACAB7ADC34FF}"/>
                </a:ext>
              </a:extLst>
            </p:cNvPr>
            <p:cNvSpPr txBox="1"/>
            <p:nvPr/>
          </p:nvSpPr>
          <p:spPr>
            <a:xfrm>
              <a:off x="2916900" y="5410217"/>
              <a:ext cx="114967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Months follow-up</a:t>
              </a:r>
            </a:p>
          </p:txBody>
        </p: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756F047-7F6C-4E4C-A349-6E0DFFB8BFB9}"/>
              </a:ext>
            </a:extLst>
          </p:cNvPr>
          <p:cNvGrpSpPr/>
          <p:nvPr/>
        </p:nvGrpSpPr>
        <p:grpSpPr>
          <a:xfrm>
            <a:off x="6178168" y="5503346"/>
            <a:ext cx="4655631" cy="493830"/>
            <a:chOff x="971676" y="5587043"/>
            <a:chExt cx="4655631" cy="493830"/>
          </a:xfrm>
        </p:grpSpPr>
        <p:grpSp>
          <p:nvGrpSpPr>
            <p:cNvPr id="109" name="Group 108">
              <a:extLst>
                <a:ext uri="{FF2B5EF4-FFF2-40B4-BE49-F238E27FC236}">
                  <a16:creationId xmlns:a16="http://schemas.microsoft.com/office/drawing/2014/main" id="{9D551B61-F52C-4690-A624-3DD1BA2AD840}"/>
                </a:ext>
              </a:extLst>
            </p:cNvPr>
            <p:cNvGrpSpPr/>
            <p:nvPr/>
          </p:nvGrpSpPr>
          <p:grpSpPr>
            <a:xfrm>
              <a:off x="971676" y="5742319"/>
              <a:ext cx="4655631" cy="338554"/>
              <a:chOff x="971676" y="5742319"/>
              <a:chExt cx="4655631" cy="338554"/>
            </a:xfrm>
          </p:grpSpPr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F0A67F52-43FC-42C7-87E0-16F64F44FFEF}"/>
                  </a:ext>
                </a:extLst>
              </p:cNvPr>
              <p:cNvSpPr txBox="1"/>
              <p:nvPr/>
            </p:nvSpPr>
            <p:spPr>
              <a:xfrm>
                <a:off x="971676" y="5742319"/>
                <a:ext cx="7072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DE" sz="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30-day PPI</a:t>
                </a:r>
              </a:p>
              <a:p>
                <a:r>
                  <a:rPr lang="de-DE" sz="800" b="1" dirty="0" err="1">
                    <a:solidFill>
                      <a:schemeClr val="accent1"/>
                    </a:solidFill>
                  </a:rPr>
                  <a:t>No</a:t>
                </a:r>
                <a:r>
                  <a:rPr lang="de-DE" sz="800" b="1" dirty="0">
                    <a:solidFill>
                      <a:schemeClr val="accent1"/>
                    </a:solidFill>
                  </a:rPr>
                  <a:t> PPI</a:t>
                </a:r>
              </a:p>
            </p:txBody>
          </p:sp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A9FFFB7B-A11D-47FA-9B41-3B7E0B8E2F3F}"/>
                  </a:ext>
                </a:extLst>
              </p:cNvPr>
              <p:cNvGrpSpPr/>
              <p:nvPr/>
            </p:nvGrpSpPr>
            <p:grpSpPr>
              <a:xfrm>
                <a:off x="1742938" y="5742319"/>
                <a:ext cx="3884369" cy="338554"/>
                <a:chOff x="1742938" y="5742319"/>
                <a:chExt cx="3884369" cy="338554"/>
              </a:xfrm>
            </p:grpSpPr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2C364C29-A4D0-4A15-96A6-506A8C00BD18}"/>
                    </a:ext>
                  </a:extLst>
                </p:cNvPr>
                <p:cNvSpPr txBox="1"/>
                <p:nvPr/>
              </p:nvSpPr>
              <p:spPr>
                <a:xfrm>
                  <a:off x="1742938" y="5742319"/>
                  <a:ext cx="41549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322</a:t>
                  </a:r>
                </a:p>
                <a:p>
                  <a:pPr algn="ctr"/>
                  <a:r>
                    <a:rPr lang="de-DE" sz="800" dirty="0">
                      <a:solidFill>
                        <a:schemeClr val="accent1"/>
                      </a:solidFill>
                    </a:rPr>
                    <a:t>1307</a:t>
                  </a:r>
                </a:p>
              </p:txBody>
            </p:sp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C312668F-9F66-4939-9B8F-4DFD242B3F5D}"/>
                    </a:ext>
                  </a:extLst>
                </p:cNvPr>
                <p:cNvSpPr txBox="1"/>
                <p:nvPr/>
              </p:nvSpPr>
              <p:spPr>
                <a:xfrm>
                  <a:off x="2557859" y="5742319"/>
                  <a:ext cx="415499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246</a:t>
                  </a:r>
                </a:p>
                <a:p>
                  <a:pPr algn="ctr"/>
                  <a:r>
                    <a:rPr lang="de-DE" sz="800" dirty="0">
                      <a:solidFill>
                        <a:schemeClr val="accent1"/>
                      </a:solidFill>
                    </a:rPr>
                    <a:t>1064</a:t>
                  </a:r>
                </a:p>
              </p:txBody>
            </p:sp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1B3E05EF-2ADE-484E-9859-365C4C26C3A8}"/>
                    </a:ext>
                  </a:extLst>
                </p:cNvPr>
                <p:cNvSpPr txBox="1"/>
                <p:nvPr/>
              </p:nvSpPr>
              <p:spPr>
                <a:xfrm>
                  <a:off x="3466555" y="5742319"/>
                  <a:ext cx="35779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197</a:t>
                  </a:r>
                </a:p>
                <a:p>
                  <a:pPr algn="ctr"/>
                  <a:r>
                    <a:rPr lang="de-DE" sz="800" dirty="0">
                      <a:solidFill>
                        <a:schemeClr val="accent1"/>
                      </a:solidFill>
                    </a:rPr>
                    <a:t>923</a:t>
                  </a:r>
                </a:p>
              </p:txBody>
            </p:sp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BF7860C3-F48A-4D0B-A94D-39667157083A}"/>
                    </a:ext>
                  </a:extLst>
                </p:cNvPr>
                <p:cNvSpPr txBox="1"/>
                <p:nvPr/>
              </p:nvSpPr>
              <p:spPr>
                <a:xfrm>
                  <a:off x="4368037" y="5742319"/>
                  <a:ext cx="35779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127</a:t>
                  </a:r>
                </a:p>
                <a:p>
                  <a:pPr algn="ctr"/>
                  <a:r>
                    <a:rPr lang="de-DE" sz="800" dirty="0">
                      <a:solidFill>
                        <a:schemeClr val="accent1"/>
                      </a:solidFill>
                    </a:rPr>
                    <a:t>624</a:t>
                  </a:r>
                </a:p>
              </p:txBody>
            </p:sp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C898771D-85FA-41ED-859F-DE38794FE15A}"/>
                    </a:ext>
                  </a:extLst>
                </p:cNvPr>
                <p:cNvSpPr txBox="1"/>
                <p:nvPr/>
              </p:nvSpPr>
              <p:spPr>
                <a:xfrm>
                  <a:off x="5269517" y="5742319"/>
                  <a:ext cx="35779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de-DE" sz="8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89</a:t>
                  </a:r>
                </a:p>
                <a:p>
                  <a:pPr algn="ctr"/>
                  <a:r>
                    <a:rPr lang="de-DE" sz="800" dirty="0">
                      <a:solidFill>
                        <a:schemeClr val="accent1"/>
                      </a:solidFill>
                    </a:rPr>
                    <a:t>397</a:t>
                  </a:r>
                </a:p>
              </p:txBody>
            </p:sp>
          </p:grp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24D3ECF-1D37-4BC8-96CE-92B153FC3570}"/>
                </a:ext>
              </a:extLst>
            </p:cNvPr>
            <p:cNvSpPr txBox="1"/>
            <p:nvPr/>
          </p:nvSpPr>
          <p:spPr>
            <a:xfrm>
              <a:off x="971676" y="5587043"/>
              <a:ext cx="918841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800" b="1" dirty="0"/>
                <a:t>Patients at risk</a:t>
              </a: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0406C6B6-AED4-4F91-B827-9B4D7410AE3E}"/>
              </a:ext>
            </a:extLst>
          </p:cNvPr>
          <p:cNvSpPr txBox="1"/>
          <p:nvPr/>
        </p:nvSpPr>
        <p:spPr>
          <a:xfrm>
            <a:off x="7922771" y="2754541"/>
            <a:ext cx="18790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HR: (95% CI: 1.42 (1.06-1.89)</a:t>
            </a:r>
          </a:p>
          <a:p>
            <a:pPr algn="ctr"/>
            <a:r>
              <a:rPr lang="de-DE" sz="1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 = 0.019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7ABF7AF-7BEC-488F-957B-AF4C81201DCA}"/>
              </a:ext>
            </a:extLst>
          </p:cNvPr>
          <p:cNvGrpSpPr/>
          <p:nvPr/>
        </p:nvGrpSpPr>
        <p:grpSpPr>
          <a:xfrm>
            <a:off x="7298270" y="3246422"/>
            <a:ext cx="1121771" cy="400110"/>
            <a:chOff x="1809589" y="3082299"/>
            <a:chExt cx="1121771" cy="400110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04CC04B-AF33-4C1F-A2F3-D08F83C7B3B4}"/>
                </a:ext>
              </a:extLst>
            </p:cNvPr>
            <p:cNvSpPr txBox="1"/>
            <p:nvPr/>
          </p:nvSpPr>
          <p:spPr>
            <a:xfrm>
              <a:off x="2116713" y="3082299"/>
              <a:ext cx="8146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30-day PPI</a:t>
              </a:r>
            </a:p>
            <a:p>
              <a:r>
                <a:rPr lang="de-DE" sz="10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No</a:t>
              </a:r>
              <a:r>
                <a:rPr lang="de-DE" sz="1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PPI</a:t>
              </a:r>
            </a:p>
          </p:txBody>
        </p: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423FB444-9188-4E07-94A7-E3642915AA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09589" y="3195686"/>
              <a:ext cx="306767" cy="0"/>
            </a:xfrm>
            <a:prstGeom prst="line">
              <a:avLst/>
            </a:prstGeom>
            <a:ln w="285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3452901B-E70F-4DA9-AF1C-A685A2CF45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09589" y="3358504"/>
              <a:ext cx="306767" cy="0"/>
            </a:xfrm>
            <a:prstGeom prst="line">
              <a:avLst/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Freeform: Shape 123">
            <a:extLst>
              <a:ext uri="{FF2B5EF4-FFF2-40B4-BE49-F238E27FC236}">
                <a16:creationId xmlns:a16="http://schemas.microsoft.com/office/drawing/2014/main" id="{B471A662-E02C-45CD-ABE8-12D0BB12E9E7}"/>
              </a:ext>
            </a:extLst>
          </p:cNvPr>
          <p:cNvSpPr/>
          <p:nvPr/>
        </p:nvSpPr>
        <p:spPr>
          <a:xfrm>
            <a:off x="7144806" y="4065694"/>
            <a:ext cx="3487586" cy="863855"/>
          </a:xfrm>
          <a:custGeom>
            <a:avLst/>
            <a:gdLst>
              <a:gd name="connsiteX0" fmla="*/ 0 w 3487586"/>
              <a:gd name="connsiteY0" fmla="*/ 863855 h 863855"/>
              <a:gd name="connsiteX1" fmla="*/ 68924 w 3487586"/>
              <a:gd name="connsiteY1" fmla="*/ 859260 h 863855"/>
              <a:gd name="connsiteX2" fmla="*/ 110279 w 3487586"/>
              <a:gd name="connsiteY2" fmla="*/ 827095 h 863855"/>
              <a:gd name="connsiteX3" fmla="*/ 142444 w 3487586"/>
              <a:gd name="connsiteY3" fmla="*/ 794930 h 863855"/>
              <a:gd name="connsiteX4" fmla="*/ 179204 w 3487586"/>
              <a:gd name="connsiteY4" fmla="*/ 781145 h 863855"/>
              <a:gd name="connsiteX5" fmla="*/ 197584 w 3487586"/>
              <a:gd name="connsiteY5" fmla="*/ 748981 h 863855"/>
              <a:gd name="connsiteX6" fmla="*/ 229749 w 3487586"/>
              <a:gd name="connsiteY6" fmla="*/ 748981 h 863855"/>
              <a:gd name="connsiteX7" fmla="*/ 261913 w 3487586"/>
              <a:gd name="connsiteY7" fmla="*/ 726006 h 863855"/>
              <a:gd name="connsiteX8" fmla="*/ 307863 w 3487586"/>
              <a:gd name="connsiteY8" fmla="*/ 730601 h 863855"/>
              <a:gd name="connsiteX9" fmla="*/ 321648 w 3487586"/>
              <a:gd name="connsiteY9" fmla="*/ 698436 h 863855"/>
              <a:gd name="connsiteX10" fmla="*/ 413548 w 3487586"/>
              <a:gd name="connsiteY10" fmla="*/ 698436 h 863855"/>
              <a:gd name="connsiteX11" fmla="*/ 473282 w 3487586"/>
              <a:gd name="connsiteY11" fmla="*/ 661676 h 863855"/>
              <a:gd name="connsiteX12" fmla="*/ 546802 w 3487586"/>
              <a:gd name="connsiteY12" fmla="*/ 661676 h 863855"/>
              <a:gd name="connsiteX13" fmla="*/ 629511 w 3487586"/>
              <a:gd name="connsiteY13" fmla="*/ 629511 h 863855"/>
              <a:gd name="connsiteX14" fmla="*/ 670866 w 3487586"/>
              <a:gd name="connsiteY14" fmla="*/ 624916 h 863855"/>
              <a:gd name="connsiteX15" fmla="*/ 707626 w 3487586"/>
              <a:gd name="connsiteY15" fmla="*/ 601941 h 863855"/>
              <a:gd name="connsiteX16" fmla="*/ 817905 w 3487586"/>
              <a:gd name="connsiteY16" fmla="*/ 578966 h 863855"/>
              <a:gd name="connsiteX17" fmla="*/ 873045 w 3487586"/>
              <a:gd name="connsiteY17" fmla="*/ 578966 h 863855"/>
              <a:gd name="connsiteX18" fmla="*/ 951160 w 3487586"/>
              <a:gd name="connsiteY18" fmla="*/ 565182 h 863855"/>
              <a:gd name="connsiteX19" fmla="*/ 1001704 w 3487586"/>
              <a:gd name="connsiteY19" fmla="*/ 565182 h 863855"/>
              <a:gd name="connsiteX20" fmla="*/ 1066034 w 3487586"/>
              <a:gd name="connsiteY20" fmla="*/ 537612 h 863855"/>
              <a:gd name="connsiteX21" fmla="*/ 1153339 w 3487586"/>
              <a:gd name="connsiteY21" fmla="*/ 533017 h 863855"/>
              <a:gd name="connsiteX22" fmla="*/ 1199288 w 3487586"/>
              <a:gd name="connsiteY22" fmla="*/ 514637 h 863855"/>
              <a:gd name="connsiteX23" fmla="*/ 1259023 w 3487586"/>
              <a:gd name="connsiteY23" fmla="*/ 491662 h 863855"/>
              <a:gd name="connsiteX24" fmla="*/ 1304973 w 3487586"/>
              <a:gd name="connsiteY24" fmla="*/ 496257 h 863855"/>
              <a:gd name="connsiteX25" fmla="*/ 1341733 w 3487586"/>
              <a:gd name="connsiteY25" fmla="*/ 477877 h 863855"/>
              <a:gd name="connsiteX26" fmla="*/ 1373897 w 3487586"/>
              <a:gd name="connsiteY26" fmla="*/ 477877 h 863855"/>
              <a:gd name="connsiteX27" fmla="*/ 1479582 w 3487586"/>
              <a:gd name="connsiteY27" fmla="*/ 441117 h 863855"/>
              <a:gd name="connsiteX28" fmla="*/ 1525532 w 3487586"/>
              <a:gd name="connsiteY28" fmla="*/ 422737 h 863855"/>
              <a:gd name="connsiteX29" fmla="*/ 1599051 w 3487586"/>
              <a:gd name="connsiteY29" fmla="*/ 408952 h 863855"/>
              <a:gd name="connsiteX30" fmla="*/ 1681761 w 3487586"/>
              <a:gd name="connsiteY30" fmla="*/ 395167 h 863855"/>
              <a:gd name="connsiteX31" fmla="*/ 1759875 w 3487586"/>
              <a:gd name="connsiteY31" fmla="*/ 381383 h 863855"/>
              <a:gd name="connsiteX32" fmla="*/ 1819610 w 3487586"/>
              <a:gd name="connsiteY32" fmla="*/ 376788 h 863855"/>
              <a:gd name="connsiteX33" fmla="*/ 1874750 w 3487586"/>
              <a:gd name="connsiteY33" fmla="*/ 358408 h 863855"/>
              <a:gd name="connsiteX34" fmla="*/ 1943674 w 3487586"/>
              <a:gd name="connsiteY34" fmla="*/ 358408 h 863855"/>
              <a:gd name="connsiteX35" fmla="*/ 1971244 w 3487586"/>
              <a:gd name="connsiteY35" fmla="*/ 349218 h 863855"/>
              <a:gd name="connsiteX36" fmla="*/ 2021789 w 3487586"/>
              <a:gd name="connsiteY36" fmla="*/ 344623 h 863855"/>
              <a:gd name="connsiteX37" fmla="*/ 2049359 w 3487586"/>
              <a:gd name="connsiteY37" fmla="*/ 335433 h 863855"/>
              <a:gd name="connsiteX38" fmla="*/ 2099903 w 3487586"/>
              <a:gd name="connsiteY38" fmla="*/ 330838 h 863855"/>
              <a:gd name="connsiteX39" fmla="*/ 2127473 w 3487586"/>
              <a:gd name="connsiteY39" fmla="*/ 307863 h 863855"/>
              <a:gd name="connsiteX40" fmla="*/ 2159638 w 3487586"/>
              <a:gd name="connsiteY40" fmla="*/ 294078 h 863855"/>
              <a:gd name="connsiteX41" fmla="*/ 2200993 w 3487586"/>
              <a:gd name="connsiteY41" fmla="*/ 298673 h 863855"/>
              <a:gd name="connsiteX42" fmla="*/ 2251538 w 3487586"/>
              <a:gd name="connsiteY42" fmla="*/ 289483 h 863855"/>
              <a:gd name="connsiteX43" fmla="*/ 2292892 w 3487586"/>
              <a:gd name="connsiteY43" fmla="*/ 284888 h 863855"/>
              <a:gd name="connsiteX44" fmla="*/ 2384792 w 3487586"/>
              <a:gd name="connsiteY44" fmla="*/ 280293 h 863855"/>
              <a:gd name="connsiteX45" fmla="*/ 2449121 w 3487586"/>
              <a:gd name="connsiteY45" fmla="*/ 257318 h 863855"/>
              <a:gd name="connsiteX46" fmla="*/ 2527236 w 3487586"/>
              <a:gd name="connsiteY46" fmla="*/ 252723 h 863855"/>
              <a:gd name="connsiteX47" fmla="*/ 2692655 w 3487586"/>
              <a:gd name="connsiteY47" fmla="*/ 215963 h 863855"/>
              <a:gd name="connsiteX48" fmla="*/ 2734010 w 3487586"/>
              <a:gd name="connsiteY48" fmla="*/ 202179 h 863855"/>
              <a:gd name="connsiteX49" fmla="*/ 2812124 w 3487586"/>
              <a:gd name="connsiteY49" fmla="*/ 183799 h 863855"/>
              <a:gd name="connsiteX50" fmla="*/ 2858074 w 3487586"/>
              <a:gd name="connsiteY50" fmla="*/ 188394 h 863855"/>
              <a:gd name="connsiteX51" fmla="*/ 2890239 w 3487586"/>
              <a:gd name="connsiteY51" fmla="*/ 170014 h 863855"/>
              <a:gd name="connsiteX52" fmla="*/ 2963759 w 3487586"/>
              <a:gd name="connsiteY52" fmla="*/ 160824 h 863855"/>
              <a:gd name="connsiteX53" fmla="*/ 2986734 w 3487586"/>
              <a:gd name="connsiteY53" fmla="*/ 133254 h 863855"/>
              <a:gd name="connsiteX54" fmla="*/ 3032683 w 3487586"/>
              <a:gd name="connsiteY54" fmla="*/ 124064 h 863855"/>
              <a:gd name="connsiteX55" fmla="*/ 3170533 w 3487586"/>
              <a:gd name="connsiteY55" fmla="*/ 105684 h 863855"/>
              <a:gd name="connsiteX56" fmla="*/ 3244052 w 3487586"/>
              <a:gd name="connsiteY56" fmla="*/ 82709 h 863855"/>
              <a:gd name="connsiteX57" fmla="*/ 3262432 w 3487586"/>
              <a:gd name="connsiteY57" fmla="*/ 73519 h 863855"/>
              <a:gd name="connsiteX58" fmla="*/ 3312977 w 3487586"/>
              <a:gd name="connsiteY58" fmla="*/ 64329 h 863855"/>
              <a:gd name="connsiteX59" fmla="*/ 3354332 w 3487586"/>
              <a:gd name="connsiteY59" fmla="*/ 50544 h 863855"/>
              <a:gd name="connsiteX60" fmla="*/ 3391091 w 3487586"/>
              <a:gd name="connsiteY60" fmla="*/ 9190 h 863855"/>
              <a:gd name="connsiteX61" fmla="*/ 3487586 w 3487586"/>
              <a:gd name="connsiteY61" fmla="*/ 0 h 863855"/>
              <a:gd name="connsiteX62" fmla="*/ 3487586 w 3487586"/>
              <a:gd name="connsiteY62" fmla="*/ 0 h 863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3487586" h="863855">
                <a:moveTo>
                  <a:pt x="0" y="863855"/>
                </a:moveTo>
                <a:lnTo>
                  <a:pt x="68924" y="859260"/>
                </a:lnTo>
                <a:lnTo>
                  <a:pt x="110279" y="827095"/>
                </a:lnTo>
                <a:lnTo>
                  <a:pt x="142444" y="794930"/>
                </a:lnTo>
                <a:lnTo>
                  <a:pt x="179204" y="781145"/>
                </a:lnTo>
                <a:lnTo>
                  <a:pt x="197584" y="748981"/>
                </a:lnTo>
                <a:lnTo>
                  <a:pt x="229749" y="748981"/>
                </a:lnTo>
                <a:lnTo>
                  <a:pt x="261913" y="726006"/>
                </a:lnTo>
                <a:lnTo>
                  <a:pt x="307863" y="730601"/>
                </a:lnTo>
                <a:lnTo>
                  <a:pt x="321648" y="698436"/>
                </a:lnTo>
                <a:lnTo>
                  <a:pt x="413548" y="698436"/>
                </a:lnTo>
                <a:lnTo>
                  <a:pt x="473282" y="661676"/>
                </a:lnTo>
                <a:lnTo>
                  <a:pt x="546802" y="661676"/>
                </a:lnTo>
                <a:lnTo>
                  <a:pt x="629511" y="629511"/>
                </a:lnTo>
                <a:lnTo>
                  <a:pt x="670866" y="624916"/>
                </a:lnTo>
                <a:lnTo>
                  <a:pt x="707626" y="601941"/>
                </a:lnTo>
                <a:lnTo>
                  <a:pt x="817905" y="578966"/>
                </a:lnTo>
                <a:lnTo>
                  <a:pt x="873045" y="578966"/>
                </a:lnTo>
                <a:lnTo>
                  <a:pt x="951160" y="565182"/>
                </a:lnTo>
                <a:lnTo>
                  <a:pt x="1001704" y="565182"/>
                </a:lnTo>
                <a:lnTo>
                  <a:pt x="1066034" y="537612"/>
                </a:lnTo>
                <a:lnTo>
                  <a:pt x="1153339" y="533017"/>
                </a:lnTo>
                <a:lnTo>
                  <a:pt x="1199288" y="514637"/>
                </a:lnTo>
                <a:lnTo>
                  <a:pt x="1259023" y="491662"/>
                </a:lnTo>
                <a:lnTo>
                  <a:pt x="1304973" y="496257"/>
                </a:lnTo>
                <a:lnTo>
                  <a:pt x="1341733" y="477877"/>
                </a:lnTo>
                <a:lnTo>
                  <a:pt x="1373897" y="477877"/>
                </a:lnTo>
                <a:lnTo>
                  <a:pt x="1479582" y="441117"/>
                </a:lnTo>
                <a:lnTo>
                  <a:pt x="1525532" y="422737"/>
                </a:lnTo>
                <a:lnTo>
                  <a:pt x="1599051" y="408952"/>
                </a:lnTo>
                <a:lnTo>
                  <a:pt x="1681761" y="395167"/>
                </a:lnTo>
                <a:lnTo>
                  <a:pt x="1759875" y="381383"/>
                </a:lnTo>
                <a:lnTo>
                  <a:pt x="1819610" y="376788"/>
                </a:lnTo>
                <a:lnTo>
                  <a:pt x="1874750" y="358408"/>
                </a:lnTo>
                <a:lnTo>
                  <a:pt x="1943674" y="358408"/>
                </a:lnTo>
                <a:lnTo>
                  <a:pt x="1971244" y="349218"/>
                </a:lnTo>
                <a:lnTo>
                  <a:pt x="2021789" y="344623"/>
                </a:lnTo>
                <a:lnTo>
                  <a:pt x="2049359" y="335433"/>
                </a:lnTo>
                <a:lnTo>
                  <a:pt x="2099903" y="330838"/>
                </a:lnTo>
                <a:lnTo>
                  <a:pt x="2127473" y="307863"/>
                </a:lnTo>
                <a:lnTo>
                  <a:pt x="2159638" y="294078"/>
                </a:lnTo>
                <a:lnTo>
                  <a:pt x="2200993" y="298673"/>
                </a:lnTo>
                <a:lnTo>
                  <a:pt x="2251538" y="289483"/>
                </a:lnTo>
                <a:lnTo>
                  <a:pt x="2292892" y="284888"/>
                </a:lnTo>
                <a:lnTo>
                  <a:pt x="2384792" y="280293"/>
                </a:lnTo>
                <a:lnTo>
                  <a:pt x="2449121" y="257318"/>
                </a:lnTo>
                <a:lnTo>
                  <a:pt x="2527236" y="252723"/>
                </a:lnTo>
                <a:lnTo>
                  <a:pt x="2692655" y="215963"/>
                </a:lnTo>
                <a:lnTo>
                  <a:pt x="2734010" y="202179"/>
                </a:lnTo>
                <a:lnTo>
                  <a:pt x="2812124" y="183799"/>
                </a:lnTo>
                <a:lnTo>
                  <a:pt x="2858074" y="188394"/>
                </a:lnTo>
                <a:lnTo>
                  <a:pt x="2890239" y="170014"/>
                </a:lnTo>
                <a:lnTo>
                  <a:pt x="2963759" y="160824"/>
                </a:lnTo>
                <a:lnTo>
                  <a:pt x="2986734" y="133254"/>
                </a:lnTo>
                <a:lnTo>
                  <a:pt x="3032683" y="124064"/>
                </a:lnTo>
                <a:lnTo>
                  <a:pt x="3170533" y="105684"/>
                </a:lnTo>
                <a:lnTo>
                  <a:pt x="3244052" y="82709"/>
                </a:lnTo>
                <a:lnTo>
                  <a:pt x="3262432" y="73519"/>
                </a:lnTo>
                <a:lnTo>
                  <a:pt x="3312977" y="64329"/>
                </a:lnTo>
                <a:lnTo>
                  <a:pt x="3354332" y="50544"/>
                </a:lnTo>
                <a:lnTo>
                  <a:pt x="3391091" y="9190"/>
                </a:lnTo>
                <a:lnTo>
                  <a:pt x="3487586" y="0"/>
                </a:lnTo>
                <a:lnTo>
                  <a:pt x="3487586" y="0"/>
                </a:lnTo>
              </a:path>
            </a:pathLst>
          </a:custGeom>
          <a:noFill/>
          <a:ln w="28575" cap="flat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125" name="Freeform: Shape 124">
            <a:extLst>
              <a:ext uri="{FF2B5EF4-FFF2-40B4-BE49-F238E27FC236}">
                <a16:creationId xmlns:a16="http://schemas.microsoft.com/office/drawing/2014/main" id="{3C3AAFF6-03FE-4E9E-A1FC-EC68D625121D}"/>
              </a:ext>
            </a:extLst>
          </p:cNvPr>
          <p:cNvSpPr/>
          <p:nvPr/>
        </p:nvSpPr>
        <p:spPr>
          <a:xfrm>
            <a:off x="7157363" y="4345987"/>
            <a:ext cx="3479623" cy="583562"/>
          </a:xfrm>
          <a:custGeom>
            <a:avLst/>
            <a:gdLst>
              <a:gd name="connsiteX0" fmla="*/ 0 w 3441636"/>
              <a:gd name="connsiteY0" fmla="*/ 583562 h 583562"/>
              <a:gd name="connsiteX1" fmla="*/ 68924 w 3441636"/>
              <a:gd name="connsiteY1" fmla="*/ 569777 h 583562"/>
              <a:gd name="connsiteX2" fmla="*/ 82709 w 3441636"/>
              <a:gd name="connsiteY2" fmla="*/ 546802 h 583562"/>
              <a:gd name="connsiteX3" fmla="*/ 128659 w 3441636"/>
              <a:gd name="connsiteY3" fmla="*/ 542207 h 583562"/>
              <a:gd name="connsiteX4" fmla="*/ 142444 w 3441636"/>
              <a:gd name="connsiteY4" fmla="*/ 523827 h 583562"/>
              <a:gd name="connsiteX5" fmla="*/ 165419 w 3441636"/>
              <a:gd name="connsiteY5" fmla="*/ 519232 h 583562"/>
              <a:gd name="connsiteX6" fmla="*/ 174609 w 3441636"/>
              <a:gd name="connsiteY6" fmla="*/ 505447 h 583562"/>
              <a:gd name="connsiteX7" fmla="*/ 252723 w 3441636"/>
              <a:gd name="connsiteY7" fmla="*/ 505447 h 583562"/>
              <a:gd name="connsiteX8" fmla="*/ 275698 w 3441636"/>
              <a:gd name="connsiteY8" fmla="*/ 491662 h 583562"/>
              <a:gd name="connsiteX9" fmla="*/ 363003 w 3441636"/>
              <a:gd name="connsiteY9" fmla="*/ 487067 h 583562"/>
              <a:gd name="connsiteX10" fmla="*/ 381382 w 3441636"/>
              <a:gd name="connsiteY10" fmla="*/ 473283 h 583562"/>
              <a:gd name="connsiteX11" fmla="*/ 418142 w 3441636"/>
              <a:gd name="connsiteY11" fmla="*/ 477877 h 583562"/>
              <a:gd name="connsiteX12" fmla="*/ 427332 w 3441636"/>
              <a:gd name="connsiteY12" fmla="*/ 464093 h 583562"/>
              <a:gd name="connsiteX13" fmla="*/ 468687 w 3441636"/>
              <a:gd name="connsiteY13" fmla="*/ 459498 h 583562"/>
              <a:gd name="connsiteX14" fmla="*/ 477877 w 3441636"/>
              <a:gd name="connsiteY14" fmla="*/ 450308 h 583562"/>
              <a:gd name="connsiteX15" fmla="*/ 542207 w 3441636"/>
              <a:gd name="connsiteY15" fmla="*/ 454903 h 583562"/>
              <a:gd name="connsiteX16" fmla="*/ 574371 w 3441636"/>
              <a:gd name="connsiteY16" fmla="*/ 431928 h 583562"/>
              <a:gd name="connsiteX17" fmla="*/ 629511 w 3441636"/>
              <a:gd name="connsiteY17" fmla="*/ 436523 h 583562"/>
              <a:gd name="connsiteX18" fmla="*/ 657081 w 3441636"/>
              <a:gd name="connsiteY18" fmla="*/ 422738 h 583562"/>
              <a:gd name="connsiteX19" fmla="*/ 712221 w 3441636"/>
              <a:gd name="connsiteY19" fmla="*/ 418143 h 583562"/>
              <a:gd name="connsiteX20" fmla="*/ 762765 w 3441636"/>
              <a:gd name="connsiteY20" fmla="*/ 408953 h 583562"/>
              <a:gd name="connsiteX21" fmla="*/ 831690 w 3441636"/>
              <a:gd name="connsiteY21" fmla="*/ 413548 h 583562"/>
              <a:gd name="connsiteX22" fmla="*/ 854665 w 3441636"/>
              <a:gd name="connsiteY22" fmla="*/ 399763 h 583562"/>
              <a:gd name="connsiteX23" fmla="*/ 951159 w 3441636"/>
              <a:gd name="connsiteY23" fmla="*/ 404358 h 583562"/>
              <a:gd name="connsiteX24" fmla="*/ 983324 w 3441636"/>
              <a:gd name="connsiteY24" fmla="*/ 385978 h 583562"/>
              <a:gd name="connsiteX25" fmla="*/ 1043059 w 3441636"/>
              <a:gd name="connsiteY25" fmla="*/ 381383 h 583562"/>
              <a:gd name="connsiteX26" fmla="*/ 1116578 w 3441636"/>
              <a:gd name="connsiteY26" fmla="*/ 381383 h 583562"/>
              <a:gd name="connsiteX27" fmla="*/ 1199288 w 3441636"/>
              <a:gd name="connsiteY27" fmla="*/ 358408 h 583562"/>
              <a:gd name="connsiteX28" fmla="*/ 1268213 w 3441636"/>
              <a:gd name="connsiteY28" fmla="*/ 353813 h 583562"/>
              <a:gd name="connsiteX29" fmla="*/ 1295782 w 3441636"/>
              <a:gd name="connsiteY29" fmla="*/ 340028 h 583562"/>
              <a:gd name="connsiteX30" fmla="*/ 1337137 w 3441636"/>
              <a:gd name="connsiteY30" fmla="*/ 340028 h 583562"/>
              <a:gd name="connsiteX31" fmla="*/ 1424442 w 3441636"/>
              <a:gd name="connsiteY31" fmla="*/ 317053 h 583562"/>
              <a:gd name="connsiteX32" fmla="*/ 1511746 w 3441636"/>
              <a:gd name="connsiteY32" fmla="*/ 312458 h 583562"/>
              <a:gd name="connsiteX33" fmla="*/ 1543911 w 3441636"/>
              <a:gd name="connsiteY33" fmla="*/ 294078 h 583562"/>
              <a:gd name="connsiteX34" fmla="*/ 1617431 w 3441636"/>
              <a:gd name="connsiteY34" fmla="*/ 294078 h 583562"/>
              <a:gd name="connsiteX35" fmla="*/ 1654191 w 3441636"/>
              <a:gd name="connsiteY35" fmla="*/ 280294 h 583562"/>
              <a:gd name="connsiteX36" fmla="*/ 1723115 w 3441636"/>
              <a:gd name="connsiteY36" fmla="*/ 280294 h 583562"/>
              <a:gd name="connsiteX37" fmla="*/ 1769065 w 3441636"/>
              <a:gd name="connsiteY37" fmla="*/ 271104 h 583562"/>
              <a:gd name="connsiteX38" fmla="*/ 1819610 w 3441636"/>
              <a:gd name="connsiteY38" fmla="*/ 271104 h 583562"/>
              <a:gd name="connsiteX39" fmla="*/ 1902319 w 3441636"/>
              <a:gd name="connsiteY39" fmla="*/ 252724 h 583562"/>
              <a:gd name="connsiteX40" fmla="*/ 1971244 w 3441636"/>
              <a:gd name="connsiteY40" fmla="*/ 257319 h 583562"/>
              <a:gd name="connsiteX41" fmla="*/ 1998814 w 3441636"/>
              <a:gd name="connsiteY41" fmla="*/ 243534 h 583562"/>
              <a:gd name="connsiteX42" fmla="*/ 2049358 w 3441636"/>
              <a:gd name="connsiteY42" fmla="*/ 243534 h 583562"/>
              <a:gd name="connsiteX43" fmla="*/ 2072333 w 3441636"/>
              <a:gd name="connsiteY43" fmla="*/ 229749 h 583562"/>
              <a:gd name="connsiteX44" fmla="*/ 2113688 w 3441636"/>
              <a:gd name="connsiteY44" fmla="*/ 215964 h 583562"/>
              <a:gd name="connsiteX45" fmla="*/ 2178018 w 3441636"/>
              <a:gd name="connsiteY45" fmla="*/ 220559 h 583562"/>
              <a:gd name="connsiteX46" fmla="*/ 2210182 w 3441636"/>
              <a:gd name="connsiteY46" fmla="*/ 215964 h 583562"/>
              <a:gd name="connsiteX47" fmla="*/ 2265322 w 3441636"/>
              <a:gd name="connsiteY47" fmla="*/ 215964 h 583562"/>
              <a:gd name="connsiteX48" fmla="*/ 2265322 w 3441636"/>
              <a:gd name="connsiteY48" fmla="*/ 215964 h 583562"/>
              <a:gd name="connsiteX49" fmla="*/ 2338842 w 3441636"/>
              <a:gd name="connsiteY49" fmla="*/ 202179 h 583562"/>
              <a:gd name="connsiteX50" fmla="*/ 2384792 w 3441636"/>
              <a:gd name="connsiteY50" fmla="*/ 183799 h 583562"/>
              <a:gd name="connsiteX51" fmla="*/ 2467501 w 3441636"/>
              <a:gd name="connsiteY51" fmla="*/ 183799 h 583562"/>
              <a:gd name="connsiteX52" fmla="*/ 2554806 w 3441636"/>
              <a:gd name="connsiteY52" fmla="*/ 174609 h 583562"/>
              <a:gd name="connsiteX53" fmla="*/ 2591565 w 3441636"/>
              <a:gd name="connsiteY53" fmla="*/ 174609 h 583562"/>
              <a:gd name="connsiteX54" fmla="*/ 2600755 w 3441636"/>
              <a:gd name="connsiteY54" fmla="*/ 165419 h 583562"/>
              <a:gd name="connsiteX55" fmla="*/ 2642110 w 3441636"/>
              <a:gd name="connsiteY55" fmla="*/ 156229 h 583562"/>
              <a:gd name="connsiteX56" fmla="*/ 2655895 w 3441636"/>
              <a:gd name="connsiteY56" fmla="*/ 156229 h 583562"/>
              <a:gd name="connsiteX57" fmla="*/ 2669680 w 3441636"/>
              <a:gd name="connsiteY57" fmla="*/ 142444 h 583562"/>
              <a:gd name="connsiteX58" fmla="*/ 2734010 w 3441636"/>
              <a:gd name="connsiteY58" fmla="*/ 147039 h 583562"/>
              <a:gd name="connsiteX59" fmla="*/ 2747795 w 3441636"/>
              <a:gd name="connsiteY59" fmla="*/ 128659 h 583562"/>
              <a:gd name="connsiteX60" fmla="*/ 2825909 w 3441636"/>
              <a:gd name="connsiteY60" fmla="*/ 133254 h 583562"/>
              <a:gd name="connsiteX61" fmla="*/ 2913214 w 3441636"/>
              <a:gd name="connsiteY61" fmla="*/ 124064 h 583562"/>
              <a:gd name="connsiteX62" fmla="*/ 2945378 w 3441636"/>
              <a:gd name="connsiteY62" fmla="*/ 96495 h 583562"/>
              <a:gd name="connsiteX63" fmla="*/ 3037278 w 3441636"/>
              <a:gd name="connsiteY63" fmla="*/ 96495 h 583562"/>
              <a:gd name="connsiteX64" fmla="*/ 3055658 w 3441636"/>
              <a:gd name="connsiteY64" fmla="*/ 78115 h 583562"/>
              <a:gd name="connsiteX65" fmla="*/ 3138367 w 3441636"/>
              <a:gd name="connsiteY65" fmla="*/ 82710 h 583562"/>
              <a:gd name="connsiteX66" fmla="*/ 3170532 w 3441636"/>
              <a:gd name="connsiteY66" fmla="*/ 64330 h 583562"/>
              <a:gd name="connsiteX67" fmla="*/ 3198102 w 3441636"/>
              <a:gd name="connsiteY67" fmla="*/ 68925 h 583562"/>
              <a:gd name="connsiteX68" fmla="*/ 3211887 w 3441636"/>
              <a:gd name="connsiteY68" fmla="*/ 55140 h 583562"/>
              <a:gd name="connsiteX69" fmla="*/ 3262432 w 3441636"/>
              <a:gd name="connsiteY69" fmla="*/ 64330 h 583562"/>
              <a:gd name="connsiteX70" fmla="*/ 3276217 w 3441636"/>
              <a:gd name="connsiteY70" fmla="*/ 45950 h 583562"/>
              <a:gd name="connsiteX71" fmla="*/ 3308381 w 3441636"/>
              <a:gd name="connsiteY71" fmla="*/ 50545 h 583562"/>
              <a:gd name="connsiteX72" fmla="*/ 3345141 w 3441636"/>
              <a:gd name="connsiteY72" fmla="*/ 13785 h 583562"/>
              <a:gd name="connsiteX73" fmla="*/ 3409471 w 3441636"/>
              <a:gd name="connsiteY73" fmla="*/ 13785 h 583562"/>
              <a:gd name="connsiteX74" fmla="*/ 3441636 w 3441636"/>
              <a:gd name="connsiteY74" fmla="*/ 0 h 583562"/>
              <a:gd name="connsiteX75" fmla="*/ 3441636 w 3441636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3685 w 3479623"/>
              <a:gd name="connsiteY8" fmla="*/ 491662 h 583562"/>
              <a:gd name="connsiteX9" fmla="*/ 400990 w 3479623"/>
              <a:gd name="connsiteY9" fmla="*/ 487067 h 583562"/>
              <a:gd name="connsiteX10" fmla="*/ 419369 w 3479623"/>
              <a:gd name="connsiteY10" fmla="*/ 473283 h 583562"/>
              <a:gd name="connsiteX11" fmla="*/ 456129 w 3479623"/>
              <a:gd name="connsiteY11" fmla="*/ 477877 h 583562"/>
              <a:gd name="connsiteX12" fmla="*/ 465319 w 3479623"/>
              <a:gd name="connsiteY12" fmla="*/ 46409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4903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22738 h 583562"/>
              <a:gd name="connsiteX19" fmla="*/ 750208 w 3479623"/>
              <a:gd name="connsiteY19" fmla="*/ 418143 h 583562"/>
              <a:gd name="connsiteX20" fmla="*/ 800752 w 3479623"/>
              <a:gd name="connsiteY20" fmla="*/ 408953 h 583562"/>
              <a:gd name="connsiteX21" fmla="*/ 869677 w 3479623"/>
              <a:gd name="connsiteY21" fmla="*/ 413548 h 583562"/>
              <a:gd name="connsiteX22" fmla="*/ 892652 w 3479623"/>
              <a:gd name="connsiteY22" fmla="*/ 399763 h 583562"/>
              <a:gd name="connsiteX23" fmla="*/ 989146 w 3479623"/>
              <a:gd name="connsiteY23" fmla="*/ 404358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4565 w 3479623"/>
              <a:gd name="connsiteY26" fmla="*/ 381383 h 583562"/>
              <a:gd name="connsiteX27" fmla="*/ 1237275 w 3479623"/>
              <a:gd name="connsiteY27" fmla="*/ 35840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75124 w 3479623"/>
              <a:gd name="connsiteY30" fmla="*/ 340028 h 583562"/>
              <a:gd name="connsiteX31" fmla="*/ 1462429 w 3479623"/>
              <a:gd name="connsiteY31" fmla="*/ 317053 h 583562"/>
              <a:gd name="connsiteX32" fmla="*/ 1549733 w 3479623"/>
              <a:gd name="connsiteY32" fmla="*/ 312458 h 583562"/>
              <a:gd name="connsiteX33" fmla="*/ 1581898 w 3479623"/>
              <a:gd name="connsiteY33" fmla="*/ 294078 h 583562"/>
              <a:gd name="connsiteX34" fmla="*/ 1655418 w 3479623"/>
              <a:gd name="connsiteY34" fmla="*/ 294078 h 583562"/>
              <a:gd name="connsiteX35" fmla="*/ 1692178 w 3479623"/>
              <a:gd name="connsiteY35" fmla="*/ 280294 h 583562"/>
              <a:gd name="connsiteX36" fmla="*/ 1761102 w 3479623"/>
              <a:gd name="connsiteY36" fmla="*/ 28029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9231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3309 w 3479623"/>
              <a:gd name="connsiteY48" fmla="*/ 215964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3685 w 3479623"/>
              <a:gd name="connsiteY8" fmla="*/ 491662 h 583562"/>
              <a:gd name="connsiteX9" fmla="*/ 400990 w 3479623"/>
              <a:gd name="connsiteY9" fmla="*/ 487067 h 583562"/>
              <a:gd name="connsiteX10" fmla="*/ 419369 w 3479623"/>
              <a:gd name="connsiteY10" fmla="*/ 473283 h 583562"/>
              <a:gd name="connsiteX11" fmla="*/ 456129 w 3479623"/>
              <a:gd name="connsiteY11" fmla="*/ 477877 h 583562"/>
              <a:gd name="connsiteX12" fmla="*/ 457179 w 3479623"/>
              <a:gd name="connsiteY12" fmla="*/ 46409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4903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22738 h 583562"/>
              <a:gd name="connsiteX19" fmla="*/ 750208 w 3479623"/>
              <a:gd name="connsiteY19" fmla="*/ 418143 h 583562"/>
              <a:gd name="connsiteX20" fmla="*/ 800752 w 3479623"/>
              <a:gd name="connsiteY20" fmla="*/ 408953 h 583562"/>
              <a:gd name="connsiteX21" fmla="*/ 869677 w 3479623"/>
              <a:gd name="connsiteY21" fmla="*/ 413548 h 583562"/>
              <a:gd name="connsiteX22" fmla="*/ 892652 w 3479623"/>
              <a:gd name="connsiteY22" fmla="*/ 399763 h 583562"/>
              <a:gd name="connsiteX23" fmla="*/ 989146 w 3479623"/>
              <a:gd name="connsiteY23" fmla="*/ 404358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4565 w 3479623"/>
              <a:gd name="connsiteY26" fmla="*/ 381383 h 583562"/>
              <a:gd name="connsiteX27" fmla="*/ 1237275 w 3479623"/>
              <a:gd name="connsiteY27" fmla="*/ 35840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75124 w 3479623"/>
              <a:gd name="connsiteY30" fmla="*/ 340028 h 583562"/>
              <a:gd name="connsiteX31" fmla="*/ 1462429 w 3479623"/>
              <a:gd name="connsiteY31" fmla="*/ 317053 h 583562"/>
              <a:gd name="connsiteX32" fmla="*/ 1549733 w 3479623"/>
              <a:gd name="connsiteY32" fmla="*/ 312458 h 583562"/>
              <a:gd name="connsiteX33" fmla="*/ 1581898 w 3479623"/>
              <a:gd name="connsiteY33" fmla="*/ 294078 h 583562"/>
              <a:gd name="connsiteX34" fmla="*/ 1655418 w 3479623"/>
              <a:gd name="connsiteY34" fmla="*/ 294078 h 583562"/>
              <a:gd name="connsiteX35" fmla="*/ 1692178 w 3479623"/>
              <a:gd name="connsiteY35" fmla="*/ 280294 h 583562"/>
              <a:gd name="connsiteX36" fmla="*/ 1761102 w 3479623"/>
              <a:gd name="connsiteY36" fmla="*/ 28029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9231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3309 w 3479623"/>
              <a:gd name="connsiteY48" fmla="*/ 215964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3685 w 3479623"/>
              <a:gd name="connsiteY8" fmla="*/ 491662 h 583562"/>
              <a:gd name="connsiteX9" fmla="*/ 400990 w 3479623"/>
              <a:gd name="connsiteY9" fmla="*/ 487067 h 583562"/>
              <a:gd name="connsiteX10" fmla="*/ 419369 w 3479623"/>
              <a:gd name="connsiteY10" fmla="*/ 473283 h 583562"/>
              <a:gd name="connsiteX11" fmla="*/ 456129 w 3479623"/>
              <a:gd name="connsiteY11" fmla="*/ 477877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4903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22738 h 583562"/>
              <a:gd name="connsiteX19" fmla="*/ 750208 w 3479623"/>
              <a:gd name="connsiteY19" fmla="*/ 418143 h 583562"/>
              <a:gd name="connsiteX20" fmla="*/ 800752 w 3479623"/>
              <a:gd name="connsiteY20" fmla="*/ 408953 h 583562"/>
              <a:gd name="connsiteX21" fmla="*/ 869677 w 3479623"/>
              <a:gd name="connsiteY21" fmla="*/ 413548 h 583562"/>
              <a:gd name="connsiteX22" fmla="*/ 892652 w 3479623"/>
              <a:gd name="connsiteY22" fmla="*/ 399763 h 583562"/>
              <a:gd name="connsiteX23" fmla="*/ 989146 w 3479623"/>
              <a:gd name="connsiteY23" fmla="*/ 404358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4565 w 3479623"/>
              <a:gd name="connsiteY26" fmla="*/ 381383 h 583562"/>
              <a:gd name="connsiteX27" fmla="*/ 1237275 w 3479623"/>
              <a:gd name="connsiteY27" fmla="*/ 35840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75124 w 3479623"/>
              <a:gd name="connsiteY30" fmla="*/ 340028 h 583562"/>
              <a:gd name="connsiteX31" fmla="*/ 1462429 w 3479623"/>
              <a:gd name="connsiteY31" fmla="*/ 317053 h 583562"/>
              <a:gd name="connsiteX32" fmla="*/ 1549733 w 3479623"/>
              <a:gd name="connsiteY32" fmla="*/ 312458 h 583562"/>
              <a:gd name="connsiteX33" fmla="*/ 1581898 w 3479623"/>
              <a:gd name="connsiteY33" fmla="*/ 294078 h 583562"/>
              <a:gd name="connsiteX34" fmla="*/ 1655418 w 3479623"/>
              <a:gd name="connsiteY34" fmla="*/ 294078 h 583562"/>
              <a:gd name="connsiteX35" fmla="*/ 1692178 w 3479623"/>
              <a:gd name="connsiteY35" fmla="*/ 280294 h 583562"/>
              <a:gd name="connsiteX36" fmla="*/ 1761102 w 3479623"/>
              <a:gd name="connsiteY36" fmla="*/ 28029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9231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3309 w 3479623"/>
              <a:gd name="connsiteY48" fmla="*/ 215964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3685 w 3479623"/>
              <a:gd name="connsiteY8" fmla="*/ 491662 h 583562"/>
              <a:gd name="connsiteX9" fmla="*/ 400990 w 3479623"/>
              <a:gd name="connsiteY9" fmla="*/ 487067 h 583562"/>
              <a:gd name="connsiteX10" fmla="*/ 419369 w 3479623"/>
              <a:gd name="connsiteY10" fmla="*/ 473283 h 583562"/>
              <a:gd name="connsiteX11" fmla="*/ 456129 w 3479623"/>
              <a:gd name="connsiteY11" fmla="*/ 477877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4903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22738 h 583562"/>
              <a:gd name="connsiteX19" fmla="*/ 750208 w 3479623"/>
              <a:gd name="connsiteY19" fmla="*/ 418143 h 583562"/>
              <a:gd name="connsiteX20" fmla="*/ 800752 w 3479623"/>
              <a:gd name="connsiteY20" fmla="*/ 408953 h 583562"/>
              <a:gd name="connsiteX21" fmla="*/ 869677 w 3479623"/>
              <a:gd name="connsiteY21" fmla="*/ 413548 h 583562"/>
              <a:gd name="connsiteX22" fmla="*/ 892652 w 3479623"/>
              <a:gd name="connsiteY22" fmla="*/ 399763 h 583562"/>
              <a:gd name="connsiteX23" fmla="*/ 989146 w 3479623"/>
              <a:gd name="connsiteY23" fmla="*/ 404358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4565 w 3479623"/>
              <a:gd name="connsiteY26" fmla="*/ 381383 h 583562"/>
              <a:gd name="connsiteX27" fmla="*/ 1237275 w 3479623"/>
              <a:gd name="connsiteY27" fmla="*/ 35840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75124 w 3479623"/>
              <a:gd name="connsiteY30" fmla="*/ 340028 h 583562"/>
              <a:gd name="connsiteX31" fmla="*/ 1462429 w 3479623"/>
              <a:gd name="connsiteY31" fmla="*/ 317053 h 583562"/>
              <a:gd name="connsiteX32" fmla="*/ 1549733 w 3479623"/>
              <a:gd name="connsiteY32" fmla="*/ 312458 h 583562"/>
              <a:gd name="connsiteX33" fmla="*/ 1581898 w 3479623"/>
              <a:gd name="connsiteY33" fmla="*/ 294078 h 583562"/>
              <a:gd name="connsiteX34" fmla="*/ 1655418 w 3479623"/>
              <a:gd name="connsiteY34" fmla="*/ 294078 h 583562"/>
              <a:gd name="connsiteX35" fmla="*/ 1692178 w 3479623"/>
              <a:gd name="connsiteY35" fmla="*/ 280294 h 583562"/>
              <a:gd name="connsiteX36" fmla="*/ 1761102 w 3479623"/>
              <a:gd name="connsiteY36" fmla="*/ 28029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9231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3309 w 3479623"/>
              <a:gd name="connsiteY48" fmla="*/ 215964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3685 w 3479623"/>
              <a:gd name="connsiteY8" fmla="*/ 491662 h 583562"/>
              <a:gd name="connsiteX9" fmla="*/ 400990 w 3479623"/>
              <a:gd name="connsiteY9" fmla="*/ 487067 h 583562"/>
              <a:gd name="connsiteX10" fmla="*/ 419369 w 3479623"/>
              <a:gd name="connsiteY10" fmla="*/ 473283 h 583562"/>
              <a:gd name="connsiteX11" fmla="*/ 450702 w 3479623"/>
              <a:gd name="connsiteY11" fmla="*/ 47516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4903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22738 h 583562"/>
              <a:gd name="connsiteX19" fmla="*/ 750208 w 3479623"/>
              <a:gd name="connsiteY19" fmla="*/ 418143 h 583562"/>
              <a:gd name="connsiteX20" fmla="*/ 800752 w 3479623"/>
              <a:gd name="connsiteY20" fmla="*/ 408953 h 583562"/>
              <a:gd name="connsiteX21" fmla="*/ 869677 w 3479623"/>
              <a:gd name="connsiteY21" fmla="*/ 413548 h 583562"/>
              <a:gd name="connsiteX22" fmla="*/ 892652 w 3479623"/>
              <a:gd name="connsiteY22" fmla="*/ 399763 h 583562"/>
              <a:gd name="connsiteX23" fmla="*/ 989146 w 3479623"/>
              <a:gd name="connsiteY23" fmla="*/ 404358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4565 w 3479623"/>
              <a:gd name="connsiteY26" fmla="*/ 381383 h 583562"/>
              <a:gd name="connsiteX27" fmla="*/ 1237275 w 3479623"/>
              <a:gd name="connsiteY27" fmla="*/ 35840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75124 w 3479623"/>
              <a:gd name="connsiteY30" fmla="*/ 340028 h 583562"/>
              <a:gd name="connsiteX31" fmla="*/ 1462429 w 3479623"/>
              <a:gd name="connsiteY31" fmla="*/ 317053 h 583562"/>
              <a:gd name="connsiteX32" fmla="*/ 1549733 w 3479623"/>
              <a:gd name="connsiteY32" fmla="*/ 312458 h 583562"/>
              <a:gd name="connsiteX33" fmla="*/ 1581898 w 3479623"/>
              <a:gd name="connsiteY33" fmla="*/ 294078 h 583562"/>
              <a:gd name="connsiteX34" fmla="*/ 1655418 w 3479623"/>
              <a:gd name="connsiteY34" fmla="*/ 294078 h 583562"/>
              <a:gd name="connsiteX35" fmla="*/ 1692178 w 3479623"/>
              <a:gd name="connsiteY35" fmla="*/ 280294 h 583562"/>
              <a:gd name="connsiteX36" fmla="*/ 1761102 w 3479623"/>
              <a:gd name="connsiteY36" fmla="*/ 28029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9231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3309 w 3479623"/>
              <a:gd name="connsiteY48" fmla="*/ 215964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400990 w 3479623"/>
              <a:gd name="connsiteY9" fmla="*/ 487067 h 583562"/>
              <a:gd name="connsiteX10" fmla="*/ 419369 w 3479623"/>
              <a:gd name="connsiteY10" fmla="*/ 473283 h 583562"/>
              <a:gd name="connsiteX11" fmla="*/ 450702 w 3479623"/>
              <a:gd name="connsiteY11" fmla="*/ 47516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4903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22738 h 583562"/>
              <a:gd name="connsiteX19" fmla="*/ 750208 w 3479623"/>
              <a:gd name="connsiteY19" fmla="*/ 418143 h 583562"/>
              <a:gd name="connsiteX20" fmla="*/ 800752 w 3479623"/>
              <a:gd name="connsiteY20" fmla="*/ 408953 h 583562"/>
              <a:gd name="connsiteX21" fmla="*/ 869677 w 3479623"/>
              <a:gd name="connsiteY21" fmla="*/ 413548 h 583562"/>
              <a:gd name="connsiteX22" fmla="*/ 892652 w 3479623"/>
              <a:gd name="connsiteY22" fmla="*/ 399763 h 583562"/>
              <a:gd name="connsiteX23" fmla="*/ 989146 w 3479623"/>
              <a:gd name="connsiteY23" fmla="*/ 404358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4565 w 3479623"/>
              <a:gd name="connsiteY26" fmla="*/ 381383 h 583562"/>
              <a:gd name="connsiteX27" fmla="*/ 1237275 w 3479623"/>
              <a:gd name="connsiteY27" fmla="*/ 35840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75124 w 3479623"/>
              <a:gd name="connsiteY30" fmla="*/ 340028 h 583562"/>
              <a:gd name="connsiteX31" fmla="*/ 1462429 w 3479623"/>
              <a:gd name="connsiteY31" fmla="*/ 317053 h 583562"/>
              <a:gd name="connsiteX32" fmla="*/ 1549733 w 3479623"/>
              <a:gd name="connsiteY32" fmla="*/ 312458 h 583562"/>
              <a:gd name="connsiteX33" fmla="*/ 1581898 w 3479623"/>
              <a:gd name="connsiteY33" fmla="*/ 294078 h 583562"/>
              <a:gd name="connsiteX34" fmla="*/ 1655418 w 3479623"/>
              <a:gd name="connsiteY34" fmla="*/ 294078 h 583562"/>
              <a:gd name="connsiteX35" fmla="*/ 1692178 w 3479623"/>
              <a:gd name="connsiteY35" fmla="*/ 280294 h 583562"/>
              <a:gd name="connsiteX36" fmla="*/ 1761102 w 3479623"/>
              <a:gd name="connsiteY36" fmla="*/ 28029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9231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3309 w 3479623"/>
              <a:gd name="connsiteY48" fmla="*/ 215964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73283 h 583562"/>
              <a:gd name="connsiteX11" fmla="*/ 450702 w 3479623"/>
              <a:gd name="connsiteY11" fmla="*/ 47516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4903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22738 h 583562"/>
              <a:gd name="connsiteX19" fmla="*/ 750208 w 3479623"/>
              <a:gd name="connsiteY19" fmla="*/ 418143 h 583562"/>
              <a:gd name="connsiteX20" fmla="*/ 800752 w 3479623"/>
              <a:gd name="connsiteY20" fmla="*/ 408953 h 583562"/>
              <a:gd name="connsiteX21" fmla="*/ 869677 w 3479623"/>
              <a:gd name="connsiteY21" fmla="*/ 413548 h 583562"/>
              <a:gd name="connsiteX22" fmla="*/ 892652 w 3479623"/>
              <a:gd name="connsiteY22" fmla="*/ 399763 h 583562"/>
              <a:gd name="connsiteX23" fmla="*/ 989146 w 3479623"/>
              <a:gd name="connsiteY23" fmla="*/ 404358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4565 w 3479623"/>
              <a:gd name="connsiteY26" fmla="*/ 381383 h 583562"/>
              <a:gd name="connsiteX27" fmla="*/ 1237275 w 3479623"/>
              <a:gd name="connsiteY27" fmla="*/ 35840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75124 w 3479623"/>
              <a:gd name="connsiteY30" fmla="*/ 340028 h 583562"/>
              <a:gd name="connsiteX31" fmla="*/ 1462429 w 3479623"/>
              <a:gd name="connsiteY31" fmla="*/ 317053 h 583562"/>
              <a:gd name="connsiteX32" fmla="*/ 1549733 w 3479623"/>
              <a:gd name="connsiteY32" fmla="*/ 312458 h 583562"/>
              <a:gd name="connsiteX33" fmla="*/ 1581898 w 3479623"/>
              <a:gd name="connsiteY33" fmla="*/ 294078 h 583562"/>
              <a:gd name="connsiteX34" fmla="*/ 1655418 w 3479623"/>
              <a:gd name="connsiteY34" fmla="*/ 294078 h 583562"/>
              <a:gd name="connsiteX35" fmla="*/ 1692178 w 3479623"/>
              <a:gd name="connsiteY35" fmla="*/ 280294 h 583562"/>
              <a:gd name="connsiteX36" fmla="*/ 1761102 w 3479623"/>
              <a:gd name="connsiteY36" fmla="*/ 28029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9231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3309 w 3479623"/>
              <a:gd name="connsiteY48" fmla="*/ 215964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7516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4903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22738 h 583562"/>
              <a:gd name="connsiteX19" fmla="*/ 750208 w 3479623"/>
              <a:gd name="connsiteY19" fmla="*/ 418143 h 583562"/>
              <a:gd name="connsiteX20" fmla="*/ 800752 w 3479623"/>
              <a:gd name="connsiteY20" fmla="*/ 408953 h 583562"/>
              <a:gd name="connsiteX21" fmla="*/ 869677 w 3479623"/>
              <a:gd name="connsiteY21" fmla="*/ 413548 h 583562"/>
              <a:gd name="connsiteX22" fmla="*/ 892652 w 3479623"/>
              <a:gd name="connsiteY22" fmla="*/ 399763 h 583562"/>
              <a:gd name="connsiteX23" fmla="*/ 989146 w 3479623"/>
              <a:gd name="connsiteY23" fmla="*/ 404358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4565 w 3479623"/>
              <a:gd name="connsiteY26" fmla="*/ 381383 h 583562"/>
              <a:gd name="connsiteX27" fmla="*/ 1237275 w 3479623"/>
              <a:gd name="connsiteY27" fmla="*/ 35840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75124 w 3479623"/>
              <a:gd name="connsiteY30" fmla="*/ 340028 h 583562"/>
              <a:gd name="connsiteX31" fmla="*/ 1462429 w 3479623"/>
              <a:gd name="connsiteY31" fmla="*/ 317053 h 583562"/>
              <a:gd name="connsiteX32" fmla="*/ 1549733 w 3479623"/>
              <a:gd name="connsiteY32" fmla="*/ 312458 h 583562"/>
              <a:gd name="connsiteX33" fmla="*/ 1581898 w 3479623"/>
              <a:gd name="connsiteY33" fmla="*/ 294078 h 583562"/>
              <a:gd name="connsiteX34" fmla="*/ 1655418 w 3479623"/>
              <a:gd name="connsiteY34" fmla="*/ 294078 h 583562"/>
              <a:gd name="connsiteX35" fmla="*/ 1692178 w 3479623"/>
              <a:gd name="connsiteY35" fmla="*/ 280294 h 583562"/>
              <a:gd name="connsiteX36" fmla="*/ 1761102 w 3479623"/>
              <a:gd name="connsiteY36" fmla="*/ 28029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9231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3309 w 3479623"/>
              <a:gd name="connsiteY48" fmla="*/ 215964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4903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22738 h 583562"/>
              <a:gd name="connsiteX19" fmla="*/ 750208 w 3479623"/>
              <a:gd name="connsiteY19" fmla="*/ 418143 h 583562"/>
              <a:gd name="connsiteX20" fmla="*/ 800752 w 3479623"/>
              <a:gd name="connsiteY20" fmla="*/ 408953 h 583562"/>
              <a:gd name="connsiteX21" fmla="*/ 869677 w 3479623"/>
              <a:gd name="connsiteY21" fmla="*/ 413548 h 583562"/>
              <a:gd name="connsiteX22" fmla="*/ 892652 w 3479623"/>
              <a:gd name="connsiteY22" fmla="*/ 399763 h 583562"/>
              <a:gd name="connsiteX23" fmla="*/ 989146 w 3479623"/>
              <a:gd name="connsiteY23" fmla="*/ 404358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4565 w 3479623"/>
              <a:gd name="connsiteY26" fmla="*/ 381383 h 583562"/>
              <a:gd name="connsiteX27" fmla="*/ 1237275 w 3479623"/>
              <a:gd name="connsiteY27" fmla="*/ 35840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75124 w 3479623"/>
              <a:gd name="connsiteY30" fmla="*/ 340028 h 583562"/>
              <a:gd name="connsiteX31" fmla="*/ 1462429 w 3479623"/>
              <a:gd name="connsiteY31" fmla="*/ 317053 h 583562"/>
              <a:gd name="connsiteX32" fmla="*/ 1549733 w 3479623"/>
              <a:gd name="connsiteY32" fmla="*/ 312458 h 583562"/>
              <a:gd name="connsiteX33" fmla="*/ 1581898 w 3479623"/>
              <a:gd name="connsiteY33" fmla="*/ 294078 h 583562"/>
              <a:gd name="connsiteX34" fmla="*/ 1655418 w 3479623"/>
              <a:gd name="connsiteY34" fmla="*/ 294078 h 583562"/>
              <a:gd name="connsiteX35" fmla="*/ 1692178 w 3479623"/>
              <a:gd name="connsiteY35" fmla="*/ 280294 h 583562"/>
              <a:gd name="connsiteX36" fmla="*/ 1761102 w 3479623"/>
              <a:gd name="connsiteY36" fmla="*/ 28029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9231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3309 w 3479623"/>
              <a:gd name="connsiteY48" fmla="*/ 215964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22738 h 583562"/>
              <a:gd name="connsiteX19" fmla="*/ 750208 w 3479623"/>
              <a:gd name="connsiteY19" fmla="*/ 418143 h 583562"/>
              <a:gd name="connsiteX20" fmla="*/ 800752 w 3479623"/>
              <a:gd name="connsiteY20" fmla="*/ 408953 h 583562"/>
              <a:gd name="connsiteX21" fmla="*/ 869677 w 3479623"/>
              <a:gd name="connsiteY21" fmla="*/ 413548 h 583562"/>
              <a:gd name="connsiteX22" fmla="*/ 892652 w 3479623"/>
              <a:gd name="connsiteY22" fmla="*/ 399763 h 583562"/>
              <a:gd name="connsiteX23" fmla="*/ 989146 w 3479623"/>
              <a:gd name="connsiteY23" fmla="*/ 404358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4565 w 3479623"/>
              <a:gd name="connsiteY26" fmla="*/ 381383 h 583562"/>
              <a:gd name="connsiteX27" fmla="*/ 1237275 w 3479623"/>
              <a:gd name="connsiteY27" fmla="*/ 35840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75124 w 3479623"/>
              <a:gd name="connsiteY30" fmla="*/ 340028 h 583562"/>
              <a:gd name="connsiteX31" fmla="*/ 1462429 w 3479623"/>
              <a:gd name="connsiteY31" fmla="*/ 317053 h 583562"/>
              <a:gd name="connsiteX32" fmla="*/ 1549733 w 3479623"/>
              <a:gd name="connsiteY32" fmla="*/ 312458 h 583562"/>
              <a:gd name="connsiteX33" fmla="*/ 1581898 w 3479623"/>
              <a:gd name="connsiteY33" fmla="*/ 294078 h 583562"/>
              <a:gd name="connsiteX34" fmla="*/ 1655418 w 3479623"/>
              <a:gd name="connsiteY34" fmla="*/ 294078 h 583562"/>
              <a:gd name="connsiteX35" fmla="*/ 1692178 w 3479623"/>
              <a:gd name="connsiteY35" fmla="*/ 280294 h 583562"/>
              <a:gd name="connsiteX36" fmla="*/ 1761102 w 3479623"/>
              <a:gd name="connsiteY36" fmla="*/ 28029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9231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3309 w 3479623"/>
              <a:gd name="connsiteY48" fmla="*/ 215964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22738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13548 h 583562"/>
              <a:gd name="connsiteX22" fmla="*/ 892652 w 3479623"/>
              <a:gd name="connsiteY22" fmla="*/ 399763 h 583562"/>
              <a:gd name="connsiteX23" fmla="*/ 989146 w 3479623"/>
              <a:gd name="connsiteY23" fmla="*/ 404358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4565 w 3479623"/>
              <a:gd name="connsiteY26" fmla="*/ 381383 h 583562"/>
              <a:gd name="connsiteX27" fmla="*/ 1237275 w 3479623"/>
              <a:gd name="connsiteY27" fmla="*/ 35840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75124 w 3479623"/>
              <a:gd name="connsiteY30" fmla="*/ 340028 h 583562"/>
              <a:gd name="connsiteX31" fmla="*/ 1462429 w 3479623"/>
              <a:gd name="connsiteY31" fmla="*/ 317053 h 583562"/>
              <a:gd name="connsiteX32" fmla="*/ 1549733 w 3479623"/>
              <a:gd name="connsiteY32" fmla="*/ 312458 h 583562"/>
              <a:gd name="connsiteX33" fmla="*/ 1581898 w 3479623"/>
              <a:gd name="connsiteY33" fmla="*/ 294078 h 583562"/>
              <a:gd name="connsiteX34" fmla="*/ 1655418 w 3479623"/>
              <a:gd name="connsiteY34" fmla="*/ 294078 h 583562"/>
              <a:gd name="connsiteX35" fmla="*/ 1692178 w 3479623"/>
              <a:gd name="connsiteY35" fmla="*/ 280294 h 583562"/>
              <a:gd name="connsiteX36" fmla="*/ 1761102 w 3479623"/>
              <a:gd name="connsiteY36" fmla="*/ 28029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9231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3309 w 3479623"/>
              <a:gd name="connsiteY48" fmla="*/ 215964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22738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404358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4565 w 3479623"/>
              <a:gd name="connsiteY26" fmla="*/ 381383 h 583562"/>
              <a:gd name="connsiteX27" fmla="*/ 1237275 w 3479623"/>
              <a:gd name="connsiteY27" fmla="*/ 35840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75124 w 3479623"/>
              <a:gd name="connsiteY30" fmla="*/ 340028 h 583562"/>
              <a:gd name="connsiteX31" fmla="*/ 1462429 w 3479623"/>
              <a:gd name="connsiteY31" fmla="*/ 317053 h 583562"/>
              <a:gd name="connsiteX32" fmla="*/ 1549733 w 3479623"/>
              <a:gd name="connsiteY32" fmla="*/ 312458 h 583562"/>
              <a:gd name="connsiteX33" fmla="*/ 1581898 w 3479623"/>
              <a:gd name="connsiteY33" fmla="*/ 294078 h 583562"/>
              <a:gd name="connsiteX34" fmla="*/ 1655418 w 3479623"/>
              <a:gd name="connsiteY34" fmla="*/ 294078 h 583562"/>
              <a:gd name="connsiteX35" fmla="*/ 1692178 w 3479623"/>
              <a:gd name="connsiteY35" fmla="*/ 280294 h 583562"/>
              <a:gd name="connsiteX36" fmla="*/ 1761102 w 3479623"/>
              <a:gd name="connsiteY36" fmla="*/ 28029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9231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3309 w 3479623"/>
              <a:gd name="connsiteY48" fmla="*/ 215964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22738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4565 w 3479623"/>
              <a:gd name="connsiteY26" fmla="*/ 381383 h 583562"/>
              <a:gd name="connsiteX27" fmla="*/ 1237275 w 3479623"/>
              <a:gd name="connsiteY27" fmla="*/ 35840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75124 w 3479623"/>
              <a:gd name="connsiteY30" fmla="*/ 340028 h 583562"/>
              <a:gd name="connsiteX31" fmla="*/ 1462429 w 3479623"/>
              <a:gd name="connsiteY31" fmla="*/ 317053 h 583562"/>
              <a:gd name="connsiteX32" fmla="*/ 1549733 w 3479623"/>
              <a:gd name="connsiteY32" fmla="*/ 312458 h 583562"/>
              <a:gd name="connsiteX33" fmla="*/ 1581898 w 3479623"/>
              <a:gd name="connsiteY33" fmla="*/ 294078 h 583562"/>
              <a:gd name="connsiteX34" fmla="*/ 1655418 w 3479623"/>
              <a:gd name="connsiteY34" fmla="*/ 294078 h 583562"/>
              <a:gd name="connsiteX35" fmla="*/ 1692178 w 3479623"/>
              <a:gd name="connsiteY35" fmla="*/ 280294 h 583562"/>
              <a:gd name="connsiteX36" fmla="*/ 1761102 w 3479623"/>
              <a:gd name="connsiteY36" fmla="*/ 28029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9231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3309 w 3479623"/>
              <a:gd name="connsiteY48" fmla="*/ 215964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4565 w 3479623"/>
              <a:gd name="connsiteY26" fmla="*/ 381383 h 583562"/>
              <a:gd name="connsiteX27" fmla="*/ 1237275 w 3479623"/>
              <a:gd name="connsiteY27" fmla="*/ 35840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75124 w 3479623"/>
              <a:gd name="connsiteY30" fmla="*/ 340028 h 583562"/>
              <a:gd name="connsiteX31" fmla="*/ 1462429 w 3479623"/>
              <a:gd name="connsiteY31" fmla="*/ 317053 h 583562"/>
              <a:gd name="connsiteX32" fmla="*/ 1549733 w 3479623"/>
              <a:gd name="connsiteY32" fmla="*/ 312458 h 583562"/>
              <a:gd name="connsiteX33" fmla="*/ 1581898 w 3479623"/>
              <a:gd name="connsiteY33" fmla="*/ 294078 h 583562"/>
              <a:gd name="connsiteX34" fmla="*/ 1655418 w 3479623"/>
              <a:gd name="connsiteY34" fmla="*/ 294078 h 583562"/>
              <a:gd name="connsiteX35" fmla="*/ 1692178 w 3479623"/>
              <a:gd name="connsiteY35" fmla="*/ 280294 h 583562"/>
              <a:gd name="connsiteX36" fmla="*/ 1761102 w 3479623"/>
              <a:gd name="connsiteY36" fmla="*/ 28029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9231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3309 w 3479623"/>
              <a:gd name="connsiteY48" fmla="*/ 215964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4565 w 3479623"/>
              <a:gd name="connsiteY26" fmla="*/ 38138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75124 w 3479623"/>
              <a:gd name="connsiteY30" fmla="*/ 340028 h 583562"/>
              <a:gd name="connsiteX31" fmla="*/ 1462429 w 3479623"/>
              <a:gd name="connsiteY31" fmla="*/ 317053 h 583562"/>
              <a:gd name="connsiteX32" fmla="*/ 1549733 w 3479623"/>
              <a:gd name="connsiteY32" fmla="*/ 312458 h 583562"/>
              <a:gd name="connsiteX33" fmla="*/ 1581898 w 3479623"/>
              <a:gd name="connsiteY33" fmla="*/ 294078 h 583562"/>
              <a:gd name="connsiteX34" fmla="*/ 1655418 w 3479623"/>
              <a:gd name="connsiteY34" fmla="*/ 294078 h 583562"/>
              <a:gd name="connsiteX35" fmla="*/ 1692178 w 3479623"/>
              <a:gd name="connsiteY35" fmla="*/ 280294 h 583562"/>
              <a:gd name="connsiteX36" fmla="*/ 1761102 w 3479623"/>
              <a:gd name="connsiteY36" fmla="*/ 28029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9231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3309 w 3479623"/>
              <a:gd name="connsiteY48" fmla="*/ 215964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75124 w 3479623"/>
              <a:gd name="connsiteY30" fmla="*/ 340028 h 583562"/>
              <a:gd name="connsiteX31" fmla="*/ 1462429 w 3479623"/>
              <a:gd name="connsiteY31" fmla="*/ 317053 h 583562"/>
              <a:gd name="connsiteX32" fmla="*/ 1549733 w 3479623"/>
              <a:gd name="connsiteY32" fmla="*/ 312458 h 583562"/>
              <a:gd name="connsiteX33" fmla="*/ 1581898 w 3479623"/>
              <a:gd name="connsiteY33" fmla="*/ 294078 h 583562"/>
              <a:gd name="connsiteX34" fmla="*/ 1655418 w 3479623"/>
              <a:gd name="connsiteY34" fmla="*/ 294078 h 583562"/>
              <a:gd name="connsiteX35" fmla="*/ 1692178 w 3479623"/>
              <a:gd name="connsiteY35" fmla="*/ 280294 h 583562"/>
              <a:gd name="connsiteX36" fmla="*/ 1761102 w 3479623"/>
              <a:gd name="connsiteY36" fmla="*/ 28029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9231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3309 w 3479623"/>
              <a:gd name="connsiteY48" fmla="*/ 215964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75124 w 3479623"/>
              <a:gd name="connsiteY30" fmla="*/ 340028 h 583562"/>
              <a:gd name="connsiteX31" fmla="*/ 1462429 w 3479623"/>
              <a:gd name="connsiteY31" fmla="*/ 308912 h 583562"/>
              <a:gd name="connsiteX32" fmla="*/ 1549733 w 3479623"/>
              <a:gd name="connsiteY32" fmla="*/ 312458 h 583562"/>
              <a:gd name="connsiteX33" fmla="*/ 1581898 w 3479623"/>
              <a:gd name="connsiteY33" fmla="*/ 294078 h 583562"/>
              <a:gd name="connsiteX34" fmla="*/ 1655418 w 3479623"/>
              <a:gd name="connsiteY34" fmla="*/ 294078 h 583562"/>
              <a:gd name="connsiteX35" fmla="*/ 1692178 w 3479623"/>
              <a:gd name="connsiteY35" fmla="*/ 280294 h 583562"/>
              <a:gd name="connsiteX36" fmla="*/ 1761102 w 3479623"/>
              <a:gd name="connsiteY36" fmla="*/ 28029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9231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3309 w 3479623"/>
              <a:gd name="connsiteY48" fmla="*/ 215964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5978 w 3479623"/>
              <a:gd name="connsiteY30" fmla="*/ 337315 h 583562"/>
              <a:gd name="connsiteX31" fmla="*/ 1462429 w 3479623"/>
              <a:gd name="connsiteY31" fmla="*/ 308912 h 583562"/>
              <a:gd name="connsiteX32" fmla="*/ 1549733 w 3479623"/>
              <a:gd name="connsiteY32" fmla="*/ 312458 h 583562"/>
              <a:gd name="connsiteX33" fmla="*/ 1581898 w 3479623"/>
              <a:gd name="connsiteY33" fmla="*/ 294078 h 583562"/>
              <a:gd name="connsiteX34" fmla="*/ 1655418 w 3479623"/>
              <a:gd name="connsiteY34" fmla="*/ 294078 h 583562"/>
              <a:gd name="connsiteX35" fmla="*/ 1692178 w 3479623"/>
              <a:gd name="connsiteY35" fmla="*/ 280294 h 583562"/>
              <a:gd name="connsiteX36" fmla="*/ 1761102 w 3479623"/>
              <a:gd name="connsiteY36" fmla="*/ 28029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9231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3309 w 3479623"/>
              <a:gd name="connsiteY48" fmla="*/ 215964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5978 w 3479623"/>
              <a:gd name="connsiteY30" fmla="*/ 337315 h 583562"/>
              <a:gd name="connsiteX31" fmla="*/ 1462429 w 3479623"/>
              <a:gd name="connsiteY31" fmla="*/ 308912 h 583562"/>
              <a:gd name="connsiteX32" fmla="*/ 1536167 w 3479623"/>
              <a:gd name="connsiteY32" fmla="*/ 304318 h 583562"/>
              <a:gd name="connsiteX33" fmla="*/ 1581898 w 3479623"/>
              <a:gd name="connsiteY33" fmla="*/ 294078 h 583562"/>
              <a:gd name="connsiteX34" fmla="*/ 1655418 w 3479623"/>
              <a:gd name="connsiteY34" fmla="*/ 294078 h 583562"/>
              <a:gd name="connsiteX35" fmla="*/ 1692178 w 3479623"/>
              <a:gd name="connsiteY35" fmla="*/ 280294 h 583562"/>
              <a:gd name="connsiteX36" fmla="*/ 1761102 w 3479623"/>
              <a:gd name="connsiteY36" fmla="*/ 28029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9231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3309 w 3479623"/>
              <a:gd name="connsiteY48" fmla="*/ 215964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5978 w 3479623"/>
              <a:gd name="connsiteY30" fmla="*/ 337315 h 583562"/>
              <a:gd name="connsiteX31" fmla="*/ 1462429 w 3479623"/>
              <a:gd name="connsiteY31" fmla="*/ 308912 h 583562"/>
              <a:gd name="connsiteX32" fmla="*/ 1536167 w 3479623"/>
              <a:gd name="connsiteY32" fmla="*/ 304318 h 583562"/>
              <a:gd name="connsiteX33" fmla="*/ 1581898 w 3479623"/>
              <a:gd name="connsiteY33" fmla="*/ 294078 h 583562"/>
              <a:gd name="connsiteX34" fmla="*/ 1655418 w 3479623"/>
              <a:gd name="connsiteY34" fmla="*/ 277798 h 583562"/>
              <a:gd name="connsiteX35" fmla="*/ 1692178 w 3479623"/>
              <a:gd name="connsiteY35" fmla="*/ 280294 h 583562"/>
              <a:gd name="connsiteX36" fmla="*/ 1761102 w 3479623"/>
              <a:gd name="connsiteY36" fmla="*/ 28029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9231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3309 w 3479623"/>
              <a:gd name="connsiteY48" fmla="*/ 215964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0551 w 3479623"/>
              <a:gd name="connsiteY30" fmla="*/ 334602 h 583562"/>
              <a:gd name="connsiteX31" fmla="*/ 1462429 w 3479623"/>
              <a:gd name="connsiteY31" fmla="*/ 308912 h 583562"/>
              <a:gd name="connsiteX32" fmla="*/ 1536167 w 3479623"/>
              <a:gd name="connsiteY32" fmla="*/ 304318 h 583562"/>
              <a:gd name="connsiteX33" fmla="*/ 1581898 w 3479623"/>
              <a:gd name="connsiteY33" fmla="*/ 294078 h 583562"/>
              <a:gd name="connsiteX34" fmla="*/ 1655418 w 3479623"/>
              <a:gd name="connsiteY34" fmla="*/ 277798 h 583562"/>
              <a:gd name="connsiteX35" fmla="*/ 1692178 w 3479623"/>
              <a:gd name="connsiteY35" fmla="*/ 280294 h 583562"/>
              <a:gd name="connsiteX36" fmla="*/ 1761102 w 3479623"/>
              <a:gd name="connsiteY36" fmla="*/ 28029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9231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3309 w 3479623"/>
              <a:gd name="connsiteY48" fmla="*/ 215964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0551 w 3479623"/>
              <a:gd name="connsiteY30" fmla="*/ 334602 h 583562"/>
              <a:gd name="connsiteX31" fmla="*/ 1462429 w 3479623"/>
              <a:gd name="connsiteY31" fmla="*/ 308912 h 583562"/>
              <a:gd name="connsiteX32" fmla="*/ 1536167 w 3479623"/>
              <a:gd name="connsiteY32" fmla="*/ 304318 h 583562"/>
              <a:gd name="connsiteX33" fmla="*/ 1581898 w 3479623"/>
              <a:gd name="connsiteY33" fmla="*/ 294078 h 583562"/>
              <a:gd name="connsiteX34" fmla="*/ 1655418 w 3479623"/>
              <a:gd name="connsiteY34" fmla="*/ 277798 h 583562"/>
              <a:gd name="connsiteX35" fmla="*/ 1692178 w 3479623"/>
              <a:gd name="connsiteY35" fmla="*/ 280294 h 583562"/>
              <a:gd name="connsiteX36" fmla="*/ 1761102 w 3479623"/>
              <a:gd name="connsiteY36" fmla="*/ 27215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9231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3309 w 3479623"/>
              <a:gd name="connsiteY48" fmla="*/ 215964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0551 w 3479623"/>
              <a:gd name="connsiteY30" fmla="*/ 334602 h 583562"/>
              <a:gd name="connsiteX31" fmla="*/ 1462429 w 3479623"/>
              <a:gd name="connsiteY31" fmla="*/ 308912 h 583562"/>
              <a:gd name="connsiteX32" fmla="*/ 1536167 w 3479623"/>
              <a:gd name="connsiteY32" fmla="*/ 304318 h 583562"/>
              <a:gd name="connsiteX33" fmla="*/ 1581898 w 3479623"/>
              <a:gd name="connsiteY33" fmla="*/ 294078 h 583562"/>
              <a:gd name="connsiteX34" fmla="*/ 1655418 w 3479623"/>
              <a:gd name="connsiteY34" fmla="*/ 280511 h 583562"/>
              <a:gd name="connsiteX35" fmla="*/ 1692178 w 3479623"/>
              <a:gd name="connsiteY35" fmla="*/ 280294 h 583562"/>
              <a:gd name="connsiteX36" fmla="*/ 1761102 w 3479623"/>
              <a:gd name="connsiteY36" fmla="*/ 27215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9231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3309 w 3479623"/>
              <a:gd name="connsiteY48" fmla="*/ 215964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0551 w 3479623"/>
              <a:gd name="connsiteY30" fmla="*/ 334602 h 583562"/>
              <a:gd name="connsiteX31" fmla="*/ 1462429 w 3479623"/>
              <a:gd name="connsiteY31" fmla="*/ 308912 h 583562"/>
              <a:gd name="connsiteX32" fmla="*/ 1536167 w 3479623"/>
              <a:gd name="connsiteY32" fmla="*/ 304318 h 583562"/>
              <a:gd name="connsiteX33" fmla="*/ 1581898 w 3479623"/>
              <a:gd name="connsiteY33" fmla="*/ 294078 h 583562"/>
              <a:gd name="connsiteX34" fmla="*/ 1655418 w 3479623"/>
              <a:gd name="connsiteY34" fmla="*/ 280511 h 583562"/>
              <a:gd name="connsiteX35" fmla="*/ 1692178 w 3479623"/>
              <a:gd name="connsiteY35" fmla="*/ 280294 h 583562"/>
              <a:gd name="connsiteX36" fmla="*/ 1761102 w 3479623"/>
              <a:gd name="connsiteY36" fmla="*/ 27215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3805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3309 w 3479623"/>
              <a:gd name="connsiteY48" fmla="*/ 215964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0551 w 3479623"/>
              <a:gd name="connsiteY30" fmla="*/ 334602 h 583562"/>
              <a:gd name="connsiteX31" fmla="*/ 1462429 w 3479623"/>
              <a:gd name="connsiteY31" fmla="*/ 308912 h 583562"/>
              <a:gd name="connsiteX32" fmla="*/ 1536167 w 3479623"/>
              <a:gd name="connsiteY32" fmla="*/ 304318 h 583562"/>
              <a:gd name="connsiteX33" fmla="*/ 1581898 w 3479623"/>
              <a:gd name="connsiteY33" fmla="*/ 294078 h 583562"/>
              <a:gd name="connsiteX34" fmla="*/ 1655418 w 3479623"/>
              <a:gd name="connsiteY34" fmla="*/ 280511 h 583562"/>
              <a:gd name="connsiteX35" fmla="*/ 1692178 w 3479623"/>
              <a:gd name="connsiteY35" fmla="*/ 280294 h 583562"/>
              <a:gd name="connsiteX36" fmla="*/ 1761102 w 3479623"/>
              <a:gd name="connsiteY36" fmla="*/ 27215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3805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303309 w 3479623"/>
              <a:gd name="connsiteY47" fmla="*/ 215964 h 583562"/>
              <a:gd name="connsiteX48" fmla="*/ 2306023 w 3479623"/>
              <a:gd name="connsiteY48" fmla="*/ 205110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0551 w 3479623"/>
              <a:gd name="connsiteY30" fmla="*/ 334602 h 583562"/>
              <a:gd name="connsiteX31" fmla="*/ 1462429 w 3479623"/>
              <a:gd name="connsiteY31" fmla="*/ 308912 h 583562"/>
              <a:gd name="connsiteX32" fmla="*/ 1536167 w 3479623"/>
              <a:gd name="connsiteY32" fmla="*/ 304318 h 583562"/>
              <a:gd name="connsiteX33" fmla="*/ 1581898 w 3479623"/>
              <a:gd name="connsiteY33" fmla="*/ 294078 h 583562"/>
              <a:gd name="connsiteX34" fmla="*/ 1655418 w 3479623"/>
              <a:gd name="connsiteY34" fmla="*/ 280511 h 583562"/>
              <a:gd name="connsiteX35" fmla="*/ 1692178 w 3479623"/>
              <a:gd name="connsiteY35" fmla="*/ 280294 h 583562"/>
              <a:gd name="connsiteX36" fmla="*/ 1761102 w 3479623"/>
              <a:gd name="connsiteY36" fmla="*/ 27215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3805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8169 w 3479623"/>
              <a:gd name="connsiteY46" fmla="*/ 215964 h 583562"/>
              <a:gd name="connsiteX47" fmla="*/ 2292456 w 3479623"/>
              <a:gd name="connsiteY47" fmla="*/ 207824 h 583562"/>
              <a:gd name="connsiteX48" fmla="*/ 2306023 w 3479623"/>
              <a:gd name="connsiteY48" fmla="*/ 205110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0551 w 3479623"/>
              <a:gd name="connsiteY30" fmla="*/ 334602 h 583562"/>
              <a:gd name="connsiteX31" fmla="*/ 1462429 w 3479623"/>
              <a:gd name="connsiteY31" fmla="*/ 308912 h 583562"/>
              <a:gd name="connsiteX32" fmla="*/ 1536167 w 3479623"/>
              <a:gd name="connsiteY32" fmla="*/ 304318 h 583562"/>
              <a:gd name="connsiteX33" fmla="*/ 1581898 w 3479623"/>
              <a:gd name="connsiteY33" fmla="*/ 294078 h 583562"/>
              <a:gd name="connsiteX34" fmla="*/ 1655418 w 3479623"/>
              <a:gd name="connsiteY34" fmla="*/ 280511 h 583562"/>
              <a:gd name="connsiteX35" fmla="*/ 1692178 w 3479623"/>
              <a:gd name="connsiteY35" fmla="*/ 280294 h 583562"/>
              <a:gd name="connsiteX36" fmla="*/ 1761102 w 3479623"/>
              <a:gd name="connsiteY36" fmla="*/ 27215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3805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5456 w 3479623"/>
              <a:gd name="connsiteY46" fmla="*/ 210537 h 583562"/>
              <a:gd name="connsiteX47" fmla="*/ 2292456 w 3479623"/>
              <a:gd name="connsiteY47" fmla="*/ 207824 h 583562"/>
              <a:gd name="connsiteX48" fmla="*/ 2306023 w 3479623"/>
              <a:gd name="connsiteY48" fmla="*/ 205110 h 583562"/>
              <a:gd name="connsiteX49" fmla="*/ 2376829 w 3479623"/>
              <a:gd name="connsiteY49" fmla="*/ 202179 h 583562"/>
              <a:gd name="connsiteX50" fmla="*/ 2422779 w 3479623"/>
              <a:gd name="connsiteY50" fmla="*/ 183799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0551 w 3479623"/>
              <a:gd name="connsiteY30" fmla="*/ 334602 h 583562"/>
              <a:gd name="connsiteX31" fmla="*/ 1462429 w 3479623"/>
              <a:gd name="connsiteY31" fmla="*/ 308912 h 583562"/>
              <a:gd name="connsiteX32" fmla="*/ 1536167 w 3479623"/>
              <a:gd name="connsiteY32" fmla="*/ 304318 h 583562"/>
              <a:gd name="connsiteX33" fmla="*/ 1581898 w 3479623"/>
              <a:gd name="connsiteY33" fmla="*/ 294078 h 583562"/>
              <a:gd name="connsiteX34" fmla="*/ 1655418 w 3479623"/>
              <a:gd name="connsiteY34" fmla="*/ 280511 h 583562"/>
              <a:gd name="connsiteX35" fmla="*/ 1692178 w 3479623"/>
              <a:gd name="connsiteY35" fmla="*/ 280294 h 583562"/>
              <a:gd name="connsiteX36" fmla="*/ 1761102 w 3479623"/>
              <a:gd name="connsiteY36" fmla="*/ 27215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3805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5456 w 3479623"/>
              <a:gd name="connsiteY46" fmla="*/ 210537 h 583562"/>
              <a:gd name="connsiteX47" fmla="*/ 2292456 w 3479623"/>
              <a:gd name="connsiteY47" fmla="*/ 207824 h 583562"/>
              <a:gd name="connsiteX48" fmla="*/ 2306023 w 3479623"/>
              <a:gd name="connsiteY48" fmla="*/ 205110 h 583562"/>
              <a:gd name="connsiteX49" fmla="*/ 2376829 w 3479623"/>
              <a:gd name="connsiteY49" fmla="*/ 202179 h 583562"/>
              <a:gd name="connsiteX50" fmla="*/ 2425493 w 3479623"/>
              <a:gd name="connsiteY50" fmla="*/ 189226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71997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0551 w 3479623"/>
              <a:gd name="connsiteY30" fmla="*/ 334602 h 583562"/>
              <a:gd name="connsiteX31" fmla="*/ 1462429 w 3479623"/>
              <a:gd name="connsiteY31" fmla="*/ 308912 h 583562"/>
              <a:gd name="connsiteX32" fmla="*/ 1536167 w 3479623"/>
              <a:gd name="connsiteY32" fmla="*/ 304318 h 583562"/>
              <a:gd name="connsiteX33" fmla="*/ 1581898 w 3479623"/>
              <a:gd name="connsiteY33" fmla="*/ 294078 h 583562"/>
              <a:gd name="connsiteX34" fmla="*/ 1655418 w 3479623"/>
              <a:gd name="connsiteY34" fmla="*/ 280511 h 583562"/>
              <a:gd name="connsiteX35" fmla="*/ 1692178 w 3479623"/>
              <a:gd name="connsiteY35" fmla="*/ 280294 h 583562"/>
              <a:gd name="connsiteX36" fmla="*/ 1761102 w 3479623"/>
              <a:gd name="connsiteY36" fmla="*/ 27215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3805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5456 w 3479623"/>
              <a:gd name="connsiteY46" fmla="*/ 210537 h 583562"/>
              <a:gd name="connsiteX47" fmla="*/ 2292456 w 3479623"/>
              <a:gd name="connsiteY47" fmla="*/ 207824 h 583562"/>
              <a:gd name="connsiteX48" fmla="*/ 2306023 w 3479623"/>
              <a:gd name="connsiteY48" fmla="*/ 205110 h 583562"/>
              <a:gd name="connsiteX49" fmla="*/ 2376829 w 3479623"/>
              <a:gd name="connsiteY49" fmla="*/ 202179 h 583562"/>
              <a:gd name="connsiteX50" fmla="*/ 2425493 w 3479623"/>
              <a:gd name="connsiteY50" fmla="*/ 189226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66570 w 3479623"/>
              <a:gd name="connsiteY58" fmla="*/ 147039 h 583562"/>
              <a:gd name="connsiteX59" fmla="*/ 2785782 w 3479623"/>
              <a:gd name="connsiteY59" fmla="*/ 128659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0551 w 3479623"/>
              <a:gd name="connsiteY30" fmla="*/ 334602 h 583562"/>
              <a:gd name="connsiteX31" fmla="*/ 1462429 w 3479623"/>
              <a:gd name="connsiteY31" fmla="*/ 308912 h 583562"/>
              <a:gd name="connsiteX32" fmla="*/ 1536167 w 3479623"/>
              <a:gd name="connsiteY32" fmla="*/ 304318 h 583562"/>
              <a:gd name="connsiteX33" fmla="*/ 1581898 w 3479623"/>
              <a:gd name="connsiteY33" fmla="*/ 294078 h 583562"/>
              <a:gd name="connsiteX34" fmla="*/ 1655418 w 3479623"/>
              <a:gd name="connsiteY34" fmla="*/ 280511 h 583562"/>
              <a:gd name="connsiteX35" fmla="*/ 1692178 w 3479623"/>
              <a:gd name="connsiteY35" fmla="*/ 280294 h 583562"/>
              <a:gd name="connsiteX36" fmla="*/ 1761102 w 3479623"/>
              <a:gd name="connsiteY36" fmla="*/ 27215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3805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5456 w 3479623"/>
              <a:gd name="connsiteY46" fmla="*/ 210537 h 583562"/>
              <a:gd name="connsiteX47" fmla="*/ 2292456 w 3479623"/>
              <a:gd name="connsiteY47" fmla="*/ 207824 h 583562"/>
              <a:gd name="connsiteX48" fmla="*/ 2306023 w 3479623"/>
              <a:gd name="connsiteY48" fmla="*/ 205110 h 583562"/>
              <a:gd name="connsiteX49" fmla="*/ 2376829 w 3479623"/>
              <a:gd name="connsiteY49" fmla="*/ 202179 h 583562"/>
              <a:gd name="connsiteX50" fmla="*/ 2425493 w 3479623"/>
              <a:gd name="connsiteY50" fmla="*/ 189226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66570 w 3479623"/>
              <a:gd name="connsiteY58" fmla="*/ 147039 h 583562"/>
              <a:gd name="connsiteX59" fmla="*/ 2802062 w 3479623"/>
              <a:gd name="connsiteY59" fmla="*/ 134086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75265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0551 w 3479623"/>
              <a:gd name="connsiteY30" fmla="*/ 334602 h 583562"/>
              <a:gd name="connsiteX31" fmla="*/ 1462429 w 3479623"/>
              <a:gd name="connsiteY31" fmla="*/ 308912 h 583562"/>
              <a:gd name="connsiteX32" fmla="*/ 1536167 w 3479623"/>
              <a:gd name="connsiteY32" fmla="*/ 304318 h 583562"/>
              <a:gd name="connsiteX33" fmla="*/ 1581898 w 3479623"/>
              <a:gd name="connsiteY33" fmla="*/ 294078 h 583562"/>
              <a:gd name="connsiteX34" fmla="*/ 1655418 w 3479623"/>
              <a:gd name="connsiteY34" fmla="*/ 280511 h 583562"/>
              <a:gd name="connsiteX35" fmla="*/ 1692178 w 3479623"/>
              <a:gd name="connsiteY35" fmla="*/ 280294 h 583562"/>
              <a:gd name="connsiteX36" fmla="*/ 1761102 w 3479623"/>
              <a:gd name="connsiteY36" fmla="*/ 27215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3805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5456 w 3479623"/>
              <a:gd name="connsiteY46" fmla="*/ 210537 h 583562"/>
              <a:gd name="connsiteX47" fmla="*/ 2292456 w 3479623"/>
              <a:gd name="connsiteY47" fmla="*/ 207824 h 583562"/>
              <a:gd name="connsiteX48" fmla="*/ 2306023 w 3479623"/>
              <a:gd name="connsiteY48" fmla="*/ 205110 h 583562"/>
              <a:gd name="connsiteX49" fmla="*/ 2376829 w 3479623"/>
              <a:gd name="connsiteY49" fmla="*/ 202179 h 583562"/>
              <a:gd name="connsiteX50" fmla="*/ 2425493 w 3479623"/>
              <a:gd name="connsiteY50" fmla="*/ 189226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66570 w 3479623"/>
              <a:gd name="connsiteY58" fmla="*/ 147039 h 583562"/>
              <a:gd name="connsiteX59" fmla="*/ 2802062 w 3479623"/>
              <a:gd name="connsiteY59" fmla="*/ 134086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83365 w 3479623"/>
              <a:gd name="connsiteY62" fmla="*/ 96495 h 583562"/>
              <a:gd name="connsiteX63" fmla="*/ 3056272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0551 w 3479623"/>
              <a:gd name="connsiteY30" fmla="*/ 334602 h 583562"/>
              <a:gd name="connsiteX31" fmla="*/ 1462429 w 3479623"/>
              <a:gd name="connsiteY31" fmla="*/ 308912 h 583562"/>
              <a:gd name="connsiteX32" fmla="*/ 1536167 w 3479623"/>
              <a:gd name="connsiteY32" fmla="*/ 304318 h 583562"/>
              <a:gd name="connsiteX33" fmla="*/ 1581898 w 3479623"/>
              <a:gd name="connsiteY33" fmla="*/ 294078 h 583562"/>
              <a:gd name="connsiteX34" fmla="*/ 1655418 w 3479623"/>
              <a:gd name="connsiteY34" fmla="*/ 280511 h 583562"/>
              <a:gd name="connsiteX35" fmla="*/ 1692178 w 3479623"/>
              <a:gd name="connsiteY35" fmla="*/ 280294 h 583562"/>
              <a:gd name="connsiteX36" fmla="*/ 1761102 w 3479623"/>
              <a:gd name="connsiteY36" fmla="*/ 27215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3805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5456 w 3479623"/>
              <a:gd name="connsiteY46" fmla="*/ 210537 h 583562"/>
              <a:gd name="connsiteX47" fmla="*/ 2292456 w 3479623"/>
              <a:gd name="connsiteY47" fmla="*/ 207824 h 583562"/>
              <a:gd name="connsiteX48" fmla="*/ 2306023 w 3479623"/>
              <a:gd name="connsiteY48" fmla="*/ 205110 h 583562"/>
              <a:gd name="connsiteX49" fmla="*/ 2376829 w 3479623"/>
              <a:gd name="connsiteY49" fmla="*/ 202179 h 583562"/>
              <a:gd name="connsiteX50" fmla="*/ 2425493 w 3479623"/>
              <a:gd name="connsiteY50" fmla="*/ 189226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66570 w 3479623"/>
              <a:gd name="connsiteY58" fmla="*/ 147039 h 583562"/>
              <a:gd name="connsiteX59" fmla="*/ 2802062 w 3479623"/>
              <a:gd name="connsiteY59" fmla="*/ 134086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91505 w 3479623"/>
              <a:gd name="connsiteY62" fmla="*/ 96495 h 583562"/>
              <a:gd name="connsiteX63" fmla="*/ 3056272 w 3479623"/>
              <a:gd name="connsiteY63" fmla="*/ 96495 h 583562"/>
              <a:gd name="connsiteX64" fmla="*/ 3093645 w 3479623"/>
              <a:gd name="connsiteY64" fmla="*/ 78115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0551 w 3479623"/>
              <a:gd name="connsiteY30" fmla="*/ 334602 h 583562"/>
              <a:gd name="connsiteX31" fmla="*/ 1462429 w 3479623"/>
              <a:gd name="connsiteY31" fmla="*/ 308912 h 583562"/>
              <a:gd name="connsiteX32" fmla="*/ 1536167 w 3479623"/>
              <a:gd name="connsiteY32" fmla="*/ 304318 h 583562"/>
              <a:gd name="connsiteX33" fmla="*/ 1581898 w 3479623"/>
              <a:gd name="connsiteY33" fmla="*/ 294078 h 583562"/>
              <a:gd name="connsiteX34" fmla="*/ 1655418 w 3479623"/>
              <a:gd name="connsiteY34" fmla="*/ 280511 h 583562"/>
              <a:gd name="connsiteX35" fmla="*/ 1692178 w 3479623"/>
              <a:gd name="connsiteY35" fmla="*/ 280294 h 583562"/>
              <a:gd name="connsiteX36" fmla="*/ 1761102 w 3479623"/>
              <a:gd name="connsiteY36" fmla="*/ 27215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3805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5456 w 3479623"/>
              <a:gd name="connsiteY46" fmla="*/ 210537 h 583562"/>
              <a:gd name="connsiteX47" fmla="*/ 2292456 w 3479623"/>
              <a:gd name="connsiteY47" fmla="*/ 207824 h 583562"/>
              <a:gd name="connsiteX48" fmla="*/ 2306023 w 3479623"/>
              <a:gd name="connsiteY48" fmla="*/ 205110 h 583562"/>
              <a:gd name="connsiteX49" fmla="*/ 2376829 w 3479623"/>
              <a:gd name="connsiteY49" fmla="*/ 202179 h 583562"/>
              <a:gd name="connsiteX50" fmla="*/ 2425493 w 3479623"/>
              <a:gd name="connsiteY50" fmla="*/ 189226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66570 w 3479623"/>
              <a:gd name="connsiteY58" fmla="*/ 147039 h 583562"/>
              <a:gd name="connsiteX59" fmla="*/ 2802062 w 3479623"/>
              <a:gd name="connsiteY59" fmla="*/ 134086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91505 w 3479623"/>
              <a:gd name="connsiteY62" fmla="*/ 96495 h 583562"/>
              <a:gd name="connsiteX63" fmla="*/ 3056272 w 3479623"/>
              <a:gd name="connsiteY63" fmla="*/ 96495 h 583562"/>
              <a:gd name="connsiteX64" fmla="*/ 3093645 w 3479623"/>
              <a:gd name="connsiteY64" fmla="*/ 83542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45950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0551 w 3479623"/>
              <a:gd name="connsiteY30" fmla="*/ 334602 h 583562"/>
              <a:gd name="connsiteX31" fmla="*/ 1462429 w 3479623"/>
              <a:gd name="connsiteY31" fmla="*/ 308912 h 583562"/>
              <a:gd name="connsiteX32" fmla="*/ 1536167 w 3479623"/>
              <a:gd name="connsiteY32" fmla="*/ 304318 h 583562"/>
              <a:gd name="connsiteX33" fmla="*/ 1581898 w 3479623"/>
              <a:gd name="connsiteY33" fmla="*/ 294078 h 583562"/>
              <a:gd name="connsiteX34" fmla="*/ 1655418 w 3479623"/>
              <a:gd name="connsiteY34" fmla="*/ 280511 h 583562"/>
              <a:gd name="connsiteX35" fmla="*/ 1692178 w 3479623"/>
              <a:gd name="connsiteY35" fmla="*/ 280294 h 583562"/>
              <a:gd name="connsiteX36" fmla="*/ 1761102 w 3479623"/>
              <a:gd name="connsiteY36" fmla="*/ 27215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3805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5456 w 3479623"/>
              <a:gd name="connsiteY46" fmla="*/ 210537 h 583562"/>
              <a:gd name="connsiteX47" fmla="*/ 2292456 w 3479623"/>
              <a:gd name="connsiteY47" fmla="*/ 207824 h 583562"/>
              <a:gd name="connsiteX48" fmla="*/ 2306023 w 3479623"/>
              <a:gd name="connsiteY48" fmla="*/ 205110 h 583562"/>
              <a:gd name="connsiteX49" fmla="*/ 2376829 w 3479623"/>
              <a:gd name="connsiteY49" fmla="*/ 202179 h 583562"/>
              <a:gd name="connsiteX50" fmla="*/ 2425493 w 3479623"/>
              <a:gd name="connsiteY50" fmla="*/ 189226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66570 w 3479623"/>
              <a:gd name="connsiteY58" fmla="*/ 147039 h 583562"/>
              <a:gd name="connsiteX59" fmla="*/ 2802062 w 3479623"/>
              <a:gd name="connsiteY59" fmla="*/ 134086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91505 w 3479623"/>
              <a:gd name="connsiteY62" fmla="*/ 96495 h 583562"/>
              <a:gd name="connsiteX63" fmla="*/ 3056272 w 3479623"/>
              <a:gd name="connsiteY63" fmla="*/ 96495 h 583562"/>
              <a:gd name="connsiteX64" fmla="*/ 3093645 w 3479623"/>
              <a:gd name="connsiteY64" fmla="*/ 83542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49874 w 3479623"/>
              <a:gd name="connsiteY68" fmla="*/ 55140 h 583562"/>
              <a:gd name="connsiteX69" fmla="*/ 3300419 w 3479623"/>
              <a:gd name="connsiteY69" fmla="*/ 64330 h 583562"/>
              <a:gd name="connsiteX70" fmla="*/ 3314204 w 3479623"/>
              <a:gd name="connsiteY70" fmla="*/ 51377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0551 w 3479623"/>
              <a:gd name="connsiteY30" fmla="*/ 334602 h 583562"/>
              <a:gd name="connsiteX31" fmla="*/ 1462429 w 3479623"/>
              <a:gd name="connsiteY31" fmla="*/ 308912 h 583562"/>
              <a:gd name="connsiteX32" fmla="*/ 1536167 w 3479623"/>
              <a:gd name="connsiteY32" fmla="*/ 304318 h 583562"/>
              <a:gd name="connsiteX33" fmla="*/ 1581898 w 3479623"/>
              <a:gd name="connsiteY33" fmla="*/ 294078 h 583562"/>
              <a:gd name="connsiteX34" fmla="*/ 1655418 w 3479623"/>
              <a:gd name="connsiteY34" fmla="*/ 280511 h 583562"/>
              <a:gd name="connsiteX35" fmla="*/ 1692178 w 3479623"/>
              <a:gd name="connsiteY35" fmla="*/ 280294 h 583562"/>
              <a:gd name="connsiteX36" fmla="*/ 1761102 w 3479623"/>
              <a:gd name="connsiteY36" fmla="*/ 27215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3805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5456 w 3479623"/>
              <a:gd name="connsiteY46" fmla="*/ 210537 h 583562"/>
              <a:gd name="connsiteX47" fmla="*/ 2292456 w 3479623"/>
              <a:gd name="connsiteY47" fmla="*/ 207824 h 583562"/>
              <a:gd name="connsiteX48" fmla="*/ 2306023 w 3479623"/>
              <a:gd name="connsiteY48" fmla="*/ 205110 h 583562"/>
              <a:gd name="connsiteX49" fmla="*/ 2376829 w 3479623"/>
              <a:gd name="connsiteY49" fmla="*/ 202179 h 583562"/>
              <a:gd name="connsiteX50" fmla="*/ 2425493 w 3479623"/>
              <a:gd name="connsiteY50" fmla="*/ 189226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66570 w 3479623"/>
              <a:gd name="connsiteY58" fmla="*/ 147039 h 583562"/>
              <a:gd name="connsiteX59" fmla="*/ 2802062 w 3479623"/>
              <a:gd name="connsiteY59" fmla="*/ 134086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91505 w 3479623"/>
              <a:gd name="connsiteY62" fmla="*/ 96495 h 583562"/>
              <a:gd name="connsiteX63" fmla="*/ 3056272 w 3479623"/>
              <a:gd name="connsiteY63" fmla="*/ 96495 h 583562"/>
              <a:gd name="connsiteX64" fmla="*/ 3093645 w 3479623"/>
              <a:gd name="connsiteY64" fmla="*/ 83542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68925 h 583562"/>
              <a:gd name="connsiteX68" fmla="*/ 3255300 w 3479623"/>
              <a:gd name="connsiteY68" fmla="*/ 60567 h 583562"/>
              <a:gd name="connsiteX69" fmla="*/ 3300419 w 3479623"/>
              <a:gd name="connsiteY69" fmla="*/ 64330 h 583562"/>
              <a:gd name="connsiteX70" fmla="*/ 3314204 w 3479623"/>
              <a:gd name="connsiteY70" fmla="*/ 51377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0551 w 3479623"/>
              <a:gd name="connsiteY30" fmla="*/ 334602 h 583562"/>
              <a:gd name="connsiteX31" fmla="*/ 1462429 w 3479623"/>
              <a:gd name="connsiteY31" fmla="*/ 308912 h 583562"/>
              <a:gd name="connsiteX32" fmla="*/ 1536167 w 3479623"/>
              <a:gd name="connsiteY32" fmla="*/ 304318 h 583562"/>
              <a:gd name="connsiteX33" fmla="*/ 1581898 w 3479623"/>
              <a:gd name="connsiteY33" fmla="*/ 294078 h 583562"/>
              <a:gd name="connsiteX34" fmla="*/ 1655418 w 3479623"/>
              <a:gd name="connsiteY34" fmla="*/ 280511 h 583562"/>
              <a:gd name="connsiteX35" fmla="*/ 1692178 w 3479623"/>
              <a:gd name="connsiteY35" fmla="*/ 280294 h 583562"/>
              <a:gd name="connsiteX36" fmla="*/ 1761102 w 3479623"/>
              <a:gd name="connsiteY36" fmla="*/ 27215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3805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5456 w 3479623"/>
              <a:gd name="connsiteY46" fmla="*/ 210537 h 583562"/>
              <a:gd name="connsiteX47" fmla="*/ 2292456 w 3479623"/>
              <a:gd name="connsiteY47" fmla="*/ 207824 h 583562"/>
              <a:gd name="connsiteX48" fmla="*/ 2306023 w 3479623"/>
              <a:gd name="connsiteY48" fmla="*/ 205110 h 583562"/>
              <a:gd name="connsiteX49" fmla="*/ 2376829 w 3479623"/>
              <a:gd name="connsiteY49" fmla="*/ 202179 h 583562"/>
              <a:gd name="connsiteX50" fmla="*/ 2425493 w 3479623"/>
              <a:gd name="connsiteY50" fmla="*/ 189226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66570 w 3479623"/>
              <a:gd name="connsiteY58" fmla="*/ 147039 h 583562"/>
              <a:gd name="connsiteX59" fmla="*/ 2802062 w 3479623"/>
              <a:gd name="connsiteY59" fmla="*/ 134086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91505 w 3479623"/>
              <a:gd name="connsiteY62" fmla="*/ 96495 h 583562"/>
              <a:gd name="connsiteX63" fmla="*/ 3056272 w 3479623"/>
              <a:gd name="connsiteY63" fmla="*/ 96495 h 583562"/>
              <a:gd name="connsiteX64" fmla="*/ 3093645 w 3479623"/>
              <a:gd name="connsiteY64" fmla="*/ 83542 h 583562"/>
              <a:gd name="connsiteX65" fmla="*/ 3176354 w 3479623"/>
              <a:gd name="connsiteY65" fmla="*/ 82710 h 583562"/>
              <a:gd name="connsiteX66" fmla="*/ 3208519 w 3479623"/>
              <a:gd name="connsiteY66" fmla="*/ 64330 h 583562"/>
              <a:gd name="connsiteX67" fmla="*/ 3236089 w 3479623"/>
              <a:gd name="connsiteY67" fmla="*/ 74351 h 583562"/>
              <a:gd name="connsiteX68" fmla="*/ 3255300 w 3479623"/>
              <a:gd name="connsiteY68" fmla="*/ 60567 h 583562"/>
              <a:gd name="connsiteX69" fmla="*/ 3300419 w 3479623"/>
              <a:gd name="connsiteY69" fmla="*/ 64330 h 583562"/>
              <a:gd name="connsiteX70" fmla="*/ 3314204 w 3479623"/>
              <a:gd name="connsiteY70" fmla="*/ 51377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0551 w 3479623"/>
              <a:gd name="connsiteY30" fmla="*/ 334602 h 583562"/>
              <a:gd name="connsiteX31" fmla="*/ 1462429 w 3479623"/>
              <a:gd name="connsiteY31" fmla="*/ 308912 h 583562"/>
              <a:gd name="connsiteX32" fmla="*/ 1536167 w 3479623"/>
              <a:gd name="connsiteY32" fmla="*/ 304318 h 583562"/>
              <a:gd name="connsiteX33" fmla="*/ 1581898 w 3479623"/>
              <a:gd name="connsiteY33" fmla="*/ 294078 h 583562"/>
              <a:gd name="connsiteX34" fmla="*/ 1655418 w 3479623"/>
              <a:gd name="connsiteY34" fmla="*/ 280511 h 583562"/>
              <a:gd name="connsiteX35" fmla="*/ 1692178 w 3479623"/>
              <a:gd name="connsiteY35" fmla="*/ 280294 h 583562"/>
              <a:gd name="connsiteX36" fmla="*/ 1761102 w 3479623"/>
              <a:gd name="connsiteY36" fmla="*/ 27215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3805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5456 w 3479623"/>
              <a:gd name="connsiteY46" fmla="*/ 210537 h 583562"/>
              <a:gd name="connsiteX47" fmla="*/ 2292456 w 3479623"/>
              <a:gd name="connsiteY47" fmla="*/ 207824 h 583562"/>
              <a:gd name="connsiteX48" fmla="*/ 2306023 w 3479623"/>
              <a:gd name="connsiteY48" fmla="*/ 205110 h 583562"/>
              <a:gd name="connsiteX49" fmla="*/ 2376829 w 3479623"/>
              <a:gd name="connsiteY49" fmla="*/ 202179 h 583562"/>
              <a:gd name="connsiteX50" fmla="*/ 2425493 w 3479623"/>
              <a:gd name="connsiteY50" fmla="*/ 189226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66570 w 3479623"/>
              <a:gd name="connsiteY58" fmla="*/ 147039 h 583562"/>
              <a:gd name="connsiteX59" fmla="*/ 2802062 w 3479623"/>
              <a:gd name="connsiteY59" fmla="*/ 134086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91505 w 3479623"/>
              <a:gd name="connsiteY62" fmla="*/ 96495 h 583562"/>
              <a:gd name="connsiteX63" fmla="*/ 3056272 w 3479623"/>
              <a:gd name="connsiteY63" fmla="*/ 96495 h 583562"/>
              <a:gd name="connsiteX64" fmla="*/ 3093645 w 3479623"/>
              <a:gd name="connsiteY64" fmla="*/ 83542 h 583562"/>
              <a:gd name="connsiteX65" fmla="*/ 3176354 w 3479623"/>
              <a:gd name="connsiteY65" fmla="*/ 82710 h 583562"/>
              <a:gd name="connsiteX66" fmla="*/ 3205806 w 3479623"/>
              <a:gd name="connsiteY66" fmla="*/ 67043 h 583562"/>
              <a:gd name="connsiteX67" fmla="*/ 3236089 w 3479623"/>
              <a:gd name="connsiteY67" fmla="*/ 74351 h 583562"/>
              <a:gd name="connsiteX68" fmla="*/ 3255300 w 3479623"/>
              <a:gd name="connsiteY68" fmla="*/ 60567 h 583562"/>
              <a:gd name="connsiteX69" fmla="*/ 3300419 w 3479623"/>
              <a:gd name="connsiteY69" fmla="*/ 64330 h 583562"/>
              <a:gd name="connsiteX70" fmla="*/ 3314204 w 3479623"/>
              <a:gd name="connsiteY70" fmla="*/ 51377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0551 w 3479623"/>
              <a:gd name="connsiteY30" fmla="*/ 334602 h 583562"/>
              <a:gd name="connsiteX31" fmla="*/ 1462429 w 3479623"/>
              <a:gd name="connsiteY31" fmla="*/ 308912 h 583562"/>
              <a:gd name="connsiteX32" fmla="*/ 1536167 w 3479623"/>
              <a:gd name="connsiteY32" fmla="*/ 304318 h 583562"/>
              <a:gd name="connsiteX33" fmla="*/ 1581898 w 3479623"/>
              <a:gd name="connsiteY33" fmla="*/ 294078 h 583562"/>
              <a:gd name="connsiteX34" fmla="*/ 1655418 w 3479623"/>
              <a:gd name="connsiteY34" fmla="*/ 280511 h 583562"/>
              <a:gd name="connsiteX35" fmla="*/ 1692178 w 3479623"/>
              <a:gd name="connsiteY35" fmla="*/ 280294 h 583562"/>
              <a:gd name="connsiteX36" fmla="*/ 1761102 w 3479623"/>
              <a:gd name="connsiteY36" fmla="*/ 27215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3805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5456 w 3479623"/>
              <a:gd name="connsiteY46" fmla="*/ 210537 h 583562"/>
              <a:gd name="connsiteX47" fmla="*/ 2292456 w 3479623"/>
              <a:gd name="connsiteY47" fmla="*/ 207824 h 583562"/>
              <a:gd name="connsiteX48" fmla="*/ 2306023 w 3479623"/>
              <a:gd name="connsiteY48" fmla="*/ 205110 h 583562"/>
              <a:gd name="connsiteX49" fmla="*/ 2376829 w 3479623"/>
              <a:gd name="connsiteY49" fmla="*/ 202179 h 583562"/>
              <a:gd name="connsiteX50" fmla="*/ 2425493 w 3479623"/>
              <a:gd name="connsiteY50" fmla="*/ 189226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66570 w 3479623"/>
              <a:gd name="connsiteY58" fmla="*/ 147039 h 583562"/>
              <a:gd name="connsiteX59" fmla="*/ 2802062 w 3479623"/>
              <a:gd name="connsiteY59" fmla="*/ 134086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91505 w 3479623"/>
              <a:gd name="connsiteY62" fmla="*/ 96495 h 583562"/>
              <a:gd name="connsiteX63" fmla="*/ 3056272 w 3479623"/>
              <a:gd name="connsiteY63" fmla="*/ 96495 h 583562"/>
              <a:gd name="connsiteX64" fmla="*/ 3093645 w 3479623"/>
              <a:gd name="connsiteY64" fmla="*/ 83542 h 583562"/>
              <a:gd name="connsiteX65" fmla="*/ 3176354 w 3479623"/>
              <a:gd name="connsiteY65" fmla="*/ 82710 h 583562"/>
              <a:gd name="connsiteX66" fmla="*/ 3208520 w 3479623"/>
              <a:gd name="connsiteY66" fmla="*/ 72470 h 583562"/>
              <a:gd name="connsiteX67" fmla="*/ 3236089 w 3479623"/>
              <a:gd name="connsiteY67" fmla="*/ 74351 h 583562"/>
              <a:gd name="connsiteX68" fmla="*/ 3255300 w 3479623"/>
              <a:gd name="connsiteY68" fmla="*/ 60567 h 583562"/>
              <a:gd name="connsiteX69" fmla="*/ 3300419 w 3479623"/>
              <a:gd name="connsiteY69" fmla="*/ 64330 h 583562"/>
              <a:gd name="connsiteX70" fmla="*/ 3314204 w 3479623"/>
              <a:gd name="connsiteY70" fmla="*/ 51377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0551 w 3479623"/>
              <a:gd name="connsiteY30" fmla="*/ 334602 h 583562"/>
              <a:gd name="connsiteX31" fmla="*/ 1462429 w 3479623"/>
              <a:gd name="connsiteY31" fmla="*/ 308912 h 583562"/>
              <a:gd name="connsiteX32" fmla="*/ 1536167 w 3479623"/>
              <a:gd name="connsiteY32" fmla="*/ 304318 h 583562"/>
              <a:gd name="connsiteX33" fmla="*/ 1581898 w 3479623"/>
              <a:gd name="connsiteY33" fmla="*/ 294078 h 583562"/>
              <a:gd name="connsiteX34" fmla="*/ 1655418 w 3479623"/>
              <a:gd name="connsiteY34" fmla="*/ 280511 h 583562"/>
              <a:gd name="connsiteX35" fmla="*/ 1692178 w 3479623"/>
              <a:gd name="connsiteY35" fmla="*/ 280294 h 583562"/>
              <a:gd name="connsiteX36" fmla="*/ 1761102 w 3479623"/>
              <a:gd name="connsiteY36" fmla="*/ 27215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3805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5456 w 3479623"/>
              <a:gd name="connsiteY46" fmla="*/ 210537 h 583562"/>
              <a:gd name="connsiteX47" fmla="*/ 2292456 w 3479623"/>
              <a:gd name="connsiteY47" fmla="*/ 207824 h 583562"/>
              <a:gd name="connsiteX48" fmla="*/ 2306023 w 3479623"/>
              <a:gd name="connsiteY48" fmla="*/ 205110 h 583562"/>
              <a:gd name="connsiteX49" fmla="*/ 2376829 w 3479623"/>
              <a:gd name="connsiteY49" fmla="*/ 202179 h 583562"/>
              <a:gd name="connsiteX50" fmla="*/ 2425493 w 3479623"/>
              <a:gd name="connsiteY50" fmla="*/ 189226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66570 w 3479623"/>
              <a:gd name="connsiteY58" fmla="*/ 147039 h 583562"/>
              <a:gd name="connsiteX59" fmla="*/ 2802062 w 3479623"/>
              <a:gd name="connsiteY59" fmla="*/ 134086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91505 w 3479623"/>
              <a:gd name="connsiteY62" fmla="*/ 96495 h 583562"/>
              <a:gd name="connsiteX63" fmla="*/ 3056272 w 3479623"/>
              <a:gd name="connsiteY63" fmla="*/ 96495 h 583562"/>
              <a:gd name="connsiteX64" fmla="*/ 3093645 w 3479623"/>
              <a:gd name="connsiteY64" fmla="*/ 83542 h 583562"/>
              <a:gd name="connsiteX65" fmla="*/ 3176354 w 3479623"/>
              <a:gd name="connsiteY65" fmla="*/ 82710 h 583562"/>
              <a:gd name="connsiteX66" fmla="*/ 3208520 w 3479623"/>
              <a:gd name="connsiteY66" fmla="*/ 77896 h 583562"/>
              <a:gd name="connsiteX67" fmla="*/ 3236089 w 3479623"/>
              <a:gd name="connsiteY67" fmla="*/ 74351 h 583562"/>
              <a:gd name="connsiteX68" fmla="*/ 3255300 w 3479623"/>
              <a:gd name="connsiteY68" fmla="*/ 60567 h 583562"/>
              <a:gd name="connsiteX69" fmla="*/ 3300419 w 3479623"/>
              <a:gd name="connsiteY69" fmla="*/ 64330 h 583562"/>
              <a:gd name="connsiteX70" fmla="*/ 3314204 w 3479623"/>
              <a:gd name="connsiteY70" fmla="*/ 51377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47458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8143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0551 w 3479623"/>
              <a:gd name="connsiteY30" fmla="*/ 334602 h 583562"/>
              <a:gd name="connsiteX31" fmla="*/ 1462429 w 3479623"/>
              <a:gd name="connsiteY31" fmla="*/ 308912 h 583562"/>
              <a:gd name="connsiteX32" fmla="*/ 1536167 w 3479623"/>
              <a:gd name="connsiteY32" fmla="*/ 304318 h 583562"/>
              <a:gd name="connsiteX33" fmla="*/ 1581898 w 3479623"/>
              <a:gd name="connsiteY33" fmla="*/ 294078 h 583562"/>
              <a:gd name="connsiteX34" fmla="*/ 1655418 w 3479623"/>
              <a:gd name="connsiteY34" fmla="*/ 280511 h 583562"/>
              <a:gd name="connsiteX35" fmla="*/ 1692178 w 3479623"/>
              <a:gd name="connsiteY35" fmla="*/ 280294 h 583562"/>
              <a:gd name="connsiteX36" fmla="*/ 1761102 w 3479623"/>
              <a:gd name="connsiteY36" fmla="*/ 27215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3805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5456 w 3479623"/>
              <a:gd name="connsiteY46" fmla="*/ 210537 h 583562"/>
              <a:gd name="connsiteX47" fmla="*/ 2292456 w 3479623"/>
              <a:gd name="connsiteY47" fmla="*/ 207824 h 583562"/>
              <a:gd name="connsiteX48" fmla="*/ 2306023 w 3479623"/>
              <a:gd name="connsiteY48" fmla="*/ 205110 h 583562"/>
              <a:gd name="connsiteX49" fmla="*/ 2376829 w 3479623"/>
              <a:gd name="connsiteY49" fmla="*/ 202179 h 583562"/>
              <a:gd name="connsiteX50" fmla="*/ 2425493 w 3479623"/>
              <a:gd name="connsiteY50" fmla="*/ 189226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66570 w 3479623"/>
              <a:gd name="connsiteY58" fmla="*/ 147039 h 583562"/>
              <a:gd name="connsiteX59" fmla="*/ 2802062 w 3479623"/>
              <a:gd name="connsiteY59" fmla="*/ 134086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91505 w 3479623"/>
              <a:gd name="connsiteY62" fmla="*/ 96495 h 583562"/>
              <a:gd name="connsiteX63" fmla="*/ 3056272 w 3479623"/>
              <a:gd name="connsiteY63" fmla="*/ 96495 h 583562"/>
              <a:gd name="connsiteX64" fmla="*/ 3093645 w 3479623"/>
              <a:gd name="connsiteY64" fmla="*/ 83542 h 583562"/>
              <a:gd name="connsiteX65" fmla="*/ 3176354 w 3479623"/>
              <a:gd name="connsiteY65" fmla="*/ 82710 h 583562"/>
              <a:gd name="connsiteX66" fmla="*/ 3208520 w 3479623"/>
              <a:gd name="connsiteY66" fmla="*/ 77896 h 583562"/>
              <a:gd name="connsiteX67" fmla="*/ 3236089 w 3479623"/>
              <a:gd name="connsiteY67" fmla="*/ 74351 h 583562"/>
              <a:gd name="connsiteX68" fmla="*/ 3255300 w 3479623"/>
              <a:gd name="connsiteY68" fmla="*/ 60567 h 583562"/>
              <a:gd name="connsiteX69" fmla="*/ 3300419 w 3479623"/>
              <a:gd name="connsiteY69" fmla="*/ 64330 h 583562"/>
              <a:gd name="connsiteX70" fmla="*/ 3314204 w 3479623"/>
              <a:gd name="connsiteY70" fmla="*/ 51377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61025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15864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5429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0551 w 3479623"/>
              <a:gd name="connsiteY30" fmla="*/ 334602 h 583562"/>
              <a:gd name="connsiteX31" fmla="*/ 1462429 w 3479623"/>
              <a:gd name="connsiteY31" fmla="*/ 308912 h 583562"/>
              <a:gd name="connsiteX32" fmla="*/ 1536167 w 3479623"/>
              <a:gd name="connsiteY32" fmla="*/ 304318 h 583562"/>
              <a:gd name="connsiteX33" fmla="*/ 1581898 w 3479623"/>
              <a:gd name="connsiteY33" fmla="*/ 294078 h 583562"/>
              <a:gd name="connsiteX34" fmla="*/ 1655418 w 3479623"/>
              <a:gd name="connsiteY34" fmla="*/ 280511 h 583562"/>
              <a:gd name="connsiteX35" fmla="*/ 1692178 w 3479623"/>
              <a:gd name="connsiteY35" fmla="*/ 280294 h 583562"/>
              <a:gd name="connsiteX36" fmla="*/ 1761102 w 3479623"/>
              <a:gd name="connsiteY36" fmla="*/ 27215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3805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5456 w 3479623"/>
              <a:gd name="connsiteY46" fmla="*/ 210537 h 583562"/>
              <a:gd name="connsiteX47" fmla="*/ 2292456 w 3479623"/>
              <a:gd name="connsiteY47" fmla="*/ 207824 h 583562"/>
              <a:gd name="connsiteX48" fmla="*/ 2306023 w 3479623"/>
              <a:gd name="connsiteY48" fmla="*/ 205110 h 583562"/>
              <a:gd name="connsiteX49" fmla="*/ 2376829 w 3479623"/>
              <a:gd name="connsiteY49" fmla="*/ 202179 h 583562"/>
              <a:gd name="connsiteX50" fmla="*/ 2425493 w 3479623"/>
              <a:gd name="connsiteY50" fmla="*/ 189226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66570 w 3479623"/>
              <a:gd name="connsiteY58" fmla="*/ 147039 h 583562"/>
              <a:gd name="connsiteX59" fmla="*/ 2802062 w 3479623"/>
              <a:gd name="connsiteY59" fmla="*/ 134086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91505 w 3479623"/>
              <a:gd name="connsiteY62" fmla="*/ 96495 h 583562"/>
              <a:gd name="connsiteX63" fmla="*/ 3056272 w 3479623"/>
              <a:gd name="connsiteY63" fmla="*/ 96495 h 583562"/>
              <a:gd name="connsiteX64" fmla="*/ 3093645 w 3479623"/>
              <a:gd name="connsiteY64" fmla="*/ 83542 h 583562"/>
              <a:gd name="connsiteX65" fmla="*/ 3176354 w 3479623"/>
              <a:gd name="connsiteY65" fmla="*/ 82710 h 583562"/>
              <a:gd name="connsiteX66" fmla="*/ 3208520 w 3479623"/>
              <a:gd name="connsiteY66" fmla="*/ 77896 h 583562"/>
              <a:gd name="connsiteX67" fmla="*/ 3236089 w 3479623"/>
              <a:gd name="connsiteY67" fmla="*/ 74351 h 583562"/>
              <a:gd name="connsiteX68" fmla="*/ 3255300 w 3479623"/>
              <a:gd name="connsiteY68" fmla="*/ 60567 h 583562"/>
              <a:gd name="connsiteX69" fmla="*/ 3300419 w 3479623"/>
              <a:gd name="connsiteY69" fmla="*/ 64330 h 583562"/>
              <a:gd name="connsiteX70" fmla="*/ 3314204 w 3479623"/>
              <a:gd name="connsiteY70" fmla="*/ 51377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61025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  <a:gd name="connsiteX0" fmla="*/ 0 w 3479623"/>
              <a:gd name="connsiteY0" fmla="*/ 583562 h 583562"/>
              <a:gd name="connsiteX1" fmla="*/ 106911 w 3479623"/>
              <a:gd name="connsiteY1" fmla="*/ 569777 h 583562"/>
              <a:gd name="connsiteX2" fmla="*/ 120696 w 3479623"/>
              <a:gd name="connsiteY2" fmla="*/ 546802 h 583562"/>
              <a:gd name="connsiteX3" fmla="*/ 166646 w 3479623"/>
              <a:gd name="connsiteY3" fmla="*/ 542207 h 583562"/>
              <a:gd name="connsiteX4" fmla="*/ 180431 w 3479623"/>
              <a:gd name="connsiteY4" fmla="*/ 523827 h 583562"/>
              <a:gd name="connsiteX5" fmla="*/ 203406 w 3479623"/>
              <a:gd name="connsiteY5" fmla="*/ 519232 h 583562"/>
              <a:gd name="connsiteX6" fmla="*/ 212596 w 3479623"/>
              <a:gd name="connsiteY6" fmla="*/ 505447 h 583562"/>
              <a:gd name="connsiteX7" fmla="*/ 290710 w 3479623"/>
              <a:gd name="connsiteY7" fmla="*/ 505447 h 583562"/>
              <a:gd name="connsiteX8" fmla="*/ 316398 w 3479623"/>
              <a:gd name="connsiteY8" fmla="*/ 486235 h 583562"/>
              <a:gd name="connsiteX9" fmla="*/ 392849 w 3479623"/>
              <a:gd name="connsiteY9" fmla="*/ 487067 h 583562"/>
              <a:gd name="connsiteX10" fmla="*/ 419369 w 3479623"/>
              <a:gd name="connsiteY10" fmla="*/ 467857 h 583562"/>
              <a:gd name="connsiteX11" fmla="*/ 450702 w 3479623"/>
              <a:gd name="connsiteY11" fmla="*/ 467024 h 583562"/>
              <a:gd name="connsiteX12" fmla="*/ 459893 w 3479623"/>
              <a:gd name="connsiteY12" fmla="*/ 455953 h 583562"/>
              <a:gd name="connsiteX13" fmla="*/ 506674 w 3479623"/>
              <a:gd name="connsiteY13" fmla="*/ 459498 h 583562"/>
              <a:gd name="connsiteX14" fmla="*/ 526717 w 3479623"/>
              <a:gd name="connsiteY14" fmla="*/ 450308 h 583562"/>
              <a:gd name="connsiteX15" fmla="*/ 580194 w 3479623"/>
              <a:gd name="connsiteY15" fmla="*/ 452190 h 583562"/>
              <a:gd name="connsiteX16" fmla="*/ 612358 w 3479623"/>
              <a:gd name="connsiteY16" fmla="*/ 431928 h 583562"/>
              <a:gd name="connsiteX17" fmla="*/ 667498 w 3479623"/>
              <a:gd name="connsiteY17" fmla="*/ 436523 h 583562"/>
              <a:gd name="connsiteX18" fmla="*/ 695068 w 3479623"/>
              <a:gd name="connsiteY18" fmla="*/ 417312 h 583562"/>
              <a:gd name="connsiteX19" fmla="*/ 750208 w 3479623"/>
              <a:gd name="connsiteY19" fmla="*/ 415429 h 583562"/>
              <a:gd name="connsiteX20" fmla="*/ 800752 w 3479623"/>
              <a:gd name="connsiteY20" fmla="*/ 406240 h 583562"/>
              <a:gd name="connsiteX21" fmla="*/ 869677 w 3479623"/>
              <a:gd name="connsiteY21" fmla="*/ 405408 h 583562"/>
              <a:gd name="connsiteX22" fmla="*/ 892652 w 3479623"/>
              <a:gd name="connsiteY22" fmla="*/ 399763 h 583562"/>
              <a:gd name="connsiteX23" fmla="*/ 989146 w 3479623"/>
              <a:gd name="connsiteY23" fmla="*/ 398932 h 583562"/>
              <a:gd name="connsiteX24" fmla="*/ 1021311 w 3479623"/>
              <a:gd name="connsiteY24" fmla="*/ 385978 h 583562"/>
              <a:gd name="connsiteX25" fmla="*/ 1081046 w 3479623"/>
              <a:gd name="connsiteY25" fmla="*/ 381383 h 583562"/>
              <a:gd name="connsiteX26" fmla="*/ 1151852 w 3479623"/>
              <a:gd name="connsiteY26" fmla="*/ 373243 h 583562"/>
              <a:gd name="connsiteX27" fmla="*/ 1231849 w 3479623"/>
              <a:gd name="connsiteY27" fmla="*/ 350268 h 583562"/>
              <a:gd name="connsiteX28" fmla="*/ 1306200 w 3479623"/>
              <a:gd name="connsiteY28" fmla="*/ 353813 h 583562"/>
              <a:gd name="connsiteX29" fmla="*/ 1333769 w 3479623"/>
              <a:gd name="connsiteY29" fmla="*/ 340028 h 583562"/>
              <a:gd name="connsiteX30" fmla="*/ 1380551 w 3479623"/>
              <a:gd name="connsiteY30" fmla="*/ 334602 h 583562"/>
              <a:gd name="connsiteX31" fmla="*/ 1462429 w 3479623"/>
              <a:gd name="connsiteY31" fmla="*/ 308912 h 583562"/>
              <a:gd name="connsiteX32" fmla="*/ 1536167 w 3479623"/>
              <a:gd name="connsiteY32" fmla="*/ 304318 h 583562"/>
              <a:gd name="connsiteX33" fmla="*/ 1581898 w 3479623"/>
              <a:gd name="connsiteY33" fmla="*/ 294078 h 583562"/>
              <a:gd name="connsiteX34" fmla="*/ 1655418 w 3479623"/>
              <a:gd name="connsiteY34" fmla="*/ 280511 h 583562"/>
              <a:gd name="connsiteX35" fmla="*/ 1692178 w 3479623"/>
              <a:gd name="connsiteY35" fmla="*/ 280294 h 583562"/>
              <a:gd name="connsiteX36" fmla="*/ 1761102 w 3479623"/>
              <a:gd name="connsiteY36" fmla="*/ 272154 h 583562"/>
              <a:gd name="connsiteX37" fmla="*/ 1807052 w 3479623"/>
              <a:gd name="connsiteY37" fmla="*/ 271104 h 583562"/>
              <a:gd name="connsiteX38" fmla="*/ 1857597 w 3479623"/>
              <a:gd name="connsiteY38" fmla="*/ 271104 h 583562"/>
              <a:gd name="connsiteX39" fmla="*/ 1940306 w 3479623"/>
              <a:gd name="connsiteY39" fmla="*/ 252724 h 583562"/>
              <a:gd name="connsiteX40" fmla="*/ 2003805 w 3479623"/>
              <a:gd name="connsiteY40" fmla="*/ 257319 h 583562"/>
              <a:gd name="connsiteX41" fmla="*/ 2036801 w 3479623"/>
              <a:gd name="connsiteY41" fmla="*/ 243534 h 583562"/>
              <a:gd name="connsiteX42" fmla="*/ 2087345 w 3479623"/>
              <a:gd name="connsiteY42" fmla="*/ 243534 h 583562"/>
              <a:gd name="connsiteX43" fmla="*/ 2110320 w 3479623"/>
              <a:gd name="connsiteY43" fmla="*/ 229749 h 583562"/>
              <a:gd name="connsiteX44" fmla="*/ 2151675 w 3479623"/>
              <a:gd name="connsiteY44" fmla="*/ 215964 h 583562"/>
              <a:gd name="connsiteX45" fmla="*/ 2216005 w 3479623"/>
              <a:gd name="connsiteY45" fmla="*/ 220559 h 583562"/>
              <a:gd name="connsiteX46" fmla="*/ 2245456 w 3479623"/>
              <a:gd name="connsiteY46" fmla="*/ 210537 h 583562"/>
              <a:gd name="connsiteX47" fmla="*/ 2292456 w 3479623"/>
              <a:gd name="connsiteY47" fmla="*/ 207824 h 583562"/>
              <a:gd name="connsiteX48" fmla="*/ 2306023 w 3479623"/>
              <a:gd name="connsiteY48" fmla="*/ 205110 h 583562"/>
              <a:gd name="connsiteX49" fmla="*/ 2376829 w 3479623"/>
              <a:gd name="connsiteY49" fmla="*/ 202179 h 583562"/>
              <a:gd name="connsiteX50" fmla="*/ 2425493 w 3479623"/>
              <a:gd name="connsiteY50" fmla="*/ 189226 h 583562"/>
              <a:gd name="connsiteX51" fmla="*/ 2505488 w 3479623"/>
              <a:gd name="connsiteY51" fmla="*/ 183799 h 583562"/>
              <a:gd name="connsiteX52" fmla="*/ 2592793 w 3479623"/>
              <a:gd name="connsiteY52" fmla="*/ 174609 h 583562"/>
              <a:gd name="connsiteX53" fmla="*/ 2629552 w 3479623"/>
              <a:gd name="connsiteY53" fmla="*/ 174609 h 583562"/>
              <a:gd name="connsiteX54" fmla="*/ 2638742 w 3479623"/>
              <a:gd name="connsiteY54" fmla="*/ 165419 h 583562"/>
              <a:gd name="connsiteX55" fmla="*/ 2680097 w 3479623"/>
              <a:gd name="connsiteY55" fmla="*/ 156229 h 583562"/>
              <a:gd name="connsiteX56" fmla="*/ 2693882 w 3479623"/>
              <a:gd name="connsiteY56" fmla="*/ 156229 h 583562"/>
              <a:gd name="connsiteX57" fmla="*/ 2707667 w 3479623"/>
              <a:gd name="connsiteY57" fmla="*/ 142444 h 583562"/>
              <a:gd name="connsiteX58" fmla="*/ 2766570 w 3479623"/>
              <a:gd name="connsiteY58" fmla="*/ 147039 h 583562"/>
              <a:gd name="connsiteX59" fmla="*/ 2802062 w 3479623"/>
              <a:gd name="connsiteY59" fmla="*/ 134086 h 583562"/>
              <a:gd name="connsiteX60" fmla="*/ 2863896 w 3479623"/>
              <a:gd name="connsiteY60" fmla="*/ 133254 h 583562"/>
              <a:gd name="connsiteX61" fmla="*/ 2951201 w 3479623"/>
              <a:gd name="connsiteY61" fmla="*/ 124064 h 583562"/>
              <a:gd name="connsiteX62" fmla="*/ 2991505 w 3479623"/>
              <a:gd name="connsiteY62" fmla="*/ 96495 h 583562"/>
              <a:gd name="connsiteX63" fmla="*/ 3056272 w 3479623"/>
              <a:gd name="connsiteY63" fmla="*/ 96495 h 583562"/>
              <a:gd name="connsiteX64" fmla="*/ 3093645 w 3479623"/>
              <a:gd name="connsiteY64" fmla="*/ 83542 h 583562"/>
              <a:gd name="connsiteX65" fmla="*/ 3176354 w 3479623"/>
              <a:gd name="connsiteY65" fmla="*/ 82710 h 583562"/>
              <a:gd name="connsiteX66" fmla="*/ 3208520 w 3479623"/>
              <a:gd name="connsiteY66" fmla="*/ 77896 h 583562"/>
              <a:gd name="connsiteX67" fmla="*/ 3236089 w 3479623"/>
              <a:gd name="connsiteY67" fmla="*/ 74351 h 583562"/>
              <a:gd name="connsiteX68" fmla="*/ 3255300 w 3479623"/>
              <a:gd name="connsiteY68" fmla="*/ 60567 h 583562"/>
              <a:gd name="connsiteX69" fmla="*/ 3300419 w 3479623"/>
              <a:gd name="connsiteY69" fmla="*/ 64330 h 583562"/>
              <a:gd name="connsiteX70" fmla="*/ 3314204 w 3479623"/>
              <a:gd name="connsiteY70" fmla="*/ 51377 h 583562"/>
              <a:gd name="connsiteX71" fmla="*/ 3346368 w 3479623"/>
              <a:gd name="connsiteY71" fmla="*/ 50545 h 583562"/>
              <a:gd name="connsiteX72" fmla="*/ 3383128 w 3479623"/>
              <a:gd name="connsiteY72" fmla="*/ 13785 h 583562"/>
              <a:gd name="connsiteX73" fmla="*/ 3461025 w 3479623"/>
              <a:gd name="connsiteY73" fmla="*/ 13785 h 583562"/>
              <a:gd name="connsiteX74" fmla="*/ 3479623 w 3479623"/>
              <a:gd name="connsiteY74" fmla="*/ 0 h 583562"/>
              <a:gd name="connsiteX75" fmla="*/ 3479623 w 3479623"/>
              <a:gd name="connsiteY75" fmla="*/ 0 h 58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3479623" h="583562">
                <a:moveTo>
                  <a:pt x="0" y="583562"/>
                </a:moveTo>
                <a:lnTo>
                  <a:pt x="106911" y="569777"/>
                </a:lnTo>
                <a:lnTo>
                  <a:pt x="120696" y="546802"/>
                </a:lnTo>
                <a:lnTo>
                  <a:pt x="166646" y="542207"/>
                </a:lnTo>
                <a:lnTo>
                  <a:pt x="180431" y="523827"/>
                </a:lnTo>
                <a:lnTo>
                  <a:pt x="203406" y="519232"/>
                </a:lnTo>
                <a:lnTo>
                  <a:pt x="212596" y="505447"/>
                </a:lnTo>
                <a:lnTo>
                  <a:pt x="290710" y="505447"/>
                </a:lnTo>
                <a:lnTo>
                  <a:pt x="316398" y="486235"/>
                </a:lnTo>
                <a:lnTo>
                  <a:pt x="392849" y="487067"/>
                </a:lnTo>
                <a:lnTo>
                  <a:pt x="419369" y="467857"/>
                </a:lnTo>
                <a:lnTo>
                  <a:pt x="450702" y="467024"/>
                </a:lnTo>
                <a:lnTo>
                  <a:pt x="459893" y="455953"/>
                </a:lnTo>
                <a:lnTo>
                  <a:pt x="506674" y="459498"/>
                </a:lnTo>
                <a:lnTo>
                  <a:pt x="526717" y="450308"/>
                </a:lnTo>
                <a:lnTo>
                  <a:pt x="580194" y="452190"/>
                </a:lnTo>
                <a:lnTo>
                  <a:pt x="612358" y="431928"/>
                </a:lnTo>
                <a:lnTo>
                  <a:pt x="667498" y="436523"/>
                </a:lnTo>
                <a:lnTo>
                  <a:pt x="695068" y="417312"/>
                </a:lnTo>
                <a:lnTo>
                  <a:pt x="750208" y="415429"/>
                </a:lnTo>
                <a:lnTo>
                  <a:pt x="800752" y="406240"/>
                </a:lnTo>
                <a:lnTo>
                  <a:pt x="869677" y="405408"/>
                </a:lnTo>
                <a:lnTo>
                  <a:pt x="892652" y="399763"/>
                </a:lnTo>
                <a:lnTo>
                  <a:pt x="989146" y="398932"/>
                </a:lnTo>
                <a:lnTo>
                  <a:pt x="1021311" y="385978"/>
                </a:lnTo>
                <a:lnTo>
                  <a:pt x="1081046" y="381383"/>
                </a:lnTo>
                <a:lnTo>
                  <a:pt x="1151852" y="373243"/>
                </a:lnTo>
                <a:lnTo>
                  <a:pt x="1231849" y="350268"/>
                </a:lnTo>
                <a:lnTo>
                  <a:pt x="1306200" y="353813"/>
                </a:lnTo>
                <a:lnTo>
                  <a:pt x="1333769" y="340028"/>
                </a:lnTo>
                <a:lnTo>
                  <a:pt x="1380551" y="334602"/>
                </a:lnTo>
                <a:lnTo>
                  <a:pt x="1462429" y="308912"/>
                </a:lnTo>
                <a:lnTo>
                  <a:pt x="1536167" y="304318"/>
                </a:lnTo>
                <a:lnTo>
                  <a:pt x="1581898" y="294078"/>
                </a:lnTo>
                <a:lnTo>
                  <a:pt x="1655418" y="280511"/>
                </a:lnTo>
                <a:lnTo>
                  <a:pt x="1692178" y="280294"/>
                </a:lnTo>
                <a:lnTo>
                  <a:pt x="1761102" y="272154"/>
                </a:lnTo>
                <a:lnTo>
                  <a:pt x="1807052" y="271104"/>
                </a:lnTo>
                <a:lnTo>
                  <a:pt x="1857597" y="271104"/>
                </a:lnTo>
                <a:lnTo>
                  <a:pt x="1940306" y="252724"/>
                </a:lnTo>
                <a:lnTo>
                  <a:pt x="2003805" y="257319"/>
                </a:lnTo>
                <a:lnTo>
                  <a:pt x="2036801" y="243534"/>
                </a:lnTo>
                <a:lnTo>
                  <a:pt x="2087345" y="243534"/>
                </a:lnTo>
                <a:lnTo>
                  <a:pt x="2110320" y="229749"/>
                </a:lnTo>
                <a:lnTo>
                  <a:pt x="2151675" y="215964"/>
                </a:lnTo>
                <a:lnTo>
                  <a:pt x="2216005" y="220559"/>
                </a:lnTo>
                <a:lnTo>
                  <a:pt x="2245456" y="210537"/>
                </a:lnTo>
                <a:lnTo>
                  <a:pt x="2292456" y="207824"/>
                </a:lnTo>
                <a:lnTo>
                  <a:pt x="2306023" y="205110"/>
                </a:lnTo>
                <a:lnTo>
                  <a:pt x="2376829" y="202179"/>
                </a:lnTo>
                <a:lnTo>
                  <a:pt x="2425493" y="189226"/>
                </a:lnTo>
                <a:lnTo>
                  <a:pt x="2505488" y="183799"/>
                </a:lnTo>
                <a:lnTo>
                  <a:pt x="2592793" y="174609"/>
                </a:lnTo>
                <a:lnTo>
                  <a:pt x="2629552" y="174609"/>
                </a:lnTo>
                <a:lnTo>
                  <a:pt x="2638742" y="165419"/>
                </a:lnTo>
                <a:lnTo>
                  <a:pt x="2680097" y="156229"/>
                </a:lnTo>
                <a:lnTo>
                  <a:pt x="2693882" y="156229"/>
                </a:lnTo>
                <a:lnTo>
                  <a:pt x="2707667" y="142444"/>
                </a:lnTo>
                <a:lnTo>
                  <a:pt x="2766570" y="147039"/>
                </a:lnTo>
                <a:lnTo>
                  <a:pt x="2802062" y="134086"/>
                </a:lnTo>
                <a:lnTo>
                  <a:pt x="2863896" y="133254"/>
                </a:lnTo>
                <a:lnTo>
                  <a:pt x="2951201" y="124064"/>
                </a:lnTo>
                <a:lnTo>
                  <a:pt x="2991505" y="96495"/>
                </a:lnTo>
                <a:lnTo>
                  <a:pt x="3056272" y="96495"/>
                </a:lnTo>
                <a:lnTo>
                  <a:pt x="3093645" y="83542"/>
                </a:lnTo>
                <a:lnTo>
                  <a:pt x="3176354" y="82710"/>
                </a:lnTo>
                <a:lnTo>
                  <a:pt x="3208520" y="77896"/>
                </a:lnTo>
                <a:lnTo>
                  <a:pt x="3236089" y="74351"/>
                </a:lnTo>
                <a:lnTo>
                  <a:pt x="3255300" y="60567"/>
                </a:lnTo>
                <a:lnTo>
                  <a:pt x="3300419" y="64330"/>
                </a:lnTo>
                <a:lnTo>
                  <a:pt x="3314204" y="51377"/>
                </a:lnTo>
                <a:lnTo>
                  <a:pt x="3346368" y="50545"/>
                </a:lnTo>
                <a:lnTo>
                  <a:pt x="3383128" y="13785"/>
                </a:lnTo>
                <a:lnTo>
                  <a:pt x="3461025" y="13785"/>
                </a:lnTo>
                <a:lnTo>
                  <a:pt x="3479623" y="0"/>
                </a:lnTo>
                <a:lnTo>
                  <a:pt x="3479623" y="0"/>
                </a:lnTo>
              </a:path>
            </a:pathLst>
          </a:custGeom>
          <a:noFill/>
          <a:ln w="28575" cap="rnd">
            <a:solidFill>
              <a:schemeClr val="accent1"/>
            </a:solidFill>
            <a:prstDash val="sys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6E68ED-6254-B94C-A986-70935199269A}"/>
              </a:ext>
            </a:extLst>
          </p:cNvPr>
          <p:cNvSpPr txBox="1"/>
          <p:nvPr/>
        </p:nvSpPr>
        <p:spPr>
          <a:xfrm>
            <a:off x="10278208" y="3807068"/>
            <a:ext cx="6506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26.1%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8F4C25A1-07B8-204E-AC48-7BD91D7F02F0}"/>
              </a:ext>
            </a:extLst>
          </p:cNvPr>
          <p:cNvSpPr txBox="1"/>
          <p:nvPr/>
        </p:nvSpPr>
        <p:spPr>
          <a:xfrm>
            <a:off x="10278208" y="4419600"/>
            <a:ext cx="65063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accent1"/>
                </a:solidFill>
              </a:rPr>
              <a:t>17.5%</a:t>
            </a:r>
          </a:p>
        </p:txBody>
      </p:sp>
    </p:spTree>
    <p:extLst>
      <p:ext uri="{BB962C8B-B14F-4D97-AF65-F5344CB8AC3E}">
        <p14:creationId xmlns:p14="http://schemas.microsoft.com/office/powerpoint/2010/main" val="361357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heath_2020ProdAnim_01.01" descr="eSheath_2020ProdAnim_01.01">
            <a:hlinkClick r:id="" action="ppaction://media"/>
            <a:extLst>
              <a:ext uri="{FF2B5EF4-FFF2-40B4-BE49-F238E27FC236}">
                <a16:creationId xmlns:a16="http://schemas.microsoft.com/office/drawing/2014/main" id="{1E82CD0B-9AEB-4CC1-8ADE-AF7A701B1D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901" t="9110" r="193" b="9908"/>
          <a:stretch/>
        </p:blipFill>
        <p:spPr>
          <a:xfrm>
            <a:off x="2110962" y="487680"/>
            <a:ext cx="9063825" cy="426057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9260516B-2C22-C246-B273-6CA88F4E8B8D}"/>
              </a:ext>
            </a:extLst>
          </p:cNvPr>
          <p:cNvSpPr/>
          <p:nvPr/>
        </p:nvSpPr>
        <p:spPr>
          <a:xfrm>
            <a:off x="731837" y="2984361"/>
            <a:ext cx="10728326" cy="2067034"/>
          </a:xfrm>
          <a:prstGeom prst="roundRect">
            <a:avLst>
              <a:gd name="adj" fmla="val 5972"/>
            </a:avLst>
          </a:prstGeom>
          <a:gradFill>
            <a:gsLst>
              <a:gs pos="0">
                <a:schemeClr val="accent2">
                  <a:lumMod val="40000"/>
                  <a:lumOff val="60000"/>
                  <a:alpha val="0"/>
                </a:schemeClr>
              </a:gs>
              <a:gs pos="99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298679-87B1-400F-A071-8A1EFFD26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600" dirty="0"/>
              <a:t>Edwards </a:t>
            </a:r>
            <a:r>
              <a:rPr lang="en-US" sz="1600" dirty="0" err="1"/>
              <a:t>eSheath</a:t>
            </a:r>
            <a:r>
              <a:rPr lang="en-US" sz="1600" dirty="0"/>
              <a:t> Introducer Set</a:t>
            </a:r>
            <a:br>
              <a:rPr lang="en-US" sz="1600" dirty="0"/>
            </a:br>
            <a:r>
              <a:rPr lang="en-US" dirty="0"/>
              <a:t>Low profile and expandable, to reduce complications</a:t>
            </a:r>
            <a:endParaRPr lang="en-US" sz="1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CC660A-4905-40FF-A13F-6C32D4C7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>
                <a:solidFill>
                  <a:srgbClr val="505759"/>
                </a:solidFill>
              </a:rPr>
              <a:pPr/>
              <a:t>12</a:t>
            </a:fld>
            <a:endParaRPr lang="en-US">
              <a:solidFill>
                <a:srgbClr val="505759"/>
              </a:solidFill>
            </a:endParaRPr>
          </a:p>
        </p:txBody>
      </p:sp>
      <p:graphicFrame>
        <p:nvGraphicFramePr>
          <p:cNvPr id="5" name="Group 30">
            <a:extLst>
              <a:ext uri="{FF2B5EF4-FFF2-40B4-BE49-F238E27FC236}">
                <a16:creationId xmlns:a16="http://schemas.microsoft.com/office/drawing/2014/main" id="{7B155D8D-F48E-4795-8159-9016A9AB25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5982422"/>
              </p:ext>
            </p:extLst>
          </p:nvPr>
        </p:nvGraphicFramePr>
        <p:xfrm>
          <a:off x="731519" y="5255218"/>
          <a:ext cx="10728643" cy="923331"/>
        </p:xfrm>
        <a:graphic>
          <a:graphicData uri="http://schemas.openxmlformats.org/drawingml/2006/table">
            <a:tbl>
              <a:tblPr/>
              <a:tblGrid>
                <a:gridCol w="4006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18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52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513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530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accent1"/>
                          </a:solidFill>
                          <a:latin typeface="Arial" pitchFamily="34" charset="0"/>
                          <a:cs typeface="Arial" pitchFamily="34" charset="0"/>
                        </a:rPr>
                        <a:t>SAPIEN 3  Ultra Valve</a:t>
                      </a:r>
                      <a:r>
                        <a:rPr lang="en-US" sz="1200" b="1" baseline="0" dirty="0">
                          <a:solidFill>
                            <a:schemeClr val="accent1"/>
                          </a:solidFill>
                          <a:latin typeface="Arial" pitchFamily="34" charset="0"/>
                          <a:cs typeface="Arial" pitchFamily="34" charset="0"/>
                        </a:rPr>
                        <a:t> Size</a:t>
                      </a:r>
                      <a:endParaRPr lang="en-US" sz="1200" b="1" dirty="0">
                        <a:solidFill>
                          <a:schemeClr val="accent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58008" marR="158008" anchor="b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20 mm</a:t>
                      </a:r>
                    </a:p>
                  </a:txBody>
                  <a:tcPr marL="158008" marR="158008" anchor="b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23 mm</a:t>
                      </a:r>
                    </a:p>
                  </a:txBody>
                  <a:tcPr marL="158008" marR="158008" anchor="b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26 mm</a:t>
                      </a:r>
                    </a:p>
                  </a:txBody>
                  <a:tcPr marL="158008" marR="158008" anchor="b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A3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303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Edwards eSheath Introducer set</a:t>
                      </a:r>
                    </a:p>
                  </a:txBody>
                  <a:tcPr marL="158008" marR="158008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14F</a:t>
                      </a:r>
                    </a:p>
                  </a:txBody>
                  <a:tcPr marL="158008" marR="158008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14F</a:t>
                      </a:r>
                    </a:p>
                  </a:txBody>
                  <a:tcPr marL="158008" marR="158008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14F</a:t>
                      </a:r>
                    </a:p>
                  </a:txBody>
                  <a:tcPr marL="158008" marR="158008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725"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2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Minimum access vessel diameter</a:t>
                      </a:r>
                    </a:p>
                  </a:txBody>
                  <a:tcPr marL="158008" marR="158008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5.5</a:t>
                      </a:r>
                      <a:r>
                        <a:rPr lang="en-US" sz="1200" b="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mm</a:t>
                      </a:r>
                      <a:endParaRPr lang="en-US" sz="1200" b="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158008" marR="158008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5.5 mm</a:t>
                      </a:r>
                    </a:p>
                  </a:txBody>
                  <a:tcPr marL="158008" marR="158008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5.5 mm</a:t>
                      </a:r>
                    </a:p>
                  </a:txBody>
                  <a:tcPr marL="158008" marR="158008" anchor="ctr" horzOverflow="overflow"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9C0FE38-FBEA-4B38-81FE-2E80D61FE89E}"/>
              </a:ext>
            </a:extLst>
          </p:cNvPr>
          <p:cNvSpPr/>
          <p:nvPr/>
        </p:nvSpPr>
        <p:spPr>
          <a:xfrm>
            <a:off x="5364162" y="339838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14F for entire procedure, no sheath exchanges required.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940E3-9F47-4DCD-8828-5115F8E3CA4D}"/>
              </a:ext>
            </a:extLst>
          </p:cNvPr>
          <p:cNvSpPr txBox="1"/>
          <p:nvPr/>
        </p:nvSpPr>
        <p:spPr>
          <a:xfrm>
            <a:off x="3941506" y="3812474"/>
            <a:ext cx="2518163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2.2</a:t>
            </a:r>
            <a:r>
              <a:rPr lang="en-US" sz="4400" b="1" baseline="30000" dirty="0">
                <a:solidFill>
                  <a:schemeClr val="accent1"/>
                </a:solidFill>
              </a:rPr>
              <a:t>%</a:t>
            </a:r>
            <a:endParaRPr lang="en-US" sz="4400" b="1" dirty="0">
              <a:solidFill>
                <a:schemeClr val="accent6"/>
              </a:solidFill>
            </a:endParaRP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Major vascular complications n=139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27712E3-8599-4502-8B6B-ADC2F8DFFF88}"/>
              </a:ext>
            </a:extLst>
          </p:cNvPr>
          <p:cNvSpPr txBox="1"/>
          <p:nvPr/>
        </p:nvSpPr>
        <p:spPr>
          <a:xfrm>
            <a:off x="951778" y="4186803"/>
            <a:ext cx="2685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Transient dynamic expansion, to reduce vessel stress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797DC3-AE33-465F-91A8-99BDB1BE087E}"/>
              </a:ext>
            </a:extLst>
          </p:cNvPr>
          <p:cNvSpPr txBox="1"/>
          <p:nvPr/>
        </p:nvSpPr>
        <p:spPr>
          <a:xfrm>
            <a:off x="6475390" y="3812474"/>
            <a:ext cx="140134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14F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Low profile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3D98017-18F2-44C9-9BC7-CE6145E35B24}"/>
              </a:ext>
            </a:extLst>
          </p:cNvPr>
          <p:cNvSpPr txBox="1"/>
          <p:nvPr/>
        </p:nvSpPr>
        <p:spPr>
          <a:xfrm>
            <a:off x="8779751" y="3812474"/>
            <a:ext cx="215275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/>
                </a:solidFill>
              </a:rPr>
              <a:t>5.5 mm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Minimum access vessel diameter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EA46AA-135D-0949-963B-E9C292139CAF}"/>
              </a:ext>
            </a:extLst>
          </p:cNvPr>
          <p:cNvGrpSpPr/>
          <p:nvPr/>
        </p:nvGrpSpPr>
        <p:grpSpPr>
          <a:xfrm>
            <a:off x="1060707" y="2154062"/>
            <a:ext cx="2042589" cy="2042587"/>
            <a:chOff x="1666364" y="3160662"/>
            <a:chExt cx="831273" cy="831273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3CA6230-5AB0-4149-9402-3780E9BCC97C}"/>
                </a:ext>
              </a:extLst>
            </p:cNvPr>
            <p:cNvSpPr/>
            <p:nvPr/>
          </p:nvSpPr>
          <p:spPr>
            <a:xfrm>
              <a:off x="1666364" y="3160662"/>
              <a:ext cx="831273" cy="831273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2"/>
              </a:solidFill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Content Placeholder 20" descr="A picture containing object, light, clock&#10;&#10;Description automatically generated">
              <a:extLst>
                <a:ext uri="{FF2B5EF4-FFF2-40B4-BE49-F238E27FC236}">
                  <a16:creationId xmlns:a16="http://schemas.microsoft.com/office/drawing/2014/main" id="{F8EE891A-1399-2349-A5E0-BFACA0B797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2210" t="-4570" r="27278" b="10934"/>
            <a:stretch/>
          </p:blipFill>
          <p:spPr bwMode="gray">
            <a:xfrm>
              <a:off x="1869278" y="3245339"/>
              <a:ext cx="504955" cy="648971"/>
            </a:xfrm>
            <a:custGeom>
              <a:avLst/>
              <a:gdLst>
                <a:gd name="connsiteX0" fmla="*/ 383828 w 944631"/>
                <a:gd name="connsiteY0" fmla="*/ 0 h 1214047"/>
                <a:gd name="connsiteX1" fmla="*/ 943149 w 944631"/>
                <a:gd name="connsiteY1" fmla="*/ 370743 h 1214047"/>
                <a:gd name="connsiteX2" fmla="*/ 944631 w 944631"/>
                <a:gd name="connsiteY2" fmla="*/ 375517 h 1214047"/>
                <a:gd name="connsiteX3" fmla="*/ 944631 w 944631"/>
                <a:gd name="connsiteY3" fmla="*/ 838531 h 1214047"/>
                <a:gd name="connsiteX4" fmla="*/ 943149 w 944631"/>
                <a:gd name="connsiteY4" fmla="*/ 843305 h 1214047"/>
                <a:gd name="connsiteX5" fmla="*/ 506165 w 944631"/>
                <a:gd name="connsiteY5" fmla="*/ 1201716 h 1214047"/>
                <a:gd name="connsiteX6" fmla="*/ 383838 w 944631"/>
                <a:gd name="connsiteY6" fmla="*/ 1214047 h 1214047"/>
                <a:gd name="connsiteX7" fmla="*/ 383818 w 944631"/>
                <a:gd name="connsiteY7" fmla="*/ 1214047 h 1214047"/>
                <a:gd name="connsiteX8" fmla="*/ 261492 w 944631"/>
                <a:gd name="connsiteY8" fmla="*/ 1201716 h 1214047"/>
                <a:gd name="connsiteX9" fmla="*/ 44435 w 944631"/>
                <a:gd name="connsiteY9" fmla="*/ 1110378 h 1214047"/>
                <a:gd name="connsiteX10" fmla="*/ 0 w 944631"/>
                <a:gd name="connsiteY10" fmla="*/ 1073716 h 1214047"/>
                <a:gd name="connsiteX11" fmla="*/ 0 w 944631"/>
                <a:gd name="connsiteY11" fmla="*/ 140333 h 1214047"/>
                <a:gd name="connsiteX12" fmla="*/ 44435 w 944631"/>
                <a:gd name="connsiteY12" fmla="*/ 103670 h 1214047"/>
                <a:gd name="connsiteX13" fmla="*/ 383828 w 944631"/>
                <a:gd name="connsiteY13" fmla="*/ 0 h 12140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944631" h="1214047">
                  <a:moveTo>
                    <a:pt x="383828" y="0"/>
                  </a:moveTo>
                  <a:cubicBezTo>
                    <a:pt x="635266" y="0"/>
                    <a:pt x="850998" y="152873"/>
                    <a:pt x="943149" y="370743"/>
                  </a:cubicBezTo>
                  <a:lnTo>
                    <a:pt x="944631" y="375517"/>
                  </a:lnTo>
                  <a:lnTo>
                    <a:pt x="944631" y="838531"/>
                  </a:lnTo>
                  <a:lnTo>
                    <a:pt x="943149" y="843305"/>
                  </a:lnTo>
                  <a:cubicBezTo>
                    <a:pt x="866356" y="1024864"/>
                    <a:pt x="703744" y="1161285"/>
                    <a:pt x="506165" y="1201716"/>
                  </a:cubicBezTo>
                  <a:lnTo>
                    <a:pt x="383838" y="1214047"/>
                  </a:lnTo>
                  <a:lnTo>
                    <a:pt x="383818" y="1214047"/>
                  </a:lnTo>
                  <a:lnTo>
                    <a:pt x="261492" y="1201716"/>
                  </a:lnTo>
                  <a:cubicBezTo>
                    <a:pt x="182460" y="1185543"/>
                    <a:pt x="109023" y="1154013"/>
                    <a:pt x="44435" y="1110378"/>
                  </a:cubicBezTo>
                  <a:lnTo>
                    <a:pt x="0" y="1073716"/>
                  </a:lnTo>
                  <a:lnTo>
                    <a:pt x="0" y="140333"/>
                  </a:lnTo>
                  <a:lnTo>
                    <a:pt x="44435" y="103670"/>
                  </a:lnTo>
                  <a:cubicBezTo>
                    <a:pt x="141317" y="38218"/>
                    <a:pt x="258109" y="0"/>
                    <a:pt x="383828" y="0"/>
                  </a:cubicBezTo>
                  <a:close/>
                </a:path>
              </a:pathLst>
            </a:custGeom>
          </p:spPr>
        </p:pic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1ECBF26-49B1-4949-B654-0BD1AC03C691}"/>
              </a:ext>
            </a:extLst>
          </p:cNvPr>
          <p:cNvCxnSpPr/>
          <p:nvPr/>
        </p:nvCxnSpPr>
        <p:spPr>
          <a:xfrm>
            <a:off x="5988818" y="3824578"/>
            <a:ext cx="0" cy="1162228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5C4829F-9351-D041-8CF9-FEEBCC49C10D}"/>
              </a:ext>
            </a:extLst>
          </p:cNvPr>
          <p:cNvCxnSpPr/>
          <p:nvPr/>
        </p:nvCxnSpPr>
        <p:spPr>
          <a:xfrm>
            <a:off x="8279842" y="3824578"/>
            <a:ext cx="0" cy="1162228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8A616CD9-18AD-4C0C-BCA6-7FED91E1A0A1}"/>
              </a:ext>
            </a:extLst>
          </p:cNvPr>
          <p:cNvSpPr txBox="1">
            <a:spLocks/>
          </p:cNvSpPr>
          <p:nvPr/>
        </p:nvSpPr>
        <p:spPr bwMode="gray">
          <a:xfrm>
            <a:off x="731520" y="6342465"/>
            <a:ext cx="11573862" cy="184588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defRPr sz="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1125" indent="-111125" defTabSz="609585">
              <a:buSzPct val="100000"/>
              <a:buFont typeface="+mj-lt"/>
              <a:buAutoNum type="arabicPeriod"/>
            </a:pP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Saia F, et al. In-hospital and thirty day outcomes of the SAPIEN 3 Ultra balloon-expandable TAVR: the S3U registry. </a:t>
            </a:r>
            <a:r>
              <a:rPr lang="en-US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Eurointervention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2020.</a:t>
            </a:r>
          </a:p>
        </p:txBody>
      </p:sp>
    </p:spTree>
    <p:extLst>
      <p:ext uri="{BB962C8B-B14F-4D97-AF65-F5344CB8AC3E}">
        <p14:creationId xmlns:p14="http://schemas.microsoft.com/office/powerpoint/2010/main" val="31957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ounded Rectangle 11">
            <a:extLst>
              <a:ext uri="{FF2B5EF4-FFF2-40B4-BE49-F238E27FC236}">
                <a16:creationId xmlns:a16="http://schemas.microsoft.com/office/drawing/2014/main" id="{732BA758-2445-4331-98BE-4245F23B8777}"/>
              </a:ext>
            </a:extLst>
          </p:cNvPr>
          <p:cNvSpPr/>
          <p:nvPr/>
        </p:nvSpPr>
        <p:spPr>
          <a:xfrm>
            <a:off x="731520" y="1319089"/>
            <a:ext cx="10821955" cy="3975971"/>
          </a:xfrm>
          <a:prstGeom prst="roundRect">
            <a:avLst>
              <a:gd name="adj" fmla="val 2825"/>
            </a:avLst>
          </a:prstGeom>
          <a:gradFill>
            <a:gsLst>
              <a:gs pos="100000">
                <a:schemeClr val="accent2">
                  <a:alpha val="0"/>
                  <a:lumMod val="0"/>
                  <a:lumOff val="100000"/>
                </a:schemeClr>
              </a:gs>
              <a:gs pos="0">
                <a:schemeClr val="bg1">
                  <a:lumMod val="9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1C35DBD-DD10-4D22-A1D8-379F8A82C4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1950794"/>
              </p:ext>
            </p:extLst>
          </p:nvPr>
        </p:nvGraphicFramePr>
        <p:xfrm>
          <a:off x="1011839" y="1969145"/>
          <a:ext cx="10015538" cy="23822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Arrow: Pentagon 8">
            <a:extLst>
              <a:ext uri="{FF2B5EF4-FFF2-40B4-BE49-F238E27FC236}">
                <a16:creationId xmlns:a16="http://schemas.microsoft.com/office/drawing/2014/main" id="{677CF914-509F-4CDA-A526-A7C0AE3AB611}"/>
              </a:ext>
            </a:extLst>
          </p:cNvPr>
          <p:cNvSpPr/>
          <p:nvPr/>
        </p:nvSpPr>
        <p:spPr>
          <a:xfrm>
            <a:off x="1143001" y="5131887"/>
            <a:ext cx="10015538" cy="256590"/>
          </a:xfrm>
          <a:prstGeom prst="homePlate">
            <a:avLst/>
          </a:prstGeom>
          <a:gradFill>
            <a:gsLst>
              <a:gs pos="69000">
                <a:srgbClr val="E3E3E3"/>
              </a:gs>
              <a:gs pos="0">
                <a:schemeClr val="bg2">
                  <a:lumMod val="7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83E3C9D5-4C5D-4B7E-9376-DE97239F3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87680"/>
            <a:ext cx="10728960" cy="914400"/>
          </a:xfrm>
        </p:spPr>
        <p:txBody>
          <a:bodyPr>
            <a:normAutofit/>
          </a:bodyPr>
          <a:lstStyle/>
          <a:p>
            <a:r>
              <a:rPr lang="en-US" dirty="0"/>
              <a:t>Reducing vascular complications with low profile introducer</a:t>
            </a:r>
            <a:endParaRPr lang="en-US" sz="16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2606FAE-E74A-464D-9E91-3BD611DE6616}"/>
              </a:ext>
            </a:extLst>
          </p:cNvPr>
          <p:cNvSpPr txBox="1"/>
          <p:nvPr/>
        </p:nvSpPr>
        <p:spPr>
          <a:xfrm>
            <a:off x="790120" y="1377487"/>
            <a:ext cx="8007352" cy="461665"/>
          </a:xfrm>
          <a:prstGeom prst="rect">
            <a:avLst/>
          </a:prstGeom>
          <a:noFill/>
          <a:effectLst/>
        </p:spPr>
        <p:txBody>
          <a:bodyPr wrap="square" lIns="182880" tIns="91440" rIns="182880" bIns="91440" rtlCol="0">
            <a:spAutoFit/>
          </a:bodyPr>
          <a:lstStyle/>
          <a:p>
            <a:r>
              <a:rPr lang="en-US" b="1" dirty="0">
                <a:solidFill>
                  <a:schemeClr val="accent6"/>
                </a:solidFill>
              </a:rPr>
              <a:t>30-day major vascular complications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B1372D1-AD69-4E95-896C-39997D0800C0}"/>
              </a:ext>
            </a:extLst>
          </p:cNvPr>
          <p:cNvGrpSpPr/>
          <p:nvPr/>
        </p:nvGrpSpPr>
        <p:grpSpPr>
          <a:xfrm>
            <a:off x="9067077" y="1380027"/>
            <a:ext cx="2284497" cy="445716"/>
            <a:chOff x="4344048" y="5306738"/>
            <a:chExt cx="2284497" cy="400456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BDB8A92C-C6BA-4382-865B-A7B4BE889D2C}"/>
                </a:ext>
              </a:extLst>
            </p:cNvPr>
            <p:cNvSpPr txBox="1"/>
            <p:nvPr/>
          </p:nvSpPr>
          <p:spPr>
            <a:xfrm>
              <a:off x="5894049" y="5306738"/>
              <a:ext cx="734496" cy="235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High risk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A4433E5D-7932-4B76-9423-4A756346B28A}"/>
                </a:ext>
              </a:extLst>
            </p:cNvPr>
            <p:cNvSpPr txBox="1"/>
            <p:nvPr/>
          </p:nvSpPr>
          <p:spPr>
            <a:xfrm>
              <a:off x="4475551" y="5306738"/>
              <a:ext cx="851515" cy="235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Inoperable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FBB273C5-727E-40E3-84A0-CC7D15F6776D}"/>
                </a:ext>
              </a:extLst>
            </p:cNvPr>
            <p:cNvSpPr/>
            <p:nvPr/>
          </p:nvSpPr>
          <p:spPr>
            <a:xfrm>
              <a:off x="5731936" y="5404159"/>
              <a:ext cx="91440" cy="8215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B36700EF-88B2-478D-88C3-B1F121F25854}"/>
                </a:ext>
              </a:extLst>
            </p:cNvPr>
            <p:cNvSpPr/>
            <p:nvPr/>
          </p:nvSpPr>
          <p:spPr>
            <a:xfrm>
              <a:off x="4344048" y="5404159"/>
              <a:ext cx="91440" cy="8215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BD20B72-AEAF-4F68-91AA-50F5CAAB11F4}"/>
                </a:ext>
              </a:extLst>
            </p:cNvPr>
            <p:cNvSpPr txBox="1"/>
            <p:nvPr/>
          </p:nvSpPr>
          <p:spPr>
            <a:xfrm>
              <a:off x="4488700" y="5472149"/>
              <a:ext cx="966931" cy="235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Intermediate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BACA59A8-B1C5-4720-8076-631E71379DB6}"/>
                </a:ext>
              </a:extLst>
            </p:cNvPr>
            <p:cNvSpPr/>
            <p:nvPr/>
          </p:nvSpPr>
          <p:spPr>
            <a:xfrm>
              <a:off x="4350748" y="5569563"/>
              <a:ext cx="91440" cy="821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5CE2C4E-6CCF-45F3-A406-57C205E2AB02}"/>
                </a:ext>
              </a:extLst>
            </p:cNvPr>
            <p:cNvSpPr txBox="1"/>
            <p:nvPr/>
          </p:nvSpPr>
          <p:spPr>
            <a:xfrm>
              <a:off x="5894049" y="5472149"/>
              <a:ext cx="702436" cy="235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Low risk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B843BEA5-FD79-411E-9B4B-31350C737A26}"/>
                </a:ext>
              </a:extLst>
            </p:cNvPr>
            <p:cNvSpPr/>
            <p:nvPr/>
          </p:nvSpPr>
          <p:spPr>
            <a:xfrm>
              <a:off x="5757521" y="5569568"/>
              <a:ext cx="91440" cy="82155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B5CF0BE-8A3A-4B35-89C3-58EF26362369}"/>
              </a:ext>
            </a:extLst>
          </p:cNvPr>
          <p:cNvSpPr/>
          <p:nvPr/>
        </p:nvSpPr>
        <p:spPr>
          <a:xfrm>
            <a:off x="731520" y="5726957"/>
            <a:ext cx="10823153" cy="846386"/>
          </a:xfrm>
          <a:prstGeom prst="rect">
            <a:avLst/>
          </a:prstGeom>
          <a:noFill/>
        </p:spPr>
        <p:txBody>
          <a:bodyPr wrap="square" anchor="b">
            <a:spAutoFit/>
          </a:bodyPr>
          <a:lstStyle/>
          <a:p>
            <a:pPr marL="119063" indent="-119063">
              <a:buClr>
                <a:schemeClr val="accent6"/>
              </a:buClr>
              <a:buFont typeface="+mj-lt"/>
              <a:buAutoNum type="arabicPeriod"/>
            </a:pP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Leon MB, Smith CR, Mack M, et al. Transcatheter aortic-valve implantation for aortic stenosis in patients who cannot undergo surgery. </a:t>
            </a:r>
            <a:r>
              <a:rPr lang="en-US" sz="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 </a:t>
            </a:r>
            <a:r>
              <a:rPr lang="en-US" sz="7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Engl</a:t>
            </a:r>
            <a:r>
              <a:rPr lang="en-US" sz="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 Med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2010;363(17):1597-1607. </a:t>
            </a:r>
          </a:p>
          <a:p>
            <a:pPr marL="119063" indent="-119063">
              <a:buClr>
                <a:schemeClr val="accent6"/>
              </a:buClr>
              <a:buFont typeface="+mj-lt"/>
              <a:buAutoNum type="arabicPeriod"/>
            </a:pP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Smith CR, Leon MB, Mack MJ, et al. Transcatheter versus Surgical Aortic-Valve Replacement in High-Risk Patients. </a:t>
            </a:r>
            <a:r>
              <a:rPr lang="en-US" sz="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 </a:t>
            </a:r>
            <a:r>
              <a:rPr lang="en-US" sz="7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Engl</a:t>
            </a:r>
            <a:r>
              <a:rPr lang="en-US" sz="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 Med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2011;364:2187-2198. </a:t>
            </a:r>
          </a:p>
          <a:p>
            <a:pPr marL="119063" indent="-119063">
              <a:buClr>
                <a:schemeClr val="accent6"/>
              </a:buClr>
              <a:buFont typeface="+mj-lt"/>
              <a:buAutoNum type="arabicPeriod"/>
            </a:pP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Webb JG, Doshi D, Mack MJ, et al. A randomized evaluation of the SAPIEN XT transcatheter heart valve system in patients with aortic stenosis who are not candidates for surgery. </a:t>
            </a:r>
            <a:r>
              <a:rPr lang="en-US" sz="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JACC Cardiovasc </a:t>
            </a:r>
            <a:r>
              <a:rPr lang="en-US" sz="7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Interv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2015;8(14):1797-1806.</a:t>
            </a:r>
          </a:p>
          <a:p>
            <a:pPr marL="119063" indent="-119063">
              <a:buClr>
                <a:schemeClr val="accent6"/>
              </a:buClr>
              <a:buFont typeface="+mj-lt"/>
              <a:buAutoNum type="arabicPeriod"/>
            </a:pP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Leon MB, Smith CR, Mack MJ, et al. Transcatheter or surgical aortic-valve replacement in intermediate-risk patients. </a:t>
            </a:r>
            <a:r>
              <a:rPr lang="en-US" sz="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 </a:t>
            </a:r>
            <a:r>
              <a:rPr lang="en-US" sz="700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Engl</a:t>
            </a:r>
            <a:r>
              <a:rPr lang="en-US" sz="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J Med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2016;374:1609-1620.</a:t>
            </a:r>
          </a:p>
          <a:p>
            <a:pPr marL="119063" indent="-119063">
              <a:buClr>
                <a:schemeClr val="accent6"/>
              </a:buClr>
              <a:buFont typeface="+mj-lt"/>
              <a:buAutoNum type="arabicPeriod"/>
            </a:pPr>
            <a:r>
              <a:rPr lang="en-US" sz="7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Kodali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S, Thourani VH, White J, et al. Early clinical and echocardiographic outcomes after SAPIEN 3 transcatheter aortic valve replacement in inoperable, high-risk and intermediate-risk patients with aortic stenosis. </a:t>
            </a:r>
            <a:r>
              <a:rPr lang="en-US" sz="7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Eur Heart J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2016;37(28):2252-2262. </a:t>
            </a:r>
          </a:p>
          <a:p>
            <a:pPr marL="119063" indent="-119063">
              <a:buClr>
                <a:schemeClr val="accent6"/>
              </a:buClr>
              <a:buFont typeface="+mj-lt"/>
              <a:buAutoNum type="arabicPeriod"/>
            </a:pP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Mack M, Leon M, Thourani R, et al.  Transcatheter aortic-valve replacement with a balloon-expandable valve in low-risk patients. </a:t>
            </a:r>
            <a:r>
              <a:rPr lang="pt-BR" sz="7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 Engl J Med 2019;380:1695-705.</a:t>
            </a:r>
          </a:p>
          <a:p>
            <a:pPr marL="119063" indent="-119063">
              <a:buClr>
                <a:schemeClr val="accent6"/>
              </a:buClr>
              <a:buFont typeface="+mj-lt"/>
              <a:buAutoNum type="arabicPeriod"/>
            </a:pPr>
            <a:r>
              <a:rPr lang="en-US" sz="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Nazif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T, Daniels D, McCabe J, Chehab B, et al. Real-world experience with the SAPIEN 3 Ultra TAVI: A propensity matched analysis from the United States. Presented virtually at TVT Connect 2020</a:t>
            </a:r>
            <a:endParaRPr lang="en-US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A34C336-7F11-4EF4-9AC7-AF92030D6C7B}"/>
              </a:ext>
            </a:extLst>
          </p:cNvPr>
          <p:cNvSpPr txBox="1"/>
          <p:nvPr/>
        </p:nvSpPr>
        <p:spPr>
          <a:xfrm>
            <a:off x="4560522" y="2027836"/>
            <a:ext cx="21234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SAPIEN XT valve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F56A1D2-78DC-461A-B138-66F8EE27C91A}"/>
              </a:ext>
            </a:extLst>
          </p:cNvPr>
          <p:cNvSpPr txBox="1"/>
          <p:nvPr/>
        </p:nvSpPr>
        <p:spPr>
          <a:xfrm>
            <a:off x="7694565" y="2043092"/>
            <a:ext cx="13115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SAPIEN 3 valve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405491CC-1F30-4F5A-A0AE-F3492070D60A}"/>
              </a:ext>
            </a:extLst>
          </p:cNvPr>
          <p:cNvSpPr txBox="1"/>
          <p:nvPr/>
        </p:nvSpPr>
        <p:spPr>
          <a:xfrm>
            <a:off x="2313018" y="2005065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SAPIEN valve</a:t>
            </a:r>
            <a:endParaRPr lang="en-US" sz="14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C3F595-39B6-6046-B41C-4303D64FBBCC}"/>
              </a:ext>
            </a:extLst>
          </p:cNvPr>
          <p:cNvGrpSpPr/>
          <p:nvPr/>
        </p:nvGrpSpPr>
        <p:grpSpPr>
          <a:xfrm>
            <a:off x="4560525" y="1969146"/>
            <a:ext cx="5382066" cy="2394146"/>
            <a:chOff x="4691687" y="2149435"/>
            <a:chExt cx="5382066" cy="2400092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FDFD325C-1C4F-4903-9EF8-4F535480816B}"/>
                </a:ext>
              </a:extLst>
            </p:cNvPr>
            <p:cNvGrpSpPr/>
            <p:nvPr/>
          </p:nvGrpSpPr>
          <p:grpSpPr>
            <a:xfrm>
              <a:off x="4691687" y="2174188"/>
              <a:ext cx="2123451" cy="2375339"/>
              <a:chOff x="8614751" y="1919749"/>
              <a:chExt cx="1191120" cy="2688336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08F1DD4F-4AEA-4715-BF12-2B400AE662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14751" y="1919749"/>
                <a:ext cx="0" cy="2688336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3E668F33-234E-4E25-B9BC-7506750F4E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805871" y="1919749"/>
                <a:ext cx="0" cy="2688336"/>
              </a:xfrm>
              <a:prstGeom prst="line">
                <a:avLst/>
              </a:prstGeom>
              <a:ln>
                <a:solidFill>
                  <a:schemeClr val="bg1">
                    <a:lumMod val="75000"/>
                  </a:schemeClr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0857703-1BC3-4670-98BB-37F82CE7E2B2}"/>
                </a:ext>
              </a:extLst>
            </p:cNvPr>
            <p:cNvCxnSpPr>
              <a:cxnSpLocks/>
            </p:cNvCxnSpPr>
            <p:nvPr/>
          </p:nvCxnSpPr>
          <p:spPr>
            <a:xfrm>
              <a:off x="10073753" y="2149435"/>
              <a:ext cx="0" cy="2377322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" name="TextBox 72">
            <a:extLst>
              <a:ext uri="{FF2B5EF4-FFF2-40B4-BE49-F238E27FC236}">
                <a16:creationId xmlns:a16="http://schemas.microsoft.com/office/drawing/2014/main" id="{0A45AE23-FA17-4321-959B-87C51950FC45}"/>
              </a:ext>
            </a:extLst>
          </p:cNvPr>
          <p:cNvSpPr txBox="1"/>
          <p:nvPr/>
        </p:nvSpPr>
        <p:spPr>
          <a:xfrm>
            <a:off x="10050095" y="1995123"/>
            <a:ext cx="13014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SAPIEN 3 Ultra </a:t>
            </a:r>
            <a:b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valve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AD28D4D-A40D-455F-9296-A186465E60D8}"/>
              </a:ext>
            </a:extLst>
          </p:cNvPr>
          <p:cNvGrpSpPr/>
          <p:nvPr/>
        </p:nvGrpSpPr>
        <p:grpSpPr>
          <a:xfrm>
            <a:off x="1463832" y="4834426"/>
            <a:ext cx="1239733" cy="831138"/>
            <a:chOff x="3265775" y="2301968"/>
            <a:chExt cx="1452649" cy="973881"/>
          </a:xfrm>
        </p:grpSpPr>
        <p:pic>
          <p:nvPicPr>
            <p:cNvPr id="14" name="Picture 23">
              <a:extLst>
                <a:ext uri="{FF2B5EF4-FFF2-40B4-BE49-F238E27FC236}">
                  <a16:creationId xmlns:a16="http://schemas.microsoft.com/office/drawing/2014/main" id="{5BA3ED78-0AD2-4216-87C9-3590705A0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947977" y="2301968"/>
              <a:ext cx="770447" cy="973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8">
              <a:extLst>
                <a:ext uri="{FF2B5EF4-FFF2-40B4-BE49-F238E27FC236}">
                  <a16:creationId xmlns:a16="http://schemas.microsoft.com/office/drawing/2014/main" id="{C1EE109E-6E3A-48A1-912C-4233EF753DA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65775" y="2611768"/>
              <a:ext cx="629609" cy="396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ct val="35000"/>
                </a:spcBef>
                <a:buClr>
                  <a:srgbClr val="800000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ct val="35000"/>
                </a:spcBef>
                <a:buClr>
                  <a:srgbClr val="800000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ct val="35000"/>
                </a:spcBef>
                <a:buClr>
                  <a:srgbClr val="800000"/>
                </a:buClr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00000"/>
                </a:buClr>
                <a:buFont typeface="Arial" pitchFamily="34" charset="0"/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cs typeface="+mn-cs"/>
                </a:rPr>
                <a:t>22F</a:t>
              </a:r>
              <a:endPara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772D6CD-EF6E-40AB-A406-03676CA293A7}"/>
              </a:ext>
            </a:extLst>
          </p:cNvPr>
          <p:cNvGrpSpPr/>
          <p:nvPr/>
        </p:nvGrpSpPr>
        <p:grpSpPr>
          <a:xfrm>
            <a:off x="4927122" y="4834427"/>
            <a:ext cx="1207990" cy="777802"/>
            <a:chOff x="4905671" y="4864033"/>
            <a:chExt cx="1365771" cy="879394"/>
          </a:xfrm>
        </p:grpSpPr>
        <p:pic>
          <p:nvPicPr>
            <p:cNvPr id="13" name="Picture 22">
              <a:extLst>
                <a:ext uri="{FF2B5EF4-FFF2-40B4-BE49-F238E27FC236}">
                  <a16:creationId xmlns:a16="http://schemas.microsoft.com/office/drawing/2014/main" id="{B8D26EDB-B40E-4A1A-AE00-2EC0552D1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495230" y="4864033"/>
              <a:ext cx="776212" cy="8793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183D2267-363B-4A31-B238-3295A7B68AB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905671" y="5148851"/>
              <a:ext cx="672755" cy="382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ct val="35000"/>
                </a:spcBef>
                <a:buClr>
                  <a:srgbClr val="800000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ct val="35000"/>
                </a:spcBef>
                <a:buClr>
                  <a:srgbClr val="800000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ct val="35000"/>
                </a:spcBef>
                <a:buClr>
                  <a:srgbClr val="800000"/>
                </a:buClr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00000"/>
                </a:buClr>
                <a:buFont typeface="Arial" pitchFamily="34" charset="0"/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itchFamily="34" charset="0"/>
                  <a:cs typeface="+mn-cs"/>
                </a:rPr>
                <a:t>16F </a:t>
              </a:r>
              <a:endParaRPr kumimoji="0" lang="en-US" altLang="en-US" sz="1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0D25436-0F09-4975-B720-A1C62B599AFD}"/>
              </a:ext>
            </a:extLst>
          </p:cNvPr>
          <p:cNvGrpSpPr/>
          <p:nvPr/>
        </p:nvGrpSpPr>
        <p:grpSpPr>
          <a:xfrm>
            <a:off x="8094463" y="4910087"/>
            <a:ext cx="1565716" cy="831238"/>
            <a:chOff x="13123994" y="3423632"/>
            <a:chExt cx="1700353" cy="90271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550B6E8-E067-4C21-B80C-1446E3188C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19518" y="3423632"/>
              <a:ext cx="1604829" cy="902716"/>
            </a:xfrm>
            <a:prstGeom prst="rect">
              <a:avLst/>
            </a:prstGeom>
          </p:spPr>
        </p:pic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761D8B9D-F377-4DED-9B2E-EAAEEB4C945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123994" y="3627379"/>
              <a:ext cx="637498" cy="367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lnSpc>
                  <a:spcPct val="90000"/>
                </a:lnSpc>
                <a:spcBef>
                  <a:spcPct val="35000"/>
                </a:spcBef>
                <a:buClr>
                  <a:srgbClr val="800000"/>
                </a:buClr>
                <a:buFont typeface="Wingdings" pitchFamily="2" charset="2"/>
                <a:buChar char="§"/>
                <a:defRPr sz="2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lnSpc>
                  <a:spcPct val="90000"/>
                </a:lnSpc>
                <a:spcBef>
                  <a:spcPct val="35000"/>
                </a:spcBef>
                <a:buClr>
                  <a:srgbClr val="800000"/>
                </a:buClr>
                <a:buFont typeface="Wingdings" pitchFamily="2" charset="2"/>
                <a:buChar char="§"/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lnSpc>
                  <a:spcPct val="90000"/>
                </a:lnSpc>
                <a:spcBef>
                  <a:spcPct val="35000"/>
                </a:spcBef>
                <a:buClr>
                  <a:srgbClr val="800000"/>
                </a:buClr>
                <a:buFont typeface="Arial" pitchFamily="34" charset="0"/>
                <a:buChar char="•"/>
                <a:defRPr sz="16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lr>
                  <a:srgbClr val="800000"/>
                </a:buClr>
                <a:buFont typeface="Arial" pitchFamily="34" charset="0"/>
                <a:buChar char="–"/>
                <a:defRPr sz="14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itchFamily="34" charset="0"/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 pitchFamily="34" charset="0"/>
                  <a:cs typeface="+mn-cs"/>
                </a:rPr>
                <a:t>14F</a:t>
              </a:r>
              <a:r>
                <a:rPr kumimoji="0" lang="en-US" alt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 pitchFamily="34" charset="0"/>
                  <a:cs typeface="+mn-cs"/>
                </a:rPr>
                <a:t> </a:t>
              </a:r>
              <a:endParaRPr kumimoji="0" lang="en-US" altLang="en-US" sz="1400" b="0" i="0" u="none" strike="noStrike" kern="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itchFamily="34" charset="0"/>
                <a:cs typeface="+mn-cs"/>
              </a:endParaRP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CACE8C7-0992-42E9-A23A-8319345BD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235033"/>
              </p:ext>
            </p:extLst>
          </p:nvPr>
        </p:nvGraphicFramePr>
        <p:xfrm>
          <a:off x="1273215" y="4317994"/>
          <a:ext cx="9754164" cy="350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837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837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379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379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8379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83796">
                  <a:extLst>
                    <a:ext uri="{9D8B030D-6E8A-4147-A177-3AD203B41FA5}">
                      <a16:colId xmlns:a16="http://schemas.microsoft.com/office/drawing/2014/main" val="3882651556"/>
                    </a:ext>
                  </a:extLst>
                </a:gridCol>
                <a:gridCol w="10837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83796">
                  <a:extLst>
                    <a:ext uri="{9D8B030D-6E8A-4147-A177-3AD203B41FA5}">
                      <a16:colId xmlns:a16="http://schemas.microsoft.com/office/drawing/2014/main" val="3796072240"/>
                    </a:ext>
                  </a:extLst>
                </a:gridCol>
                <a:gridCol w="1083796">
                  <a:extLst>
                    <a:ext uri="{9D8B030D-6E8A-4147-A177-3AD203B41FA5}">
                      <a16:colId xmlns:a16="http://schemas.microsoft.com/office/drawing/2014/main" val="1924717308"/>
                    </a:ext>
                  </a:extLst>
                </a:gridCol>
              </a:tblGrid>
              <a:tr h="340658"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6"/>
                          </a:solidFill>
                        </a:rPr>
                        <a:t>P1B (TF)</a:t>
                      </a:r>
                      <a:r>
                        <a:rPr lang="en-US" sz="1000" b="1" baseline="30000" dirty="0">
                          <a:solidFill>
                            <a:schemeClr val="accent6"/>
                          </a:solidFill>
                        </a:rPr>
                        <a:t>1</a:t>
                      </a:r>
                      <a:endParaRPr lang="en-US" sz="400" b="1" baseline="30000" dirty="0">
                        <a:solidFill>
                          <a:schemeClr val="accent6"/>
                        </a:solidFill>
                      </a:endParaRPr>
                    </a:p>
                    <a:p>
                      <a:pPr algn="ctr"/>
                      <a:r>
                        <a:rPr lang="en-US" sz="700" baseline="0" dirty="0">
                          <a:solidFill>
                            <a:schemeClr val="accent6"/>
                          </a:solidFill>
                        </a:rPr>
                        <a:t>179</a:t>
                      </a:r>
                      <a:endParaRPr lang="en-US" sz="900" baseline="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6"/>
                          </a:solidFill>
                        </a:rPr>
                        <a:t>P1A</a:t>
                      </a:r>
                      <a:r>
                        <a:rPr lang="en-US" sz="1000" b="1" baseline="30000" dirty="0">
                          <a:solidFill>
                            <a:schemeClr val="accent6"/>
                          </a:solidFill>
                        </a:rPr>
                        <a:t>2</a:t>
                      </a:r>
                      <a:endParaRPr lang="en-US" sz="1000" b="1" baseline="0" dirty="0">
                        <a:solidFill>
                          <a:schemeClr val="accent6"/>
                        </a:solidFill>
                      </a:endParaRPr>
                    </a:p>
                    <a:p>
                      <a:pPr algn="ctr"/>
                      <a:r>
                        <a:rPr lang="en-US" sz="700" baseline="0" dirty="0">
                          <a:solidFill>
                            <a:schemeClr val="accent6"/>
                          </a:solidFill>
                        </a:rPr>
                        <a:t>348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6"/>
                          </a:solidFill>
                        </a:rPr>
                        <a:t>P2B (TF)</a:t>
                      </a:r>
                      <a:r>
                        <a:rPr lang="en-US" sz="1000" b="1" baseline="30000" dirty="0">
                          <a:solidFill>
                            <a:schemeClr val="accent6"/>
                          </a:solidFill>
                        </a:rPr>
                        <a:t>3</a:t>
                      </a:r>
                      <a:endParaRPr lang="en-US" sz="1000" b="1" baseline="0" dirty="0">
                        <a:solidFill>
                          <a:schemeClr val="accent6"/>
                        </a:solidFill>
                      </a:endParaRPr>
                    </a:p>
                    <a:p>
                      <a:pPr algn="ctr"/>
                      <a:r>
                        <a:rPr lang="en-US" sz="700" baseline="0" dirty="0">
                          <a:solidFill>
                            <a:schemeClr val="accent6"/>
                          </a:solidFill>
                        </a:rPr>
                        <a:t>276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6"/>
                          </a:solidFill>
                        </a:rPr>
                        <a:t>P2B (TF)</a:t>
                      </a:r>
                      <a:r>
                        <a:rPr lang="en-US" sz="1000" b="1" baseline="30000" dirty="0">
                          <a:solidFill>
                            <a:schemeClr val="accent6"/>
                          </a:solidFill>
                        </a:rPr>
                        <a:t>3</a:t>
                      </a:r>
                    </a:p>
                    <a:p>
                      <a:pPr algn="ctr"/>
                      <a:r>
                        <a:rPr lang="en-US" sz="700" baseline="0" dirty="0">
                          <a:solidFill>
                            <a:schemeClr val="accent6"/>
                          </a:solidFill>
                        </a:rPr>
                        <a:t>284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6"/>
                          </a:solidFill>
                        </a:rPr>
                        <a:t>P2A</a:t>
                      </a:r>
                      <a:r>
                        <a:rPr lang="en-US" sz="1000" b="1" baseline="30000" dirty="0">
                          <a:solidFill>
                            <a:schemeClr val="accent6"/>
                          </a:solidFill>
                        </a:rPr>
                        <a:t>4</a:t>
                      </a:r>
                    </a:p>
                    <a:p>
                      <a:pPr algn="ctr"/>
                      <a:r>
                        <a:rPr lang="en-US" sz="700" baseline="0" dirty="0">
                          <a:solidFill>
                            <a:schemeClr val="accent6"/>
                          </a:solidFill>
                        </a:rPr>
                        <a:t>1,011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6"/>
                          </a:solidFill>
                        </a:rPr>
                        <a:t>P2 HR</a:t>
                      </a:r>
                      <a:r>
                        <a:rPr lang="en-US" sz="1000" b="1" baseline="30000" dirty="0">
                          <a:solidFill>
                            <a:schemeClr val="accent6"/>
                          </a:solidFill>
                        </a:rPr>
                        <a:t>5</a:t>
                      </a:r>
                    </a:p>
                    <a:p>
                      <a:pPr algn="ctr"/>
                      <a:r>
                        <a:rPr lang="en-US" sz="700" baseline="0" dirty="0">
                          <a:solidFill>
                            <a:schemeClr val="accent6"/>
                          </a:solidFill>
                        </a:rPr>
                        <a:t>583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6"/>
                          </a:solidFill>
                        </a:rPr>
                        <a:t>P2 S3i</a:t>
                      </a:r>
                      <a:r>
                        <a:rPr lang="en-US" sz="1000" b="1" baseline="30000" dirty="0">
                          <a:solidFill>
                            <a:schemeClr val="accent6"/>
                          </a:solidFill>
                        </a:rPr>
                        <a:t>5</a:t>
                      </a:r>
                      <a:br>
                        <a:rPr lang="en-US" sz="1000" baseline="30000" dirty="0">
                          <a:solidFill>
                            <a:schemeClr val="accent6"/>
                          </a:solidFill>
                        </a:rPr>
                      </a:br>
                      <a:r>
                        <a:rPr lang="en-US" sz="700" baseline="0" dirty="0">
                          <a:solidFill>
                            <a:schemeClr val="accent6"/>
                          </a:solidFill>
                        </a:rPr>
                        <a:t>1,078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kern="12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P3 LR</a:t>
                      </a:r>
                      <a:r>
                        <a:rPr lang="en-US" sz="1000" b="1" kern="1200" baseline="30000" dirty="0">
                          <a:solidFill>
                            <a:schemeClr val="accent6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  <a:p>
                      <a:pPr algn="ctr"/>
                      <a:r>
                        <a:rPr lang="en-US" sz="700" baseline="0" dirty="0">
                          <a:solidFill>
                            <a:schemeClr val="accent6"/>
                          </a:solidFill>
                        </a:rPr>
                        <a:t>496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575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TVT Registry</a:t>
                      </a:r>
                      <a:r>
                        <a:rPr kumimoji="0" lang="en-US" sz="900" b="1" i="0" u="none" strike="noStrike" kern="1200" cap="none" spc="0" normalizeH="0" baseline="30000" noProof="0" dirty="0">
                          <a:ln>
                            <a:noFill/>
                          </a:ln>
                          <a:solidFill>
                            <a:srgbClr val="50575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</a:p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7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0575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1324</a:t>
                      </a:r>
                      <a:endParaRPr kumimoji="0" lang="en-US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05759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9443002"/>
                  </a:ext>
                </a:extLst>
              </a:tr>
            </a:tbl>
          </a:graphicData>
        </a:graphic>
      </p:graphicFrame>
      <p:sp>
        <p:nvSpPr>
          <p:cNvPr id="37" name="Right Arrow 52">
            <a:extLst>
              <a:ext uri="{FF2B5EF4-FFF2-40B4-BE49-F238E27FC236}">
                <a16:creationId xmlns:a16="http://schemas.microsoft.com/office/drawing/2014/main" id="{F8B19E09-818F-45C8-B892-D6068B6201D0}"/>
              </a:ext>
            </a:extLst>
          </p:cNvPr>
          <p:cNvSpPr/>
          <p:nvPr/>
        </p:nvSpPr>
        <p:spPr>
          <a:xfrm rot="435720">
            <a:off x="3188558" y="2270530"/>
            <a:ext cx="6221753" cy="516908"/>
          </a:xfrm>
          <a:prstGeom prst="rightArrow">
            <a:avLst>
              <a:gd name="adj1" fmla="val 59096"/>
              <a:gd name="adj2" fmla="val 55576"/>
            </a:avLst>
          </a:prstGeom>
          <a:gradFill>
            <a:gsLst>
              <a:gs pos="0">
                <a:schemeClr val="accent2">
                  <a:lumMod val="40000"/>
                  <a:lumOff val="60000"/>
                  <a:alpha val="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67"/>
          </a:p>
        </p:txBody>
      </p:sp>
    </p:spTree>
    <p:extLst>
      <p:ext uri="{BB962C8B-B14F-4D97-AF65-F5344CB8AC3E}">
        <p14:creationId xmlns:p14="http://schemas.microsoft.com/office/powerpoint/2010/main" val="279365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7A4609F-B14A-C54C-94B8-56DA0D4C01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510612"/>
              </p:ext>
            </p:extLst>
          </p:nvPr>
        </p:nvGraphicFramePr>
        <p:xfrm>
          <a:off x="6387554" y="1807934"/>
          <a:ext cx="5244402" cy="3682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66190">
                  <a:extLst>
                    <a:ext uri="{9D8B030D-6E8A-4147-A177-3AD203B41FA5}">
                      <a16:colId xmlns:a16="http://schemas.microsoft.com/office/drawing/2014/main" val="1192264832"/>
                    </a:ext>
                  </a:extLst>
                </a:gridCol>
                <a:gridCol w="878212">
                  <a:extLst>
                    <a:ext uri="{9D8B030D-6E8A-4147-A177-3AD203B41FA5}">
                      <a16:colId xmlns:a16="http://schemas.microsoft.com/office/drawing/2014/main" val="1521807258"/>
                    </a:ext>
                  </a:extLst>
                </a:gridCol>
              </a:tblGrid>
              <a:tr h="657965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n=1324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</a:rPr>
                        <a:t>S3U TAVI</a:t>
                      </a:r>
                      <a:r>
                        <a:rPr lang="en-US" sz="1400" b="1" baseline="30000" dirty="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</a:p>
                  </a:txBody>
                  <a:tcPr anchor="ctr"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5011045"/>
                  </a:ext>
                </a:extLst>
              </a:tr>
              <a:tr h="520667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All-cause mortality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C8102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0.9%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0871139"/>
                  </a:ext>
                </a:extLst>
              </a:tr>
              <a:tr h="520667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All-cause stroke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C8102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1.2%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2520500"/>
                  </a:ext>
                </a:extLst>
              </a:tr>
              <a:tr h="520667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Rehospitalization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C8102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4.4%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9916864"/>
                  </a:ext>
                </a:extLst>
              </a:tr>
              <a:tr h="520667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New permanent pacemaker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C8102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6.0%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3827754"/>
                  </a:ext>
                </a:extLst>
              </a:tr>
              <a:tr h="47074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Major vascular complication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C8102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1.1%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8598678"/>
                  </a:ext>
                </a:extLst>
              </a:tr>
              <a:tr h="470740">
                <a:tc>
                  <a:txBody>
                    <a:bodyPr/>
                    <a:lstStyle/>
                    <a:p>
                      <a:pPr marL="0" marR="0" lvl="0" indent="0" algn="l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Life-threatening bleeding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rgbClr val="C8102E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0.0%</a:t>
                      </a:r>
                    </a:p>
                  </a:txBody>
                  <a:tcPr anchor="ctr"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6103164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F6FB106-612E-5543-A012-C230FD4ABDEE}"/>
              </a:ext>
            </a:extLst>
          </p:cNvPr>
          <p:cNvSpPr/>
          <p:nvPr/>
        </p:nvSpPr>
        <p:spPr>
          <a:xfrm>
            <a:off x="6146482" y="1643539"/>
            <a:ext cx="1031051" cy="4028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6"/>
                </a:solidFill>
              </a:rPr>
              <a:t>30 days</a:t>
            </a:r>
            <a:endParaRPr lang="en-US" b="1" dirty="0">
              <a:solidFill>
                <a:schemeClr val="accent6"/>
              </a:solidFill>
              <a:latin typeface="Helvetica" panose="020B0604020202020204" pitchFamily="34" charset="0"/>
              <a:ea typeface="MS Mincho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B7AC33-6BED-4EB2-A4ED-E73AA95DB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487680"/>
            <a:ext cx="11260783" cy="914400"/>
          </a:xfrm>
        </p:spPr>
        <p:txBody>
          <a:bodyPr/>
          <a:lstStyle/>
          <a:p>
            <a:r>
              <a:rPr lang="en-US" dirty="0"/>
              <a:t>SAPIEN 3 Ultra is designed to deliver the outcomes you demand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910FA7E-ADC1-4E7F-8725-C9A3F83D5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72265" y="6565392"/>
            <a:ext cx="488215" cy="292608"/>
          </a:xfrm>
        </p:spPr>
        <p:txBody>
          <a:bodyPr/>
          <a:lstStyle/>
          <a:p>
            <a:fld id="{CDBA9528-BCFE-1E43-A37D-912FF3C527A6}" type="slidenum">
              <a:rPr lang="en-US" smtClean="0">
                <a:solidFill>
                  <a:srgbClr val="505759"/>
                </a:solidFill>
              </a:rPr>
              <a:pPr/>
              <a:t>14</a:t>
            </a:fld>
            <a:endParaRPr lang="en-US">
              <a:solidFill>
                <a:srgbClr val="505759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A098CF-E02D-45E0-8562-830CE218E0FD}"/>
              </a:ext>
            </a:extLst>
          </p:cNvPr>
          <p:cNvSpPr txBox="1"/>
          <p:nvPr/>
        </p:nvSpPr>
        <p:spPr>
          <a:xfrm>
            <a:off x="731519" y="1651514"/>
            <a:ext cx="4428196" cy="79739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chemeClr val="accent1"/>
                </a:solidFill>
              </a:rPr>
              <a:t>Delivering outcomes </a:t>
            </a:r>
            <a:br>
              <a:rPr lang="en-US" sz="2000" b="1" dirty="0">
                <a:solidFill>
                  <a:schemeClr val="accent1"/>
                </a:solidFill>
              </a:rPr>
            </a:br>
            <a:r>
              <a:rPr lang="en-US" sz="2000" b="1" dirty="0">
                <a:solidFill>
                  <a:schemeClr val="accent1"/>
                </a:solidFill>
              </a:rPr>
              <a:t>your patients can count on: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DEA87-A132-43D0-BC8D-825F27A5FC82}"/>
              </a:ext>
            </a:extLst>
          </p:cNvPr>
          <p:cNvSpPr txBox="1">
            <a:spLocks/>
          </p:cNvSpPr>
          <p:nvPr/>
        </p:nvSpPr>
        <p:spPr bwMode="gray">
          <a:xfrm>
            <a:off x="731519" y="6223785"/>
            <a:ext cx="9413152" cy="292100"/>
          </a:xfrm>
          <a:prstGeom prst="rect">
            <a:avLst/>
          </a:prstGeom>
        </p:spPr>
        <p:txBody>
          <a:bodyPr lIns="0" anchor="b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defRPr sz="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238" indent="-122238" defTabSz="609585">
              <a:buSzPct val="100000"/>
              <a:buFont typeface="+mj-lt"/>
              <a:buAutoNum type="arabicPeriod"/>
            </a:pPr>
            <a:r>
              <a:rPr lang="en-US" sz="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Nazif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T, Daniels D, McCabe J, Chehab B, et al. Real-world experience with the SAPIEN 3 Ultra TAVI: A propensity matched analysis from the United States. Presented virtually at TVT Connect 2020</a:t>
            </a:r>
            <a:endParaRPr lang="en-US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CC78BE0-B5FC-1441-B114-6B8C195FFAF4}"/>
              </a:ext>
            </a:extLst>
          </p:cNvPr>
          <p:cNvGrpSpPr/>
          <p:nvPr/>
        </p:nvGrpSpPr>
        <p:grpSpPr>
          <a:xfrm>
            <a:off x="1605513" y="2593622"/>
            <a:ext cx="1097280" cy="1097280"/>
            <a:chOff x="777860" y="2448910"/>
            <a:chExt cx="843374" cy="84337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345DB6ED-B765-9444-8CA4-7AF46760B3D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77860" y="2448910"/>
              <a:ext cx="843374" cy="843374"/>
            </a:xfrm>
            <a:prstGeom prst="ellipse">
              <a:avLst/>
            </a:prstGeom>
            <a:ln w="50800">
              <a:solidFill>
                <a:schemeClr val="bg1"/>
              </a:solidFill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51600DA4-8469-4141-A15F-8E8641966F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66333" t="3500" r="17667" b="81242"/>
            <a:stretch/>
          </p:blipFill>
          <p:spPr>
            <a:xfrm>
              <a:off x="877593" y="2581769"/>
              <a:ext cx="642955" cy="613152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CC7F818-6EBD-D34C-BFD1-9942E8EFA8A1}"/>
              </a:ext>
            </a:extLst>
          </p:cNvPr>
          <p:cNvSpPr/>
          <p:nvPr/>
        </p:nvSpPr>
        <p:spPr>
          <a:xfrm>
            <a:off x="1461209" y="3721602"/>
            <a:ext cx="1385888" cy="456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50000"/>
              </a:lnSpc>
              <a:spcAft>
                <a:spcPts val="1200"/>
              </a:spcAft>
              <a:tabLst>
                <a:tab pos="1016000" algn="l"/>
              </a:tabLst>
            </a:pPr>
            <a:r>
              <a:rPr lang="en-US" b="1" dirty="0">
                <a:solidFill>
                  <a:schemeClr val="accent6"/>
                </a:solidFill>
              </a:rPr>
              <a:t>Mortality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7BC760F-1AE8-C242-BEF9-7484BE498137}"/>
              </a:ext>
            </a:extLst>
          </p:cNvPr>
          <p:cNvSpPr/>
          <p:nvPr/>
        </p:nvSpPr>
        <p:spPr>
          <a:xfrm>
            <a:off x="3450435" y="3744350"/>
            <a:ext cx="1984032" cy="456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5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6"/>
                </a:solidFill>
              </a:rPr>
              <a:t>Stroke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8F24E2C-92B6-2645-A713-48F0B6016604}"/>
              </a:ext>
            </a:extLst>
          </p:cNvPr>
          <p:cNvSpPr/>
          <p:nvPr/>
        </p:nvSpPr>
        <p:spPr>
          <a:xfrm>
            <a:off x="1019325" y="5535889"/>
            <a:ext cx="2269657" cy="456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5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6"/>
                </a:solidFill>
              </a:rPr>
              <a:t>Rehospitalization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5C2058-3222-3E46-BC30-C2E2A77E1E30}"/>
              </a:ext>
            </a:extLst>
          </p:cNvPr>
          <p:cNvGrpSpPr>
            <a:grpSpLocks noChangeAspect="1"/>
          </p:cNvGrpSpPr>
          <p:nvPr/>
        </p:nvGrpSpPr>
        <p:grpSpPr>
          <a:xfrm>
            <a:off x="3893811" y="2575748"/>
            <a:ext cx="1097280" cy="1097280"/>
            <a:chOff x="2511253" y="2448910"/>
            <a:chExt cx="821718" cy="82171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3098AAF-250B-4D46-8302-2483D491E038}"/>
                </a:ext>
              </a:extLst>
            </p:cNvPr>
            <p:cNvSpPr/>
            <p:nvPr/>
          </p:nvSpPr>
          <p:spPr>
            <a:xfrm>
              <a:off x="2511253" y="2448910"/>
              <a:ext cx="821718" cy="821718"/>
            </a:xfrm>
            <a:prstGeom prst="ellipse">
              <a:avLst/>
            </a:prstGeom>
            <a:solidFill>
              <a:schemeClr val="accent4"/>
            </a:solidFill>
            <a:ln w="50800">
              <a:solidFill>
                <a:schemeClr val="bg1"/>
              </a:solidFill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E0234874-AB27-5D45-A3BD-66E0844946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64618" t="19263" r="19382" b="65479"/>
            <a:stretch/>
          </p:blipFill>
          <p:spPr>
            <a:xfrm>
              <a:off x="2545925" y="2556495"/>
              <a:ext cx="654475" cy="62413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2F05B46-9F45-374E-80DD-6B59A35A7A02}"/>
              </a:ext>
            </a:extLst>
          </p:cNvPr>
          <p:cNvGrpSpPr>
            <a:grpSpLocks noChangeAspect="1"/>
          </p:cNvGrpSpPr>
          <p:nvPr/>
        </p:nvGrpSpPr>
        <p:grpSpPr>
          <a:xfrm>
            <a:off x="1605513" y="4380765"/>
            <a:ext cx="1097280" cy="1097280"/>
            <a:chOff x="3109771" y="4380765"/>
            <a:chExt cx="821718" cy="821718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C2C13FC-071A-1246-B495-74592592A804}"/>
                </a:ext>
              </a:extLst>
            </p:cNvPr>
            <p:cNvSpPr/>
            <p:nvPr/>
          </p:nvSpPr>
          <p:spPr>
            <a:xfrm>
              <a:off x="3109771" y="4380765"/>
              <a:ext cx="821718" cy="821718"/>
            </a:xfrm>
            <a:prstGeom prst="ellipse">
              <a:avLst/>
            </a:prstGeom>
            <a:solidFill>
              <a:schemeClr val="bg2"/>
            </a:solidFill>
            <a:ln w="50800">
              <a:solidFill>
                <a:schemeClr val="bg1"/>
              </a:solidFill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F15226FF-B909-0247-9BF5-F39E22D9A1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886" t="34742" r="83114" b="50000"/>
            <a:stretch/>
          </p:blipFill>
          <p:spPr>
            <a:xfrm>
              <a:off x="3160288" y="4471020"/>
              <a:ext cx="654475" cy="624138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2CBC77D-8049-FB42-8D3C-9C8680B36C5D}"/>
              </a:ext>
            </a:extLst>
          </p:cNvPr>
          <p:cNvGrpSpPr>
            <a:grpSpLocks noChangeAspect="1"/>
          </p:cNvGrpSpPr>
          <p:nvPr/>
        </p:nvGrpSpPr>
        <p:grpSpPr>
          <a:xfrm>
            <a:off x="3893811" y="4342191"/>
            <a:ext cx="1097280" cy="1097280"/>
            <a:chOff x="4767121" y="4380765"/>
            <a:chExt cx="821718" cy="82171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59C90904-FA9F-D44D-BBD0-AB5974F4A515}"/>
                </a:ext>
              </a:extLst>
            </p:cNvPr>
            <p:cNvSpPr/>
            <p:nvPr/>
          </p:nvSpPr>
          <p:spPr>
            <a:xfrm>
              <a:off x="4767121" y="4380765"/>
              <a:ext cx="821718" cy="821718"/>
            </a:xfrm>
            <a:prstGeom prst="ellipse">
              <a:avLst/>
            </a:prstGeom>
            <a:solidFill>
              <a:schemeClr val="tx2"/>
            </a:solidFill>
            <a:ln w="50800">
              <a:solidFill>
                <a:schemeClr val="bg1"/>
              </a:solidFill>
            </a:ln>
            <a:effectLst>
              <a:outerShdw blurRad="254000" sx="102000" sy="102000" algn="ct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EFB2E900-6B59-0F47-BD87-9856F82EBD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16468" t="34981" r="67532" b="49761"/>
            <a:stretch/>
          </p:blipFill>
          <p:spPr>
            <a:xfrm>
              <a:off x="4803350" y="4485308"/>
              <a:ext cx="654475" cy="624138"/>
            </a:xfrm>
            <a:prstGeom prst="rect">
              <a:avLst/>
            </a:prstGeom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548EEEAE-D24E-B449-9C22-A189889CDECD}"/>
              </a:ext>
            </a:extLst>
          </p:cNvPr>
          <p:cNvSpPr/>
          <p:nvPr/>
        </p:nvSpPr>
        <p:spPr>
          <a:xfrm>
            <a:off x="3307623" y="5535889"/>
            <a:ext cx="2269657" cy="456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lnSpc>
                <a:spcPct val="150000"/>
              </a:lnSpc>
              <a:spcAft>
                <a:spcPts val="1200"/>
              </a:spcAft>
            </a:pPr>
            <a:r>
              <a:rPr lang="en-US" b="1" dirty="0">
                <a:solidFill>
                  <a:schemeClr val="accent6"/>
                </a:solidFill>
              </a:rPr>
              <a:t>Bleeding</a:t>
            </a:r>
          </a:p>
        </p:txBody>
      </p:sp>
    </p:spTree>
    <p:extLst>
      <p:ext uri="{BB962C8B-B14F-4D97-AF65-F5344CB8AC3E}">
        <p14:creationId xmlns:p14="http://schemas.microsoft.com/office/powerpoint/2010/main" val="163805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BD1D10FF-32EA-4BDA-933E-737C54701A68}"/>
              </a:ext>
            </a:extLst>
          </p:cNvPr>
          <p:cNvSpPr txBox="1">
            <a:spLocks/>
          </p:cNvSpPr>
          <p:nvPr/>
        </p:nvSpPr>
        <p:spPr>
          <a:xfrm>
            <a:off x="10972265" y="6565392"/>
            <a:ext cx="488215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r">
              <a:defRPr sz="933">
                <a:solidFill>
                  <a:srgbClr val="505759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BA9528-BCFE-1E43-A37D-912FF3C527A6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277BF3-6FAB-4BFC-B8E3-C5E5E2AD20B7}"/>
              </a:ext>
            </a:extLst>
          </p:cNvPr>
          <p:cNvSpPr/>
          <p:nvPr/>
        </p:nvSpPr>
        <p:spPr>
          <a:xfrm>
            <a:off x="3853346" y="2416606"/>
            <a:ext cx="8545030" cy="4309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91440" bIns="45720" rtlCol="0" anchor="t"/>
          <a:lstStyle/>
          <a:p>
            <a:pPr marL="9525" lvl="1">
              <a:spcAft>
                <a:spcPts val="1200"/>
              </a:spcAft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SAPIEN 3 Ultra TAVI helps you deliver the outcomes you demand: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7879F2-96F9-4D23-BA18-C45BA1D3F1C8}"/>
              </a:ext>
            </a:extLst>
          </p:cNvPr>
          <p:cNvSpPr txBox="1"/>
          <p:nvPr/>
        </p:nvSpPr>
        <p:spPr>
          <a:xfrm>
            <a:off x="1021692" y="5411462"/>
            <a:ext cx="6566095" cy="64633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 SAPIEN 3 Ultra TAVI. </a:t>
            </a:r>
            <a:b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valve designed to meet your higher standard.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99F6D18F-FC4A-4F98-AE57-2C29EBC56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960" y="2358356"/>
            <a:ext cx="3094385" cy="3456648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25A41E59-5074-429E-AA25-7DAC9DEC751D}"/>
              </a:ext>
            </a:extLst>
          </p:cNvPr>
          <p:cNvSpPr/>
          <p:nvPr/>
        </p:nvSpPr>
        <p:spPr>
          <a:xfrm>
            <a:off x="3946381" y="2905783"/>
            <a:ext cx="8135634" cy="17644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91440" bIns="45720" rtlCol="0" anchor="t"/>
          <a:lstStyle/>
          <a:p>
            <a:pPr marL="295275" lvl="1" indent="-28575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Low mortality and stroke comparable to SAVR</a:t>
            </a:r>
          </a:p>
          <a:p>
            <a:pPr marL="295275" lvl="1" indent="-28575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Minimal moderate/severe PVL</a:t>
            </a:r>
          </a:p>
          <a:p>
            <a:pPr marL="295275" lvl="1" indent="-285750">
              <a:spcAft>
                <a:spcPts val="1200"/>
              </a:spcAft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Char char="§"/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Globally consistent, single-digit new permanent pacemaker rates</a:t>
            </a:r>
          </a:p>
        </p:txBody>
      </p:sp>
      <p:sp>
        <p:nvSpPr>
          <p:cNvPr id="36" name="Title 4">
            <a:extLst>
              <a:ext uri="{FF2B5EF4-FFF2-40B4-BE49-F238E27FC236}">
                <a16:creationId xmlns:a16="http://schemas.microsoft.com/office/drawing/2014/main" id="{2E909F5C-5A70-42E8-A5FC-605C1612CBAD}"/>
              </a:ext>
            </a:extLst>
          </p:cNvPr>
          <p:cNvSpPr txBox="1">
            <a:spLocks/>
          </p:cNvSpPr>
          <p:nvPr/>
        </p:nvSpPr>
        <p:spPr>
          <a:xfrm>
            <a:off x="872484" y="677442"/>
            <a:ext cx="10728960" cy="93966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600"/>
              </a:spcBef>
            </a:pPr>
            <a:b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You take outcomes to new heights. </a:t>
            </a:r>
          </a:p>
          <a:p>
            <a:pPr>
              <a:spcBef>
                <a:spcPts val="600"/>
              </a:spcBef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We’re right there with you.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9C0F9D-11A6-495D-9009-8E2D0998D946}"/>
              </a:ext>
            </a:extLst>
          </p:cNvPr>
          <p:cNvSpPr txBox="1"/>
          <p:nvPr/>
        </p:nvSpPr>
        <p:spPr>
          <a:xfrm>
            <a:off x="872484" y="560351"/>
            <a:ext cx="620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Edwards SAPIEN 3 Ultra TAVI</a:t>
            </a:r>
            <a:endParaRPr lang="en-US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41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E0038-0F7F-44B7-907D-C4C814E08A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199D1FC6-93A1-4D05-88B2-89D26A943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19" y="440496"/>
            <a:ext cx="5901755" cy="2134169"/>
          </a:xfrm>
        </p:spPr>
        <p:txBody>
          <a:bodyPr lIns="0">
            <a:normAutofit/>
          </a:bodyPr>
          <a:lstStyle/>
          <a:p>
            <a:r>
              <a:rPr lang="en-US" sz="2800" dirty="0"/>
              <a:t>Welcome to the Higher Standard.</a:t>
            </a:r>
            <a:br>
              <a:rPr lang="en-US" sz="2800" dirty="0"/>
            </a:br>
            <a:endParaRPr lang="de-DE" sz="2800" dirty="0">
              <a:solidFill>
                <a:schemeClr val="accent6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6CFE0C-A797-4632-8EDD-9984EA6244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925" y="4344565"/>
            <a:ext cx="1661226" cy="185383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9E31EF3-FCEF-6F43-B933-1AD3899B757B}"/>
              </a:ext>
            </a:extLst>
          </p:cNvPr>
          <p:cNvSpPr/>
          <p:nvPr/>
        </p:nvSpPr>
        <p:spPr>
          <a:xfrm>
            <a:off x="731519" y="2159455"/>
            <a:ext cx="2273636" cy="461665"/>
          </a:xfrm>
          <a:prstGeom prst="rect">
            <a:avLst/>
          </a:prstGeom>
        </p:spPr>
        <p:txBody>
          <a:bodyPr wrap="none" lIns="0" tIns="45720" rIns="91440" bIns="45720" anchor="t">
            <a:spAutoFit/>
          </a:bodyPr>
          <a:lstStyle/>
          <a:p>
            <a:r>
              <a:rPr lang="en-US" sz="2400" b="1" dirty="0">
                <a:solidFill>
                  <a:schemeClr val="accent6"/>
                </a:solidFill>
              </a:rPr>
              <a:t>Your Standard.</a:t>
            </a:r>
            <a:endParaRPr lang="en-US" sz="2400" b="1">
              <a:solidFill>
                <a:schemeClr val="accent6"/>
              </a:solidFill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22105E-581A-4599-8320-5813AB0E2B48}"/>
              </a:ext>
            </a:extLst>
          </p:cNvPr>
          <p:cNvSpPr txBox="1"/>
          <p:nvPr/>
        </p:nvSpPr>
        <p:spPr>
          <a:xfrm>
            <a:off x="728385" y="6016226"/>
            <a:ext cx="29159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1200" dirty="0">
                <a:solidFill>
                  <a:srgbClr val="505759"/>
                </a:solidFill>
                <a:latin typeface="Vesta Std Regular" panose="020B0504060504020204" pitchFamily="34" charset="0"/>
              </a:rPr>
              <a:t>Edwards SAPIEN 3 Ultra valve</a:t>
            </a:r>
          </a:p>
        </p:txBody>
      </p:sp>
    </p:spTree>
    <p:extLst>
      <p:ext uri="{BB962C8B-B14F-4D97-AF65-F5344CB8AC3E}">
        <p14:creationId xmlns:p14="http://schemas.microsoft.com/office/powerpoint/2010/main" val="4972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A6174D-9F41-407C-AB97-0CA69AD76A6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04638" y="6565900"/>
            <a:ext cx="487362" cy="292100"/>
          </a:xfrm>
        </p:spPr>
        <p:txBody>
          <a:bodyPr/>
          <a:lstStyle/>
          <a:p>
            <a:pPr defTabSz="609570"/>
            <a:fld id="{CDBA9528-BCFE-1E43-A37D-912FF3C527A6}" type="slidenum">
              <a:rPr lang="en-US" smtClean="0">
                <a:solidFill>
                  <a:srgbClr val="505759"/>
                </a:solidFill>
              </a:rPr>
              <a:pPr defTabSz="609570"/>
              <a:t>17</a:t>
            </a:fld>
            <a:endParaRPr lang="en-US">
              <a:solidFill>
                <a:srgbClr val="5057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9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C9E5FD-00E6-4D67-82E0-C679D483C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Edwards SAPIEN 3 Ultra System</a:t>
            </a:r>
            <a:br>
              <a:rPr lang="en-US" dirty="0"/>
            </a:br>
            <a:r>
              <a:rPr lang="en-US" sz="1800" dirty="0">
                <a:solidFill>
                  <a:schemeClr val="tx1"/>
                </a:solidFill>
              </a:rPr>
              <a:t>Complete range of valve sizes</a:t>
            </a: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6BFACA-448E-4501-9E11-42FA20D90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18" name="Content Placeholder 7">
            <a:extLst>
              <a:ext uri="{FF2B5EF4-FFF2-40B4-BE49-F238E27FC236}">
                <a16:creationId xmlns:a16="http://schemas.microsoft.com/office/drawing/2014/main" id="{3D6B9DAD-990A-4207-BC18-E7A08D8A8E1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7198985"/>
              </p:ext>
            </p:extLst>
          </p:nvPr>
        </p:nvGraphicFramePr>
        <p:xfrm>
          <a:off x="2370456" y="2254103"/>
          <a:ext cx="8045449" cy="3849624"/>
        </p:xfrm>
        <a:graphic>
          <a:graphicData uri="http://schemas.openxmlformats.org/drawingml/2006/table">
            <a:tbl>
              <a:tblPr/>
              <a:tblGrid>
                <a:gridCol w="2803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04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0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04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104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9684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Valve</a:t>
                      </a:r>
                      <a:r>
                        <a:rPr lang="en-US" sz="1600" b="1" baseline="0" dirty="0">
                          <a:solidFill>
                            <a:schemeClr val="tx1"/>
                          </a:solidFill>
                        </a:rPr>
                        <a:t> size</a:t>
                      </a:r>
                      <a:endParaRPr lang="en-US" sz="1600" b="1" dirty="0">
                        <a:solidFill>
                          <a:schemeClr val="tx1"/>
                        </a:solidFill>
                      </a:endParaRPr>
                    </a:p>
                  </a:txBody>
                  <a:tcPr marL="18288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20</a:t>
                      </a:r>
                      <a:r>
                        <a:rPr lang="en-US" sz="1600" b="1" baseline="0" dirty="0">
                          <a:solidFill>
                            <a:schemeClr val="bg1"/>
                          </a:solidFill>
                        </a:rPr>
                        <a:t> mm</a:t>
                      </a:r>
                      <a:endParaRPr 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66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23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26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A3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</a:rPr>
                        <a:t>29 mm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9684">
                <a:tc>
                  <a:txBody>
                    <a:bodyPr/>
                    <a:lstStyle/>
                    <a:p>
                      <a:r>
                        <a:rPr lang="en-US" sz="1400" b="1" dirty="0"/>
                        <a:t>Valve</a:t>
                      </a:r>
                    </a:p>
                  </a:txBody>
                  <a:tcPr marL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SAPIEN 3 Ultra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SAPIEN 3 Ultra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SAPIEN 3 Ultra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SAPIEN</a:t>
                      </a:r>
                      <a:r>
                        <a:rPr lang="en-US" sz="1200" baseline="0" dirty="0"/>
                        <a:t> 3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9684">
                <a:tc>
                  <a:txBody>
                    <a:bodyPr/>
                    <a:lstStyle/>
                    <a:p>
                      <a:r>
                        <a:rPr lang="en-US" sz="1400" b="1" dirty="0"/>
                        <a:t>Native Annulus Size by TEE*</a:t>
                      </a:r>
                    </a:p>
                  </a:txBody>
                  <a:tcPr marL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itchFamily="34" charset="0"/>
                          <a:cs typeface="Arial" pitchFamily="34" charset="0"/>
                        </a:rPr>
                        <a:t>16 – 19 mm</a:t>
                      </a:r>
                    </a:p>
                  </a:txBody>
                  <a:tcPr marL="158008" marR="158008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itchFamily="34" charset="0"/>
                          <a:cs typeface="Arial" pitchFamily="34" charset="0"/>
                        </a:rPr>
                        <a:t>18 – 22 mm</a:t>
                      </a:r>
                    </a:p>
                  </a:txBody>
                  <a:tcPr marL="158008" marR="158008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itchFamily="34" charset="0"/>
                          <a:cs typeface="Arial" pitchFamily="34" charset="0"/>
                        </a:rPr>
                        <a:t>21 – 25 mm</a:t>
                      </a:r>
                    </a:p>
                  </a:txBody>
                  <a:tcPr marL="158008" marR="158008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cs typeface="Arial" pitchFamily="34" charset="0"/>
                        </a:rPr>
                        <a:t>24 – 28 mm</a:t>
                      </a:r>
                    </a:p>
                  </a:txBody>
                  <a:tcPr marL="158008" marR="158008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9684">
                <a:tc>
                  <a:txBody>
                    <a:bodyPr/>
                    <a:lstStyle/>
                    <a:p>
                      <a:r>
                        <a:rPr lang="en-US" sz="1400" b="1" dirty="0"/>
                        <a:t>Native Annulus</a:t>
                      </a:r>
                      <a:r>
                        <a:rPr lang="en-US" sz="1400" b="1" baseline="0" dirty="0"/>
                        <a:t> Area (CT)*</a:t>
                      </a:r>
                      <a:endParaRPr lang="en-US" sz="1400" b="1" dirty="0"/>
                    </a:p>
                  </a:txBody>
                  <a:tcPr marL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itchFamily="34" charset="0"/>
                          <a:cs typeface="Arial" pitchFamily="34" charset="0"/>
                        </a:rPr>
                        <a:t>273 – 345 mm</a:t>
                      </a:r>
                      <a:r>
                        <a:rPr lang="en-US" sz="1200" baseline="300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itchFamily="34" charset="0"/>
                          <a:cs typeface="Arial" pitchFamily="34" charset="0"/>
                        </a:rPr>
                        <a:t>338 – 430 mm</a:t>
                      </a:r>
                      <a:r>
                        <a:rPr lang="en-US" sz="1200" baseline="300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itchFamily="34" charset="0"/>
                          <a:cs typeface="Arial" pitchFamily="34" charset="0"/>
                        </a:rPr>
                        <a:t>430 – 546 mm</a:t>
                      </a:r>
                      <a:r>
                        <a:rPr lang="en-US" sz="1200" baseline="300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cs typeface="Arial" pitchFamily="34" charset="0"/>
                        </a:rPr>
                        <a:t>540 – 683</a:t>
                      </a:r>
                      <a:r>
                        <a:rPr lang="en-US" sz="1200" baseline="0" dirty="0">
                          <a:latin typeface="Arial" pitchFamily="34" charset="0"/>
                          <a:cs typeface="Arial" pitchFamily="34" charset="0"/>
                        </a:rPr>
                        <a:t> mm</a:t>
                      </a:r>
                      <a:r>
                        <a:rPr lang="en-US" sz="1200" baseline="300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9684">
                <a:tc>
                  <a:txBody>
                    <a:bodyPr/>
                    <a:lstStyle/>
                    <a:p>
                      <a:r>
                        <a:rPr lang="en-US" sz="1400" b="1" dirty="0"/>
                        <a:t>Area-derived Diameter (CT)*</a:t>
                      </a:r>
                    </a:p>
                  </a:txBody>
                  <a:tcPr marL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itchFamily="34" charset="0"/>
                          <a:cs typeface="Arial" pitchFamily="34" charset="0"/>
                        </a:rPr>
                        <a:t>18.6 – 21</a:t>
                      </a:r>
                      <a:r>
                        <a:rPr lang="en-US" sz="12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dirty="0"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lang="en-US" sz="1200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itchFamily="34" charset="0"/>
                          <a:cs typeface="Arial" pitchFamily="34" charset="0"/>
                        </a:rPr>
                        <a:t>20.7 – 23.4 mm</a:t>
                      </a:r>
                      <a:endParaRPr lang="en-US" sz="1200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itchFamily="34" charset="0"/>
                          <a:cs typeface="Arial" pitchFamily="34" charset="0"/>
                        </a:rPr>
                        <a:t>23.4 – 26.4 mm</a:t>
                      </a:r>
                      <a:endParaRPr lang="en-US" sz="1200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en-US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ctr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200" dirty="0">
                          <a:latin typeface="Arial" pitchFamily="34" charset="0"/>
                          <a:cs typeface="Arial" pitchFamily="34" charset="0"/>
                        </a:rPr>
                        <a:t>26.2 – 29.5</a:t>
                      </a:r>
                      <a:r>
                        <a:rPr lang="en-US" sz="1200" baseline="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200" dirty="0">
                          <a:latin typeface="Arial" pitchFamily="34" charset="0"/>
                          <a:cs typeface="Arial" pitchFamily="34" charset="0"/>
                        </a:rPr>
                        <a:t>mm</a:t>
                      </a:r>
                      <a:endParaRPr lang="en-US" sz="1200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9684">
                <a:tc>
                  <a:txBody>
                    <a:bodyPr/>
                    <a:lstStyle/>
                    <a:p>
                      <a:r>
                        <a:rPr lang="en-US" sz="1400" b="1" dirty="0"/>
                        <a:t>Edwards </a:t>
                      </a:r>
                      <a:r>
                        <a:rPr lang="en-US" sz="1400" b="1" dirty="0" err="1"/>
                        <a:t>eSheath</a:t>
                      </a:r>
                      <a:r>
                        <a:rPr lang="en-US" sz="1400" b="1" dirty="0"/>
                        <a:t> Introducer set</a:t>
                      </a:r>
                    </a:p>
                  </a:txBody>
                  <a:tcPr marL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latin typeface="Arial" pitchFamily="34" charset="0"/>
                          <a:cs typeface="Arial" pitchFamily="34" charset="0"/>
                        </a:rPr>
                        <a:t>14F</a:t>
                      </a:r>
                      <a:endParaRPr lang="en-US" sz="1200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latin typeface="Arial" pitchFamily="34" charset="0"/>
                          <a:cs typeface="Arial" pitchFamily="34" charset="0"/>
                        </a:rPr>
                        <a:t>14F</a:t>
                      </a:r>
                      <a:endParaRPr lang="en-US" sz="1200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latin typeface="Arial" pitchFamily="34" charset="0"/>
                          <a:cs typeface="Arial" pitchFamily="34" charset="0"/>
                        </a:rPr>
                        <a:t>14F</a:t>
                      </a:r>
                      <a:endParaRPr lang="en-US" sz="1200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en-US" sz="1200" baseline="0" dirty="0">
                          <a:latin typeface="Arial" pitchFamily="34" charset="0"/>
                          <a:cs typeface="Arial" pitchFamily="34" charset="0"/>
                        </a:rPr>
                        <a:t>16F</a:t>
                      </a:r>
                      <a:endParaRPr lang="en-US" sz="1200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951243"/>
                  </a:ext>
                </a:extLst>
              </a:tr>
              <a:tr h="519684">
                <a:tc>
                  <a:txBody>
                    <a:bodyPr/>
                    <a:lstStyle/>
                    <a:p>
                      <a:r>
                        <a:rPr lang="en-US" sz="1400" b="1" dirty="0"/>
                        <a:t>Minimum access vessel diameter</a:t>
                      </a:r>
                    </a:p>
                    <a:p>
                      <a:endParaRPr lang="en-US" sz="1400" b="1" dirty="0"/>
                    </a:p>
                  </a:txBody>
                  <a:tcPr marL="18288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latin typeface="Arial" pitchFamily="34" charset="0"/>
                          <a:cs typeface="Arial" pitchFamily="34" charset="0"/>
                        </a:rPr>
                        <a:t>5.5 mm</a:t>
                      </a:r>
                      <a:endParaRPr lang="en-US" sz="1200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latin typeface="Arial" pitchFamily="34" charset="0"/>
                          <a:cs typeface="Arial" pitchFamily="34" charset="0"/>
                        </a:rPr>
                        <a:t>5.5 mm</a:t>
                      </a:r>
                      <a:endParaRPr lang="en-US" sz="1200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latin typeface="Arial" pitchFamily="34" charset="0"/>
                          <a:cs typeface="Arial" pitchFamily="34" charset="0"/>
                        </a:rPr>
                        <a:t>5.5 mm</a:t>
                      </a:r>
                      <a:endParaRPr lang="en-US" sz="1200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09585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aseline="0" dirty="0">
                          <a:latin typeface="Arial" pitchFamily="34" charset="0"/>
                          <a:cs typeface="Arial" pitchFamily="34" charset="0"/>
                        </a:rPr>
                        <a:t>6.5 mm</a:t>
                      </a:r>
                      <a:endParaRPr lang="en-US" sz="1200" baseline="300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45720" marR="45720" anchor="ctr" horzOverflow="overflow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011194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955770DF-243E-4412-9228-F80505C021F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725" t="22727" r="32344" b="28030"/>
          <a:stretch/>
        </p:blipFill>
        <p:spPr>
          <a:xfrm>
            <a:off x="9235440" y="1263502"/>
            <a:ext cx="990600" cy="9906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49B896-41FE-4870-9A41-4CD3E3A0200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0990" y="1447022"/>
            <a:ext cx="959772" cy="8070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A40775-BD84-4CD7-B060-66A692C35B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38289" y="1522902"/>
            <a:ext cx="869536" cy="7312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97FB943-3C7C-4201-90F4-81776E05DCC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6952" y="1694352"/>
            <a:ext cx="665650" cy="5597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AC58CE4-CB71-4A92-89A5-D1D59C722FC6}"/>
              </a:ext>
            </a:extLst>
          </p:cNvPr>
          <p:cNvSpPr txBox="1"/>
          <p:nvPr/>
        </p:nvSpPr>
        <p:spPr>
          <a:xfrm>
            <a:off x="731520" y="6166105"/>
            <a:ext cx="10723213" cy="313308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indent="0" defTabSz="609585">
              <a:lnSpc>
                <a:spcPct val="100000"/>
              </a:lnSpc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None/>
              <a:defRPr lang="en-US" sz="7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0" indent="-222245" defTabSz="609585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/>
              <a:buChar char="–"/>
              <a:defRPr lang="en-US" sz="800" dirty="0" smtClean="0"/>
            </a:lvl2pPr>
            <a:lvl3pPr marL="0" indent="-230712" defTabSz="609585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lang="en-US" sz="800" dirty="0" smtClean="0"/>
            </a:lvl3pPr>
            <a:lvl4pPr marL="0" indent="-230712" defTabSz="609585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Font typeface="Arial"/>
              <a:buChar char="–"/>
              <a:defRPr lang="en-US" sz="800" dirty="0" smtClean="0"/>
            </a:lvl4pPr>
            <a:lvl5pPr marL="0" indent="-230712" defTabSz="609585">
              <a:lnSpc>
                <a:spcPct val="95000"/>
              </a:lnSpc>
              <a:spcBef>
                <a:spcPts val="800"/>
              </a:spcBef>
              <a:buClr>
                <a:schemeClr val="accent1"/>
              </a:buClr>
              <a:buSzPct val="110000"/>
              <a:buFont typeface="Wingdings" charset="2"/>
              <a:buChar char="§"/>
              <a:defRPr lang="en-GB" sz="800" dirty="0"/>
            </a:lvl5pPr>
            <a:lvl6pPr marL="3352716" indent="-304792" defTabSz="609585">
              <a:spcBef>
                <a:spcPct val="20000"/>
              </a:spcBef>
              <a:buFont typeface="Arial"/>
              <a:buChar char="•"/>
              <a:defRPr sz="2667"/>
            </a:lvl6pPr>
            <a:lvl7pPr marL="3962301" indent="-304792" defTabSz="609585">
              <a:spcBef>
                <a:spcPct val="20000"/>
              </a:spcBef>
              <a:buFont typeface="Arial"/>
              <a:buChar char="•"/>
              <a:defRPr sz="2667"/>
            </a:lvl7pPr>
            <a:lvl8pPr marL="4571886" indent="-304792" defTabSz="609585">
              <a:spcBef>
                <a:spcPct val="20000"/>
              </a:spcBef>
              <a:buFont typeface="Arial"/>
              <a:buChar char="•"/>
              <a:defRPr sz="2667"/>
            </a:lvl8pPr>
            <a:lvl9pPr marL="5181470" indent="-304792" defTabSz="609585">
              <a:spcBef>
                <a:spcPct val="20000"/>
              </a:spcBef>
              <a:buFont typeface="Arial"/>
              <a:buChar char="•"/>
              <a:defRPr sz="2667"/>
            </a:lvl9pPr>
          </a:lstStyle>
          <a:p>
            <a:r>
              <a:rPr lang="en-US" sz="700" i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*Unchanged between SAPIEN 3 and SAPIEN 3 Ultra valve</a:t>
            </a:r>
          </a:p>
          <a:p>
            <a:pPr marL="119063" indent="-119063"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CT, computed tomography; TEE, Transesophageal echocardiogram</a:t>
            </a:r>
          </a:p>
        </p:txBody>
      </p:sp>
    </p:spTree>
    <p:extLst>
      <p:ext uri="{BB962C8B-B14F-4D97-AF65-F5344CB8AC3E}">
        <p14:creationId xmlns:p14="http://schemas.microsoft.com/office/powerpoint/2010/main" val="265839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FAAAAE-77FD-9045-A7DD-FA8850CB32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31519" y="1344372"/>
            <a:ext cx="8387767" cy="4693920"/>
          </a:xfrm>
        </p:spPr>
        <p:txBody>
          <a:bodyPr/>
          <a:lstStyle/>
          <a:p>
            <a:endParaRPr lang="en-US" sz="9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900" b="1" dirty="0">
                <a:solidFill>
                  <a:srgbClr val="000000"/>
                </a:solidFill>
                <a:latin typeface="Arial" panose="020B0604020202020204" pitchFamily="34" charset="0"/>
              </a:rPr>
              <a:t>For professional use. See instructions for use for full prescribing information, including indications, contraindications, warnings, precautions, and adverse events. (consult </a:t>
            </a:r>
            <a:r>
              <a:rPr lang="en-US" sz="900" b="1" dirty="0" err="1">
                <a:solidFill>
                  <a:srgbClr val="000000"/>
                </a:solidFill>
                <a:latin typeface="Arial" panose="020B0604020202020204" pitchFamily="34" charset="0"/>
              </a:rPr>
              <a:t>eifu.edwards.com</a:t>
            </a:r>
            <a:r>
              <a:rPr lang="en-US" sz="900" b="1" dirty="0">
                <a:solidFill>
                  <a:srgbClr val="000000"/>
                </a:solidFill>
                <a:latin typeface="Arial" panose="020B0604020202020204" pitchFamily="34" charset="0"/>
              </a:rPr>
              <a:t> where applicable).</a:t>
            </a:r>
          </a:p>
          <a:p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</a:rPr>
              <a:t>Edwards Lifesciences devices placed on the European market meeting the essential requirements referred to in Article 3 of the Medical Device Directive 93/42/EEC bear the CE marking of conformity.</a:t>
            </a:r>
          </a:p>
          <a:p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</a:rPr>
              <a:t>Material not intended for distribution in USA or Japan. </a:t>
            </a:r>
            <a:endParaRPr lang="fr-CH" sz="9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</a:rPr>
              <a:t>Edwards, Edwards Lifesciences, the stylized E logo, Edwards Commander, Edwards </a:t>
            </a:r>
            <a:r>
              <a:rPr lang="en-US" sz="900" dirty="0" err="1">
                <a:solidFill>
                  <a:srgbClr val="000000"/>
                </a:solidFill>
                <a:latin typeface="Arial" panose="020B0604020202020204" pitchFamily="34" charset="0"/>
              </a:rPr>
              <a:t>eSheath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</a:rPr>
              <a:t>, Edwards SAPIEN, Edwards SAPIEN 3, Edwards SAPIEN 3 Ultra,</a:t>
            </a:r>
            <a:r>
              <a:rPr lang="en-US" sz="900" dirty="0"/>
              <a:t> 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</a:rPr>
              <a:t>PARTNER, PARTNER II, PARTNER 3, SAPIEN, SAPIEN XT, SAPIEN 3 and SAPIEN 3 Ultra are trademarks or service marks of Edwards Lifesciences Corporation.</a:t>
            </a:r>
            <a:r>
              <a:rPr lang="fr-CH" sz="9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</a:rPr>
              <a:t>All other trademarks are the property of their respective owners.</a:t>
            </a:r>
          </a:p>
          <a:p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</a:rPr>
              <a:t>These materials are sponsored solely by Edwards and were not authorized by any other manufacturer.</a:t>
            </a:r>
            <a:endParaRPr lang="fr-CH" sz="9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sz="900" dirty="0">
                <a:solidFill>
                  <a:srgbClr val="000000"/>
                </a:solidFill>
                <a:latin typeface="Arial" panose="020B0604020202020204" pitchFamily="34" charset="0"/>
              </a:rPr>
              <a:t> © 2021 Edwards Lifesciences Corporation. All rights reserved. PP--EU-1643 v1.0</a:t>
            </a:r>
          </a:p>
        </p:txBody>
      </p:sp>
    </p:spTree>
    <p:extLst>
      <p:ext uri="{BB962C8B-B14F-4D97-AF65-F5344CB8AC3E}">
        <p14:creationId xmlns:p14="http://schemas.microsoft.com/office/powerpoint/2010/main" val="4284342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2">
            <a:extLst>
              <a:ext uri="{FF2B5EF4-FFF2-40B4-BE49-F238E27FC236}">
                <a16:creationId xmlns:a16="http://schemas.microsoft.com/office/drawing/2014/main" id="{BD1D10FF-32EA-4BDA-933E-737C54701A68}"/>
              </a:ext>
            </a:extLst>
          </p:cNvPr>
          <p:cNvSpPr txBox="1">
            <a:spLocks/>
          </p:cNvSpPr>
          <p:nvPr/>
        </p:nvSpPr>
        <p:spPr>
          <a:xfrm>
            <a:off x="10972265" y="6565392"/>
            <a:ext cx="488215" cy="292608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algn="r">
              <a:defRPr sz="933">
                <a:solidFill>
                  <a:srgbClr val="505759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DBA9528-BCFE-1E43-A37D-912FF3C527A6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2E76BB0-7BDF-4478-A80F-6F5D418FD916}"/>
              </a:ext>
            </a:extLst>
          </p:cNvPr>
          <p:cNvSpPr txBox="1">
            <a:spLocks/>
          </p:cNvSpPr>
          <p:nvPr/>
        </p:nvSpPr>
        <p:spPr>
          <a:xfrm>
            <a:off x="731520" y="487680"/>
            <a:ext cx="10728960" cy="914400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Elevating the expectations of what is possible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DAF986-434E-4B79-AB3C-FC8996167D65}"/>
              </a:ext>
            </a:extLst>
          </p:cNvPr>
          <p:cNvSpPr txBox="1"/>
          <p:nvPr/>
        </p:nvSpPr>
        <p:spPr>
          <a:xfrm>
            <a:off x="664181" y="1589769"/>
            <a:ext cx="3023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TAVI is built upon: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F8F3979-3DCA-489D-80EB-505F7ED7D60C}"/>
              </a:ext>
            </a:extLst>
          </p:cNvPr>
          <p:cNvGrpSpPr/>
          <p:nvPr/>
        </p:nvGrpSpPr>
        <p:grpSpPr>
          <a:xfrm>
            <a:off x="618723" y="2124913"/>
            <a:ext cx="3406236" cy="1912759"/>
            <a:chOff x="618723" y="2124913"/>
            <a:chExt cx="3406236" cy="1912759"/>
          </a:xfrm>
        </p:grpSpPr>
        <p:sp>
          <p:nvSpPr>
            <p:cNvPr id="9" name="Rounded Rectangle 19">
              <a:extLst>
                <a:ext uri="{FF2B5EF4-FFF2-40B4-BE49-F238E27FC236}">
                  <a16:creationId xmlns:a16="http://schemas.microsoft.com/office/drawing/2014/main" id="{9CF6A232-E422-424E-8462-237D4E35FC40}"/>
                </a:ext>
              </a:extLst>
            </p:cNvPr>
            <p:cNvSpPr/>
            <p:nvPr/>
          </p:nvSpPr>
          <p:spPr>
            <a:xfrm flipH="1">
              <a:off x="618723" y="2124913"/>
              <a:ext cx="3324077" cy="1912759"/>
            </a:xfrm>
            <a:prstGeom prst="roundRect">
              <a:avLst>
                <a:gd name="adj" fmla="val 5679"/>
              </a:avLst>
            </a:prstGeom>
            <a:solidFill>
              <a:schemeClr val="bg2"/>
            </a:solidFill>
            <a:ln w="444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endParaRPr lang="en-US" sz="1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EF100E8-91F0-4E62-89CD-CC35FDEB0E85}"/>
                </a:ext>
              </a:extLst>
            </p:cNvPr>
            <p:cNvSpPr txBox="1"/>
            <p:nvPr/>
          </p:nvSpPr>
          <p:spPr>
            <a:xfrm>
              <a:off x="860944" y="2377863"/>
              <a:ext cx="305268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25,000+ 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patients studied in 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Edwards clinical trials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DAE32D-8168-46EF-B197-0EF31660999C}"/>
                </a:ext>
              </a:extLst>
            </p:cNvPr>
            <p:cNvSpPr txBox="1"/>
            <p:nvPr/>
          </p:nvSpPr>
          <p:spPr>
            <a:xfrm>
              <a:off x="763268" y="2149168"/>
              <a:ext cx="3261691" cy="369332"/>
            </a:xfrm>
            <a:prstGeom prst="rect">
              <a:avLst/>
            </a:prstGeom>
            <a:noFill/>
          </p:spPr>
          <p:txBody>
            <a:bodyPr wrap="square" lIns="182880" rtlCol="0" anchor="ctr">
              <a:no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Clinical study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D768117-0DF1-45EC-9352-EC87607BBBD0}"/>
              </a:ext>
            </a:extLst>
          </p:cNvPr>
          <p:cNvGrpSpPr/>
          <p:nvPr/>
        </p:nvGrpSpPr>
        <p:grpSpPr>
          <a:xfrm>
            <a:off x="4093795" y="2124914"/>
            <a:ext cx="5639751" cy="1912759"/>
            <a:chOff x="4093795" y="2124914"/>
            <a:chExt cx="5639751" cy="1912759"/>
          </a:xfrm>
        </p:grpSpPr>
        <p:sp>
          <p:nvSpPr>
            <p:cNvPr id="13" name="Rounded Rectangle 21">
              <a:extLst>
                <a:ext uri="{FF2B5EF4-FFF2-40B4-BE49-F238E27FC236}">
                  <a16:creationId xmlns:a16="http://schemas.microsoft.com/office/drawing/2014/main" id="{C41A95F1-5EE5-493C-9E78-844E35695EEF}"/>
                </a:ext>
              </a:extLst>
            </p:cNvPr>
            <p:cNvSpPr/>
            <p:nvPr/>
          </p:nvSpPr>
          <p:spPr>
            <a:xfrm flipH="1">
              <a:off x="4093795" y="2124914"/>
              <a:ext cx="5639751" cy="1912759"/>
            </a:xfrm>
            <a:prstGeom prst="roundRect">
              <a:avLst>
                <a:gd name="adj" fmla="val 7165"/>
              </a:avLst>
            </a:prstGeom>
            <a:solidFill>
              <a:schemeClr val="accent1"/>
            </a:solidFill>
            <a:ln w="444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endParaRPr lang="en-US" sz="14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BDEB2A1-468D-44EE-9873-D029074C28E0}"/>
                </a:ext>
              </a:extLst>
            </p:cNvPr>
            <p:cNvSpPr/>
            <p:nvPr/>
          </p:nvSpPr>
          <p:spPr>
            <a:xfrm>
              <a:off x="4384475" y="2377863"/>
              <a:ext cx="3493725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5400" b="1" dirty="0">
                  <a:solidFill>
                    <a:schemeClr val="bg1"/>
                  </a:solidFill>
                </a:rPr>
                <a:t>450,000+ </a:t>
              </a:r>
            </a:p>
            <a:p>
              <a:r>
                <a:rPr lang="en-US" dirty="0">
                  <a:solidFill>
                    <a:schemeClr val="bg1"/>
                  </a:solidFill>
                </a:rPr>
                <a:t>patients treated worldwide 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with Edwards TAVI valves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2E200F-92C6-42D3-9D1B-30D7F5A80C00}"/>
                </a:ext>
              </a:extLst>
            </p:cNvPr>
            <p:cNvSpPr txBox="1"/>
            <p:nvPr/>
          </p:nvSpPr>
          <p:spPr>
            <a:xfrm>
              <a:off x="4252029" y="2154214"/>
              <a:ext cx="4041346" cy="369332"/>
            </a:xfrm>
            <a:prstGeom prst="rect">
              <a:avLst/>
            </a:prstGeom>
            <a:noFill/>
          </p:spPr>
          <p:txBody>
            <a:bodyPr wrap="square" lIns="182880" rtlCol="0" anchor="ctr">
              <a:noAutofit/>
            </a:bodyPr>
            <a:lstStyle>
              <a:defPPr>
                <a:defRPr lang="en-US"/>
              </a:defPPr>
              <a:lvl1pPr>
                <a:defRPr>
                  <a:solidFill>
                    <a:schemeClr val="bg1"/>
                  </a:solidFill>
                </a:defRPr>
              </a:lvl1pPr>
            </a:lstStyle>
            <a:p>
              <a:r>
                <a:rPr lang="en-US" sz="1600" dirty="0"/>
                <a:t>Real world experience</a:t>
              </a:r>
            </a:p>
          </p:txBody>
        </p:sp>
      </p:grpSp>
      <p:pic>
        <p:nvPicPr>
          <p:cNvPr id="16" name="Picture 15" descr="A picture containing cake, indoor, table, birthday&#10;&#10;Description automatically generated">
            <a:extLst>
              <a:ext uri="{FF2B5EF4-FFF2-40B4-BE49-F238E27FC236}">
                <a16:creationId xmlns:a16="http://schemas.microsoft.com/office/drawing/2014/main" id="{8E5A4CE8-AC86-4C6A-9008-05F8074F73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5626" y="2884106"/>
            <a:ext cx="3461568" cy="462345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36752BF-48A7-4A7B-8FCC-D956143AD02B}"/>
              </a:ext>
            </a:extLst>
          </p:cNvPr>
          <p:cNvSpPr txBox="1"/>
          <p:nvPr/>
        </p:nvSpPr>
        <p:spPr>
          <a:xfrm>
            <a:off x="746452" y="6353989"/>
            <a:ext cx="4352302" cy="200055"/>
          </a:xfrm>
          <a:prstGeom prst="rect">
            <a:avLst/>
          </a:prstGeom>
          <a:noFill/>
        </p:spPr>
        <p:txBody>
          <a:bodyPr wrap="none" lIns="0" tIns="45720" rIns="0" bIns="45720" rtlCol="0" anchor="t">
            <a:spAutoFit/>
          </a:bodyPr>
          <a:lstStyle>
            <a:defPPr>
              <a:defRPr lang="en-US"/>
            </a:defPPr>
            <a:lvl1pPr indent="0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Data on file at Edwards Lifesciences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5C2E23-D7E4-F64F-BCDE-1A72364A26F5}"/>
              </a:ext>
            </a:extLst>
          </p:cNvPr>
          <p:cNvSpPr/>
          <p:nvPr/>
        </p:nvSpPr>
        <p:spPr>
          <a:xfrm>
            <a:off x="7927896" y="5997378"/>
            <a:ext cx="2257028" cy="276999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glow rad="508000">
                    <a:schemeClr val="bg1">
                      <a:lumMod val="50000"/>
                      <a:alpha val="70000"/>
                    </a:schemeClr>
                  </a:glow>
                </a:effectLst>
              </a:rPr>
              <a:t> SAPIEN 3 Ultra valve</a:t>
            </a:r>
          </a:p>
        </p:txBody>
      </p:sp>
    </p:spTree>
    <p:extLst>
      <p:ext uri="{BB962C8B-B14F-4D97-AF65-F5344CB8AC3E}">
        <p14:creationId xmlns:p14="http://schemas.microsoft.com/office/powerpoint/2010/main" val="147888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1EED82A1-DBBC-444F-9E49-F0C4D45F689F}"/>
              </a:ext>
            </a:extLst>
          </p:cNvPr>
          <p:cNvGrpSpPr/>
          <p:nvPr/>
        </p:nvGrpSpPr>
        <p:grpSpPr>
          <a:xfrm>
            <a:off x="815008" y="4706694"/>
            <a:ext cx="10545416" cy="219454"/>
            <a:chOff x="815008" y="4706694"/>
            <a:chExt cx="10545416" cy="219454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9389565-F902-7948-B325-DCF0183C5D69}"/>
                </a:ext>
              </a:extLst>
            </p:cNvPr>
            <p:cNvGrpSpPr/>
            <p:nvPr/>
          </p:nvGrpSpPr>
          <p:grpSpPr>
            <a:xfrm>
              <a:off x="1331457" y="4706694"/>
              <a:ext cx="9308281" cy="219454"/>
              <a:chOff x="455262" y="4095750"/>
              <a:chExt cx="8462074" cy="367762"/>
            </a:xfrm>
          </p:grpSpPr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539E5664-1BF6-7E44-BE6C-03233EA0591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69140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1609D2FD-97AA-3940-AA7B-677D0BBFB8E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1079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6219D74C-26F3-E943-A8B8-50FD5FBB48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93018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>
                <a:extLst>
                  <a:ext uri="{FF2B5EF4-FFF2-40B4-BE49-F238E27FC236}">
                    <a16:creationId xmlns:a16="http://schemas.microsoft.com/office/drawing/2014/main" id="{A0D2D76D-545B-0644-ABBE-FDD342DB09F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04957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DF292DBA-8964-894D-AE6A-ED22F8181D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8835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B7C952C7-368F-6041-BD5A-28725FCAA0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40774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7">
                <a:extLst>
                  <a:ext uri="{FF2B5EF4-FFF2-40B4-BE49-F238E27FC236}">
                    <a16:creationId xmlns:a16="http://schemas.microsoft.com/office/drawing/2014/main" id="{F9F173B4-55DB-0D4C-8C8F-BBE4AAD91A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52713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D6D9A2D6-6A4E-4747-A387-63710C7F55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16896" y="4095750"/>
                <a:ext cx="0" cy="367762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E8AA6549-F849-1042-A734-FC054F7AF8B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64652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>
                <a:extLst>
                  <a:ext uri="{FF2B5EF4-FFF2-40B4-BE49-F238E27FC236}">
                    <a16:creationId xmlns:a16="http://schemas.microsoft.com/office/drawing/2014/main" id="{FA1059E6-CA54-2148-8487-C5259ED59A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84658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C4EEA28-30F1-A94A-8C66-6067BADD53F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996597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75247291-2C97-7549-BC42-AC44872D96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08536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DDEC3251-6BA8-A44B-957D-2F5B2991A1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420475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C2B63305-FC52-814B-B894-8409371BCA1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4353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A1A3BA29-54E4-ED4E-AFE2-6B2DCB7DFF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56292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4FEA7405-FECC-F74B-BB48-EEE9096CCA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68231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3EC6F1E2-7819-C74D-BAC1-8061D0CECA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32414" y="4095750"/>
                <a:ext cx="0" cy="367762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F98B53E5-FA65-4D4E-8559-00D1673F8D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80170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2313FFCC-65DB-2046-BDB0-2313B90938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00176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3861F5B1-4E45-8545-892A-5A585D3DB2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12115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>
                <a:extLst>
                  <a:ext uri="{FF2B5EF4-FFF2-40B4-BE49-F238E27FC236}">
                    <a16:creationId xmlns:a16="http://schemas.microsoft.com/office/drawing/2014/main" id="{04DFECB5-F6DF-014B-828A-3B2E185DD4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324054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A2640308-D9D5-9243-8EB1-F6BB62A577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35993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0E8D28AB-558F-5246-B4C3-9AB8E17950A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59871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BCAA49DE-38C7-0E49-963A-32A5320039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171810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518A305B-3088-4344-825A-C44EDFBF54D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83749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A212EFC-0E45-5F46-957D-9EDF7A7B7AF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747932" y="4095750"/>
                <a:ext cx="0" cy="367762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26103D63-A465-7942-8CAB-515632353A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95688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A6DCDC2F-0DC2-CB4B-AA46-0A4BDDCF18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15695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DEF76A27-7A4F-C049-A7C7-57D56229D3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227634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BAC1EDF6-5E1F-7445-ABFD-4AB1CE409E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39573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C7A4F13A-761B-A740-8938-B1DDFBAC6D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651512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BBCA4A6-8A42-AB4F-80E3-F48946BD81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75390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383E5CC1-82E4-EF45-920A-B87358057B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87329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CCE01ED9-BCBF-E349-9C3D-E3027604E3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99268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>
                <a:extLst>
                  <a:ext uri="{FF2B5EF4-FFF2-40B4-BE49-F238E27FC236}">
                    <a16:creationId xmlns:a16="http://schemas.microsoft.com/office/drawing/2014/main" id="{C7C51BFB-E9F7-E94C-ADF2-72DBD68C55E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63451" y="4095750"/>
                <a:ext cx="0" cy="367762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C32B5A57-87D0-FA44-A529-67D55B39E0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11207" y="4095750"/>
                <a:ext cx="0" cy="138127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FA850DE3-F86B-A648-9106-458F47FCC6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801817" y="4095750"/>
                <a:ext cx="0" cy="367762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635CCDB-479C-BF45-8C59-DC726AC808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86298" y="4095750"/>
                <a:ext cx="0" cy="367762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90CF9DF0-11E4-E346-9BEC-720A0DC4E4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563031" y="4095750"/>
                <a:ext cx="0" cy="367762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269B4A0C-3BAD-0A4B-B646-CA20BCC975D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5262" y="4095750"/>
                <a:ext cx="0" cy="367762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>
                <a:extLst>
                  <a:ext uri="{FF2B5EF4-FFF2-40B4-BE49-F238E27FC236}">
                    <a16:creationId xmlns:a16="http://schemas.microsoft.com/office/drawing/2014/main" id="{EABD4395-89AE-A449-82EC-7CCAB0A85E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17336" y="4095750"/>
                <a:ext cx="0" cy="367762"/>
              </a:xfrm>
              <a:prstGeom prst="line">
                <a:avLst/>
              </a:prstGeom>
              <a:ln w="12700" cap="rnd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E15BE04-B667-2343-9BCF-21C2828E1B7D}"/>
                </a:ext>
              </a:extLst>
            </p:cNvPr>
            <p:cNvCxnSpPr>
              <a:cxnSpLocks/>
            </p:cNvCxnSpPr>
            <p:nvPr/>
          </p:nvCxnSpPr>
          <p:spPr>
            <a:xfrm>
              <a:off x="815008" y="4708663"/>
              <a:ext cx="10545416" cy="0"/>
            </a:xfrm>
            <a:prstGeom prst="line">
              <a:avLst/>
            </a:prstGeom>
            <a:ln>
              <a:gradFill>
                <a:gsLst>
                  <a:gs pos="0">
                    <a:schemeClr val="accent1">
                      <a:alpha val="0"/>
                    </a:schemeClr>
                  </a:gs>
                  <a:gs pos="14000">
                    <a:schemeClr val="accent1"/>
                  </a:gs>
                  <a:gs pos="87000">
                    <a:schemeClr val="accent1"/>
                  </a:gs>
                  <a:gs pos="99000">
                    <a:schemeClr val="accent1">
                      <a:alpha val="0"/>
                    </a:schemeClr>
                  </a:gs>
                </a:gsLst>
                <a:lin ang="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7AAC565-61C1-458B-8545-F3671B4BB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expectations change. </a:t>
            </a:r>
            <a:br>
              <a:rPr lang="en-US" dirty="0"/>
            </a:br>
            <a:r>
              <a:rPr lang="en-US" dirty="0"/>
              <a:t>Edwards Lifesciences continues to deliver.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3A7BE7-7991-4BB3-B9C2-619933FF6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>
                <a:solidFill>
                  <a:srgbClr val="505759"/>
                </a:solidFill>
              </a:rPr>
              <a:pPr/>
              <a:t>3</a:t>
            </a:fld>
            <a:endParaRPr lang="en-US" dirty="0">
              <a:solidFill>
                <a:srgbClr val="50575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AC35F8-C267-354E-8249-7CF2BEBE0684}"/>
              </a:ext>
            </a:extLst>
          </p:cNvPr>
          <p:cNvSpPr txBox="1"/>
          <p:nvPr/>
        </p:nvSpPr>
        <p:spPr>
          <a:xfrm>
            <a:off x="355822" y="3664523"/>
            <a:ext cx="729252" cy="322540"/>
          </a:xfrm>
          <a:prstGeom prst="roundRect">
            <a:avLst>
              <a:gd name="adj" fmla="val 24366"/>
            </a:avLst>
          </a:prstGeom>
          <a:solidFill>
            <a:schemeClr val="bg1">
              <a:lumMod val="95000"/>
            </a:schemeClr>
          </a:solidFill>
        </p:spPr>
        <p:txBody>
          <a:bodyPr wrap="square" lIns="91440" tIns="45720" rIns="91440" bIns="45720" rtlCol="0" anchor="ctr">
            <a:spAutoFit/>
          </a:bodyPr>
          <a:lstStyle/>
          <a:p>
            <a:pPr algn="ctr"/>
            <a:r>
              <a:rPr lang="en-US" sz="1200" dirty="0"/>
              <a:t>Ask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3D55710-818E-744D-80B6-178A22E2E4EA}"/>
              </a:ext>
            </a:extLst>
          </p:cNvPr>
          <p:cNvSpPr txBox="1"/>
          <p:nvPr/>
        </p:nvSpPr>
        <p:spPr>
          <a:xfrm>
            <a:off x="262339" y="5347221"/>
            <a:ext cx="1031478" cy="322540"/>
          </a:xfrm>
          <a:prstGeom prst="roundRect">
            <a:avLst>
              <a:gd name="adj" fmla="val 24366"/>
            </a:avLst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200" dirty="0"/>
              <a:t>Response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4179F00-3E8B-494E-AD6C-2CE6EC3FC34C}"/>
              </a:ext>
            </a:extLst>
          </p:cNvPr>
          <p:cNvGrpSpPr/>
          <p:nvPr/>
        </p:nvGrpSpPr>
        <p:grpSpPr>
          <a:xfrm>
            <a:off x="284921" y="4253946"/>
            <a:ext cx="914400" cy="914400"/>
            <a:chOff x="284921" y="4253946"/>
            <a:chExt cx="914400" cy="9144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9B9435F-D135-4B45-A796-4D5FA1D9C8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4921" y="4253946"/>
              <a:ext cx="914400" cy="9144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  <a:alpha val="75000"/>
                  </a:schemeClr>
                </a:gs>
                <a:gs pos="71000">
                  <a:schemeClr val="bg1">
                    <a:alpha val="75000"/>
                  </a:schemeClr>
                </a:gs>
              </a:gsLst>
              <a:lin ang="13500000" scaled="1"/>
              <a:tileRect/>
            </a:gradFill>
            <a:ln w="44450">
              <a:noFill/>
            </a:ln>
            <a:effectLst>
              <a:outerShdw blurRad="1397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endParaRPr lang="en-US" sz="11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DF620E9B-016D-4A47-86E0-59B65E9E1154}"/>
                </a:ext>
              </a:extLst>
            </p:cNvPr>
            <p:cNvSpPr/>
            <p:nvPr/>
          </p:nvSpPr>
          <p:spPr>
            <a:xfrm>
              <a:off x="354048" y="4323073"/>
              <a:ext cx="776147" cy="776147"/>
            </a:xfrm>
            <a:prstGeom prst="ellipse">
              <a:avLst/>
            </a:prstGeom>
            <a:solidFill>
              <a:schemeClr val="accent1"/>
            </a:solidFill>
            <a:ln w="38100">
              <a:gradFill flip="none" rotWithShape="1">
                <a:gsLst>
                  <a:gs pos="100000">
                    <a:schemeClr val="accent2">
                      <a:lumMod val="20000"/>
                      <a:lumOff val="80000"/>
                    </a:schemeClr>
                  </a:gs>
                  <a:gs pos="52000">
                    <a:schemeClr val="accent4">
                      <a:alpha val="86000"/>
                      <a:lumMod val="67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2007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8E00C0-C046-1C40-900A-6666124C1CFA}"/>
              </a:ext>
            </a:extLst>
          </p:cNvPr>
          <p:cNvGrpSpPr/>
          <p:nvPr/>
        </p:nvGrpSpPr>
        <p:grpSpPr>
          <a:xfrm>
            <a:off x="11005930" y="4253946"/>
            <a:ext cx="914400" cy="914400"/>
            <a:chOff x="11005930" y="4253946"/>
            <a:chExt cx="914400" cy="914400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2707086-9050-134E-B353-0AB947A847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005930" y="4253946"/>
              <a:ext cx="914400" cy="914400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  <a:alpha val="75000"/>
                  </a:schemeClr>
                </a:gs>
                <a:gs pos="71000">
                  <a:schemeClr val="bg1">
                    <a:alpha val="75000"/>
                  </a:schemeClr>
                </a:gs>
              </a:gsLst>
              <a:lin ang="13500000" scaled="1"/>
              <a:tileRect/>
            </a:gradFill>
            <a:ln w="44450">
              <a:noFill/>
            </a:ln>
            <a:effectLst>
              <a:outerShdw blurRad="1397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rIns="0" rtlCol="0" anchor="ctr"/>
            <a:lstStyle/>
            <a:p>
              <a:pPr algn="ctr"/>
              <a:endParaRPr lang="en-US" sz="1100" b="1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0B87F4DD-12FD-5740-8EFE-BF649E66F7B8}"/>
                </a:ext>
              </a:extLst>
            </p:cNvPr>
            <p:cNvSpPr/>
            <p:nvPr/>
          </p:nvSpPr>
          <p:spPr>
            <a:xfrm>
              <a:off x="11075057" y="4323073"/>
              <a:ext cx="776147" cy="776147"/>
            </a:xfrm>
            <a:prstGeom prst="ellipse">
              <a:avLst/>
            </a:prstGeom>
            <a:solidFill>
              <a:schemeClr val="accent1"/>
            </a:solidFill>
            <a:ln w="38100">
              <a:gradFill flip="none" rotWithShape="1">
                <a:gsLst>
                  <a:gs pos="100000">
                    <a:schemeClr val="accent2">
                      <a:lumMod val="20000"/>
                      <a:lumOff val="80000"/>
                    </a:schemeClr>
                  </a:gs>
                  <a:gs pos="52000">
                    <a:schemeClr val="accent4">
                      <a:alpha val="86000"/>
                      <a:lumMod val="67000"/>
                    </a:schemeClr>
                  </a:gs>
                  <a:gs pos="0">
                    <a:schemeClr val="bg1"/>
                  </a:gs>
                </a:gsLst>
                <a:lin ang="2700000" scaled="1"/>
                <a:tileRect/>
              </a:gradFill>
              <a:miter lim="800000"/>
            </a:ln>
            <a:effectLst>
              <a:outerShdw blurRad="63500" sx="102000" sy="102000" algn="c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2020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04B4AB-2BA3-1141-A661-C7C34100EDBD}"/>
              </a:ext>
            </a:extLst>
          </p:cNvPr>
          <p:cNvGrpSpPr/>
          <p:nvPr/>
        </p:nvGrpSpPr>
        <p:grpSpPr>
          <a:xfrm>
            <a:off x="6839910" y="2152103"/>
            <a:ext cx="4746022" cy="2181120"/>
            <a:chOff x="6839910" y="2152103"/>
            <a:chExt cx="4746022" cy="2181120"/>
          </a:xfrm>
        </p:grpSpPr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C41D521-444D-D541-8608-0E735D141323}"/>
                </a:ext>
              </a:extLst>
            </p:cNvPr>
            <p:cNvSpPr txBox="1"/>
            <p:nvPr/>
          </p:nvSpPr>
          <p:spPr>
            <a:xfrm>
              <a:off x="8723586" y="3454268"/>
              <a:ext cx="235147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Continue to meet the emerging needs of new patient populations</a:t>
              </a:r>
            </a:p>
          </p:txBody>
        </p:sp>
        <p:sp>
          <p:nvSpPr>
            <p:cNvPr id="108" name="Pentagon 107">
              <a:extLst>
                <a:ext uri="{FF2B5EF4-FFF2-40B4-BE49-F238E27FC236}">
                  <a16:creationId xmlns:a16="http://schemas.microsoft.com/office/drawing/2014/main" id="{39ACE0FE-593D-C74A-8074-EC2A8F0C6451}"/>
                </a:ext>
              </a:extLst>
            </p:cNvPr>
            <p:cNvSpPr/>
            <p:nvPr/>
          </p:nvSpPr>
          <p:spPr>
            <a:xfrm>
              <a:off x="6839910" y="2152103"/>
              <a:ext cx="4746022" cy="2181120"/>
            </a:xfrm>
            <a:prstGeom prst="homePlate">
              <a:avLst>
                <a:gd name="adj" fmla="val 26442"/>
              </a:avLst>
            </a:prstGeom>
            <a:noFill/>
            <a:ln w="73025">
              <a:gradFill>
                <a:gsLst>
                  <a:gs pos="15000">
                    <a:schemeClr val="accent2">
                      <a:alpha val="0"/>
                      <a:lumMod val="60000"/>
                      <a:lumOff val="40000"/>
                    </a:schemeClr>
                  </a:gs>
                  <a:gs pos="98000">
                    <a:schemeClr val="accent2">
                      <a:lumMod val="60000"/>
                      <a:lumOff val="40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7" name="Oval 96">
            <a:extLst>
              <a:ext uri="{FF2B5EF4-FFF2-40B4-BE49-F238E27FC236}">
                <a16:creationId xmlns:a16="http://schemas.microsoft.com/office/drawing/2014/main" id="{08291CF3-F8B2-C341-8CFB-B1BBD8E62BDB}"/>
              </a:ext>
            </a:extLst>
          </p:cNvPr>
          <p:cNvSpPr/>
          <p:nvPr/>
        </p:nvSpPr>
        <p:spPr>
          <a:xfrm>
            <a:off x="9543253" y="4638690"/>
            <a:ext cx="139945" cy="13994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FC8719C-56FE-C147-AAB7-98702B895D28}"/>
              </a:ext>
            </a:extLst>
          </p:cNvPr>
          <p:cNvSpPr txBox="1"/>
          <p:nvPr/>
        </p:nvSpPr>
        <p:spPr>
          <a:xfrm>
            <a:off x="8792458" y="4976729"/>
            <a:ext cx="21077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SAPIEN 3 Ultra valve</a:t>
            </a:r>
            <a:endParaRPr lang="en-US" sz="1200" dirty="0"/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Further reducing PVL, reaching new patients with expanded indications</a:t>
            </a:r>
            <a:r>
              <a:rPr lang="en-US" sz="12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</a:t>
            </a:r>
          </a:p>
        </p:txBody>
      </p:sp>
      <p:pic>
        <p:nvPicPr>
          <p:cNvPr id="151" name="Picture 150" descr="A picture containing indoor, cake, table, sitting&#10;&#10;Description automatically generated">
            <a:extLst>
              <a:ext uri="{FF2B5EF4-FFF2-40B4-BE49-F238E27FC236}">
                <a16:creationId xmlns:a16="http://schemas.microsoft.com/office/drawing/2014/main" id="{8C82BFA2-6E6D-9847-8EC9-75170F8B15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0589" y="1229873"/>
            <a:ext cx="2431873" cy="307554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9DA4AF2-12DD-4CB8-92CD-B1A9C9993B3D}"/>
              </a:ext>
            </a:extLst>
          </p:cNvPr>
          <p:cNvSpPr txBox="1"/>
          <p:nvPr/>
        </p:nvSpPr>
        <p:spPr>
          <a:xfrm>
            <a:off x="1272512" y="4962020"/>
            <a:ext cx="2071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SAPIEN valve</a:t>
            </a:r>
            <a:endParaRPr lang="en-US" sz="1200" dirty="0"/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Introducing TAVI as a life-saving treatment option for patients that are inoperable or high-risk for surgery</a:t>
            </a:r>
            <a:r>
              <a:rPr lang="en-US" sz="12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AF4F417-0B16-BE40-84FD-9FEAE2F6716F}"/>
              </a:ext>
            </a:extLst>
          </p:cNvPr>
          <p:cNvSpPr/>
          <p:nvPr/>
        </p:nvSpPr>
        <p:spPr>
          <a:xfrm>
            <a:off x="2027772" y="4638690"/>
            <a:ext cx="139945" cy="13994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52EB7DA-1892-5A41-8696-2765A7C4A693}"/>
              </a:ext>
            </a:extLst>
          </p:cNvPr>
          <p:cNvGrpSpPr/>
          <p:nvPr/>
        </p:nvGrpSpPr>
        <p:grpSpPr>
          <a:xfrm>
            <a:off x="921895" y="3318753"/>
            <a:ext cx="2533481" cy="1014469"/>
            <a:chOff x="921895" y="3318753"/>
            <a:chExt cx="2533481" cy="1014469"/>
          </a:xfrm>
        </p:grpSpPr>
        <p:sp>
          <p:nvSpPr>
            <p:cNvPr id="26" name="Pentagon 25">
              <a:extLst>
                <a:ext uri="{FF2B5EF4-FFF2-40B4-BE49-F238E27FC236}">
                  <a16:creationId xmlns:a16="http://schemas.microsoft.com/office/drawing/2014/main" id="{02847610-B338-1D47-B1C7-EF1AE607FE00}"/>
                </a:ext>
              </a:extLst>
            </p:cNvPr>
            <p:cNvSpPr/>
            <p:nvPr/>
          </p:nvSpPr>
          <p:spPr>
            <a:xfrm>
              <a:off x="921895" y="3318753"/>
              <a:ext cx="2509888" cy="1014469"/>
            </a:xfrm>
            <a:prstGeom prst="homePlate">
              <a:avLst>
                <a:gd name="adj" fmla="val 26442"/>
              </a:avLst>
            </a:prstGeom>
            <a:noFill/>
            <a:ln w="73025">
              <a:gradFill>
                <a:gsLst>
                  <a:gs pos="15000">
                    <a:schemeClr val="accent2">
                      <a:alpha val="0"/>
                    </a:schemeClr>
                  </a:gs>
                  <a:gs pos="98000">
                    <a:schemeClr val="accent2">
                      <a:lumMod val="60000"/>
                      <a:lumOff val="40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FE1DB6B-A7D1-40D6-8DB0-7D8C5C9C73C7}"/>
                </a:ext>
              </a:extLst>
            </p:cNvPr>
            <p:cNvSpPr txBox="1"/>
            <p:nvPr/>
          </p:nvSpPr>
          <p:spPr>
            <a:xfrm>
              <a:off x="1279751" y="3454268"/>
              <a:ext cx="21756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Save lives, starting </a:t>
              </a:r>
              <a:b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with the sickest patients</a:t>
              </a:r>
            </a:p>
          </p:txBody>
        </p:sp>
      </p:grpSp>
      <p:pic>
        <p:nvPicPr>
          <p:cNvPr id="152" name="Picture 151" descr="A picture containing cake, indoor, table, sitting&#10;&#10;Description automatically generated">
            <a:extLst>
              <a:ext uri="{FF2B5EF4-FFF2-40B4-BE49-F238E27FC236}">
                <a16:creationId xmlns:a16="http://schemas.microsoft.com/office/drawing/2014/main" id="{2A10DC91-6968-2748-B9F2-7D0D11E2A8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4205" y="1893941"/>
            <a:ext cx="1634503" cy="2067127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81C01561-0AA8-B447-AB51-54AE1D4217C5}"/>
              </a:ext>
            </a:extLst>
          </p:cNvPr>
          <p:cNvSpPr txBox="1"/>
          <p:nvPr/>
        </p:nvSpPr>
        <p:spPr>
          <a:xfrm>
            <a:off x="6093863" y="4962020"/>
            <a:ext cx="1884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SAPIEN 3 valve</a:t>
            </a:r>
            <a:endParaRPr lang="en-US" sz="1200" dirty="0"/>
          </a:p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only THV proven superior to surgery for low risk patients</a:t>
            </a:r>
            <a:r>
              <a:rPr lang="en-US" sz="1200" baseline="30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93D3E60-BFF8-B54A-ACA5-73E89FC71F45}"/>
              </a:ext>
            </a:extLst>
          </p:cNvPr>
          <p:cNvGrpSpPr/>
          <p:nvPr/>
        </p:nvGrpSpPr>
        <p:grpSpPr>
          <a:xfrm>
            <a:off x="5031233" y="2618294"/>
            <a:ext cx="3363868" cy="1714929"/>
            <a:chOff x="5031233" y="2618294"/>
            <a:chExt cx="3363868" cy="1714929"/>
          </a:xfrm>
        </p:grpSpPr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82924FAB-344F-E146-8992-BD13C06033FB}"/>
                </a:ext>
              </a:extLst>
            </p:cNvPr>
            <p:cNvSpPr txBox="1"/>
            <p:nvPr/>
          </p:nvSpPr>
          <p:spPr>
            <a:xfrm>
              <a:off x="6041662" y="3454268"/>
              <a:ext cx="17579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Reset the bar to be superior to surgery </a:t>
              </a:r>
            </a:p>
          </p:txBody>
        </p:sp>
        <p:sp>
          <p:nvSpPr>
            <p:cNvPr id="107" name="Pentagon 106">
              <a:extLst>
                <a:ext uri="{FF2B5EF4-FFF2-40B4-BE49-F238E27FC236}">
                  <a16:creationId xmlns:a16="http://schemas.microsoft.com/office/drawing/2014/main" id="{2E6682A6-E4B3-3742-B4FF-8BFBF9D56E9E}"/>
                </a:ext>
              </a:extLst>
            </p:cNvPr>
            <p:cNvSpPr/>
            <p:nvPr/>
          </p:nvSpPr>
          <p:spPr>
            <a:xfrm>
              <a:off x="5031233" y="2618294"/>
              <a:ext cx="3363868" cy="1714929"/>
            </a:xfrm>
            <a:prstGeom prst="homePlate">
              <a:avLst>
                <a:gd name="adj" fmla="val 26442"/>
              </a:avLst>
            </a:prstGeom>
            <a:noFill/>
            <a:ln w="73025">
              <a:gradFill>
                <a:gsLst>
                  <a:gs pos="15000">
                    <a:schemeClr val="accent2">
                      <a:alpha val="0"/>
                      <a:lumMod val="60000"/>
                      <a:lumOff val="40000"/>
                    </a:schemeClr>
                  </a:gs>
                  <a:gs pos="98000">
                    <a:schemeClr val="accent2">
                      <a:lumMod val="60000"/>
                      <a:lumOff val="40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6" name="Oval 95">
            <a:extLst>
              <a:ext uri="{FF2B5EF4-FFF2-40B4-BE49-F238E27FC236}">
                <a16:creationId xmlns:a16="http://schemas.microsoft.com/office/drawing/2014/main" id="{67319B58-D88F-EB46-9892-1F94BFF037AE}"/>
              </a:ext>
            </a:extLst>
          </p:cNvPr>
          <p:cNvSpPr/>
          <p:nvPr/>
        </p:nvSpPr>
        <p:spPr>
          <a:xfrm>
            <a:off x="6699964" y="4638690"/>
            <a:ext cx="139945" cy="13994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3" name="Picture 152" descr="A picture containing indoor, table, small, sitting&#10;&#10;Description automatically generated">
            <a:extLst>
              <a:ext uri="{FF2B5EF4-FFF2-40B4-BE49-F238E27FC236}">
                <a16:creationId xmlns:a16="http://schemas.microsoft.com/office/drawing/2014/main" id="{D63F6BAE-7627-F440-BA73-8616DA4075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124" y="1539554"/>
            <a:ext cx="2085538" cy="2637542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676266D-2B47-F647-8519-9AF8E7065E37}"/>
              </a:ext>
            </a:extLst>
          </p:cNvPr>
          <p:cNvGrpSpPr/>
          <p:nvPr/>
        </p:nvGrpSpPr>
        <p:grpSpPr>
          <a:xfrm>
            <a:off x="2436269" y="3015702"/>
            <a:ext cx="3363868" cy="1317521"/>
            <a:chOff x="2436269" y="3015702"/>
            <a:chExt cx="3363868" cy="1317521"/>
          </a:xfrm>
        </p:grpSpPr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0A420134-BE2D-F645-B231-4070B52DC3E9}"/>
                </a:ext>
              </a:extLst>
            </p:cNvPr>
            <p:cNvSpPr txBox="1"/>
            <p:nvPr/>
          </p:nvSpPr>
          <p:spPr>
            <a:xfrm>
              <a:off x="3642455" y="3454268"/>
              <a:ext cx="20461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Extend life-saving treatment to even more</a:t>
              </a:r>
            </a:p>
          </p:txBody>
        </p:sp>
        <p:sp>
          <p:nvSpPr>
            <p:cNvPr id="106" name="Pentagon 105">
              <a:extLst>
                <a:ext uri="{FF2B5EF4-FFF2-40B4-BE49-F238E27FC236}">
                  <a16:creationId xmlns:a16="http://schemas.microsoft.com/office/drawing/2014/main" id="{3CE5692F-5F0B-7447-AE7F-3F416AEFF889}"/>
                </a:ext>
              </a:extLst>
            </p:cNvPr>
            <p:cNvSpPr/>
            <p:nvPr/>
          </p:nvSpPr>
          <p:spPr>
            <a:xfrm>
              <a:off x="2436269" y="3015702"/>
              <a:ext cx="3363868" cy="1317521"/>
            </a:xfrm>
            <a:prstGeom prst="homePlate">
              <a:avLst>
                <a:gd name="adj" fmla="val 26442"/>
              </a:avLst>
            </a:prstGeom>
            <a:noFill/>
            <a:ln w="73025">
              <a:gradFill>
                <a:gsLst>
                  <a:gs pos="15000">
                    <a:schemeClr val="accent2">
                      <a:alpha val="0"/>
                      <a:lumMod val="60000"/>
                      <a:lumOff val="40000"/>
                    </a:schemeClr>
                  </a:gs>
                  <a:gs pos="98000">
                    <a:schemeClr val="accent2">
                      <a:lumMod val="60000"/>
                      <a:lumOff val="40000"/>
                    </a:schemeClr>
                  </a:gs>
                </a:gsLst>
                <a:lin ang="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65F345FD-4A9B-C747-9D4F-33DA8124EB5F}"/>
              </a:ext>
            </a:extLst>
          </p:cNvPr>
          <p:cNvSpPr txBox="1"/>
          <p:nvPr/>
        </p:nvSpPr>
        <p:spPr>
          <a:xfrm>
            <a:off x="3716026" y="4962020"/>
            <a:ext cx="16916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SAPIEN XT valve</a:t>
            </a:r>
            <a:endParaRPr lang="en-US" sz="1200" dirty="0"/>
          </a:p>
          <a:p>
            <a:r>
              <a:rPr lang="en-US" sz="1200" dirty="0">
                <a:solidFill>
                  <a:schemeClr val="accent6"/>
                </a:solidFill>
              </a:rPr>
              <a:t>Non inferior to surgery on mortality and stroke in intermediate risk patients</a:t>
            </a:r>
            <a:r>
              <a:rPr lang="en-US" sz="1200" baseline="30000" dirty="0">
                <a:solidFill>
                  <a:schemeClr val="accent6"/>
                </a:solidFill>
              </a:rPr>
              <a:t>2</a:t>
            </a: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A07905ED-97B4-7141-8301-6FACC6875617}"/>
              </a:ext>
            </a:extLst>
          </p:cNvPr>
          <p:cNvSpPr/>
          <p:nvPr/>
        </p:nvSpPr>
        <p:spPr>
          <a:xfrm>
            <a:off x="4363868" y="4638690"/>
            <a:ext cx="139945" cy="139945"/>
          </a:xfrm>
          <a:prstGeom prst="ellipse">
            <a:avLst/>
          </a:prstGeom>
          <a:solidFill>
            <a:schemeClr val="accent1"/>
          </a:solidFill>
          <a:ln w="25400">
            <a:solidFill>
              <a:schemeClr val="bg1"/>
            </a:solidFill>
          </a:ln>
          <a:effectLst>
            <a:outerShdw blurRad="127000" sx="102000" sy="102000" algn="ctr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4" name="Picture 153" descr="A picture containing indoor, cake, table, game&#10;&#10;Description automatically generated">
            <a:extLst>
              <a:ext uri="{FF2B5EF4-FFF2-40B4-BE49-F238E27FC236}">
                <a16:creationId xmlns:a16="http://schemas.microsoft.com/office/drawing/2014/main" id="{B3ACBF5D-9AF2-2844-B317-50A1724E85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360" y="1688122"/>
            <a:ext cx="1882570" cy="23808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FD5CBD0-565D-564F-9C26-31E8B8CBB589}"/>
              </a:ext>
            </a:extLst>
          </p:cNvPr>
          <p:cNvSpPr/>
          <p:nvPr/>
        </p:nvSpPr>
        <p:spPr>
          <a:xfrm>
            <a:off x="731520" y="6051825"/>
            <a:ext cx="10728960" cy="538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700" dirty="0"/>
              <a:t>1. Leon MB, Smith CR, Mack MJ, et al. Transcatheter Aortic-Valve Implantation for Aortic Stenosis in Patients Who Cannot Undergo Surgery. N </a:t>
            </a:r>
            <a:r>
              <a:rPr lang="en-US" sz="700" dirty="0" err="1"/>
              <a:t>Engl</a:t>
            </a:r>
            <a:r>
              <a:rPr lang="en-US" sz="700" dirty="0"/>
              <a:t> J Med. 2010.</a:t>
            </a:r>
          </a:p>
          <a:p>
            <a:r>
              <a:rPr lang="en-US" sz="700" dirty="0"/>
              <a:t>2. Leon MB, Smith CR, Mack MJ, et al. Transcatheter or Surgical Aortic-Valve Replacement in Intermediate-Risk Patients. N </a:t>
            </a:r>
            <a:r>
              <a:rPr lang="en-US" sz="700" dirty="0" err="1"/>
              <a:t>Engl</a:t>
            </a:r>
            <a:r>
              <a:rPr lang="en-US" sz="700" dirty="0"/>
              <a:t> J Med. 2016.</a:t>
            </a:r>
          </a:p>
          <a:p>
            <a:r>
              <a:rPr lang="en-US" sz="700" dirty="0"/>
              <a:t>3. Mack MJ, Leon MB, </a:t>
            </a:r>
            <a:r>
              <a:rPr lang="en-US" sz="700" dirty="0" err="1"/>
              <a:t>Thourani</a:t>
            </a:r>
            <a:r>
              <a:rPr lang="en-US" sz="700" dirty="0"/>
              <a:t> VH, et al. Transcatheter Aortic-Valve Replacement with a Balloon-Expandable Valve in Low-Risk Patients. N </a:t>
            </a:r>
            <a:r>
              <a:rPr lang="en-US" sz="700" dirty="0" err="1"/>
              <a:t>Engl</a:t>
            </a:r>
            <a:r>
              <a:rPr lang="en-US" sz="700" dirty="0"/>
              <a:t> J Med. 2019.</a:t>
            </a:r>
          </a:p>
          <a:p>
            <a:r>
              <a:rPr lang="en-US" sz="700" dirty="0"/>
              <a:t>4. </a:t>
            </a:r>
            <a:r>
              <a:rPr lang="en-US" sz="700" dirty="0" err="1"/>
              <a:t>Nazif</a:t>
            </a:r>
            <a:r>
              <a:rPr lang="en-US" sz="700" dirty="0"/>
              <a:t> T, Daniels D, McCabe J, Chehab B, et al. Real-world experience with the SAPIEN 3 Ultra TAVI: A propensity matched analysis from the United States. Presented virtually at TVT Connect 2020.</a:t>
            </a:r>
          </a:p>
          <a:p>
            <a:endParaRPr lang="en-US" sz="700" dirty="0"/>
          </a:p>
        </p:txBody>
      </p:sp>
    </p:spTree>
    <p:extLst>
      <p:ext uri="{BB962C8B-B14F-4D97-AF65-F5344CB8AC3E}">
        <p14:creationId xmlns:p14="http://schemas.microsoft.com/office/powerpoint/2010/main" val="19218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B71DF09-C0A4-F447-AA91-90C29F52EC12}"/>
              </a:ext>
            </a:extLst>
          </p:cNvPr>
          <p:cNvSpPr/>
          <p:nvPr/>
        </p:nvSpPr>
        <p:spPr>
          <a:xfrm rot="10800000">
            <a:off x="731519" y="860776"/>
            <a:ext cx="10855642" cy="5039961"/>
          </a:xfrm>
          <a:prstGeom prst="roundRect">
            <a:avLst>
              <a:gd name="adj" fmla="val 5157"/>
            </a:avLst>
          </a:pr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alpha val="0"/>
                </a:schemeClr>
              </a:gs>
              <a:gs pos="55000">
                <a:schemeClr val="bg1">
                  <a:alpha val="0"/>
                </a:schemeClr>
              </a:gs>
            </a:gsLst>
            <a:lin ang="5400000" scaled="1"/>
            <a:tileRect/>
          </a:gradFill>
          <a:ln w="444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endParaRPr lang="en-US" sz="1400" b="1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11" descr="J:\THV Global Marketing\Products\Commander\CG Images\Downstream OUS Launch\Commander FINAL Approved Images\CommanderImageCatalog_FinalAssets\Commander Catalog\TransBG\30_CMD.WBG01.P.Can.Swan.FullFlex.crimped.f00.02.png">
            <a:extLst>
              <a:ext uri="{FF2B5EF4-FFF2-40B4-BE49-F238E27FC236}">
                <a16:creationId xmlns:a16="http://schemas.microsoft.com/office/drawing/2014/main" id="{8A3EFE2A-9341-4F64-BEDA-38155CFA3D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7436" t="2027" r="57092" b="1"/>
          <a:stretch/>
        </p:blipFill>
        <p:spPr bwMode="gray">
          <a:xfrm rot="11379270">
            <a:off x="5424534" y="1046261"/>
            <a:ext cx="2044659" cy="3681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DC8C5E0-0F31-4C1D-9BA3-D36C6AAE3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Edwards SAPIEN 3 Ultra System</a:t>
            </a:r>
            <a:br>
              <a:rPr lang="en-US" dirty="0"/>
            </a:b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E1EB8E-7012-4A69-9085-B3CA38A9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47039" y="5545931"/>
            <a:ext cx="10940122" cy="621763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38100">
            <a:solidFill>
              <a:schemeClr val="bg1"/>
            </a:solidFill>
          </a:ln>
          <a:effectLst>
            <a:outerShdw blurRad="431800" algn="ctr" rotWithShape="0">
              <a:prstClr val="black">
                <a:alpha val="14000"/>
              </a:prstClr>
            </a:outerShdw>
          </a:effectLst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9525" algn="ctr"/>
            <a:r>
              <a:rPr lang="en-US" sz="2400" b="1" dirty="0">
                <a:solidFill>
                  <a:schemeClr val="bg1"/>
                </a:solidFill>
              </a:rPr>
              <a:t>Delivering the outcomes you demand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31519" y="6226838"/>
            <a:ext cx="1939955" cy="307777"/>
          </a:xfrm>
          <a:prstGeom prst="rect">
            <a:avLst/>
          </a:prstGeom>
        </p:spPr>
        <p:txBody>
          <a:bodyPr lIns="0" anchor="b"/>
          <a:lstStyle>
            <a:defPPr>
              <a:defRPr lang="en-US"/>
            </a:defPPr>
            <a:lvl1pPr defTabSz="609585">
              <a:lnSpc>
                <a:spcPct val="100000"/>
              </a:lnSpc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1 Available in 20, 23 and 26mm sizes</a:t>
            </a:r>
          </a:p>
          <a:p>
            <a:r>
              <a:rPr lang="en-US" dirty="0"/>
              <a:t>2 Compared to the Edwards SAPIEN 3 valve</a:t>
            </a:r>
          </a:p>
        </p:txBody>
      </p:sp>
      <p:pic>
        <p:nvPicPr>
          <p:cNvPr id="13" name="Picture 12" descr="A picture containing cake, indoor, table, birthday&#10;&#10;Description automatically generated">
            <a:extLst>
              <a:ext uri="{FF2B5EF4-FFF2-40B4-BE49-F238E27FC236}">
                <a16:creationId xmlns:a16="http://schemas.microsoft.com/office/drawing/2014/main" id="{9EEDB7B5-36D7-4DB6-A756-E6C8D9E29C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5" t="1" r="5059" b="3496"/>
          <a:stretch/>
        </p:blipFill>
        <p:spPr>
          <a:xfrm>
            <a:off x="1234800" y="1502385"/>
            <a:ext cx="2901818" cy="4044124"/>
          </a:xfrm>
          <a:prstGeom prst="rect">
            <a:avLst/>
          </a:prstGeom>
        </p:spPr>
      </p:pic>
      <p:pic>
        <p:nvPicPr>
          <p:cNvPr id="7" name="Picture 2" descr="https://eastus1-mediap.svc.ms/transform/thumbnail?provider=spo&amp;inputFormat=png&amp;cs=fFNQTw&amp;docid=https%3A%2F%2Fedwardslifesciences.sharepoint.com%3A443%2F_api%2Fv2.0%2Fdrives%2Fb!p7df5NBZYke1aIcboFgK-VHfwL-QoEpKo-xekUZAsGBYtOB-JNNPRYP2t9pPJr3L%2Fitems%2F01BUKDGB364M3W4VP7NFJIMMW5R2LYYNGL%3Fversion%3DPublished&amp;access_token=eyJ0eXAiOiJKV1QiLCJhbGciOiJub25lIn0.eyJhdWQiOiIwMDAwMDAwMy0wMDAwLTBmZjEtY2UwMC0wMDAwMDAwMDAwMDAvZWR3YXJkc2xpZmVzY2llbmNlcy5zaGFyZXBvaW50LmNvbUBjOGZlNzk5NS0wNmYwLTRiZGYtOGYyYS0wYzhhNzk4NjQ4MGQiLCJpc3MiOiIwMDAwMDAwMy0wMDAwLTBmZjEtY2UwMC0wMDAwMDAwMDAwMDAiLCJuYmYiOiIxNTY4MzkxNDc5IiwiZXhwIjoiMTU2ODQxMzA3OSIsImVuZHBvaW50dXJsIjoiaElKMXd6VGF2RkdZdnQ2SlJRNVhBKzk2NTBEemlnVVNKaXRMaDVRNXFuTT0iLCJlbmRwb2ludHVybExlbmd0aCI6IjEyNiIsImlzbG9vcGJhY2siOiJUcnVlIiwiY2lkIjoiTnpsa09UQXpPV1l0TmpBMlpDMDVNREF3TFRjelpXRXROalV4WWpka04yUTNPRFppIiwidmVyIjoiaGFzaGVkcHJvb2Z0b2tlbiIsInNpdGVpZCI6IlpUUTFabUkzWVRjdE5UbGtNQzAwTnpZeUxXSTFOamd0T0RjeFltRXdOVGd3WVdZNSIsIm5hbWVpZCI6IjAjLmZ8bWVtYmVyc2hpcHxuaWdlbF90aW5iZXJnQGVkd2FyZHMuY29tIiwibmlpIjoibWljcm9zb2Z0LnNoYXJlcG9pbnQiLCJpc3VzZXIiOiJ0cnVlIiwiY2FjaGVrZXkiOiIwaC5mfG1lbWJlcnNoaXB8MTAwMzNmZmY5YjY5YzNjOUBsaXZlLmNvbSIsInR0IjoiMCIsInVzZVBlcnNpc3RlbnRDb29raWUiOiIyIn0.MXNMYkozN1lPTE9MMkRRT29vUFVYblA3R1ZvUndqUFRUL3hUZHVpbmZtWT0&amp;encodeFailures=1&amp;srcWidth=&amp;srcHeight=&amp;width=1594&amp;height=897&amp;action=Access">
            <a:extLst>
              <a:ext uri="{FF2B5EF4-FFF2-40B4-BE49-F238E27FC236}">
                <a16:creationId xmlns:a16="http://schemas.microsoft.com/office/drawing/2014/main" id="{F78AA526-8D56-416E-B361-2F0C6EB632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22" t="5475" r="1098" b="-5475"/>
          <a:stretch/>
        </p:blipFill>
        <p:spPr bwMode="auto">
          <a:xfrm rot="18441749">
            <a:off x="7698178" y="1880418"/>
            <a:ext cx="4471878" cy="220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EB3A45C-1BFB-D84C-B2EF-8E10B7D6518D}"/>
              </a:ext>
            </a:extLst>
          </p:cNvPr>
          <p:cNvGrpSpPr/>
          <p:nvPr/>
        </p:nvGrpSpPr>
        <p:grpSpPr>
          <a:xfrm>
            <a:off x="4652914" y="1240148"/>
            <a:ext cx="3403499" cy="4490427"/>
            <a:chOff x="4767218" y="1701570"/>
            <a:chExt cx="3403499" cy="313332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8DAEBA5A-20C1-CF4E-BED7-7C4C854B24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7218" y="1701570"/>
              <a:ext cx="0" cy="3133327"/>
            </a:xfrm>
            <a:prstGeom prst="line">
              <a:avLst/>
            </a:prstGeom>
            <a:ln w="19050" cap="rnd">
              <a:gradFill>
                <a:gsLst>
                  <a:gs pos="100000">
                    <a:schemeClr val="bg1">
                      <a:alpha val="0"/>
                    </a:schemeClr>
                  </a:gs>
                  <a:gs pos="86000">
                    <a:schemeClr val="accent2"/>
                  </a:gs>
                  <a:gs pos="0">
                    <a:schemeClr val="bg1">
                      <a:alpha val="0"/>
                    </a:schemeClr>
                  </a:gs>
                  <a:gs pos="13000">
                    <a:schemeClr val="accent2"/>
                  </a:gs>
                </a:gsLst>
                <a:lin ang="5400000" scaled="0"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60DDB9F-74ED-6A4B-8ABE-4EB75DA4F2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70717" y="1701570"/>
              <a:ext cx="0" cy="3133327"/>
            </a:xfrm>
            <a:prstGeom prst="line">
              <a:avLst/>
            </a:prstGeom>
            <a:ln w="19050" cap="rnd">
              <a:gradFill>
                <a:gsLst>
                  <a:gs pos="100000">
                    <a:schemeClr val="bg1">
                      <a:alpha val="0"/>
                    </a:schemeClr>
                  </a:gs>
                  <a:gs pos="86000">
                    <a:schemeClr val="accent2"/>
                  </a:gs>
                  <a:gs pos="0">
                    <a:schemeClr val="bg1">
                      <a:alpha val="0"/>
                    </a:schemeClr>
                  </a:gs>
                  <a:gs pos="13000">
                    <a:schemeClr val="accent2"/>
                  </a:gs>
                </a:gsLst>
                <a:lin ang="5400000" scaled="0"/>
              </a:gra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8788565"/>
              </p:ext>
            </p:extLst>
          </p:nvPr>
        </p:nvGraphicFramePr>
        <p:xfrm>
          <a:off x="1248030" y="4408162"/>
          <a:ext cx="10250287" cy="989997"/>
        </p:xfrm>
        <a:graphic>
          <a:graphicData uri="http://schemas.openxmlformats.org/drawingml/2006/table">
            <a:tbl>
              <a:tblPr firstRow="1" bandRow="1">
                <a:effectLst/>
              </a:tblPr>
              <a:tblGrid>
                <a:gridCol w="3657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5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69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8789">
                <a:tc>
                  <a:txBody>
                    <a:bodyPr/>
                    <a:lstStyle/>
                    <a:p>
                      <a:pPr marL="171450" indent="0" algn="l">
                        <a:tabLst/>
                      </a:pPr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SAPIEN</a:t>
                      </a:r>
                      <a:r>
                        <a:rPr lang="en-US" sz="1600" b="1" baseline="0" dirty="0">
                          <a:solidFill>
                            <a:schemeClr val="accent1"/>
                          </a:solidFill>
                        </a:rPr>
                        <a:t> 3 Ultra valve</a:t>
                      </a:r>
                      <a:r>
                        <a:rPr lang="en-US" sz="1600" b="1" baseline="30000" dirty="0">
                          <a:solidFill>
                            <a:schemeClr val="accent1"/>
                          </a:solidFill>
                        </a:rPr>
                        <a:t>1</a:t>
                      </a:r>
                    </a:p>
                  </a:txBody>
                  <a:tcPr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Commander delivery system</a:t>
                      </a:r>
                    </a:p>
                  </a:txBody>
                  <a:tcPr marL="0" marR="27432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>
                          <a:solidFill>
                            <a:schemeClr val="accent1"/>
                          </a:solidFill>
                        </a:rPr>
                        <a:t>e-Sheath set</a:t>
                      </a:r>
                    </a:p>
                  </a:txBody>
                  <a:tcPr marL="0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426"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b="0" i="0" dirty="0">
                          <a:solidFill>
                            <a:schemeClr val="accent6"/>
                          </a:solidFill>
                        </a:rPr>
                        <a:t>Featuring a taller, textured PET </a:t>
                      </a:r>
                      <a:br>
                        <a:rPr lang="en-US" sz="1400" b="0" i="0" dirty="0">
                          <a:solidFill>
                            <a:schemeClr val="accent6"/>
                          </a:solidFill>
                        </a:rPr>
                      </a:br>
                      <a:r>
                        <a:rPr lang="en-US" sz="1400" b="0" i="0" dirty="0">
                          <a:solidFill>
                            <a:schemeClr val="accent6"/>
                          </a:solidFill>
                        </a:rPr>
                        <a:t>outer skirt</a:t>
                      </a:r>
                      <a:r>
                        <a:rPr lang="en-US" sz="1400" b="0" i="0" baseline="30000" dirty="0">
                          <a:solidFill>
                            <a:schemeClr val="accent6"/>
                          </a:solidFill>
                        </a:rPr>
                        <a:t>2</a:t>
                      </a:r>
                    </a:p>
                  </a:txBody>
                  <a:tcPr marL="274320" marR="182880" marT="9144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b="0" i="0" dirty="0">
                          <a:solidFill>
                            <a:schemeClr val="accent6"/>
                          </a:solidFill>
                        </a:rPr>
                        <a:t>Physician controlled dual articulation </a:t>
                      </a:r>
                      <a:br>
                        <a:rPr lang="en-US" sz="1400" b="0" i="0" dirty="0">
                          <a:solidFill>
                            <a:schemeClr val="accent6"/>
                          </a:solidFill>
                        </a:rPr>
                      </a:br>
                      <a:r>
                        <a:rPr lang="en-US" sz="1400" b="0" i="0" dirty="0">
                          <a:solidFill>
                            <a:schemeClr val="accent6"/>
                          </a:solidFill>
                        </a:rPr>
                        <a:t>with tapered distal tip </a:t>
                      </a:r>
                      <a:endParaRPr lang="en-US" sz="1400" b="0" i="0" baseline="3000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182880" marT="9144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0000"/>
                        </a:lnSpc>
                      </a:pPr>
                      <a:r>
                        <a:rPr lang="en-US" sz="1400" b="0" i="0" dirty="0">
                          <a:solidFill>
                            <a:schemeClr val="accent6"/>
                          </a:solidFill>
                        </a:rPr>
                        <a:t>Low profile </a:t>
                      </a:r>
                      <a:r>
                        <a:rPr lang="en-US" sz="1400" b="0" i="0" baseline="0" dirty="0">
                          <a:solidFill>
                            <a:schemeClr val="accent6"/>
                          </a:solidFill>
                        </a:rPr>
                        <a:t>14F access with Dynamic Expansion Mechanism (DEM)</a:t>
                      </a:r>
                      <a:endParaRPr lang="en-US" sz="1400" b="0" i="0" dirty="0">
                        <a:solidFill>
                          <a:schemeClr val="accent6"/>
                        </a:solidFill>
                      </a:endParaRPr>
                    </a:p>
                  </a:txBody>
                  <a:tcPr marL="0" marR="274320" marT="0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311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EDEF575-7DCC-4F4D-A285-A1266B59328A}"/>
              </a:ext>
            </a:extLst>
          </p:cNvPr>
          <p:cNvSpPr/>
          <p:nvPr/>
        </p:nvSpPr>
        <p:spPr>
          <a:xfrm>
            <a:off x="665924" y="1409907"/>
            <a:ext cx="10794556" cy="4831866"/>
          </a:xfrm>
          <a:prstGeom prst="roundRect">
            <a:avLst>
              <a:gd name="adj" fmla="val 5402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100000">
                <a:schemeClr val="accent2">
                  <a:lumMod val="20000"/>
                  <a:lumOff val="80000"/>
                  <a:alpha val="0"/>
                </a:schemeClr>
              </a:gs>
            </a:gsLst>
            <a:lin ang="5400000" scaled="1"/>
            <a:tileRect/>
          </a:gradFill>
          <a:ln w="31750">
            <a:noFill/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91440" rIns="0" rtlCol="0" anchor="t"/>
          <a:lstStyle/>
          <a:p>
            <a:pPr algn="ctr"/>
            <a:endParaRPr lang="en-US" sz="1400" b="1">
              <a:solidFill>
                <a:schemeClr val="accent6"/>
              </a:solidFill>
            </a:endParaRPr>
          </a:p>
        </p:txBody>
      </p:sp>
      <p:pic>
        <p:nvPicPr>
          <p:cNvPr id="22" name="Picture 21" descr="A picture containing indoor, cake, table, sitting&#10;&#10;Description automatically generated">
            <a:extLst>
              <a:ext uri="{FF2B5EF4-FFF2-40B4-BE49-F238E27FC236}">
                <a16:creationId xmlns:a16="http://schemas.microsoft.com/office/drawing/2014/main" id="{5A042197-3202-4147-A9AC-B8EC805BD2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334" y="1590358"/>
            <a:ext cx="4721370" cy="59710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EE99A-F0FA-484D-8A7C-63E361BD3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87680"/>
            <a:ext cx="10728960" cy="914400"/>
          </a:xfrm>
        </p:spPr>
        <p:txBody>
          <a:bodyPr>
            <a:normAutofit/>
          </a:bodyPr>
          <a:lstStyle/>
          <a:p>
            <a:r>
              <a:rPr lang="en-US" dirty="0"/>
              <a:t>SAPIEN 3 Ultra valve</a:t>
            </a:r>
            <a:br>
              <a:rPr lang="en-US" dirty="0"/>
            </a:br>
            <a:r>
              <a:rPr lang="en-US" sz="2000" b="0" dirty="0"/>
              <a:t>Building on the standard in TAVI to meet the needs of today</a:t>
            </a:r>
            <a:endParaRPr lang="en-US" sz="4000" b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712D3B-EAC1-0945-B5C5-126CDD967D79}"/>
              </a:ext>
            </a:extLst>
          </p:cNvPr>
          <p:cNvSpPr/>
          <p:nvPr/>
        </p:nvSpPr>
        <p:spPr bwMode="gray">
          <a:xfrm>
            <a:off x="6159498" y="2708505"/>
            <a:ext cx="4502392" cy="103618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285750" indent="-285750" defTabSz="914377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radial strength frame</a:t>
            </a:r>
          </a:p>
          <a:p>
            <a:pPr marL="285750" indent="-285750" defTabSz="914377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Matched, bovine pericardial leaflets</a:t>
            </a:r>
          </a:p>
          <a:p>
            <a:pPr marL="285750" indent="-285750" defTabSz="914377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Large, open cells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C9BC17-C91A-5949-BDA9-D659AE344066}"/>
              </a:ext>
            </a:extLst>
          </p:cNvPr>
          <p:cNvSpPr/>
          <p:nvPr/>
        </p:nvSpPr>
        <p:spPr bwMode="gray">
          <a:xfrm>
            <a:off x="6159498" y="4656135"/>
            <a:ext cx="4912893" cy="1282402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marL="285750" indent="-285750" defTabSz="914377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Approximately 40% increased outer </a:t>
            </a:r>
            <a:b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skirt height</a:t>
            </a:r>
            <a:r>
              <a:rPr lang="en-GB" sz="1600" b="1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 defTabSz="914377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Textured PET material </a:t>
            </a:r>
          </a:p>
          <a:p>
            <a:pPr marL="285750" indent="-285750" defTabSz="914377">
              <a:spcBef>
                <a:spcPts val="400"/>
              </a:spcBef>
              <a:spcAft>
                <a:spcPts val="400"/>
              </a:spcAft>
              <a:buFont typeface="Wingdings" panose="05000000000000000000" pitchFamily="2" charset="2"/>
              <a:buChar char="§"/>
              <a:defRPr/>
            </a:pP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14F</a:t>
            </a:r>
            <a:r>
              <a:rPr lang="en-GB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sheath compatibility</a:t>
            </a:r>
            <a:r>
              <a:rPr lang="en-GB" sz="1600" baseline="30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1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92105A8-64E2-8742-9C3F-1664CAD70966}"/>
              </a:ext>
            </a:extLst>
          </p:cNvPr>
          <p:cNvGrpSpPr/>
          <p:nvPr/>
        </p:nvGrpSpPr>
        <p:grpSpPr>
          <a:xfrm>
            <a:off x="5161965" y="2305402"/>
            <a:ext cx="1415724" cy="160305"/>
            <a:chOff x="6088413" y="4994328"/>
            <a:chExt cx="1557296" cy="176336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64A47EF-4D3D-0846-9749-3BBA5BF1AB92}"/>
                </a:ext>
              </a:extLst>
            </p:cNvPr>
            <p:cNvCxnSpPr>
              <a:cxnSpLocks/>
            </p:cNvCxnSpPr>
            <p:nvPr/>
          </p:nvCxnSpPr>
          <p:spPr>
            <a:xfrm>
              <a:off x="6197600" y="5078261"/>
              <a:ext cx="1448109" cy="8397"/>
            </a:xfrm>
            <a:prstGeom prst="straightConnector1">
              <a:avLst/>
            </a:prstGeom>
            <a:ln w="12700" cmpd="sng">
              <a:solidFill>
                <a:srgbClr val="C00000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2EF0BCA-7742-6B40-9D55-437B985242D3}"/>
                </a:ext>
              </a:extLst>
            </p:cNvPr>
            <p:cNvSpPr/>
            <p:nvPr/>
          </p:nvSpPr>
          <p:spPr>
            <a:xfrm rot="16200000">
              <a:off x="6088413" y="4994328"/>
              <a:ext cx="176336" cy="17633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C8102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srgbClr val="C8102E"/>
                </a:solidFill>
                <a:latin typeface="Arial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2105A8-64E2-8742-9C3F-1664CAD70966}"/>
              </a:ext>
            </a:extLst>
          </p:cNvPr>
          <p:cNvGrpSpPr/>
          <p:nvPr/>
        </p:nvGrpSpPr>
        <p:grpSpPr>
          <a:xfrm>
            <a:off x="5105363" y="4269020"/>
            <a:ext cx="1377658" cy="160305"/>
            <a:chOff x="5901689" y="4994328"/>
            <a:chExt cx="1515423" cy="176336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64A47EF-4D3D-0846-9749-3BBA5BF1AB92}"/>
                </a:ext>
              </a:extLst>
            </p:cNvPr>
            <p:cNvCxnSpPr>
              <a:cxnSpLocks/>
            </p:cNvCxnSpPr>
            <p:nvPr/>
          </p:nvCxnSpPr>
          <p:spPr>
            <a:xfrm>
              <a:off x="5969003" y="5063892"/>
              <a:ext cx="1448109" cy="8397"/>
            </a:xfrm>
            <a:prstGeom prst="straightConnector1">
              <a:avLst/>
            </a:prstGeom>
            <a:ln w="12700" cmpd="sng">
              <a:solidFill>
                <a:srgbClr val="C8102E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2EF0BCA-7742-6B40-9D55-437B985242D3}"/>
                </a:ext>
              </a:extLst>
            </p:cNvPr>
            <p:cNvSpPr/>
            <p:nvPr/>
          </p:nvSpPr>
          <p:spPr>
            <a:xfrm rot="16200000">
              <a:off x="5901689" y="4994328"/>
              <a:ext cx="176336" cy="17633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C8102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E973CF7-D7F4-CF40-8F80-0F600932B3E8}"/>
              </a:ext>
            </a:extLst>
          </p:cNvPr>
          <p:cNvSpPr/>
          <p:nvPr/>
        </p:nvSpPr>
        <p:spPr>
          <a:xfrm rot="16200000" flipV="1">
            <a:off x="8222641" y="1648496"/>
            <a:ext cx="467488" cy="5373564"/>
          </a:xfrm>
          <a:prstGeom prst="roundRect">
            <a:avLst>
              <a:gd name="adj" fmla="val 50000"/>
            </a:avLst>
          </a:prstGeom>
          <a:solidFill>
            <a:srgbClr val="C810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243840" tIns="365760" rIns="243840" bIns="243840" rtlCol="0" anchor="ctr"/>
          <a:lstStyle/>
          <a:p>
            <a:pPr defTabSz="914377">
              <a:defRPr/>
            </a:pP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Taller, textured outer skirt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E8FFD7CC-1EED-0D44-B42F-9FF8279DC437}"/>
              </a:ext>
            </a:extLst>
          </p:cNvPr>
          <p:cNvSpPr/>
          <p:nvPr/>
        </p:nvSpPr>
        <p:spPr>
          <a:xfrm rot="16200000" flipV="1">
            <a:off x="8222641" y="-295525"/>
            <a:ext cx="467488" cy="5373564"/>
          </a:xfrm>
          <a:prstGeom prst="roundRect">
            <a:avLst>
              <a:gd name="adj" fmla="val 50000"/>
            </a:avLst>
          </a:prstGeom>
          <a:solidFill>
            <a:srgbClr val="C8102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lIns="243840" tIns="365760" rIns="243840" bIns="243840" rtlCol="0" anchor="ctr"/>
          <a:lstStyle/>
          <a:p>
            <a:pPr defTabSz="914377">
              <a:defRPr/>
            </a:pPr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frame and leaflet design</a:t>
            </a:r>
            <a:r>
              <a:rPr lang="en-US" sz="2000" baseline="30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10B3CB-6833-4BBD-920A-4A1EB226CCCE}"/>
              </a:ext>
            </a:extLst>
          </p:cNvPr>
          <p:cNvSpPr txBox="1"/>
          <p:nvPr/>
        </p:nvSpPr>
        <p:spPr>
          <a:xfrm>
            <a:off x="731520" y="6173464"/>
            <a:ext cx="11514893" cy="369332"/>
          </a:xfrm>
          <a:prstGeom prst="rect">
            <a:avLst/>
          </a:prstGeom>
        </p:spPr>
        <p:txBody>
          <a:bodyPr lIns="0" anchor="b"/>
          <a:lstStyle>
            <a:defPPr>
              <a:defRPr lang="en-US"/>
            </a:defPPr>
            <a:lvl1pPr defTabSz="609585">
              <a:lnSpc>
                <a:spcPct val="100000"/>
              </a:lnSpc>
              <a:defRPr sz="70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1. Compared to the Edwards SAPIEN 3 valve 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 For 20, 23, and 26 mm sizes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74DC68-C0E3-224D-9AC6-9F759FED5E1C}"/>
              </a:ext>
            </a:extLst>
          </p:cNvPr>
          <p:cNvGrpSpPr/>
          <p:nvPr/>
        </p:nvGrpSpPr>
        <p:grpSpPr>
          <a:xfrm>
            <a:off x="871490" y="4616405"/>
            <a:ext cx="2689538" cy="1114935"/>
            <a:chOff x="563377" y="4636501"/>
            <a:chExt cx="2689538" cy="111493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8162CE6-AE5D-40CD-8FE7-62921B0D3CF7}"/>
                </a:ext>
              </a:extLst>
            </p:cNvPr>
            <p:cNvSpPr/>
            <p:nvPr/>
          </p:nvSpPr>
          <p:spPr>
            <a:xfrm>
              <a:off x="2870143" y="4832219"/>
              <a:ext cx="382772" cy="286007"/>
            </a:xfrm>
            <a:prstGeom prst="rect">
              <a:avLst/>
            </a:prstGeom>
            <a:noFill/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  <p:cxnSp>
          <p:nvCxnSpPr>
            <p:cNvPr id="32" name="Elbow Connector 44">
              <a:extLst>
                <a:ext uri="{FF2B5EF4-FFF2-40B4-BE49-F238E27FC236}">
                  <a16:creationId xmlns:a16="http://schemas.microsoft.com/office/drawing/2014/main" id="{3CB2E68C-CD5B-4A7A-A627-0C44F62A9C6C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2453539" y="4709157"/>
              <a:ext cx="198923" cy="1017059"/>
            </a:xfrm>
            <a:prstGeom prst="bentConnector2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Content Placeholder 31">
              <a:extLst>
                <a:ext uri="{FF2B5EF4-FFF2-40B4-BE49-F238E27FC236}">
                  <a16:creationId xmlns:a16="http://schemas.microsoft.com/office/drawing/2014/main" id="{AF3C888A-12CC-4AE4-9E17-93CE24D34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907"/>
            <a:stretch/>
          </p:blipFill>
          <p:spPr>
            <a:xfrm>
              <a:off x="563377" y="4636501"/>
              <a:ext cx="1653815" cy="1114935"/>
            </a:xfrm>
            <a:prstGeom prst="rect">
              <a:avLst/>
            </a:prstGeom>
            <a:ln w="38100" cap="sq">
              <a:solidFill>
                <a:schemeClr val="tx1">
                  <a:lumMod val="75000"/>
                  <a:lumOff val="25000"/>
                </a:schemeClr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8C0C6E-030B-4971-AA26-A00F53C1F2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>
                <a:solidFill>
                  <a:srgbClr val="505759"/>
                </a:solidFill>
              </a:rPr>
              <a:pPr/>
              <a:t>5</a:t>
            </a:fld>
            <a:endParaRPr lang="en-US">
              <a:solidFill>
                <a:srgbClr val="5057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42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picture containing shirt&#10;&#10;Description automatically generated">
            <a:extLst>
              <a:ext uri="{FF2B5EF4-FFF2-40B4-BE49-F238E27FC236}">
                <a16:creationId xmlns:a16="http://schemas.microsoft.com/office/drawing/2014/main" id="{158ECCF9-953B-C941-8EC5-16DBB27DEB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644"/>
          <a:stretch/>
        </p:blipFill>
        <p:spPr>
          <a:xfrm>
            <a:off x="4168983" y="4846660"/>
            <a:ext cx="1524153" cy="1045468"/>
          </a:xfrm>
          <a:prstGeom prst="rect">
            <a:avLst/>
          </a:prstGeom>
        </p:spPr>
      </p:pic>
      <p:pic>
        <p:nvPicPr>
          <p:cNvPr id="26" name="Picture 25" descr="A picture containing cake, indoor, table, birthday&#10;&#10;Description automatically generated">
            <a:extLst>
              <a:ext uri="{FF2B5EF4-FFF2-40B4-BE49-F238E27FC236}">
                <a16:creationId xmlns:a16="http://schemas.microsoft.com/office/drawing/2014/main" id="{5D8A4D6D-1846-DE4D-84F1-C4908148DB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4463" y="4003876"/>
            <a:ext cx="1369218" cy="1828800"/>
          </a:xfrm>
          <a:prstGeom prst="rect">
            <a:avLst/>
          </a:prstGeom>
        </p:spPr>
      </p:pic>
      <p:pic>
        <p:nvPicPr>
          <p:cNvPr id="31" name="Picture 30" descr="A picture containing indoor, table, cake, racket&#10;&#10;Description automatically generated">
            <a:extLst>
              <a:ext uri="{FF2B5EF4-FFF2-40B4-BE49-F238E27FC236}">
                <a16:creationId xmlns:a16="http://schemas.microsoft.com/office/drawing/2014/main" id="{84EE2012-2052-9B40-9ABA-D251CEA8C0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3577" y="4058103"/>
            <a:ext cx="1374858" cy="1737360"/>
          </a:xfrm>
          <a:prstGeom prst="rect">
            <a:avLst/>
          </a:prstGeom>
        </p:spPr>
      </p:pic>
      <p:pic>
        <p:nvPicPr>
          <p:cNvPr id="33" name="Picture 32" descr="A picture containing shirt&#10;&#10;Description automatically generated">
            <a:extLst>
              <a:ext uri="{FF2B5EF4-FFF2-40B4-BE49-F238E27FC236}">
                <a16:creationId xmlns:a16="http://schemas.microsoft.com/office/drawing/2014/main" id="{CFC3EDAE-5F83-3648-9564-7E44C7046EB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8644"/>
          <a:stretch/>
        </p:blipFill>
        <p:spPr>
          <a:xfrm>
            <a:off x="1545258" y="4862392"/>
            <a:ext cx="1517228" cy="104071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1937C8C-C4C9-45ED-A618-E6BB52C64D0C}"/>
              </a:ext>
            </a:extLst>
          </p:cNvPr>
          <p:cNvGrpSpPr/>
          <p:nvPr/>
        </p:nvGrpSpPr>
        <p:grpSpPr>
          <a:xfrm>
            <a:off x="417114" y="1601352"/>
            <a:ext cx="11129107" cy="2729945"/>
            <a:chOff x="574764" y="1481144"/>
            <a:chExt cx="11129107" cy="2729945"/>
          </a:xfrm>
        </p:grpSpPr>
        <p:graphicFrame>
          <p:nvGraphicFramePr>
            <p:cNvPr id="35" name="Chart 34">
              <a:extLst>
                <a:ext uri="{FF2B5EF4-FFF2-40B4-BE49-F238E27FC236}">
                  <a16:creationId xmlns:a16="http://schemas.microsoft.com/office/drawing/2014/main" id="{EBC00878-7E5D-E34D-90A3-89F4C7966CF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757210554"/>
                </p:ext>
              </p:extLst>
            </p:nvPr>
          </p:nvGraphicFramePr>
          <p:xfrm>
            <a:off x="574764" y="1481144"/>
            <a:ext cx="11129107" cy="272994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532819-45F7-4B98-92E9-56A6CACF5EC8}"/>
                </a:ext>
              </a:extLst>
            </p:cNvPr>
            <p:cNvSpPr txBox="1"/>
            <p:nvPr/>
          </p:nvSpPr>
          <p:spPr>
            <a:xfrm>
              <a:off x="11140966" y="3468415"/>
              <a:ext cx="241738" cy="194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000" baseline="30000">
                  <a:solidFill>
                    <a:schemeClr val="accent6"/>
                  </a:solidFill>
                </a:rPr>
                <a:t>4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BCB4E536-528E-49F9-9D66-9FE2F14735A1}"/>
              </a:ext>
            </a:extLst>
          </p:cNvPr>
          <p:cNvSpPr/>
          <p:nvPr/>
        </p:nvSpPr>
        <p:spPr>
          <a:xfrm>
            <a:off x="9038902" y="2133603"/>
            <a:ext cx="2385849" cy="3552496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32567E01-23F9-4CFE-B513-5728E9885B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399" imgH="399" progId="TCLayout.ActiveDocument.1">
                  <p:embed/>
                </p:oleObj>
              </mc:Choice>
              <mc:Fallback>
                <p:oleObj name="think-cell Slide" r:id="rId10" imgW="399" imgH="399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32567E01-23F9-4CFE-B513-5728E9885B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2737FFC2-C94E-44EA-A782-E00C65E34F0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32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0D232A-30F0-4999-AA8D-6675BEB73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87680"/>
            <a:ext cx="10728960" cy="914400"/>
          </a:xfrm>
        </p:spPr>
        <p:txBody>
          <a:bodyPr>
            <a:normAutofit/>
          </a:bodyPr>
          <a:lstStyle/>
          <a:p>
            <a:r>
              <a:rPr lang="en-US" dirty="0"/>
              <a:t>Delivering on the changing expectations of TAVI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CD437-05FD-4B86-91F9-7DB025C97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DBA9528-BCFE-1E43-A37D-912FF3C527A6}" type="slidenum">
              <a:rPr lang="en-US" noProof="0" smtClean="0"/>
              <a:pPr lvl="0"/>
              <a:t>6</a:t>
            </a:fld>
            <a:endParaRPr lang="en-US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158778-7259-7443-826F-B1E93374723D}"/>
              </a:ext>
            </a:extLst>
          </p:cNvPr>
          <p:cNvSpPr/>
          <p:nvPr/>
        </p:nvSpPr>
        <p:spPr>
          <a:xfrm>
            <a:off x="731521" y="5956269"/>
            <a:ext cx="11129108" cy="584775"/>
          </a:xfrm>
          <a:prstGeom prst="rect">
            <a:avLst/>
          </a:prstGeom>
        </p:spPr>
        <p:txBody>
          <a:bodyPr lIns="0" anchor="b"/>
          <a:lstStyle/>
          <a:p>
            <a:pPr defTabSz="609585"/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Leon MB, Smith CR, Mack MJ, et al. Transcatheter aortic-valve implantation for aortic stenosis in patients who cannot undergo surgery. </a:t>
            </a:r>
            <a:r>
              <a:rPr lang="en-US"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7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US"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Med. 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2010;363(17):1597-1607.</a:t>
            </a:r>
          </a:p>
          <a:p>
            <a:pPr defTabSz="609585"/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Leon MB, Smith CR, Mack MJ, et al. Transcatheter or surgical aortic-valve replacement in intermediate-risk patients. </a:t>
            </a:r>
            <a:r>
              <a:rPr lang="en-US"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700" i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US" sz="700" i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Med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2016;374(17):1609-1620.</a:t>
            </a:r>
          </a:p>
          <a:p>
            <a:pPr defTabSz="609585"/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Mack MJ, Leon MB, Thourani VH, et al. Transcatheter aortic-valve replacement with a balloon-expandable valve in low-risk patients. N </a:t>
            </a:r>
            <a:r>
              <a:rPr lang="en-US" sz="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Med. 2019;380(18):1695-1705.</a:t>
            </a:r>
          </a:p>
          <a:p>
            <a:pPr defTabSz="609585"/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Nazif T, Daniels D, McCabe J, Chehab B, et al. Real-world experience with the SAPIEN 3 Ultra TAVI: A propensity matched analysis from the United States. Presented virtually at TVT Connect 2020.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9CBBEAC-E871-8141-BA9C-61284CE59DC6}"/>
              </a:ext>
            </a:extLst>
          </p:cNvPr>
          <p:cNvSpPr txBox="1"/>
          <p:nvPr/>
        </p:nvSpPr>
        <p:spPr>
          <a:xfrm>
            <a:off x="4093280" y="5333589"/>
            <a:ext cx="1680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>
              <a:defRPr/>
            </a:pPr>
            <a:r>
              <a:rPr lang="en-US" sz="1400" b="1" dirty="0">
                <a:solidFill>
                  <a:schemeClr val="accent6"/>
                </a:solidFill>
                <a:latin typeface="Arial"/>
              </a:rPr>
              <a:t>SAPIEN XT valve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9F0B963-DE3A-DC4E-BD8F-AF8E8CD7B928}"/>
              </a:ext>
            </a:extLst>
          </p:cNvPr>
          <p:cNvSpPr txBox="1"/>
          <p:nvPr/>
        </p:nvSpPr>
        <p:spPr>
          <a:xfrm>
            <a:off x="1623275" y="5333589"/>
            <a:ext cx="13516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>
              <a:defRPr/>
            </a:pPr>
            <a:r>
              <a:rPr lang="en-US" sz="1400" b="1" dirty="0">
                <a:solidFill>
                  <a:schemeClr val="accent6"/>
                </a:solidFill>
                <a:latin typeface="Arial"/>
              </a:rPr>
              <a:t>SAPIEN valve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8EB2CA8-C442-3E41-A25D-AEE54F0E3DA3}"/>
              </a:ext>
            </a:extLst>
          </p:cNvPr>
          <p:cNvSpPr txBox="1"/>
          <p:nvPr/>
        </p:nvSpPr>
        <p:spPr>
          <a:xfrm>
            <a:off x="6782786" y="5333589"/>
            <a:ext cx="1550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>
              <a:defRPr/>
            </a:pPr>
            <a:r>
              <a:rPr lang="en-US" sz="1400" b="1" dirty="0">
                <a:solidFill>
                  <a:schemeClr val="accent6"/>
                </a:solidFill>
                <a:latin typeface="Arial"/>
              </a:rPr>
              <a:t>SAPIEN 3 valve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4C4DA49-2B5F-1942-B0B7-489390886320}"/>
              </a:ext>
            </a:extLst>
          </p:cNvPr>
          <p:cNvSpPr txBox="1"/>
          <p:nvPr/>
        </p:nvSpPr>
        <p:spPr>
          <a:xfrm>
            <a:off x="9251368" y="5333589"/>
            <a:ext cx="1959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54">
              <a:defRPr/>
            </a:pPr>
            <a:r>
              <a:rPr lang="en-US" sz="1400" b="1" dirty="0">
                <a:solidFill>
                  <a:schemeClr val="accent6"/>
                </a:solidFill>
                <a:latin typeface="Arial"/>
              </a:rPr>
              <a:t>SAPIEN 3 Ultra valve</a:t>
            </a:r>
          </a:p>
        </p:txBody>
      </p:sp>
      <p:sp>
        <p:nvSpPr>
          <p:cNvPr id="53" name="Right Arrow 52">
            <a:extLst>
              <a:ext uri="{FF2B5EF4-FFF2-40B4-BE49-F238E27FC236}">
                <a16:creationId xmlns:a16="http://schemas.microsoft.com/office/drawing/2014/main" id="{FAF9B802-C37D-CC4B-AA8E-6606275C81D5}"/>
              </a:ext>
            </a:extLst>
          </p:cNvPr>
          <p:cNvSpPr/>
          <p:nvPr/>
        </p:nvSpPr>
        <p:spPr>
          <a:xfrm rot="435720">
            <a:off x="3188558" y="2270530"/>
            <a:ext cx="6221753" cy="516908"/>
          </a:xfrm>
          <a:prstGeom prst="rightArrow">
            <a:avLst>
              <a:gd name="adj1" fmla="val 59096"/>
              <a:gd name="adj2" fmla="val 55576"/>
            </a:avLst>
          </a:prstGeom>
          <a:gradFill>
            <a:gsLst>
              <a:gs pos="0">
                <a:schemeClr val="accent2">
                  <a:lumMod val="40000"/>
                  <a:lumOff val="60000"/>
                  <a:alpha val="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467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F552CE-2581-4451-AF9B-D3BC3D5B07FE}"/>
              </a:ext>
            </a:extLst>
          </p:cNvPr>
          <p:cNvSpPr txBox="1"/>
          <p:nvPr/>
        </p:nvSpPr>
        <p:spPr>
          <a:xfrm>
            <a:off x="8925755" y="1112166"/>
            <a:ext cx="60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A3E167C-8B9C-6948-AB06-A1CBF1B46458}"/>
              </a:ext>
            </a:extLst>
          </p:cNvPr>
          <p:cNvCxnSpPr/>
          <p:nvPr/>
        </p:nvCxnSpPr>
        <p:spPr>
          <a:xfrm>
            <a:off x="3629159" y="3861243"/>
            <a:ext cx="0" cy="1704162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27E124A-A207-0E47-81A7-56368BDD3F2F}"/>
              </a:ext>
            </a:extLst>
          </p:cNvPr>
          <p:cNvCxnSpPr/>
          <p:nvPr/>
        </p:nvCxnSpPr>
        <p:spPr>
          <a:xfrm>
            <a:off x="6263028" y="3861243"/>
            <a:ext cx="0" cy="1704162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87DAB12-9947-4F4F-B0EF-C5682191CEB7}"/>
              </a:ext>
            </a:extLst>
          </p:cNvPr>
          <p:cNvCxnSpPr/>
          <p:nvPr/>
        </p:nvCxnSpPr>
        <p:spPr>
          <a:xfrm>
            <a:off x="8906837" y="3861243"/>
            <a:ext cx="0" cy="1704162"/>
          </a:xfrm>
          <a:prstGeom prst="line">
            <a:avLst/>
          </a:prstGeom>
          <a:ln w="15875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 descr="A picture containing sky&#10;&#10;Description automatically generated">
            <a:extLst>
              <a:ext uri="{FF2B5EF4-FFF2-40B4-BE49-F238E27FC236}">
                <a16:creationId xmlns:a16="http://schemas.microsoft.com/office/drawing/2014/main" id="{03699472-A87D-1540-88EE-69A04CE301E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434" b="94969" l="6286" r="90286">
                        <a14:foregroundMark x1="6857" y1="35849" x2="6857" y2="70440"/>
                        <a14:foregroundMark x1="6857" y1="70440" x2="29143" y2="93082"/>
                        <a14:foregroundMark x1="29143" y1="93082" x2="84571" y2="84906"/>
                        <a14:foregroundMark x1="84571" y1="84906" x2="87429" y2="51572"/>
                        <a14:foregroundMark x1="87429" y1="51572" x2="77143" y2="83019"/>
                        <a14:foregroundMark x1="77143" y1="83019" x2="36571" y2="89308"/>
                        <a14:foregroundMark x1="36571" y1="89308" x2="9714" y2="61635"/>
                        <a14:foregroundMark x1="9714" y1="61635" x2="10857" y2="30189"/>
                        <a14:foregroundMark x1="10857" y1="30189" x2="12571" y2="54717"/>
                        <a14:foregroundMark x1="69143" y1="94340" x2="40000" y2="96226"/>
                        <a14:foregroundMark x1="40000" y1="96226" x2="35429" y2="94340"/>
                        <a14:foregroundMark x1="89143" y1="46541" x2="89714" y2="37107"/>
                        <a14:foregroundMark x1="89143" y1="38994" x2="80571" y2="32704"/>
                        <a14:foregroundMark x1="35429" y1="50943" x2="40000" y2="54088"/>
                        <a14:foregroundMark x1="32000" y1="59748" x2="29143" y2="59748"/>
                        <a14:foregroundMark x1="6286" y1="35849" x2="24571" y2="23899"/>
                        <a14:foregroundMark x1="88000" y1="63522" x2="90286" y2="32704"/>
                        <a14:foregroundMark x1="90286" y1="32704" x2="64571" y2="20755"/>
                        <a14:foregroundMark x1="64571" y1="20755" x2="62286" y2="21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8713" y="3880448"/>
            <a:ext cx="1455685" cy="132335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B68E0ED-EC3C-3C4A-9044-F948438D22B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944" b="98056" l="2666" r="26801">
                        <a14:foregroundMark x1="2522" y1="28611" x2="2666" y2="65000"/>
                        <a14:foregroundMark x1="2666" y1="65000" x2="3890" y2="52500"/>
                        <a14:foregroundMark x1="4035" y1="30000" x2="6196" y2="20000"/>
                        <a14:foregroundMark x1="22046" y1="19444" x2="25000" y2="30556"/>
                        <a14:foregroundMark x1="25576" y1="26111" x2="26153" y2="62500"/>
                        <a14:foregroundMark x1="26153" y1="62500" x2="24856" y2="69722"/>
                        <a14:foregroundMark x1="25865" y1="73889" x2="25720" y2="84722"/>
                        <a14:foregroundMark x1="22695" y1="92222" x2="13256" y2="98333"/>
                        <a14:foregroundMark x1="13256" y1="98333" x2="5043" y2="90556"/>
                        <a14:foregroundMark x1="13184" y1="16944" x2="14986" y2="16667"/>
                        <a14:foregroundMark x1="13833" y1="11944" x2="15058" y2="13611"/>
                        <a14:foregroundMark x1="3530" y1="27500" x2="4611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49" t="6091" r="70158" b="-1"/>
          <a:stretch/>
        </p:blipFill>
        <p:spPr>
          <a:xfrm>
            <a:off x="1632780" y="3948543"/>
            <a:ext cx="1491049" cy="1269197"/>
          </a:xfrm>
          <a:prstGeom prst="rect">
            <a:avLst/>
          </a:prstGeom>
        </p:spPr>
      </p:pic>
      <p:sp>
        <p:nvSpPr>
          <p:cNvPr id="36" name="Oval 35">
            <a:extLst>
              <a:ext uri="{FF2B5EF4-FFF2-40B4-BE49-F238E27FC236}">
                <a16:creationId xmlns:a16="http://schemas.microsoft.com/office/drawing/2014/main" id="{A33E9F58-6C31-47F9-A16B-1CA5DE7508FB}"/>
              </a:ext>
            </a:extLst>
          </p:cNvPr>
          <p:cNvSpPr/>
          <p:nvPr/>
        </p:nvSpPr>
        <p:spPr>
          <a:xfrm>
            <a:off x="9275384" y="2131355"/>
            <a:ext cx="1925396" cy="1893487"/>
          </a:xfrm>
          <a:prstGeom prst="ellipse">
            <a:avLst/>
          </a:prstGeom>
          <a:noFill/>
          <a:ln w="69850">
            <a:noFill/>
          </a:ln>
          <a:effectLst>
            <a:outerShdw blurRad="63500" sx="102000" sy="102000" algn="ctr" rotWithShape="0">
              <a:schemeClr val="accent6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1200" dirty="0">
                <a:solidFill>
                  <a:schemeClr val="accent6"/>
                </a:solidFill>
              </a:rPr>
              <a:t> </a:t>
            </a:r>
          </a:p>
          <a:p>
            <a:pPr algn="ctr"/>
            <a:r>
              <a:rPr lang="en-US" sz="4000" b="1" dirty="0">
                <a:solidFill>
                  <a:schemeClr val="accent1"/>
                </a:solidFill>
              </a:rPr>
              <a:t>0.5%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3CF13A-C092-48FB-818C-8D58ECFDC52E}"/>
              </a:ext>
            </a:extLst>
          </p:cNvPr>
          <p:cNvSpPr txBox="1"/>
          <p:nvPr/>
        </p:nvSpPr>
        <p:spPr>
          <a:xfrm>
            <a:off x="3491503" y="1597643"/>
            <a:ext cx="520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Moderate or severe PVL at 30 days</a:t>
            </a:r>
          </a:p>
        </p:txBody>
      </p:sp>
    </p:spTree>
    <p:extLst>
      <p:ext uri="{BB962C8B-B14F-4D97-AF65-F5344CB8AC3E}">
        <p14:creationId xmlns:p14="http://schemas.microsoft.com/office/powerpoint/2010/main" val="259586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32567E01-23F9-4CFE-B513-5728E9885B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9" imgH="399" progId="TCLayout.ActiveDocument.1">
                  <p:embed/>
                </p:oleObj>
              </mc:Choice>
              <mc:Fallback>
                <p:oleObj name="think-cell Slide" r:id="rId5" imgW="399" imgH="399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32567E01-23F9-4CFE-B513-5728E9885B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2737FFC2-C94E-44EA-A782-E00C65E34F0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/>
            <a:endParaRPr lang="en-US" sz="3200" b="1"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0D232A-30F0-4999-AA8D-6675BEB73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487680"/>
            <a:ext cx="10728960" cy="914400"/>
          </a:xfrm>
        </p:spPr>
        <p:txBody>
          <a:bodyPr>
            <a:normAutofit/>
          </a:bodyPr>
          <a:lstStyle/>
          <a:p>
            <a:r>
              <a:rPr lang="en-US"/>
              <a:t>Designed to meet the PVL outcomes you demand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CD437-05FD-4B86-91F9-7DB025C97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DBA9528-BCFE-1E43-A37D-912FF3C527A6}" type="slidenum">
              <a:rPr lang="en-US" noProof="0" smtClean="0"/>
              <a:pPr lvl="0"/>
              <a:t>7</a:t>
            </a:fld>
            <a:endParaRPr lang="en-US" noProof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158778-7259-7443-826F-B1E93374723D}"/>
              </a:ext>
            </a:extLst>
          </p:cNvPr>
          <p:cNvSpPr/>
          <p:nvPr/>
        </p:nvSpPr>
        <p:spPr>
          <a:xfrm>
            <a:off x="723900" y="6092845"/>
            <a:ext cx="11129108" cy="459884"/>
          </a:xfrm>
          <a:prstGeom prst="rect">
            <a:avLst/>
          </a:prstGeom>
        </p:spPr>
        <p:txBody>
          <a:bodyPr lIns="0" anchor="b"/>
          <a:lstStyle/>
          <a:p>
            <a:pPr marL="111125" indent="-111125" defTabSz="609585">
              <a:buAutoNum type="arabicPeriod"/>
            </a:pP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Nazif T, Daniels D, McCabe J, Chehab B, et al. Real-world experience with the SAPIEN 3 Ultra TAVR: A propensity matched analysis from the United States. Presented virtually at TVT Connect 2020.</a:t>
            </a:r>
          </a:p>
          <a:p>
            <a:pPr marL="111125" indent="-111125" defTabSz="609585">
              <a:buAutoNum type="arabicPeriod"/>
            </a:pP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on file. The PARTNER II Trial intermediate-risk cohort 30-day unadjusted clinical event rates for TAVR with the SAPIEN 3 valve, AT population (n=1077)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506BBDA-9945-494C-ABB9-F8D77E3BDB7E}"/>
              </a:ext>
            </a:extLst>
          </p:cNvPr>
          <p:cNvGrpSpPr/>
          <p:nvPr/>
        </p:nvGrpSpPr>
        <p:grpSpPr>
          <a:xfrm>
            <a:off x="6095066" y="1368655"/>
            <a:ext cx="5448563" cy="4701588"/>
            <a:chOff x="5945024" y="1409907"/>
            <a:chExt cx="5599539" cy="4831866"/>
          </a:xfrm>
        </p:grpSpPr>
        <p:sp>
          <p:nvSpPr>
            <p:cNvPr id="36" name="Rounded Rectangle 35">
              <a:extLst>
                <a:ext uri="{FF2B5EF4-FFF2-40B4-BE49-F238E27FC236}">
                  <a16:creationId xmlns:a16="http://schemas.microsoft.com/office/drawing/2014/main" id="{7D71A406-8797-0D45-B737-51FAB1E2425F}"/>
                </a:ext>
              </a:extLst>
            </p:cNvPr>
            <p:cNvSpPr/>
            <p:nvPr/>
          </p:nvSpPr>
          <p:spPr>
            <a:xfrm>
              <a:off x="5948854" y="1986455"/>
              <a:ext cx="5577221" cy="4255318"/>
            </a:xfrm>
            <a:prstGeom prst="roundRect">
              <a:avLst>
                <a:gd name="adj" fmla="val 0"/>
              </a:avLst>
            </a:prstGeom>
            <a:gradFill flip="none" rotWithShape="1">
              <a:gsLst>
                <a:gs pos="0">
                  <a:schemeClr val="bg2">
                    <a:lumMod val="20000"/>
                    <a:lumOff val="80000"/>
                  </a:schemeClr>
                </a:gs>
                <a:gs pos="100000">
                  <a:schemeClr val="bg2">
                    <a:lumMod val="20000"/>
                    <a:lumOff val="80000"/>
                    <a:alpha val="0"/>
                  </a:schemeClr>
                </a:gs>
              </a:gsLst>
              <a:lin ang="5400000" scaled="1"/>
              <a:tileRect/>
            </a:gradFill>
            <a:ln w="31750">
              <a:gradFill flip="none" rotWithShape="1">
                <a:gsLst>
                  <a:gs pos="0">
                    <a:schemeClr val="bg1"/>
                  </a:gs>
                  <a:gs pos="99000">
                    <a:schemeClr val="bg1">
                      <a:alpha val="0"/>
                    </a:schemeClr>
                  </a:gs>
                </a:gsLst>
                <a:lin ang="5400000" scaled="1"/>
                <a:tileRect/>
              </a:gra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91440" rIns="0" rtlCol="0" anchor="t"/>
            <a:lstStyle/>
            <a:p>
              <a:pPr algn="ctr"/>
              <a:endParaRPr lang="en-US" sz="1400" b="1">
                <a:solidFill>
                  <a:schemeClr val="accent6"/>
                </a:solidFill>
              </a:endParaRPr>
            </a:p>
          </p:txBody>
        </p:sp>
        <p:sp>
          <p:nvSpPr>
            <p:cNvPr id="7" name="Round Same Side Corner Rectangle 6">
              <a:extLst>
                <a:ext uri="{FF2B5EF4-FFF2-40B4-BE49-F238E27FC236}">
                  <a16:creationId xmlns:a16="http://schemas.microsoft.com/office/drawing/2014/main" id="{24F9ECEF-D664-EA4F-A8A0-C05E7A80A3F5}"/>
                </a:ext>
              </a:extLst>
            </p:cNvPr>
            <p:cNvSpPr/>
            <p:nvPr/>
          </p:nvSpPr>
          <p:spPr>
            <a:xfrm>
              <a:off x="5945024" y="1409907"/>
              <a:ext cx="5581052" cy="83099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2880" rtlCol="0" anchor="ctr"/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The SAPIEN 3 Ultra valve is engineered </a:t>
              </a:r>
              <a:br>
                <a:rPr lang="en-US" sz="2000" b="1" dirty="0">
                  <a:solidFill>
                    <a:schemeClr val="bg1"/>
                  </a:solidFill>
                </a:rPr>
              </a:br>
              <a:r>
                <a:rPr lang="en-US" sz="2000" b="1" dirty="0">
                  <a:solidFill>
                    <a:schemeClr val="bg1"/>
                  </a:solidFill>
                </a:rPr>
                <a:t>to further reduce PVL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3DC246-B1E6-493E-95D9-DCE49C3C7BC9}"/>
                </a:ext>
              </a:extLst>
            </p:cNvPr>
            <p:cNvSpPr txBox="1"/>
            <p:nvPr/>
          </p:nvSpPr>
          <p:spPr>
            <a:xfrm>
              <a:off x="6001407" y="3926446"/>
              <a:ext cx="1663316" cy="13601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99% deployment accuracy </a:t>
              </a:r>
              <a:b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the intended location</a:t>
              </a:r>
              <a:r>
                <a:rPr lang="en-US" sz="1600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2AAEB7-B4AF-4ED7-A139-A35FAAD5BBE8}"/>
                </a:ext>
              </a:extLst>
            </p:cNvPr>
            <p:cNvSpPr txBox="1"/>
            <p:nvPr/>
          </p:nvSpPr>
          <p:spPr>
            <a:xfrm>
              <a:off x="7863153" y="3926446"/>
              <a:ext cx="1663316" cy="2119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Balloon expandable deployment 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and an enhanced </a:t>
              </a:r>
              <a:b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outer skirt, </a:t>
              </a:r>
              <a:b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</a:b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to maximize contact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41BD026-2670-44E7-9418-26EDFDB2F91F}"/>
                </a:ext>
              </a:extLst>
            </p:cNvPr>
            <p:cNvSpPr txBox="1"/>
            <p:nvPr/>
          </p:nvSpPr>
          <p:spPr>
            <a:xfrm>
              <a:off x="9718306" y="3926446"/>
              <a:ext cx="1826257" cy="85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Cobalt-chromium frame for </a:t>
              </a:r>
              <a:r>
                <a:rPr lang="en-US" sz="1600" b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high radial strength</a:t>
              </a:r>
            </a:p>
          </p:txBody>
        </p:sp>
        <p:pic>
          <p:nvPicPr>
            <p:cNvPr id="31" name="Picture 30" descr="A close up of a window&#10;&#10;Description automatically generated">
              <a:extLst>
                <a:ext uri="{FF2B5EF4-FFF2-40B4-BE49-F238E27FC236}">
                  <a16:creationId xmlns:a16="http://schemas.microsoft.com/office/drawing/2014/main" id="{711C9D8E-FBD9-40C4-ABF4-1600E3BBF2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9086" t="7329" r="2761" b="7737"/>
            <a:stretch/>
          </p:blipFill>
          <p:spPr>
            <a:xfrm>
              <a:off x="9795642" y="2343806"/>
              <a:ext cx="1596521" cy="1538390"/>
            </a:xfrm>
            <a:prstGeom prst="rect">
              <a:avLst/>
            </a:prstGeom>
          </p:spPr>
        </p:pic>
        <p:pic>
          <p:nvPicPr>
            <p:cNvPr id="32" name="Picture 31" descr="A close up of a window&#10;&#10;Description automatically generated">
              <a:extLst>
                <a:ext uri="{FF2B5EF4-FFF2-40B4-BE49-F238E27FC236}">
                  <a16:creationId xmlns:a16="http://schemas.microsoft.com/office/drawing/2014/main" id="{25533C5E-CBBD-4EBD-B1BE-603D15DAFE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6466" t="7909" r="35381" b="7157"/>
            <a:stretch/>
          </p:blipFill>
          <p:spPr>
            <a:xfrm>
              <a:off x="7945821" y="2343806"/>
              <a:ext cx="1596521" cy="1538390"/>
            </a:xfrm>
            <a:prstGeom prst="rect">
              <a:avLst/>
            </a:prstGeom>
          </p:spPr>
        </p:pic>
        <p:pic>
          <p:nvPicPr>
            <p:cNvPr id="33" name="Picture 32" descr="A close up of a window&#10;&#10;Description automatically generated">
              <a:extLst>
                <a:ext uri="{FF2B5EF4-FFF2-40B4-BE49-F238E27FC236}">
                  <a16:creationId xmlns:a16="http://schemas.microsoft.com/office/drawing/2014/main" id="{C2D1F1F3-F37A-4120-AE39-3E78472D4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78" t="8489" r="69669" b="6576"/>
            <a:stretch/>
          </p:blipFill>
          <p:spPr>
            <a:xfrm>
              <a:off x="6096000" y="2343806"/>
              <a:ext cx="1596521" cy="153839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94879CE-81D3-4D46-9C72-A641B0EC2FEB}"/>
              </a:ext>
            </a:extLst>
          </p:cNvPr>
          <p:cNvGrpSpPr/>
          <p:nvPr/>
        </p:nvGrpSpPr>
        <p:grpSpPr>
          <a:xfrm>
            <a:off x="606518" y="1373153"/>
            <a:ext cx="5242076" cy="4548010"/>
            <a:chOff x="723900" y="1660285"/>
            <a:chExt cx="5242076" cy="4548010"/>
          </a:xfrm>
        </p:grpSpPr>
        <p:graphicFrame>
          <p:nvGraphicFramePr>
            <p:cNvPr id="26" name="Chart 25">
              <a:extLst>
                <a:ext uri="{FF2B5EF4-FFF2-40B4-BE49-F238E27FC236}">
                  <a16:creationId xmlns:a16="http://schemas.microsoft.com/office/drawing/2014/main" id="{50F0720F-3748-4480-9818-CF349B64DCE7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861069113"/>
                </p:ext>
              </p:extLst>
            </p:nvPr>
          </p:nvGraphicFramePr>
          <p:xfrm>
            <a:off x="723900" y="1703693"/>
            <a:ext cx="1786989" cy="45046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7C02544-9695-4A37-810F-B5D8B57D94AD}"/>
                </a:ext>
              </a:extLst>
            </p:cNvPr>
            <p:cNvSpPr/>
            <p:nvPr/>
          </p:nvSpPr>
          <p:spPr>
            <a:xfrm>
              <a:off x="2594037" y="1660285"/>
              <a:ext cx="3371939" cy="912131"/>
            </a:xfrm>
            <a:prstGeom prst="rect">
              <a:avLst/>
            </a:prstGeom>
          </p:spPr>
          <p:txBody>
            <a:bodyPr wrap="square">
              <a:noAutofit/>
            </a:bodyPr>
            <a:lstStyle/>
            <a:p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MT"/>
                </a:rPr>
                <a:t>In a large real-world registry of 1,324 patients the SAPIEN 3 Ultra valve demonstrated</a:t>
              </a:r>
              <a:r>
                <a:rPr lang="en-US" sz="1600" baseline="30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MT"/>
                </a:rPr>
                <a:t>1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MT"/>
                </a:rPr>
                <a:t>: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2B06F7-1FAB-40BA-9152-5A0B4A46E253}"/>
                </a:ext>
              </a:extLst>
            </p:cNvPr>
            <p:cNvSpPr txBox="1"/>
            <p:nvPr/>
          </p:nvSpPr>
          <p:spPr>
            <a:xfrm>
              <a:off x="2686240" y="3334656"/>
              <a:ext cx="2738490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600" b="1" dirty="0">
                  <a:solidFill>
                    <a:schemeClr val="accent6"/>
                  </a:solidFill>
                </a:rPr>
                <a:t>8.9</a:t>
              </a:r>
              <a:r>
                <a:rPr lang="en-US" sz="3600" b="1" baseline="30000" dirty="0">
                  <a:solidFill>
                    <a:schemeClr val="accent6"/>
                  </a:solidFill>
                </a:rPr>
                <a:t>%</a:t>
              </a:r>
              <a:r>
                <a:rPr lang="en-US" sz="3600" b="1" dirty="0">
                  <a:solidFill>
                    <a:schemeClr val="accent6"/>
                  </a:solidFill>
                </a:rPr>
                <a:t> </a:t>
              </a:r>
              <a:r>
                <a:rPr lang="en-US" dirty="0">
                  <a:solidFill>
                    <a:schemeClr val="accent6"/>
                  </a:solidFill>
                </a:rPr>
                <a:t>mild</a:t>
              </a:r>
              <a:endParaRPr lang="en-US" sz="3200" dirty="0">
                <a:solidFill>
                  <a:schemeClr val="accent6"/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C534E34-7285-481C-BE4A-B59A99EA807B}"/>
                </a:ext>
              </a:extLst>
            </p:cNvPr>
            <p:cNvSpPr txBox="1"/>
            <p:nvPr/>
          </p:nvSpPr>
          <p:spPr>
            <a:xfrm>
              <a:off x="2686239" y="4145115"/>
              <a:ext cx="2738491" cy="6463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r>
                <a:rPr lang="en-US" sz="3600" b="1" dirty="0">
                  <a:solidFill>
                    <a:schemeClr val="accent6"/>
                  </a:solidFill>
                </a:rPr>
                <a:t>90.9</a:t>
              </a:r>
              <a:r>
                <a:rPr lang="en-US" sz="3600" b="1" baseline="30000" dirty="0">
                  <a:solidFill>
                    <a:schemeClr val="accent6"/>
                  </a:solidFill>
                </a:rPr>
                <a:t>%</a:t>
              </a:r>
              <a:r>
                <a:rPr lang="en-US" sz="3600" b="1" dirty="0">
                  <a:solidFill>
                    <a:schemeClr val="accent6"/>
                  </a:solidFill>
                </a:rPr>
                <a:t> </a:t>
              </a:r>
              <a:r>
                <a:rPr lang="en-US" dirty="0">
                  <a:solidFill>
                    <a:schemeClr val="accent6"/>
                  </a:solidFill>
                </a:rPr>
                <a:t>none</a:t>
              </a:r>
              <a:endParaRPr lang="en-US" sz="2800" dirty="0">
                <a:solidFill>
                  <a:schemeClr val="accent6"/>
                </a:solidFill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0EF818A-2B73-4636-9899-2B356037888C}"/>
                </a:ext>
              </a:extLst>
            </p:cNvPr>
            <p:cNvSpPr txBox="1"/>
            <p:nvPr/>
          </p:nvSpPr>
          <p:spPr>
            <a:xfrm>
              <a:off x="2686240" y="2524195"/>
              <a:ext cx="2393604" cy="6463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en-US" sz="3600" b="1" dirty="0">
                  <a:solidFill>
                    <a:schemeClr val="accent1"/>
                  </a:solidFill>
                </a:rPr>
                <a:t>0.2</a:t>
              </a:r>
              <a:r>
                <a:rPr lang="en-US" sz="3600" b="1" baseline="30000" dirty="0">
                  <a:solidFill>
                    <a:schemeClr val="accent1"/>
                  </a:solidFill>
                </a:rPr>
                <a:t>%</a:t>
              </a:r>
              <a:r>
                <a:rPr lang="en-US" sz="3600" b="1" dirty="0">
                  <a:solidFill>
                    <a:schemeClr val="accent1"/>
                  </a:solidFill>
                </a:rPr>
                <a:t> 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≥ moderate</a:t>
              </a:r>
              <a:endPara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17D74B5-185F-466F-B93F-01F46D6478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86240" y="3252591"/>
              <a:ext cx="2738492" cy="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E424EDC-FDED-4FE7-80D5-873EE7642D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86240" y="4063052"/>
              <a:ext cx="2738492" cy="0"/>
            </a:xfrm>
            <a:prstGeom prst="line">
              <a:avLst/>
            </a:prstGeom>
            <a:ln w="19050" cap="rnd">
              <a:solidFill>
                <a:schemeClr val="bg1">
                  <a:lumMod val="75000"/>
                </a:schemeClr>
              </a:solidFill>
              <a:prstDash val="sysDot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E67B8E6-21B2-4502-B6C2-9E8A238CFE78}"/>
                </a:ext>
              </a:extLst>
            </p:cNvPr>
            <p:cNvSpPr txBox="1"/>
            <p:nvPr/>
          </p:nvSpPr>
          <p:spPr>
            <a:xfrm>
              <a:off x="1193532" y="5630779"/>
              <a:ext cx="299682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10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Discharge Paravalvular Regurgitation</a:t>
              </a:r>
              <a:endParaRPr lang="de-DE" sz="11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78EA8B61-24ED-4FC3-BE38-5EA2C46ACD8D}"/>
              </a:ext>
            </a:extLst>
          </p:cNvPr>
          <p:cNvSpPr txBox="1"/>
          <p:nvPr/>
        </p:nvSpPr>
        <p:spPr>
          <a:xfrm>
            <a:off x="1070850" y="5487871"/>
            <a:ext cx="15424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(n=1,115)</a:t>
            </a:r>
          </a:p>
        </p:txBody>
      </p:sp>
    </p:spTree>
    <p:extLst>
      <p:ext uri="{BB962C8B-B14F-4D97-AF65-F5344CB8AC3E}">
        <p14:creationId xmlns:p14="http://schemas.microsoft.com/office/powerpoint/2010/main" val="193075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0F03362C-384F-754E-A171-6190804EDD96}"/>
              </a:ext>
            </a:extLst>
          </p:cNvPr>
          <p:cNvSpPr/>
          <p:nvPr/>
        </p:nvSpPr>
        <p:spPr>
          <a:xfrm>
            <a:off x="3394105" y="2075916"/>
            <a:ext cx="1929384" cy="2937823"/>
          </a:xfrm>
          <a:prstGeom prst="roundRect">
            <a:avLst>
              <a:gd name="adj" fmla="val 2825"/>
            </a:avLst>
          </a:prstGeom>
          <a:gradFill>
            <a:gsLst>
              <a:gs pos="100000">
                <a:schemeClr val="bg2">
                  <a:alpha val="0"/>
                  <a:lumMod val="0"/>
                  <a:lumOff val="100000"/>
                </a:schemeClr>
              </a:gs>
              <a:gs pos="11000">
                <a:schemeClr val="bg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DC220075-2CC8-3147-9F48-78944A2C4090}"/>
              </a:ext>
            </a:extLst>
          </p:cNvPr>
          <p:cNvSpPr/>
          <p:nvPr/>
        </p:nvSpPr>
        <p:spPr>
          <a:xfrm>
            <a:off x="5476832" y="2075916"/>
            <a:ext cx="1932287" cy="2937823"/>
          </a:xfrm>
          <a:prstGeom prst="roundRect">
            <a:avLst>
              <a:gd name="adj" fmla="val 2825"/>
            </a:avLst>
          </a:prstGeom>
          <a:gradFill>
            <a:gsLst>
              <a:gs pos="100000">
                <a:schemeClr val="bg2">
                  <a:alpha val="0"/>
                  <a:lumMod val="0"/>
                  <a:lumOff val="100000"/>
                </a:schemeClr>
              </a:gs>
              <a:gs pos="11000">
                <a:schemeClr val="bg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4EDA701B-1664-E648-87DB-012CF32CCB6D}"/>
              </a:ext>
            </a:extLst>
          </p:cNvPr>
          <p:cNvSpPr/>
          <p:nvPr/>
        </p:nvSpPr>
        <p:spPr>
          <a:xfrm>
            <a:off x="1311377" y="2075916"/>
            <a:ext cx="1929384" cy="4489476"/>
          </a:xfrm>
          <a:prstGeom prst="roundRect">
            <a:avLst>
              <a:gd name="adj" fmla="val 2825"/>
            </a:avLst>
          </a:prstGeom>
          <a:gradFill>
            <a:gsLst>
              <a:gs pos="100000">
                <a:schemeClr val="bg2">
                  <a:alpha val="0"/>
                  <a:lumMod val="0"/>
                  <a:lumOff val="100000"/>
                </a:schemeClr>
              </a:gs>
              <a:gs pos="11000">
                <a:schemeClr val="bg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16DF5980-5CDB-7B46-808D-281928039BF6}"/>
              </a:ext>
            </a:extLst>
          </p:cNvPr>
          <p:cNvSpPr/>
          <p:nvPr/>
        </p:nvSpPr>
        <p:spPr>
          <a:xfrm>
            <a:off x="8489092" y="2075916"/>
            <a:ext cx="2236665" cy="4489476"/>
          </a:xfrm>
          <a:prstGeom prst="roundRect">
            <a:avLst>
              <a:gd name="adj" fmla="val 2825"/>
            </a:avLst>
          </a:prstGeom>
          <a:gradFill>
            <a:gsLst>
              <a:gs pos="100000">
                <a:schemeClr val="bg2">
                  <a:alpha val="0"/>
                  <a:lumMod val="0"/>
                  <a:lumOff val="100000"/>
                </a:schemeClr>
              </a:gs>
              <a:gs pos="11000">
                <a:schemeClr val="bg2">
                  <a:lumMod val="40000"/>
                  <a:lumOff val="6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7B85A36-9255-4968-A981-5B4423059B5F}"/>
              </a:ext>
            </a:extLst>
          </p:cNvPr>
          <p:cNvSpPr/>
          <p:nvPr/>
        </p:nvSpPr>
        <p:spPr>
          <a:xfrm>
            <a:off x="894520" y="1661755"/>
            <a:ext cx="36986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30-day outcomes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3F01BF-7947-49E4-BAA4-5BAED514B224}"/>
              </a:ext>
            </a:extLst>
          </p:cNvPr>
          <p:cNvSpPr/>
          <p:nvPr/>
        </p:nvSpPr>
        <p:spPr>
          <a:xfrm>
            <a:off x="8069580" y="1661755"/>
            <a:ext cx="36986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1-year outcomes</a:t>
            </a:r>
            <a:endParaRPr kumimoji="0" lang="en-US" sz="1600" b="1" i="0" u="none" strike="noStrike" kern="1200" cap="none" spc="0" normalizeH="0" baseline="30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EBC00878-7E5D-E34D-90A3-89F4C7966C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5903237"/>
              </p:ext>
            </p:extLst>
          </p:nvPr>
        </p:nvGraphicFramePr>
        <p:xfrm>
          <a:off x="894520" y="2068188"/>
          <a:ext cx="6580700" cy="2395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Object 14" hidden="1">
            <a:extLst>
              <a:ext uri="{FF2B5EF4-FFF2-40B4-BE49-F238E27FC236}">
                <a16:creationId xmlns:a16="http://schemas.microsoft.com/office/drawing/2014/main" id="{32567E01-23F9-4CFE-B513-5728E9885B08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90" y="159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99" imgH="399" progId="TCLayout.ActiveDocument.1">
                  <p:embed/>
                </p:oleObj>
              </mc:Choice>
              <mc:Fallback>
                <p:oleObj name="think-cell Slide" r:id="rId6" imgW="399" imgH="399" progId="TCLayout.ActiveDocument.1">
                  <p:embed/>
                  <p:pic>
                    <p:nvPicPr>
                      <p:cNvPr id="15" name="Object 14" hidden="1">
                        <a:extLst>
                          <a:ext uri="{FF2B5EF4-FFF2-40B4-BE49-F238E27FC236}">
                            <a16:creationId xmlns:a16="http://schemas.microsoft.com/office/drawing/2014/main" id="{32567E01-23F9-4CFE-B513-5728E9885B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90" y="159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hidden="1">
            <a:extLst>
              <a:ext uri="{FF2B5EF4-FFF2-40B4-BE49-F238E27FC236}">
                <a16:creationId xmlns:a16="http://schemas.microsoft.com/office/drawing/2014/main" id="{2737FFC2-C94E-44EA-A782-E00C65E34F0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" y="2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90D232A-30F0-4999-AA8D-6675BEB73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Consistent low values for moderate PVL: </a:t>
            </a:r>
            <a:br>
              <a:rPr lang="en-US" dirty="0"/>
            </a:br>
            <a:r>
              <a:rPr lang="en-US" dirty="0"/>
              <a:t>Outcomes at 30 days and 1 year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ECD437-05FD-4B86-91F9-7DB025C97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BA9528-BCFE-1E43-A37D-912FF3C527A6}" type="slidenum">
              <a:rPr kumimoji="0" lang="en-US" sz="933" b="0" i="0" u="none" strike="noStrike" kern="1200" cap="none" spc="0" normalizeH="0" baseline="0" noProof="0" smtClean="0">
                <a:ln>
                  <a:noFill/>
                </a:ln>
                <a:solidFill>
                  <a:srgbClr val="5057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33" b="0" i="0" u="none" strike="noStrike" kern="1200" cap="none" spc="0" normalizeH="0" baseline="0" noProof="0">
              <a:ln>
                <a:noFill/>
              </a:ln>
              <a:solidFill>
                <a:srgbClr val="5057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F158778-7259-7443-826F-B1E93374723D}"/>
              </a:ext>
            </a:extLst>
          </p:cNvPr>
          <p:cNvSpPr/>
          <p:nvPr/>
        </p:nvSpPr>
        <p:spPr>
          <a:xfrm>
            <a:off x="731520" y="6061951"/>
            <a:ext cx="11062241" cy="503441"/>
          </a:xfrm>
          <a:prstGeom prst="rect">
            <a:avLst/>
          </a:prstGeom>
        </p:spPr>
        <p:txBody>
          <a:bodyPr lIns="0" anchor="b"/>
          <a:lstStyle/>
          <a:p>
            <a:pPr marL="122238" marR="0" lvl="0" indent="-122238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Mack MJ, Leon MB,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Thourani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VH, et al. Transcatheter aortic-valve replacement with a balloon-expandable valve in low-risk patients. N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Engl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J Med. 2019.</a:t>
            </a:r>
          </a:p>
          <a:p>
            <a:pPr marL="122238" marR="0" lvl="0" indent="-122238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Saia F, et al. In-hospital and thirty day outcomes of the SAPIEN 3 Ultra balloon-expandable TAVR: the S3U registry. </a:t>
            </a: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Eurointervention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2020. </a:t>
            </a:r>
          </a:p>
          <a:p>
            <a:pPr marL="122238" marR="0" lvl="0" indent="-122238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+mj-lt"/>
              <a:buAutoNum type="arabicPeriod"/>
              <a:defRPr/>
            </a:pPr>
            <a:r>
              <a:rPr kumimoji="0" lang="en-US" sz="7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Nazif</a:t>
            </a: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T, Daniels D, McCabe J, Chehab B, et al. Real-world experience with the SAPIEN 3 Ultra TAVI: A propensity matched analysis from the United States. Presented virtually at TVT Connect 2020</a:t>
            </a: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F552CE-2581-4451-AF9B-D3BC3D5B07FE}"/>
              </a:ext>
            </a:extLst>
          </p:cNvPr>
          <p:cNvSpPr txBox="1"/>
          <p:nvPr/>
        </p:nvSpPr>
        <p:spPr>
          <a:xfrm>
            <a:off x="8925757" y="1323176"/>
            <a:ext cx="609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38" name="Chart 37">
            <a:extLst>
              <a:ext uri="{FF2B5EF4-FFF2-40B4-BE49-F238E27FC236}">
                <a16:creationId xmlns:a16="http://schemas.microsoft.com/office/drawing/2014/main" id="{FC73EB5B-D366-48E9-9A42-DC914B0DB4F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08448582"/>
              </p:ext>
            </p:extLst>
          </p:nvPr>
        </p:nvGraphicFramePr>
        <p:xfrm>
          <a:off x="8069581" y="2065413"/>
          <a:ext cx="2766060" cy="2395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4" name="Picture 13" descr="A picture containing indoor, table, small, sitting&#10;&#10;Description automatically generated">
            <a:extLst>
              <a:ext uri="{FF2B5EF4-FFF2-40B4-BE49-F238E27FC236}">
                <a16:creationId xmlns:a16="http://schemas.microsoft.com/office/drawing/2014/main" id="{FE94952A-C834-9F4C-93B5-B0DD1F20905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0053" y="4333145"/>
            <a:ext cx="1332032" cy="1684597"/>
          </a:xfrm>
          <a:prstGeom prst="rect">
            <a:avLst/>
          </a:prstGeom>
        </p:spPr>
      </p:pic>
      <p:pic>
        <p:nvPicPr>
          <p:cNvPr id="16" name="Picture 15" descr="A picture containing indoor, table, small, sitting&#10;&#10;Description automatically generated">
            <a:extLst>
              <a:ext uri="{FF2B5EF4-FFF2-40B4-BE49-F238E27FC236}">
                <a16:creationId xmlns:a16="http://schemas.microsoft.com/office/drawing/2014/main" id="{F608F94F-B548-9C49-A3FF-C2E3F079C59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1408" y="4333145"/>
            <a:ext cx="1332032" cy="168459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620C2626-8A57-0540-8779-7B9CB25BA9BC}"/>
              </a:ext>
            </a:extLst>
          </p:cNvPr>
          <p:cNvSpPr txBox="1"/>
          <p:nvPr/>
        </p:nvSpPr>
        <p:spPr>
          <a:xfrm>
            <a:off x="1623165" y="3794460"/>
            <a:ext cx="1305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PARTNER </a:t>
            </a:r>
            <a:r>
              <a:rPr lang="en-US" sz="1000"/>
              <a:t>3 Trial</a:t>
            </a:r>
            <a:r>
              <a:rPr lang="en-US" sz="1000" baseline="30000"/>
              <a:t>1</a:t>
            </a:r>
            <a:endParaRPr lang="en-US" sz="1000" baseline="30000" dirty="0"/>
          </a:p>
          <a:p>
            <a:r>
              <a:rPr lang="en-US" sz="1000" dirty="0"/>
              <a:t>N=487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DC0B06-ADDC-0F41-B76C-FB0A809C9B42}"/>
              </a:ext>
            </a:extLst>
          </p:cNvPr>
          <p:cNvSpPr txBox="1"/>
          <p:nvPr/>
        </p:nvSpPr>
        <p:spPr>
          <a:xfrm>
            <a:off x="9025545" y="3794460"/>
            <a:ext cx="1305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PARTNER 3 Trial</a:t>
            </a:r>
            <a:r>
              <a:rPr lang="en-US" sz="1000" baseline="30000" dirty="0"/>
              <a:t>1</a:t>
            </a:r>
          </a:p>
          <a:p>
            <a:r>
              <a:rPr lang="en-US" sz="1000" dirty="0"/>
              <a:t>N=487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FC1099A-3AA4-B547-8F32-F2014D0FB4C6}"/>
              </a:ext>
            </a:extLst>
          </p:cNvPr>
          <p:cNvSpPr txBox="1"/>
          <p:nvPr/>
        </p:nvSpPr>
        <p:spPr>
          <a:xfrm>
            <a:off x="5798425" y="3794460"/>
            <a:ext cx="1305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S3U TVT Registry</a:t>
            </a:r>
            <a:r>
              <a:rPr lang="en-US" sz="1000" baseline="30000" dirty="0"/>
              <a:t>3</a:t>
            </a:r>
          </a:p>
          <a:p>
            <a:r>
              <a:rPr lang="en-US" sz="1000" dirty="0"/>
              <a:t>N=1,324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5A9C3F-F69D-FC44-BA19-7EC3F9CA4039}"/>
              </a:ext>
            </a:extLst>
          </p:cNvPr>
          <p:cNvSpPr txBox="1"/>
          <p:nvPr/>
        </p:nvSpPr>
        <p:spPr>
          <a:xfrm>
            <a:off x="3844319" y="3794460"/>
            <a:ext cx="1305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S3U Registry</a:t>
            </a:r>
            <a:r>
              <a:rPr lang="en-US" sz="1000" baseline="30000" dirty="0"/>
              <a:t>2</a:t>
            </a:r>
          </a:p>
          <a:p>
            <a:r>
              <a:rPr lang="en-US" sz="1000" dirty="0"/>
              <a:t>N=139</a:t>
            </a:r>
          </a:p>
        </p:txBody>
      </p:sp>
    </p:spTree>
    <p:extLst>
      <p:ext uri="{BB962C8B-B14F-4D97-AF65-F5344CB8AC3E}">
        <p14:creationId xmlns:p14="http://schemas.microsoft.com/office/powerpoint/2010/main" val="4178974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A picture containing flying, sitting, player, table&#10;&#10;Description automatically generated">
            <a:extLst>
              <a:ext uri="{FF2B5EF4-FFF2-40B4-BE49-F238E27FC236}">
                <a16:creationId xmlns:a16="http://schemas.microsoft.com/office/drawing/2014/main" id="{766B8AAE-A117-C340-8276-C5F8BB254E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64" t="8248" r="16110" b="5219"/>
          <a:stretch/>
        </p:blipFill>
        <p:spPr>
          <a:xfrm>
            <a:off x="1266528" y="1760647"/>
            <a:ext cx="6537109" cy="48047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2641E1C-AFC4-4F08-A39A-B2EA6E8E16B7}"/>
              </a:ext>
            </a:extLst>
          </p:cNvPr>
          <p:cNvSpPr/>
          <p:nvPr/>
        </p:nvSpPr>
        <p:spPr>
          <a:xfrm rot="16200000">
            <a:off x="7696134" y="2069524"/>
            <a:ext cx="3863389" cy="5128347"/>
          </a:xfrm>
          <a:prstGeom prst="rect">
            <a:avLst/>
          </a:prstGeom>
          <a:gradFill flip="none" rotWithShape="1">
            <a:gsLst>
              <a:gs pos="41000">
                <a:srgbClr val="FBFBFB">
                  <a:alpha val="0"/>
                </a:srgbClr>
              </a:gs>
              <a:gs pos="100000">
                <a:schemeClr val="bg1">
                  <a:lumMod val="75000"/>
                </a:schemeClr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CMD.S3_FlexAnim_01.02" descr="CMD.S3_FlexAnim_01.02">
            <a:hlinkClick r:id="" action="ppaction://media"/>
            <a:extLst>
              <a:ext uri="{FF2B5EF4-FFF2-40B4-BE49-F238E27FC236}">
                <a16:creationId xmlns:a16="http://schemas.microsoft.com/office/drawing/2014/main" id="{EE5B80E7-1671-4C5D-BFAA-E9C25CE394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57449" b="7615"/>
          <a:stretch/>
        </p:blipFill>
        <p:spPr>
          <a:xfrm>
            <a:off x="7304239" y="3746843"/>
            <a:ext cx="2070989" cy="25292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5A0838D2-81AE-4623-A4CA-E885344D896A}"/>
              </a:ext>
            </a:extLst>
          </p:cNvPr>
          <p:cNvGrpSpPr/>
          <p:nvPr/>
        </p:nvGrpSpPr>
        <p:grpSpPr>
          <a:xfrm rot="16200000">
            <a:off x="5787516" y="2855922"/>
            <a:ext cx="616971" cy="160305"/>
            <a:chOff x="5901689" y="4994328"/>
            <a:chExt cx="678668" cy="176336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F3D2CC7-368C-420B-B64D-C954611E93CA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274680" y="4769775"/>
              <a:ext cx="0" cy="611354"/>
            </a:xfrm>
            <a:prstGeom prst="straightConnector1">
              <a:avLst/>
            </a:prstGeom>
            <a:ln w="12700" cmpd="sng">
              <a:solidFill>
                <a:srgbClr val="C8102E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697F9A6-262A-4779-8925-F66B89788A81}"/>
                </a:ext>
              </a:extLst>
            </p:cNvPr>
            <p:cNvSpPr/>
            <p:nvPr/>
          </p:nvSpPr>
          <p:spPr>
            <a:xfrm rot="16200000">
              <a:off x="5901689" y="4994328"/>
              <a:ext cx="176336" cy="17633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C8102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7585316-B8F8-4A88-B9A1-4D5818277861}"/>
              </a:ext>
            </a:extLst>
          </p:cNvPr>
          <p:cNvGrpSpPr/>
          <p:nvPr/>
        </p:nvGrpSpPr>
        <p:grpSpPr>
          <a:xfrm rot="10800000">
            <a:off x="1520317" y="5199730"/>
            <a:ext cx="616971" cy="160305"/>
            <a:chOff x="5901689" y="4994328"/>
            <a:chExt cx="678668" cy="176336"/>
          </a:xfrm>
        </p:grpSpPr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A216D2BC-D1DE-4265-A2E5-8A436F91019A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274680" y="4769775"/>
              <a:ext cx="0" cy="611354"/>
            </a:xfrm>
            <a:prstGeom prst="straightConnector1">
              <a:avLst/>
            </a:prstGeom>
            <a:ln w="12700" cmpd="sng">
              <a:solidFill>
                <a:srgbClr val="C8102E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435DF42-A783-4667-99E6-46DD62E7B879}"/>
                </a:ext>
              </a:extLst>
            </p:cNvPr>
            <p:cNvSpPr/>
            <p:nvPr/>
          </p:nvSpPr>
          <p:spPr>
            <a:xfrm rot="16200000">
              <a:off x="5901689" y="4994328"/>
              <a:ext cx="176336" cy="17633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C8102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28" name="Content Placeholder 17"/>
          <p:cNvSpPr>
            <a:spLocks noGrp="1"/>
          </p:cNvSpPr>
          <p:nvPr>
            <p:ph idx="1"/>
          </p:nvPr>
        </p:nvSpPr>
        <p:spPr>
          <a:xfrm>
            <a:off x="731520" y="1517241"/>
            <a:ext cx="10728960" cy="3377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Predictability and control, to meet the increasing complexity of your procedures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/>
              <a:t>Edwards Commander Delivery System</a:t>
            </a:r>
            <a:br>
              <a:rPr lang="en-US" sz="2800" dirty="0"/>
            </a:br>
            <a:r>
              <a:rPr lang="en-US" sz="2800" dirty="0"/>
              <a:t>A delivery</a:t>
            </a:r>
            <a:r>
              <a:rPr lang="en-US" dirty="0"/>
              <a:t> system designed to keep you in control</a:t>
            </a:r>
            <a:endParaRPr lang="en-US" sz="2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A9528-BCFE-1E43-A37D-912FF3C527A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9667447" y="5439459"/>
            <a:ext cx="1669989" cy="667913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>
              <a:spcAft>
                <a:spcPts val="600"/>
              </a:spcAft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Balloon-expandable platform delivers stable, precise deployment</a:t>
            </a:r>
            <a:endParaRPr lang="en-US" sz="20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75725" y="3785801"/>
            <a:ext cx="1724802" cy="561485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only delivery system to offer controlled articulation n=1,324</a:t>
            </a:r>
            <a:endParaRPr lang="en-US" sz="1100" baseline="30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95CBD5-81B4-4599-958E-0ADB0C6128D1}"/>
              </a:ext>
            </a:extLst>
          </p:cNvPr>
          <p:cNvSpPr txBox="1"/>
          <p:nvPr/>
        </p:nvSpPr>
        <p:spPr>
          <a:xfrm>
            <a:off x="7519717" y="2713601"/>
            <a:ext cx="22944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C00000"/>
                </a:solidFill>
              </a:rPr>
              <a:t>6.0</a:t>
            </a:r>
            <a:r>
              <a:rPr lang="en-US" sz="6600" b="1" baseline="30000" dirty="0">
                <a:solidFill>
                  <a:srgbClr val="C00000"/>
                </a:solidFill>
              </a:rPr>
              <a:t>%</a:t>
            </a:r>
            <a:endParaRPr lang="en-US" sz="3600" baseline="30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D37D0A-37DA-4F4A-A12E-6C81E0D4053A}"/>
              </a:ext>
            </a:extLst>
          </p:cNvPr>
          <p:cNvSpPr txBox="1"/>
          <p:nvPr/>
        </p:nvSpPr>
        <p:spPr>
          <a:xfrm>
            <a:off x="9437514" y="2710985"/>
            <a:ext cx="25280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/>
                </a:solidFill>
              </a:rPr>
              <a:t>Permanent pacemaker rate</a:t>
            </a:r>
            <a:br>
              <a:rPr lang="en-US" sz="2400" dirty="0">
                <a:solidFill>
                  <a:schemeClr val="accent6"/>
                </a:solidFill>
              </a:rPr>
            </a:br>
            <a:r>
              <a:rPr lang="en-US" sz="2400" dirty="0">
                <a:solidFill>
                  <a:schemeClr val="accent6"/>
                </a:solidFill>
              </a:rPr>
              <a:t>at 30 days</a:t>
            </a:r>
            <a:r>
              <a:rPr lang="en-US" sz="2000" baseline="30000" dirty="0">
                <a:solidFill>
                  <a:schemeClr val="accent6"/>
                </a:solidFill>
              </a:rPr>
              <a:t>1</a:t>
            </a:r>
            <a:endParaRPr lang="en-US" sz="2400" baseline="30000" dirty="0">
              <a:solidFill>
                <a:schemeClr val="accent6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499A75-CD2A-F44F-8B81-50DFD48EEFA5}"/>
              </a:ext>
            </a:extLst>
          </p:cNvPr>
          <p:cNvSpPr txBox="1"/>
          <p:nvPr/>
        </p:nvSpPr>
        <p:spPr>
          <a:xfrm>
            <a:off x="5544013" y="2232163"/>
            <a:ext cx="1203627" cy="29416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342900"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Stable, precise deployment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CE410C6-F9A2-3E42-AFA1-92DE61A368DE}"/>
              </a:ext>
            </a:extLst>
          </p:cNvPr>
          <p:cNvSpPr txBox="1"/>
          <p:nvPr/>
        </p:nvSpPr>
        <p:spPr>
          <a:xfrm>
            <a:off x="403231" y="5016619"/>
            <a:ext cx="1264566" cy="52631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342900"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Dual articulation for tracking and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coaxiality</a:t>
            </a:r>
            <a:endParaRPr lang="en-US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177D458-DD9B-4F8B-A685-511B918FC202}"/>
              </a:ext>
            </a:extLst>
          </p:cNvPr>
          <p:cNvCxnSpPr/>
          <p:nvPr/>
        </p:nvCxnSpPr>
        <p:spPr>
          <a:xfrm>
            <a:off x="9375228" y="2859107"/>
            <a:ext cx="0" cy="851338"/>
          </a:xfrm>
          <a:prstGeom prst="line">
            <a:avLst/>
          </a:prstGeom>
          <a:ln w="19050" cap="rnd">
            <a:solidFill>
              <a:schemeClr val="bg1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10BB710A-1481-D846-8DF7-811518F0FE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4934988">
            <a:off x="2035110" y="3743262"/>
            <a:ext cx="1373771" cy="93516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2F5A16D6-2032-4BE6-B912-AC1658E641FB}"/>
              </a:ext>
            </a:extLst>
          </p:cNvPr>
          <p:cNvGrpSpPr/>
          <p:nvPr/>
        </p:nvGrpSpPr>
        <p:grpSpPr>
          <a:xfrm rot="16200000">
            <a:off x="2574487" y="3608523"/>
            <a:ext cx="616971" cy="160305"/>
            <a:chOff x="5901689" y="4994328"/>
            <a:chExt cx="678668" cy="176336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A47996C-D865-4BD5-A2C1-2F2A544AF800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6274680" y="4769775"/>
              <a:ext cx="0" cy="611354"/>
            </a:xfrm>
            <a:prstGeom prst="straightConnector1">
              <a:avLst/>
            </a:prstGeom>
            <a:ln w="12700" cmpd="sng">
              <a:solidFill>
                <a:srgbClr val="C8102E"/>
              </a:solidFill>
              <a:headEnd type="oval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73E4E20-2DC8-4D5B-AB91-A25C0A84D548}"/>
                </a:ext>
              </a:extLst>
            </p:cNvPr>
            <p:cNvSpPr/>
            <p:nvPr/>
          </p:nvSpPr>
          <p:spPr>
            <a:xfrm rot="16200000">
              <a:off x="5901689" y="4994328"/>
              <a:ext cx="176336" cy="176335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C8102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B48F7F5-DD4A-4240-9316-BBCC55F68C79}"/>
              </a:ext>
            </a:extLst>
          </p:cNvPr>
          <p:cNvSpPr txBox="1"/>
          <p:nvPr/>
        </p:nvSpPr>
        <p:spPr>
          <a:xfrm>
            <a:off x="2191091" y="2975787"/>
            <a:ext cx="1602652" cy="335363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defTabSz="342900">
              <a:defRPr/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Distal flex to help cross in any anatomy</a:t>
            </a:r>
          </a:p>
        </p:txBody>
      </p:sp>
      <p:pic>
        <p:nvPicPr>
          <p:cNvPr id="7" name="Picture 6" descr="A picture containing photo, monitor, sitting, white&#10;&#10;Description automatically generated">
            <a:extLst>
              <a:ext uri="{FF2B5EF4-FFF2-40B4-BE49-F238E27FC236}">
                <a16:creationId xmlns:a16="http://schemas.microsoft.com/office/drawing/2014/main" id="{2ECA739C-7A27-4CAB-A228-265812E4DB8D}"/>
              </a:ext>
            </a:extLst>
          </p:cNvPr>
          <p:cNvPicPr>
            <a:picLocks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67447" y="3886538"/>
            <a:ext cx="1556855" cy="1483767"/>
          </a:xfrm>
          <a:prstGeom prst="rect">
            <a:avLst/>
          </a:prstGeom>
          <a:ln>
            <a:noFill/>
          </a:ln>
          <a:effectLst/>
        </p:spPr>
      </p:pic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688D9C19-0B0D-435F-A3E7-BA16F89A37AE}"/>
              </a:ext>
            </a:extLst>
          </p:cNvPr>
          <p:cNvSpPr txBox="1">
            <a:spLocks/>
          </p:cNvSpPr>
          <p:nvPr/>
        </p:nvSpPr>
        <p:spPr bwMode="gray">
          <a:xfrm>
            <a:off x="3405369" y="6295035"/>
            <a:ext cx="7468991" cy="292100"/>
          </a:xfrm>
          <a:prstGeom prst="rect">
            <a:avLst/>
          </a:prstGeom>
        </p:spPr>
        <p:txBody>
          <a:bodyPr lIns="0" anchor="b"/>
          <a:lstStyle>
            <a:defPPr>
              <a:defRPr lang="en-US"/>
            </a:defPPr>
            <a:lvl1pPr marL="0" algn="l" defTabSz="914400" rtl="0" eaLnBrk="1" latinLnBrk="0" hangingPunct="1">
              <a:lnSpc>
                <a:spcPct val="100000"/>
              </a:lnSpc>
              <a:defRPr sz="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2238" indent="-122238" defTabSz="609585">
              <a:buSzPct val="100000"/>
              <a:buFont typeface="+mj-lt"/>
              <a:buAutoNum type="arabicPeriod"/>
            </a:pPr>
            <a:r>
              <a:rPr lang="en-US" sz="7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Nazif</a:t>
            </a:r>
            <a:r>
              <a:rPr lang="en-US" sz="7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T, Daniels D, McCabe J, Chehab B, et al. Real-world experience with the SAPIEN 3 Ultra TAVI: A propensity matched analysis from the United States. Presented virtually at TVT Connect 2020</a:t>
            </a:r>
            <a:endParaRPr lang="en-US" sz="7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93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16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dISpvbSORE7DleQFlFXI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R2QtoJuZKnx0g9U3cGUU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R2QtoJuZKnx0g9U3cGUU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R2QtoJuZKnx0g9U3cGUU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dISpvbSORE7DleQFlFXI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Edwards Intuity 16x9 PPT Template 13May2016">
  <a:themeElements>
    <a:clrScheme name="Edwards 2015">
      <a:dk1>
        <a:srgbClr val="000000"/>
      </a:dk1>
      <a:lt1>
        <a:srgbClr val="FFFFFF"/>
      </a:lt1>
      <a:dk2>
        <a:srgbClr val="94A596"/>
      </a:dk2>
      <a:lt2>
        <a:srgbClr val="A4BCC2"/>
      </a:lt2>
      <a:accent1>
        <a:srgbClr val="C8102E"/>
      </a:accent1>
      <a:accent2>
        <a:srgbClr val="898D8D"/>
      </a:accent2>
      <a:accent3>
        <a:srgbClr val="982E2F"/>
      </a:accent3>
      <a:accent4>
        <a:srgbClr val="CEB888"/>
      </a:accent4>
      <a:accent5>
        <a:srgbClr val="611D4B"/>
      </a:accent5>
      <a:accent6>
        <a:srgbClr val="505759"/>
      </a:accent6>
      <a:hlink>
        <a:srgbClr val="C8102E"/>
      </a:hlink>
      <a:folHlink>
        <a:srgbClr val="C8102E"/>
      </a:folHlink>
    </a:clrScheme>
    <a:fontScheme name="Edwards 201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dwards 2015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12700" cap="sq" cmpd="sng" algn="ctr">
          <a:solidFill>
            <a:schemeClr val="phClr"/>
          </a:solidFill>
          <a:prstDash val="solid"/>
        </a:ln>
        <a:ln w="12700" cap="sq" cmpd="sng" algn="ctr">
          <a:solidFill>
            <a:schemeClr val="phClr"/>
          </a:solidFill>
          <a:prstDash val="solid"/>
        </a:ln>
        <a:ln w="25400" cap="sq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190500" dist="63500" dir="2700000" algn="br" rotWithShape="0">
              <a:srgbClr val="000000">
                <a:alpha val="4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cbd53735-d270-47bc-a066-9755e1b8be16">
      <UserInfo>
        <DisplayName/>
        <AccountId xsi:nil="true"/>
        <AccountType/>
      </UserInfo>
    </SharedWithUsers>
    <_Flow_SignoffStatus xmlns="9266e8e4-5326-4e49-8735-ee90821b5f6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B7F25FF40C78479F52F18457CBCD22" ma:contentTypeVersion="14" ma:contentTypeDescription="Create a new document." ma:contentTypeScope="" ma:versionID="9d8d41fd8a5a9bdc22e2a4539355e170">
  <xsd:schema xmlns:xsd="http://www.w3.org/2001/XMLSchema" xmlns:xs="http://www.w3.org/2001/XMLSchema" xmlns:p="http://schemas.microsoft.com/office/2006/metadata/properties" xmlns:ns2="9266e8e4-5326-4e49-8735-ee90821b5f62" xmlns:ns3="cbd53735-d270-47bc-a066-9755e1b8be16" targetNamespace="http://schemas.microsoft.com/office/2006/metadata/properties" ma:root="true" ma:fieldsID="750311fec0a0e47e7b76b78c5878b0d4" ns2:_="" ns3:_="">
    <xsd:import namespace="9266e8e4-5326-4e49-8735-ee90821b5f62"/>
    <xsd:import namespace="cbd53735-d270-47bc-a066-9755e1b8be1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66e8e4-5326-4e49-8735-ee90821b5f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d53735-d270-47bc-a066-9755e1b8be1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227F94-62AF-4DCE-8034-6832FB1244C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AF1EF9-D159-4839-BEBE-8A022459653C}">
  <ds:schemaRefs>
    <ds:schemaRef ds:uri="http://schemas.microsoft.com/office/2006/documentManagement/types"/>
    <ds:schemaRef ds:uri="http://purl.org/dc/elements/1.1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purl.org/dc/terms/"/>
    <ds:schemaRef ds:uri="9266e8e4-5326-4e49-8735-ee90821b5f62"/>
    <ds:schemaRef ds:uri="cbd53735-d270-47bc-a066-9755e1b8be16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F2BD235-32E1-43EF-B88D-16E4619DF6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266e8e4-5326-4e49-8735-ee90821b5f62"/>
    <ds:schemaRef ds:uri="cbd53735-d270-47bc-a066-9755e1b8be1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17774</TotalTime>
  <Words>2446</Words>
  <Application>Microsoft Office PowerPoint</Application>
  <PresentationFormat>Widescreen</PresentationFormat>
  <Paragraphs>354</Paragraphs>
  <Slides>19</Slides>
  <Notes>16</Notes>
  <HiddenSlides>2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ArialMT</vt:lpstr>
      <vt:lpstr>Calibri</vt:lpstr>
      <vt:lpstr>Helvetica</vt:lpstr>
      <vt:lpstr>Vesta Std Regular</vt:lpstr>
      <vt:lpstr>Wingdings</vt:lpstr>
      <vt:lpstr>Edwards Intuity 16x9 PPT Template 13May2016</vt:lpstr>
      <vt:lpstr>think-cell Slide</vt:lpstr>
      <vt:lpstr>PowerPoint Presentation</vt:lpstr>
      <vt:lpstr>PowerPoint Presentation</vt:lpstr>
      <vt:lpstr>Your expectations change.  Edwards Lifesciences continues to deliver.</vt:lpstr>
      <vt:lpstr>Edwards SAPIEN 3 Ultra System </vt:lpstr>
      <vt:lpstr>SAPIEN 3 Ultra valve Building on the standard in TAVI to meet the needs of today</vt:lpstr>
      <vt:lpstr>Delivering on the changing expectations of TAVI </vt:lpstr>
      <vt:lpstr>Designed to meet the PVL outcomes you demand</vt:lpstr>
      <vt:lpstr>Consistent low values for moderate PVL:  Outcomes at 30 days and 1 year</vt:lpstr>
      <vt:lpstr>Edwards Commander Delivery System A delivery system designed to keep you in control</vt:lpstr>
      <vt:lpstr>Predictability and control, to further reduce the risk of conduction disturbances</vt:lpstr>
      <vt:lpstr>Low pacemaker rates mean better outcomes for your patients</vt:lpstr>
      <vt:lpstr>Edwards eSheath Introducer Set Low profile and expandable, to reduce complications</vt:lpstr>
      <vt:lpstr>Reducing vascular complications with low profile introducer</vt:lpstr>
      <vt:lpstr>SAPIEN 3 Ultra is designed to deliver the outcomes you demand</vt:lpstr>
      <vt:lpstr>PowerPoint Presentation</vt:lpstr>
      <vt:lpstr>Welcome to the Higher Standard. </vt:lpstr>
      <vt:lpstr>PowerPoint Presentation</vt:lpstr>
      <vt:lpstr>Edwards SAPIEN 3 Ultra System Complete range of valve sizes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PP--EU-1643 Higher Standard SAPIEN 3 Ultra In-Service Deck</dc:title>
  <dc:creator>Elana Niren</dc:creator>
  <cp:lastModifiedBy>Shannon Tina</cp:lastModifiedBy>
  <cp:revision>60</cp:revision>
  <dcterms:created xsi:type="dcterms:W3CDTF">2020-11-05T02:59:52Z</dcterms:created>
  <dcterms:modified xsi:type="dcterms:W3CDTF">2022-03-02T00:28:48Z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0x01010023B7F25FF40C78479F52F18457CBCD22</vt:lpwstr>
  </property>
  <property fmtid="{D5CDD505-2E9C-101B-9397-08002B2CF9AE}" pid="3" name="spadTags">
    <vt:lpwstr>80;#Global|91ae14f1-7bb5-477c-82f6-ab1340d50173;#8;#External|39753916-a9ee-4e34-b9bf-731029b91bc8;#33;#Products|487f7ef5-1119-41dd-a87c-76f49b960114;#37;#Sapien 3 Ultra|26159aca-e467-4092-b8d4-9c11cf07002f;#168;#Campaigns|7e33cce1-644d-495c-b748-058266f691d9;#170;#Higher Standard Campaign|e8ebce45-f859-4087-8c1b-be3001d437da</vt:lpwstr>
  </property>
</Properties>
</file>